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8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F57AA-CC61-4C93-A55B-FF1A53F2037A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ABB53-0665-4738-8274-A10DF06155D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F57AA-CC61-4C93-A55B-FF1A53F2037A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ABB53-0665-4738-8274-A10DF06155D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F57AA-CC61-4C93-A55B-FF1A53F2037A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ABB53-0665-4738-8274-A10DF06155D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F57AA-CC61-4C93-A55B-FF1A53F2037A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ABB53-0665-4738-8274-A10DF06155D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F57AA-CC61-4C93-A55B-FF1A53F2037A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ABB53-0665-4738-8274-A10DF06155D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F57AA-CC61-4C93-A55B-FF1A53F2037A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ABB53-0665-4738-8274-A10DF06155D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F57AA-CC61-4C93-A55B-FF1A53F2037A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ABB53-0665-4738-8274-A10DF06155D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F57AA-CC61-4C93-A55B-FF1A53F2037A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ABB53-0665-4738-8274-A10DF06155D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F57AA-CC61-4C93-A55B-FF1A53F2037A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ABB53-0665-4738-8274-A10DF06155D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F57AA-CC61-4C93-A55B-FF1A53F2037A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ABB53-0665-4738-8274-A10DF06155D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F57AA-CC61-4C93-A55B-FF1A53F2037A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ABB53-0665-4738-8274-A10DF06155D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F57AA-CC61-4C93-A55B-FF1A53F2037A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FABB53-0665-4738-8274-A10DF06155D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image" Target="../media/image6.jpeg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7.png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电工页脚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0250" y="6215063"/>
            <a:ext cx="61722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142875" y="285750"/>
            <a:ext cx="500063" cy="6357938"/>
          </a:xfrm>
          <a:prstGeom prst="rect">
            <a:avLst/>
          </a:prstGeom>
          <a:gradFill rotWithShape="1">
            <a:gsLst>
              <a:gs pos="0">
                <a:srgbClr val="61A9F5"/>
              </a:gs>
              <a:gs pos="50000">
                <a:srgbClr val="FFFFFF"/>
              </a:gs>
              <a:gs pos="100000">
                <a:srgbClr val="61A9F5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25" name="TextBox 4"/>
          <p:cNvSpPr txBox="1">
            <a:spLocks noChangeArrowheads="1"/>
          </p:cNvSpPr>
          <p:nvPr/>
        </p:nvSpPr>
        <p:spPr bwMode="auto">
          <a:xfrm>
            <a:off x="143173" y="2000250"/>
            <a:ext cx="461665" cy="250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r>
              <a:rPr lang="zh-CN" altLang="en-US" b="1" dirty="0" smtClean="0"/>
              <a:t>第三节     定积分的应用</a:t>
            </a:r>
            <a:endParaRPr lang="zh-CN" altLang="en-US" b="1" dirty="0"/>
          </a:p>
        </p:txBody>
      </p:sp>
      <p:sp>
        <p:nvSpPr>
          <p:cNvPr id="2191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191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191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19145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19147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7" name="TextBox 7"/>
          <p:cNvSpPr txBox="1">
            <a:spLocks noChangeArrowheads="1"/>
          </p:cNvSpPr>
          <p:nvPr/>
        </p:nvSpPr>
        <p:spPr bwMode="auto">
          <a:xfrm>
            <a:off x="1428728" y="785794"/>
            <a:ext cx="20313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zh-CN" sz="2400" b="1" dirty="0" smtClean="0">
                <a:solidFill>
                  <a:srgbClr val="0070C0"/>
                </a:solidFill>
              </a:rPr>
              <a:t>求液体侧压力</a:t>
            </a:r>
            <a:endParaRPr lang="zh-CN" altLang="zh-CN" sz="2400" b="1" dirty="0">
              <a:solidFill>
                <a:srgbClr val="0070C0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357290" y="1428736"/>
            <a:ext cx="692948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2800" b="1" dirty="0" smtClean="0"/>
              <a:t>例</a:t>
            </a:r>
            <a:r>
              <a:rPr lang="en-US" altLang="zh-CN" sz="2800" b="1" dirty="0" smtClean="0"/>
              <a:t>   </a:t>
            </a:r>
            <a:r>
              <a:rPr lang="en-US" altLang="zh-CN" sz="2800" dirty="0" smtClean="0"/>
              <a:t> </a:t>
            </a:r>
            <a:r>
              <a:rPr lang="zh-CN" altLang="zh-CN" sz="2800" dirty="0" smtClean="0"/>
              <a:t>一闸门呈倒置的等腰梯形垂直地位于水中，它的两底边长分别为</a:t>
            </a:r>
            <a:r>
              <a:rPr lang="en-US" altLang="zh-CN" sz="2800" dirty="0" smtClean="0"/>
              <a:t>6m</a:t>
            </a:r>
            <a:r>
              <a:rPr lang="zh-CN" altLang="zh-CN" sz="2800" dirty="0" smtClean="0"/>
              <a:t>和</a:t>
            </a:r>
            <a:r>
              <a:rPr lang="en-US" altLang="zh-CN" sz="2800" dirty="0" smtClean="0"/>
              <a:t>4m</a:t>
            </a:r>
            <a:r>
              <a:rPr lang="zh-CN" altLang="zh-CN" sz="2800" dirty="0" smtClean="0"/>
              <a:t>，高为</a:t>
            </a:r>
            <a:r>
              <a:rPr lang="en-US" altLang="zh-CN" sz="2800" dirty="0" smtClean="0"/>
              <a:t>6m</a:t>
            </a:r>
            <a:r>
              <a:rPr lang="zh-CN" altLang="zh-CN" sz="2800" dirty="0" smtClean="0"/>
              <a:t>，较长的底边与水面平齐，计算闸门一侧所受到的水的压力（水的密度为</a:t>
            </a:r>
            <a:r>
              <a:rPr lang="en-US" altLang="zh-CN" sz="2800" dirty="0" smtClean="0"/>
              <a:t>           </a:t>
            </a:r>
            <a:r>
              <a:rPr lang="zh-CN" altLang="en-US" sz="2800" dirty="0" smtClean="0"/>
              <a:t>）</a:t>
            </a:r>
            <a:endParaRPr lang="en-US" altLang="zh-CN" sz="2800" dirty="0" smtClean="0"/>
          </a:p>
          <a:p>
            <a:r>
              <a:rPr lang="zh-CN" altLang="zh-CN" sz="2800" dirty="0" smtClean="0"/>
              <a:t>解</a:t>
            </a:r>
            <a:r>
              <a:rPr lang="zh-CN" altLang="en-US" sz="2800" dirty="0" smtClean="0"/>
              <a:t>：</a:t>
            </a:r>
            <a:r>
              <a:rPr lang="zh-CN" altLang="zh-CN" sz="2800" dirty="0" smtClean="0"/>
              <a:t>根据题设条件，建立如图坐标系，则可得</a:t>
            </a:r>
            <a:r>
              <a:rPr lang="en-US" altLang="zh-CN" sz="2800" dirty="0" smtClean="0"/>
              <a:t>AB</a:t>
            </a:r>
            <a:r>
              <a:rPr lang="zh-CN" altLang="en-US" sz="2800" dirty="0" smtClean="0"/>
              <a:t>的方程为             ，</a:t>
            </a:r>
            <a:endParaRPr lang="en-US" altLang="zh-CN" sz="2800" dirty="0" smtClean="0"/>
          </a:p>
          <a:p>
            <a:r>
              <a:rPr lang="zh-CN" altLang="en-US" sz="2800" dirty="0" smtClean="0"/>
              <a:t>在</a:t>
            </a:r>
            <a:r>
              <a:rPr lang="en-US" altLang="zh-CN" sz="2800" dirty="0" smtClean="0"/>
              <a:t>[0,6]</a:t>
            </a:r>
            <a:r>
              <a:rPr lang="zh-CN" altLang="en-US" sz="2800" dirty="0" smtClean="0"/>
              <a:t>上任取区间           ，</a:t>
            </a:r>
            <a:endParaRPr lang="en-US" altLang="zh-CN" sz="2800" dirty="0" smtClean="0"/>
          </a:p>
          <a:p>
            <a:r>
              <a:rPr lang="zh-CN" altLang="en-US" sz="2800" dirty="0" smtClean="0"/>
              <a:t>得压力微元：</a:t>
            </a:r>
            <a:endParaRPr lang="en-US" altLang="zh-CN" sz="2800" dirty="0" smtClean="0"/>
          </a:p>
          <a:p>
            <a:endParaRPr lang="en-US" altLang="zh-CN" sz="2800" dirty="0" smtClean="0"/>
          </a:p>
          <a:p>
            <a:r>
              <a:rPr lang="zh-CN" altLang="en-US" sz="2800" dirty="0" smtClean="0"/>
              <a:t>于是</a:t>
            </a:r>
            <a:endParaRPr lang="zh-CN" altLang="en-US" sz="2800" dirty="0"/>
          </a:p>
        </p:txBody>
      </p:sp>
      <p:sp>
        <p:nvSpPr>
          <p:cNvPr id="2283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28353" name="Object 1"/>
          <p:cNvGraphicFramePr>
            <a:graphicFrameLocks noChangeAspect="1"/>
          </p:cNvGraphicFramePr>
          <p:nvPr/>
        </p:nvGraphicFramePr>
        <p:xfrm>
          <a:off x="6786578" y="2786058"/>
          <a:ext cx="1067993" cy="371476"/>
        </p:xfrm>
        <a:graphic>
          <a:graphicData uri="http://schemas.openxmlformats.org/presentationml/2006/ole">
            <p:oleObj spid="_x0000_s1026" name="Equation" r:id="rId4" imgW="660687" imgH="228699" progId="Equation.DSMT4">
              <p:embed/>
            </p:oleObj>
          </a:graphicData>
        </a:graphic>
      </p:graphicFrame>
      <p:pic>
        <p:nvPicPr>
          <p:cNvPr id="228355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57950" y="3786190"/>
            <a:ext cx="1885951" cy="1813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835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28356" name="Object 4"/>
          <p:cNvGraphicFramePr>
            <a:graphicFrameLocks noChangeAspect="1"/>
          </p:cNvGraphicFramePr>
          <p:nvPr/>
        </p:nvGraphicFramePr>
        <p:xfrm>
          <a:off x="4000496" y="3574398"/>
          <a:ext cx="1214446" cy="585792"/>
        </p:xfrm>
        <a:graphic>
          <a:graphicData uri="http://schemas.openxmlformats.org/presentationml/2006/ole">
            <p:oleObj spid="_x0000_s1027" name="Equation" r:id="rId6" imgW="812800" imgH="393700" progId="Equation.DSMT4">
              <p:embed/>
            </p:oleObj>
          </a:graphicData>
        </a:graphic>
      </p:graphicFrame>
      <p:sp>
        <p:nvSpPr>
          <p:cNvPr id="22835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28358" name="Object 6"/>
          <p:cNvGraphicFramePr>
            <a:graphicFrameLocks noChangeAspect="1"/>
          </p:cNvGraphicFramePr>
          <p:nvPr/>
        </p:nvGraphicFramePr>
        <p:xfrm>
          <a:off x="4214810" y="4143380"/>
          <a:ext cx="1094017" cy="342901"/>
        </p:xfrm>
        <a:graphic>
          <a:graphicData uri="http://schemas.openxmlformats.org/presentationml/2006/ole">
            <p:oleObj spid="_x0000_s1028" name="Equation" r:id="rId7" imgW="635000" imgH="203200" progId="Equation.DSMT4">
              <p:embed/>
            </p:oleObj>
          </a:graphicData>
        </a:graphic>
      </p:graphicFrame>
      <p:sp>
        <p:nvSpPr>
          <p:cNvPr id="22836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28360" name="Object 8"/>
          <p:cNvGraphicFramePr>
            <a:graphicFrameLocks noChangeAspect="1"/>
          </p:cNvGraphicFramePr>
          <p:nvPr/>
        </p:nvGraphicFramePr>
        <p:xfrm>
          <a:off x="1928794" y="4786322"/>
          <a:ext cx="4086351" cy="604839"/>
        </p:xfrm>
        <a:graphic>
          <a:graphicData uri="http://schemas.openxmlformats.org/presentationml/2006/ole">
            <p:oleObj spid="_x0000_s1029" name="Equation" r:id="rId8" imgW="2640454" imgH="393529" progId="Equation.DSMT4">
              <p:embed/>
            </p:oleObj>
          </a:graphicData>
        </a:graphic>
      </p:graphicFrame>
      <p:sp>
        <p:nvSpPr>
          <p:cNvPr id="22836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28362" name="Object 10"/>
          <p:cNvGraphicFramePr>
            <a:graphicFrameLocks noChangeAspect="1"/>
          </p:cNvGraphicFramePr>
          <p:nvPr/>
        </p:nvGraphicFramePr>
        <p:xfrm>
          <a:off x="2000233" y="5587424"/>
          <a:ext cx="6715172" cy="589555"/>
        </p:xfrm>
        <a:graphic>
          <a:graphicData uri="http://schemas.openxmlformats.org/presentationml/2006/ole">
            <p:oleObj spid="_x0000_s1030" name="Equation" r:id="rId9" imgW="4443072" imgH="393529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93</Words>
  <Application>Microsoft Office PowerPoint</Application>
  <PresentationFormat>全屏显示(4:3)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3" baseType="lpstr">
      <vt:lpstr>Office 主题</vt:lpstr>
      <vt:lpstr>Equation</vt:lpstr>
      <vt:lpstr>幻灯片 1</vt:lpstr>
    </vt:vector>
  </TitlesOfParts>
  <Company>rzyz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pc</dc:creator>
  <cp:lastModifiedBy>pc</cp:lastModifiedBy>
  <cp:revision>1</cp:revision>
  <dcterms:created xsi:type="dcterms:W3CDTF">2018-11-08T03:05:53Z</dcterms:created>
  <dcterms:modified xsi:type="dcterms:W3CDTF">2018-11-08T03:06:14Z</dcterms:modified>
</cp:coreProperties>
</file>