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2.bin"/><Relationship Id="rId3" Type="http://schemas.openxmlformats.org/officeDocument/2006/relationships/image" Target="../media/image3.jpeg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1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第二节     求导的方法</a:t>
            </a:r>
            <a:endParaRPr lang="zh-CN" altLang="en-US" b="1" dirty="0"/>
          </a:p>
        </p:txBody>
      </p:sp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4929" name="Object 1"/>
          <p:cNvGraphicFramePr>
            <a:graphicFrameLocks noChangeAspect="1"/>
          </p:cNvGraphicFramePr>
          <p:nvPr/>
        </p:nvGraphicFramePr>
        <p:xfrm>
          <a:off x="4357686" y="2857496"/>
          <a:ext cx="1299823" cy="354966"/>
        </p:xfrm>
        <a:graphic>
          <a:graphicData uri="http://schemas.openxmlformats.org/presentationml/2006/ole">
            <p:oleObj spid="_x0000_s7170" name="Equation" r:id="rId4" imgW="634680" imgH="177480" progId="Equation.DSMT4">
              <p:embed/>
            </p:oleObj>
          </a:graphicData>
        </a:graphic>
      </p:graphicFrame>
      <p:graphicFrame>
        <p:nvGraphicFramePr>
          <p:cNvPr id="124931" name="Object 3"/>
          <p:cNvGraphicFramePr>
            <a:graphicFrameLocks noChangeAspect="1"/>
          </p:cNvGraphicFramePr>
          <p:nvPr/>
        </p:nvGraphicFramePr>
        <p:xfrm>
          <a:off x="4357686" y="2357430"/>
          <a:ext cx="1322846" cy="487363"/>
        </p:xfrm>
        <a:graphic>
          <a:graphicData uri="http://schemas.openxmlformats.org/presentationml/2006/ole">
            <p:oleObj spid="_x0000_s7171" name="Equation" r:id="rId5" imgW="571320" imgH="215640" progId="Equation.DSMT4">
              <p:embed/>
            </p:oleObj>
          </a:graphicData>
        </a:graphic>
      </p:graphicFrame>
      <p:pic>
        <p:nvPicPr>
          <p:cNvPr id="12493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66" y="857232"/>
            <a:ext cx="6786610" cy="3068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4934" name="Picture 6" descr="水库 图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71670" y="4000504"/>
            <a:ext cx="2691227" cy="179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4987" name="Picture 5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0628" y="4214818"/>
            <a:ext cx="2835597" cy="154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第二节     求导的方法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571604" y="1000108"/>
            <a:ext cx="692948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800" b="1" dirty="0" smtClean="0"/>
              <a:t>解　</a:t>
            </a:r>
            <a:r>
              <a:rPr lang="zh-CN" altLang="zh-CN" sz="2800" dirty="0" smtClean="0"/>
              <a:t>设在</a:t>
            </a:r>
            <a:r>
              <a:rPr lang="en-US" altLang="zh-CN" sz="2800" dirty="0" smtClean="0"/>
              <a:t>  </a:t>
            </a:r>
            <a:r>
              <a:rPr lang="zh-CN" altLang="zh-CN" sz="2800" dirty="0" smtClean="0"/>
              <a:t>时刻水深为</a:t>
            </a:r>
            <a:r>
              <a:rPr lang="en-US" altLang="zh-CN" sz="2800" dirty="0" smtClean="0"/>
              <a:t>     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显然水库内水量</a:t>
            </a:r>
            <a:r>
              <a:rPr lang="zh-CN" altLang="en-US" sz="2800" dirty="0" smtClean="0"/>
              <a:t>是水深  </a:t>
            </a:r>
            <a:r>
              <a:rPr lang="zh-CN" altLang="zh-CN" sz="2800" dirty="0" smtClean="0"/>
              <a:t>的函数，由于水深又是时间</a:t>
            </a:r>
            <a:r>
              <a:rPr lang="en-US" altLang="zh-CN" sz="2800" dirty="0" smtClean="0"/>
              <a:t>  </a:t>
            </a:r>
            <a:r>
              <a:rPr lang="zh-CN" altLang="zh-CN" sz="2800" dirty="0" smtClean="0"/>
              <a:t>的函数知，于是</a:t>
            </a:r>
            <a:r>
              <a:rPr lang="en-US" altLang="zh-CN" sz="2800" dirty="0" smtClean="0"/>
              <a:t>  </a:t>
            </a:r>
            <a:r>
              <a:rPr lang="zh-CN" altLang="en-US" sz="2800" dirty="0" smtClean="0"/>
              <a:t>是  </a:t>
            </a:r>
            <a:r>
              <a:rPr lang="zh-CN" altLang="zh-CN" sz="2800" dirty="0" smtClean="0"/>
              <a:t>的复合函数</a:t>
            </a:r>
            <a:r>
              <a:rPr lang="zh-CN" altLang="en-US" sz="2800" dirty="0" smtClean="0"/>
              <a:t>。</a:t>
            </a:r>
            <a:r>
              <a:rPr lang="zh-CN" altLang="zh-CN" sz="2800" dirty="0" smtClean="0"/>
              <a:t>由题意得</a:t>
            </a:r>
            <a:endParaRPr lang="en-US" altLang="zh-CN" sz="2800" dirty="0" smtClean="0"/>
          </a:p>
          <a:p>
            <a:r>
              <a:rPr lang="en-US" altLang="zh-CN" sz="2800" b="1" dirty="0" smtClean="0"/>
              <a:t>                                        </a:t>
            </a:r>
            <a:r>
              <a:rPr lang="zh-CN" altLang="en-US" sz="2800" dirty="0" smtClean="0"/>
              <a:t>，</a:t>
            </a:r>
            <a:endParaRPr lang="en-US" altLang="zh-CN" sz="2800" dirty="0" smtClean="0"/>
          </a:p>
          <a:p>
            <a:r>
              <a:rPr lang="zh-CN" altLang="zh-CN" sz="2800" dirty="0" smtClean="0"/>
              <a:t>而要求的是当</a:t>
            </a:r>
            <a:r>
              <a:rPr lang="en-US" altLang="zh-CN" sz="2800" dirty="0" smtClean="0"/>
              <a:t>        </a:t>
            </a:r>
            <a:r>
              <a:rPr lang="zh-CN" altLang="en-US" sz="2800" dirty="0" smtClean="0"/>
              <a:t>时，</a:t>
            </a:r>
            <a:r>
              <a:rPr lang="zh-CN" altLang="zh-CN" sz="2800" dirty="0" smtClean="0"/>
              <a:t>水面每小时上升的速度</a:t>
            </a:r>
            <a:r>
              <a:rPr lang="en-US" altLang="zh-CN" sz="2800" dirty="0" smtClean="0"/>
              <a:t>    </a:t>
            </a:r>
            <a:r>
              <a:rPr lang="zh-CN" altLang="en-US" sz="2800" dirty="0" smtClean="0"/>
              <a:t>，对上式两边关于  求导，得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                                            </a:t>
            </a:r>
            <a:r>
              <a:rPr lang="zh-CN" altLang="en-US" sz="2800" dirty="0" smtClean="0"/>
              <a:t>，</a:t>
            </a:r>
            <a:endParaRPr lang="en-US" altLang="zh-CN" sz="2800" dirty="0" smtClean="0"/>
          </a:p>
          <a:p>
            <a:r>
              <a:rPr lang="zh-CN" altLang="en-US" sz="2800" dirty="0" smtClean="0"/>
              <a:t>而                                       米，</a:t>
            </a:r>
            <a:endParaRPr lang="en-US" altLang="zh-CN" sz="2800" dirty="0" smtClean="0"/>
          </a:p>
          <a:p>
            <a:endParaRPr lang="zh-CN" altLang="zh-CN" sz="2800" dirty="0" smtClean="0"/>
          </a:p>
          <a:p>
            <a:r>
              <a:rPr lang="zh-CN" altLang="zh-CN" sz="2800" dirty="0" smtClean="0"/>
              <a:t>即水深</a:t>
            </a:r>
            <a:r>
              <a:rPr lang="en-US" altLang="zh-CN" sz="2800" dirty="0" smtClean="0"/>
              <a:t>10</a:t>
            </a:r>
            <a:r>
              <a:rPr lang="zh-CN" altLang="zh-CN" sz="2800" dirty="0" smtClean="0"/>
              <a:t>米时，水位每小时约上升</a:t>
            </a:r>
            <a:r>
              <a:rPr lang="en-US" altLang="zh-CN" sz="2800" dirty="0" smtClean="0"/>
              <a:t>2.08 </a:t>
            </a:r>
            <a:r>
              <a:rPr lang="zh-CN" altLang="zh-CN" sz="2800" dirty="0" smtClean="0"/>
              <a:t>米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5953" name="Object 1"/>
          <p:cNvGraphicFramePr>
            <a:graphicFrameLocks noChangeAspect="1"/>
          </p:cNvGraphicFramePr>
          <p:nvPr/>
        </p:nvGraphicFramePr>
        <p:xfrm>
          <a:off x="5072066" y="1142984"/>
          <a:ext cx="473530" cy="342901"/>
        </p:xfrm>
        <a:graphic>
          <a:graphicData uri="http://schemas.openxmlformats.org/presentationml/2006/ole">
            <p:oleObj spid="_x0000_s8194" name="Equation" r:id="rId4" imgW="279279" imgH="203112" progId="Equation.DSMT4">
              <p:embed/>
            </p:oleObj>
          </a:graphicData>
        </a:graphic>
      </p:graphicFrame>
      <p:graphicFrame>
        <p:nvGraphicFramePr>
          <p:cNvPr id="125955" name="Object 3"/>
          <p:cNvGraphicFramePr>
            <a:graphicFrameLocks noChangeAspect="1"/>
          </p:cNvGraphicFramePr>
          <p:nvPr/>
        </p:nvGraphicFramePr>
        <p:xfrm>
          <a:off x="3071802" y="1142984"/>
          <a:ext cx="149225" cy="257175"/>
        </p:xfrm>
        <a:graphic>
          <a:graphicData uri="http://schemas.openxmlformats.org/presentationml/2006/ole">
            <p:oleObj spid="_x0000_s8195" name="Equation" r:id="rId5" imgW="88560" imgH="152280" progId="Equation.DSMT4">
              <p:embed/>
            </p:oleObj>
          </a:graphicData>
        </a:graphic>
      </p:graphicFrame>
      <p:graphicFrame>
        <p:nvGraphicFramePr>
          <p:cNvPr id="125956" name="Object 4"/>
          <p:cNvGraphicFramePr>
            <a:graphicFrameLocks noChangeAspect="1"/>
          </p:cNvGraphicFramePr>
          <p:nvPr/>
        </p:nvGraphicFramePr>
        <p:xfrm>
          <a:off x="8358214" y="1142984"/>
          <a:ext cx="257175" cy="300038"/>
        </p:xfrm>
        <a:graphic>
          <a:graphicData uri="http://schemas.openxmlformats.org/presentationml/2006/ole">
            <p:oleObj spid="_x0000_s8196" name="Equation" r:id="rId6" imgW="152280" imgH="177480" progId="Equation.DSMT4">
              <p:embed/>
            </p:oleObj>
          </a:graphicData>
        </a:graphic>
      </p:graphicFrame>
      <p:graphicFrame>
        <p:nvGraphicFramePr>
          <p:cNvPr id="125957" name="Object 5"/>
          <p:cNvGraphicFramePr>
            <a:graphicFrameLocks noChangeAspect="1"/>
          </p:cNvGraphicFramePr>
          <p:nvPr/>
        </p:nvGraphicFramePr>
        <p:xfrm>
          <a:off x="2714612" y="1571612"/>
          <a:ext cx="212725" cy="300038"/>
        </p:xfrm>
        <a:graphic>
          <a:graphicData uri="http://schemas.openxmlformats.org/presentationml/2006/ole">
            <p:oleObj spid="_x0000_s8197" name="Equation" r:id="rId7" imgW="126720" imgH="177480" progId="Equation.DSMT4">
              <p:embed/>
            </p:oleObj>
          </a:graphicData>
        </a:graphic>
      </p:graphicFrame>
      <p:graphicFrame>
        <p:nvGraphicFramePr>
          <p:cNvPr id="125958" name="Object 6"/>
          <p:cNvGraphicFramePr>
            <a:graphicFrameLocks noChangeAspect="1"/>
          </p:cNvGraphicFramePr>
          <p:nvPr/>
        </p:nvGraphicFramePr>
        <p:xfrm>
          <a:off x="7215206" y="1571612"/>
          <a:ext cx="149225" cy="257175"/>
        </p:xfrm>
        <a:graphic>
          <a:graphicData uri="http://schemas.openxmlformats.org/presentationml/2006/ole">
            <p:oleObj spid="_x0000_s8198" name="Equation" r:id="rId8" imgW="88560" imgH="152280" progId="Equation.DSMT4">
              <p:embed/>
            </p:oleObj>
          </a:graphicData>
        </a:graphic>
      </p:graphicFrame>
      <p:graphicFrame>
        <p:nvGraphicFramePr>
          <p:cNvPr id="125959" name="Object 7"/>
          <p:cNvGraphicFramePr>
            <a:graphicFrameLocks noChangeAspect="1"/>
          </p:cNvGraphicFramePr>
          <p:nvPr/>
        </p:nvGraphicFramePr>
        <p:xfrm>
          <a:off x="3428992" y="2000240"/>
          <a:ext cx="257175" cy="300038"/>
        </p:xfrm>
        <a:graphic>
          <a:graphicData uri="http://schemas.openxmlformats.org/presentationml/2006/ole">
            <p:oleObj spid="_x0000_s8199" name="Equation" r:id="rId9" imgW="152280" imgH="177480" progId="Equation.DSMT4">
              <p:embed/>
            </p:oleObj>
          </a:graphicData>
        </a:graphic>
      </p:graphicFrame>
      <p:graphicFrame>
        <p:nvGraphicFramePr>
          <p:cNvPr id="125960" name="Object 8"/>
          <p:cNvGraphicFramePr>
            <a:graphicFrameLocks noChangeAspect="1"/>
          </p:cNvGraphicFramePr>
          <p:nvPr/>
        </p:nvGraphicFramePr>
        <p:xfrm>
          <a:off x="4000496" y="2000240"/>
          <a:ext cx="149225" cy="257175"/>
        </p:xfrm>
        <a:graphic>
          <a:graphicData uri="http://schemas.openxmlformats.org/presentationml/2006/ole">
            <p:oleObj spid="_x0000_s8200" name="Equation" r:id="rId10" imgW="88560" imgH="152280" progId="Equation.DSMT4">
              <p:embed/>
            </p:oleObj>
          </a:graphicData>
        </a:graphic>
      </p:graphicFrame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5961" name="Object 9"/>
          <p:cNvGraphicFramePr>
            <a:graphicFrameLocks noChangeAspect="1"/>
          </p:cNvGraphicFramePr>
          <p:nvPr/>
        </p:nvGraphicFramePr>
        <p:xfrm>
          <a:off x="3929058" y="2428868"/>
          <a:ext cx="1645924" cy="381001"/>
        </p:xfrm>
        <a:graphic>
          <a:graphicData uri="http://schemas.openxmlformats.org/presentationml/2006/ole">
            <p:oleObj spid="_x0000_s8201" name="Equation" r:id="rId11" imgW="1028254" imgH="241195" progId="Equation.DSMT4">
              <p:embed/>
            </p:oleObj>
          </a:graphicData>
        </a:graphic>
      </p:graphicFrame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5963" name="Object 11"/>
          <p:cNvGraphicFramePr>
            <a:graphicFrameLocks noChangeAspect="1"/>
          </p:cNvGraphicFramePr>
          <p:nvPr/>
        </p:nvGraphicFramePr>
        <p:xfrm>
          <a:off x="3786182" y="2857496"/>
          <a:ext cx="749971" cy="323851"/>
        </p:xfrm>
        <a:graphic>
          <a:graphicData uri="http://schemas.openxmlformats.org/presentationml/2006/ole">
            <p:oleObj spid="_x0000_s8202" name="Equation" r:id="rId12" imgW="418918" imgH="177723" progId="Equation.DSMT4">
              <p:embed/>
            </p:oleObj>
          </a:graphicData>
        </a:graphic>
      </p:graphicFrame>
      <p:sp>
        <p:nvSpPr>
          <p:cNvPr id="1259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5965" name="Object 13"/>
          <p:cNvGraphicFramePr>
            <a:graphicFrameLocks noChangeAspect="1"/>
          </p:cNvGraphicFramePr>
          <p:nvPr/>
        </p:nvGraphicFramePr>
        <p:xfrm>
          <a:off x="2357422" y="3143248"/>
          <a:ext cx="357190" cy="610200"/>
        </p:xfrm>
        <a:graphic>
          <a:graphicData uri="http://schemas.openxmlformats.org/presentationml/2006/ole">
            <p:oleObj spid="_x0000_s8203" name="Equation" r:id="rId13" imgW="228501" imgH="393529" progId="Equation.DSMT4">
              <p:embed/>
            </p:oleObj>
          </a:graphicData>
        </a:graphic>
      </p:graphicFrame>
      <p:graphicFrame>
        <p:nvGraphicFramePr>
          <p:cNvPr id="125967" name="Object 15"/>
          <p:cNvGraphicFramePr>
            <a:graphicFrameLocks noChangeAspect="1"/>
          </p:cNvGraphicFramePr>
          <p:nvPr/>
        </p:nvGraphicFramePr>
        <p:xfrm>
          <a:off x="5643570" y="3286124"/>
          <a:ext cx="149225" cy="257175"/>
        </p:xfrm>
        <a:graphic>
          <a:graphicData uri="http://schemas.openxmlformats.org/presentationml/2006/ole">
            <p:oleObj spid="_x0000_s8204" name="Equation" r:id="rId14" imgW="88560" imgH="152280" progId="Equation.DSMT4">
              <p:embed/>
            </p:oleObj>
          </a:graphicData>
        </a:graphic>
      </p:graphicFrame>
      <p:sp>
        <p:nvSpPr>
          <p:cNvPr id="12596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5968" name="Object 16"/>
          <p:cNvGraphicFramePr>
            <a:graphicFrameLocks noChangeAspect="1"/>
          </p:cNvGraphicFramePr>
          <p:nvPr/>
        </p:nvGraphicFramePr>
        <p:xfrm>
          <a:off x="4000496" y="3857628"/>
          <a:ext cx="1814517" cy="604839"/>
        </p:xfrm>
        <a:graphic>
          <a:graphicData uri="http://schemas.openxmlformats.org/presentationml/2006/ole">
            <p:oleObj spid="_x0000_s8205" name="Equation" r:id="rId15" imgW="1167893" imgH="393529" progId="Equation.DSMT4">
              <p:embed/>
            </p:oleObj>
          </a:graphicData>
        </a:graphic>
      </p:graphicFrame>
      <p:sp>
        <p:nvSpPr>
          <p:cNvPr id="12597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5970" name="Object 18"/>
          <p:cNvGraphicFramePr>
            <a:graphicFrameLocks noChangeAspect="1"/>
          </p:cNvGraphicFramePr>
          <p:nvPr/>
        </p:nvGraphicFramePr>
        <p:xfrm>
          <a:off x="2000232" y="4429132"/>
          <a:ext cx="3835400" cy="604838"/>
        </p:xfrm>
        <a:graphic>
          <a:graphicData uri="http://schemas.openxmlformats.org/presentationml/2006/ole">
            <p:oleObj spid="_x0000_s8206" name="Equation" r:id="rId16" imgW="2476440" imgH="393480" progId="Equation.DSMT4">
              <p:embed/>
            </p:oleObj>
          </a:graphicData>
        </a:graphic>
      </p:graphicFrame>
      <p:sp>
        <p:nvSpPr>
          <p:cNvPr id="12597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5972" name="Object 20"/>
          <p:cNvGraphicFramePr>
            <a:graphicFrameLocks noChangeAspect="1"/>
          </p:cNvGraphicFramePr>
          <p:nvPr/>
        </p:nvGraphicFramePr>
        <p:xfrm>
          <a:off x="6429388" y="4429132"/>
          <a:ext cx="1849437" cy="604838"/>
        </p:xfrm>
        <a:graphic>
          <a:graphicData uri="http://schemas.openxmlformats.org/presentationml/2006/ole">
            <p:oleObj spid="_x0000_s8207" name="Equation" r:id="rId17" imgW="11937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全屏显示(4:3)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Office 主题</vt:lpstr>
      <vt:lpstr>Equation</vt:lpstr>
      <vt:lpstr>幻灯片 1</vt:lpstr>
      <vt:lpstr>幻灯片 2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5</cp:revision>
  <dcterms:created xsi:type="dcterms:W3CDTF">2018-11-08T02:41:39Z</dcterms:created>
  <dcterms:modified xsi:type="dcterms:W3CDTF">2018-11-08T02:52:35Z</dcterms:modified>
</cp:coreProperties>
</file>