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4" y="1000108"/>
            <a:ext cx="27093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dirty="0"/>
              <a:t>一</a:t>
            </a:r>
            <a:r>
              <a:rPr lang="zh-CN" altLang="en-US" sz="2800" b="1" dirty="0" smtClean="0"/>
              <a:t>、变化率问题</a:t>
            </a:r>
            <a:endParaRPr lang="zh-CN" altLang="en-US" sz="2800" b="1" dirty="0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643050"/>
            <a:ext cx="6429420" cy="253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214818"/>
            <a:ext cx="4214842" cy="183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1571604" y="1000108"/>
            <a:ext cx="67151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/>
              <a:t>分析：运动员跳水过程可以视为自由落体运动，该案例实际上一个求变速直线运动的瞬时速度问题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1714480" y="2500306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 smtClean="0"/>
              <a:t>运动跳下的距离</a:t>
            </a:r>
            <a:r>
              <a:rPr lang="zh-CN" altLang="en-US" sz="2000" dirty="0" smtClean="0"/>
              <a:t>和时间的关系为：</a:t>
            </a:r>
            <a:endParaRPr lang="zh-CN" altLang="en-US" sz="2000" dirty="0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5572132" y="2428868"/>
          <a:ext cx="1714512" cy="627634"/>
        </p:xfrm>
        <a:graphic>
          <a:graphicData uri="http://schemas.openxmlformats.org/presentationml/2006/ole">
            <p:oleObj spid="_x0000_s3074" name="Equation" r:id="rId4" imgW="1069585" imgH="394728" progId="Equation.DSMT4">
              <p:embed/>
            </p:oleObj>
          </a:graphicData>
        </a:graphic>
      </p:graphicFrame>
      <p:sp>
        <p:nvSpPr>
          <p:cNvPr id="9" name="矩形 8"/>
          <p:cNvSpPr/>
          <p:nvPr/>
        </p:nvSpPr>
        <p:spPr>
          <a:xfrm>
            <a:off x="1714480" y="3071810"/>
            <a:ext cx="5365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 smtClean="0"/>
              <a:t>如果运动员起跳时间记为</a:t>
            </a:r>
            <a:r>
              <a:rPr lang="en-US" altLang="zh-CN" sz="2000" dirty="0" smtClean="0"/>
              <a:t>        </a:t>
            </a:r>
            <a:r>
              <a:rPr lang="zh-CN" altLang="en-US" sz="2000" dirty="0" smtClean="0"/>
              <a:t>，则</a:t>
            </a:r>
            <a:r>
              <a:rPr lang="zh-CN" altLang="zh-CN" sz="2000" dirty="0" smtClean="0"/>
              <a:t>入水时间为</a:t>
            </a:r>
            <a:endParaRPr lang="zh-CN" altLang="en-US" sz="2000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4643438" y="3143248"/>
          <a:ext cx="500066" cy="271464"/>
        </p:xfrm>
        <a:graphic>
          <a:graphicData uri="http://schemas.openxmlformats.org/presentationml/2006/ole">
            <p:oleObj spid="_x0000_s3075" name="Equation" r:id="rId5" imgW="331784" imgH="178653" progId="Equation.DSMT4">
              <p:embed/>
            </p:oleObj>
          </a:graphicData>
        </a:graphic>
      </p:graphicFrame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6929454" y="3000372"/>
          <a:ext cx="1422680" cy="571504"/>
        </p:xfrm>
        <a:graphic>
          <a:graphicData uri="http://schemas.openxmlformats.org/presentationml/2006/ole">
            <p:oleObj spid="_x0000_s3076" name="Equation" r:id="rId6" imgW="1120518" imgH="445661" progId="Equation.DSMT4">
              <p:embed/>
            </p:oleObj>
          </a:graphicData>
        </a:graphic>
      </p:graphicFrame>
      <p:sp>
        <p:nvSpPr>
          <p:cNvPr id="14" name="矩形 13"/>
          <p:cNvSpPr/>
          <p:nvPr/>
        </p:nvSpPr>
        <p:spPr>
          <a:xfrm>
            <a:off x="1714480" y="3643314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/>
              <a:t>我们</a:t>
            </a:r>
            <a:r>
              <a:rPr lang="zh-CN" altLang="zh-CN" sz="2000" dirty="0" smtClean="0"/>
              <a:t>用一些持续缩短的时间</a:t>
            </a:r>
            <a:r>
              <a:rPr lang="zh-CN" altLang="en-US" sz="2000" dirty="0" smtClean="0"/>
              <a:t>间隔                    </a:t>
            </a:r>
            <a:r>
              <a:rPr lang="zh-CN" altLang="zh-CN" sz="2000" dirty="0" smtClean="0"/>
              <a:t>上的平均速度</a:t>
            </a:r>
            <a:r>
              <a:rPr lang="zh-CN" altLang="en-US" sz="2000" dirty="0" smtClean="0"/>
              <a:t>来逐步近似，</a:t>
            </a:r>
            <a:r>
              <a:rPr lang="zh-CN" altLang="zh-CN" sz="2000" dirty="0" smtClean="0"/>
              <a:t>比如在时间间隔</a:t>
            </a:r>
            <a:r>
              <a:rPr lang="en-US" altLang="zh-CN" sz="2000" dirty="0" smtClean="0"/>
              <a:t>                 </a:t>
            </a:r>
            <a:r>
              <a:rPr lang="zh-CN" altLang="zh-CN" sz="2000" dirty="0" smtClean="0"/>
              <a:t>上平均速度为</a:t>
            </a:r>
            <a:endParaRPr lang="zh-CN" altLang="en-US" sz="2000" dirty="0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5429256" y="3714752"/>
          <a:ext cx="1357322" cy="320267"/>
        </p:xfrm>
        <a:graphic>
          <a:graphicData uri="http://schemas.openxmlformats.org/presentationml/2006/ole">
            <p:oleObj spid="_x0000_s3077" name="Equation" r:id="rId7" imgW="852751" imgH="203642" progId="Equation.DSMT4">
              <p:embed/>
            </p:oleObj>
          </a:graphicData>
        </a:graphic>
      </p:graphicFrame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214942" y="4000504"/>
          <a:ext cx="1061361" cy="342901"/>
        </p:xfrm>
        <a:graphic>
          <a:graphicData uri="http://schemas.openxmlformats.org/presentationml/2006/ole">
            <p:oleObj spid="_x0000_s3078" name="Equation" r:id="rId8" imgW="623925" imgH="203731" progId="Equation.DSMT4">
              <p:embed/>
            </p:oleObj>
          </a:graphicData>
        </a:graphic>
      </p:graphicFrame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2285984" y="4572008"/>
          <a:ext cx="5297644" cy="633414"/>
        </p:xfrm>
        <a:graphic>
          <a:graphicData uri="http://schemas.openxmlformats.org/presentationml/2006/ole">
            <p:oleObj spid="_x0000_s3079" name="Equation" r:id="rId9" imgW="35052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643042" y="3214686"/>
            <a:ext cx="68580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dirty="0" smtClean="0"/>
              <a:t>容易看出，</a:t>
            </a:r>
            <a:r>
              <a:rPr lang="zh-CN" altLang="zh-CN" sz="2000" dirty="0" smtClean="0"/>
              <a:t>随着时间间隔的缩短，平均速度越来越接近</a:t>
            </a:r>
            <a:r>
              <a:rPr lang="en-US" altLang="zh-CN" sz="2000" dirty="0" smtClean="0"/>
              <a:t>23.52</a:t>
            </a:r>
            <a:r>
              <a:rPr lang="zh-CN" altLang="zh-CN" sz="2000" dirty="0" smtClean="0"/>
              <a:t>米</a:t>
            </a:r>
            <a:r>
              <a:rPr lang="en-US" altLang="zh-CN" sz="2000" dirty="0" smtClean="0"/>
              <a:t>/</a:t>
            </a:r>
            <a:r>
              <a:rPr lang="zh-CN" altLang="zh-CN" sz="2000" dirty="0" smtClean="0"/>
              <a:t>秒即约</a:t>
            </a:r>
            <a:r>
              <a:rPr lang="en-US" altLang="zh-CN" sz="2000" dirty="0" smtClean="0"/>
              <a:t>84</a:t>
            </a:r>
            <a:r>
              <a:rPr lang="zh-CN" altLang="zh-CN" sz="2000" dirty="0" smtClean="0"/>
              <a:t>公里</a:t>
            </a:r>
            <a:r>
              <a:rPr lang="en-US" altLang="zh-CN" sz="2000" dirty="0" smtClean="0"/>
              <a:t>/</a:t>
            </a:r>
            <a:r>
              <a:rPr lang="zh-CN" altLang="zh-CN" sz="2000" dirty="0" smtClean="0"/>
              <a:t>小时</a:t>
            </a:r>
            <a:r>
              <a:rPr lang="zh-CN" altLang="en-US" sz="2000" dirty="0" smtClean="0"/>
              <a:t>。</a:t>
            </a:r>
            <a:endParaRPr lang="zh-CN" altLang="en-US" sz="2000" b="1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500298" y="1214422"/>
          <a:ext cx="4786346" cy="1745940"/>
        </p:xfrm>
        <a:graphic>
          <a:graphicData uri="http://schemas.openxmlformats.org/drawingml/2006/table">
            <a:tbl>
              <a:tblPr/>
              <a:tblGrid>
                <a:gridCol w="2393173"/>
                <a:gridCol w="2393173"/>
              </a:tblGrid>
              <a:tr h="436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/>
                          <a:ea typeface="宋体"/>
                        </a:rPr>
                        <a:t>时间间隔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/>
                          <a:ea typeface="宋体"/>
                        </a:rPr>
                        <a:t>平均速度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[2.4,2.41]</a:t>
                      </a:r>
                      <a:endParaRPr lang="zh-CN" sz="18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23.569</a:t>
                      </a:r>
                      <a:endParaRPr lang="zh-CN" sz="18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[2.4,2.401]</a:t>
                      </a:r>
                      <a:endParaRPr lang="zh-CN" sz="18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23.525</a:t>
                      </a:r>
                      <a:endParaRPr lang="zh-CN" sz="18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[2.4,2.4001]</a:t>
                      </a:r>
                      <a:endParaRPr lang="zh-CN" sz="18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宋体"/>
                          <a:ea typeface="宋体"/>
                        </a:rPr>
                        <a:t>23.521</a:t>
                      </a:r>
                      <a:endParaRPr lang="zh-CN" sz="18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357290" y="4071942"/>
            <a:ext cx="70009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/>
              <a:t>结论：运动员入水的瞬时速度</a:t>
            </a:r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定义为从</a:t>
            </a:r>
            <a:r>
              <a:rPr lang="en-US" altLang="zh-CN" sz="2800" dirty="0" smtClean="0"/>
              <a:t> </a:t>
            </a:r>
          </a:p>
          <a:p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开始的逐渐缩短的时间间隔内平均速度的极限值，即</a:t>
            </a:r>
            <a:endParaRPr lang="zh-CN" altLang="en-US" sz="2800" dirty="0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9089" name="Object 1"/>
          <p:cNvGraphicFramePr>
            <a:graphicFrameLocks noChangeAspect="1"/>
          </p:cNvGraphicFramePr>
          <p:nvPr/>
        </p:nvGraphicFramePr>
        <p:xfrm>
          <a:off x="2786050" y="5357826"/>
          <a:ext cx="4486520" cy="676277"/>
        </p:xfrm>
        <a:graphic>
          <a:graphicData uri="http://schemas.openxmlformats.org/presentationml/2006/ole">
            <p:oleObj spid="_x0000_s4098" name="Equation" r:id="rId4" imgW="2589676" imgH="393529" progId="Equation.DSMT4">
              <p:embed/>
            </p:oleObj>
          </a:graphicData>
        </a:graphic>
      </p:graphicFrame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6072198" y="4214818"/>
          <a:ext cx="718459" cy="342901"/>
        </p:xfrm>
        <a:graphic>
          <a:graphicData uri="http://schemas.openxmlformats.org/presentationml/2006/ole">
            <p:oleObj spid="_x0000_s4099" name="Equation" r:id="rId5" imgW="421294" imgH="204264" progId="Equation.DSMT4">
              <p:embed/>
            </p:oleObj>
          </a:graphicData>
        </a:graphic>
      </p:graphicFrame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357290" y="4643446"/>
          <a:ext cx="819657" cy="331351"/>
        </p:xfrm>
        <a:graphic>
          <a:graphicData uri="http://schemas.openxmlformats.org/presentationml/2006/ole">
            <p:oleObj spid="_x0000_s4100" name="Equation" r:id="rId6" imgW="446438" imgH="178575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357290" y="1142984"/>
            <a:ext cx="68580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        </a:t>
            </a:r>
            <a:r>
              <a:rPr lang="zh-CN" altLang="zh-CN" sz="2800" dirty="0" smtClean="0"/>
              <a:t>一般地，在变速直线运动中</a:t>
            </a:r>
            <a:r>
              <a:rPr lang="en-US" altLang="zh-CN" sz="2800" dirty="0" smtClean="0"/>
              <a:t>, </a:t>
            </a:r>
            <a:r>
              <a:rPr lang="zh-CN" altLang="zh-CN" sz="2800" dirty="0" smtClean="0"/>
              <a:t>当</a:t>
            </a:r>
            <a:r>
              <a:rPr lang="en-US" altLang="zh-CN" sz="2800" dirty="0" smtClean="0"/>
              <a:t>    </a:t>
            </a:r>
            <a:r>
              <a:rPr lang="zh-CN" altLang="zh-CN" sz="2800" dirty="0" smtClean="0"/>
              <a:t>很小时</a:t>
            </a:r>
            <a:r>
              <a:rPr lang="en-US" altLang="zh-CN" sz="2800" dirty="0" smtClean="0"/>
              <a:t>, </a:t>
            </a:r>
            <a:r>
              <a:rPr lang="zh-CN" altLang="zh-CN" sz="2800" dirty="0" smtClean="0"/>
              <a:t>时间段</a:t>
            </a:r>
            <a:r>
              <a:rPr lang="en-US" altLang="zh-CN" sz="2800" dirty="0" smtClean="0"/>
              <a:t>           </a:t>
            </a:r>
            <a:r>
              <a:rPr lang="zh-CN" altLang="zh-CN" sz="2800" dirty="0" smtClean="0"/>
              <a:t>内的平均速度</a:t>
            </a:r>
            <a:r>
              <a:rPr lang="en-US" altLang="zh-CN" sz="2800" dirty="0" smtClean="0"/>
              <a:t>   </a:t>
            </a:r>
            <a:r>
              <a:rPr lang="zh-CN" altLang="zh-CN" sz="2800" dirty="0" smtClean="0"/>
              <a:t>近似地等于物体在</a:t>
            </a:r>
            <a:r>
              <a:rPr lang="en-US" altLang="zh-CN" sz="2800" dirty="0" smtClean="0"/>
              <a:t>   时刻的瞬时速度, 且   </a:t>
            </a:r>
            <a:r>
              <a:rPr lang="zh-CN" altLang="zh-CN" sz="2800" dirty="0" smtClean="0"/>
              <a:t>越小</a:t>
            </a:r>
            <a:r>
              <a:rPr lang="en-US" altLang="zh-CN" sz="2800" dirty="0" smtClean="0"/>
              <a:t>, </a:t>
            </a:r>
            <a:r>
              <a:rPr lang="zh-CN" altLang="zh-CN" sz="2800" dirty="0" smtClean="0"/>
              <a:t>其近似程度越好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当</a:t>
            </a:r>
            <a:r>
              <a:rPr lang="en-US" altLang="zh-CN" sz="2800" dirty="0" smtClean="0"/>
              <a:t>         </a:t>
            </a:r>
            <a:r>
              <a:rPr lang="zh-CN" altLang="zh-CN" sz="2800" dirty="0" smtClean="0"/>
              <a:t>时</a:t>
            </a:r>
            <a:r>
              <a:rPr lang="en-US" altLang="zh-CN" sz="2800" dirty="0" smtClean="0"/>
              <a:t>, </a:t>
            </a:r>
            <a:r>
              <a:rPr lang="zh-CN" altLang="zh-CN" sz="2800" dirty="0" smtClean="0"/>
              <a:t>若平均速度</a:t>
            </a:r>
            <a:r>
              <a:rPr lang="en-US" altLang="zh-CN" sz="2800" dirty="0" smtClean="0"/>
              <a:t>    </a:t>
            </a:r>
            <a:r>
              <a:rPr lang="zh-CN" altLang="zh-CN" sz="2800" dirty="0" smtClean="0"/>
              <a:t>的极限存在</a:t>
            </a:r>
            <a:r>
              <a:rPr lang="en-US" altLang="zh-CN" sz="2800" dirty="0" smtClean="0"/>
              <a:t>, </a:t>
            </a:r>
            <a:r>
              <a:rPr lang="zh-CN" altLang="zh-CN" sz="2800" dirty="0" smtClean="0"/>
              <a:t>则此极限值称为物体在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时刻的瞬时速度</a:t>
            </a:r>
            <a:r>
              <a:rPr lang="en-US" altLang="zh-CN" sz="2800" dirty="0" smtClean="0"/>
              <a:t>      </a:t>
            </a:r>
            <a:r>
              <a:rPr lang="zh-CN" altLang="en-US" sz="2800" dirty="0" smtClean="0"/>
              <a:t>，即</a:t>
            </a:r>
            <a:endParaRPr lang="zh-CN" altLang="en-US" sz="2800" b="1" dirty="0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7072330" y="1214422"/>
          <a:ext cx="357190" cy="385765"/>
        </p:xfrm>
        <a:graphic>
          <a:graphicData uri="http://schemas.openxmlformats.org/presentationml/2006/ole">
            <p:oleObj spid="_x0000_s5122" name="Equation" r:id="rId4" imgW="260645" imgH="274363" progId="Equation.DSMT4">
              <p:embed/>
            </p:oleObj>
          </a:graphicData>
        </a:graphic>
      </p:graphicFrame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3428992" y="1643050"/>
          <a:ext cx="1114428" cy="371476"/>
        </p:xfrm>
        <a:graphic>
          <a:graphicData uri="http://schemas.openxmlformats.org/presentationml/2006/ole">
            <p:oleObj spid="_x0000_s5123" name="Equation" r:id="rId5" imgW="685800" imgH="228600" progId="Equation.DSMT4">
              <p:embed/>
            </p:oleObj>
          </a:graphicData>
        </a:graphic>
      </p:graphicFrame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6572264" y="1643050"/>
          <a:ext cx="357190" cy="357848"/>
        </p:xfrm>
        <a:graphic>
          <a:graphicData uri="http://schemas.openxmlformats.org/presentationml/2006/ole">
            <p:oleObj spid="_x0000_s5124" name="Equation" r:id="rId6" imgW="123870" imgH="233976" progId="Equation.DSMT4">
              <p:embed/>
            </p:oleObj>
          </a:graphicData>
        </a:graphic>
      </p:graphicFrame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3214678" y="2071678"/>
          <a:ext cx="285752" cy="342902"/>
        </p:xfrm>
        <a:graphic>
          <a:graphicData uri="http://schemas.openxmlformats.org/presentationml/2006/ole">
            <p:oleObj spid="_x0000_s5125" name="Equation" r:id="rId7" imgW="151610" imgH="248090" progId="Equation.DSMT4">
              <p:embed/>
            </p:oleObj>
          </a:graphicData>
        </a:graphic>
      </p:graphicFrame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6500826" y="2071678"/>
          <a:ext cx="357188" cy="385762"/>
        </p:xfrm>
        <a:graphic>
          <a:graphicData uri="http://schemas.openxmlformats.org/presentationml/2006/ole">
            <p:oleObj spid="_x0000_s5126" name="Equation" r:id="rId8" imgW="260645" imgH="274363" progId="Equation.DSMT4">
              <p:embed/>
            </p:oleObj>
          </a:graphicData>
        </a:graphic>
      </p:graphicFrame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4286248" y="2571744"/>
          <a:ext cx="849088" cy="342901"/>
        </p:xfrm>
        <a:graphic>
          <a:graphicData uri="http://schemas.openxmlformats.org/presentationml/2006/ole">
            <p:oleObj spid="_x0000_s5127" name="Equation" r:id="rId9" imgW="508543" imgH="208633" progId="Equation.DSMT4">
              <p:embed/>
            </p:oleObj>
          </a:graphicData>
        </a:graphic>
      </p:graphicFrame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7500958" y="2428868"/>
          <a:ext cx="693352" cy="604839"/>
        </p:xfrm>
        <a:graphic>
          <a:graphicData uri="http://schemas.openxmlformats.org/presentationml/2006/ole">
            <p:oleObj spid="_x0000_s5128" name="Equation" r:id="rId10" imgW="467212" imgH="413816" progId="Equation.DSMT4">
              <p:embed/>
            </p:oleObj>
          </a:graphicData>
        </a:graphic>
      </p:graphicFrame>
      <p:graphicFrame>
        <p:nvGraphicFramePr>
          <p:cNvPr id="88078" name="Object 14"/>
          <p:cNvGraphicFramePr>
            <a:graphicFrameLocks noChangeAspect="1"/>
          </p:cNvGraphicFramePr>
          <p:nvPr/>
        </p:nvGraphicFramePr>
        <p:xfrm>
          <a:off x="6929454" y="2928934"/>
          <a:ext cx="285750" cy="342900"/>
        </p:xfrm>
        <a:graphic>
          <a:graphicData uri="http://schemas.openxmlformats.org/presentationml/2006/ole">
            <p:oleObj spid="_x0000_s5129" name="Equation" r:id="rId11" imgW="151610" imgH="248090" progId="Equation.DSMT4">
              <p:embed/>
            </p:oleObj>
          </a:graphicData>
        </a:graphic>
      </p:graphicFrame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3214678" y="3357562"/>
          <a:ext cx="541736" cy="371476"/>
        </p:xfrm>
        <a:graphic>
          <a:graphicData uri="http://schemas.openxmlformats.org/presentationml/2006/ole">
            <p:oleObj spid="_x0000_s5130" name="Equation" r:id="rId12" imgW="348183" imgH="241050" progId="Equation.DSMT4">
              <p:embed/>
            </p:oleObj>
          </a:graphicData>
        </a:graphic>
      </p:graphicFrame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357422" y="4143380"/>
          <a:ext cx="4816412" cy="676277"/>
        </p:xfrm>
        <a:graphic>
          <a:graphicData uri="http://schemas.openxmlformats.org/presentationml/2006/ole">
            <p:oleObj spid="_x0000_s5131" name="Equation" r:id="rId13" imgW="2780093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203</Words>
  <Application>Microsoft Office PowerPoint</Application>
  <PresentationFormat>全屏显示(4:3)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Office 主题</vt:lpstr>
      <vt:lpstr>Equation</vt:lpstr>
      <vt:lpstr>幻灯片 1</vt:lpstr>
      <vt:lpstr>幻灯片 2</vt:lpstr>
      <vt:lpstr>幻灯片 3</vt:lpstr>
      <vt:lpstr>幻灯片 4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3</cp:revision>
  <dcterms:created xsi:type="dcterms:W3CDTF">2018-11-08T02:41:39Z</dcterms:created>
  <dcterms:modified xsi:type="dcterms:W3CDTF">2018-11-08T02:50:23Z</dcterms:modified>
</cp:coreProperties>
</file>