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3.e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第三节     导数的应用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428728" y="1000108"/>
            <a:ext cx="700092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【</a:t>
            </a:r>
            <a:r>
              <a:rPr lang="zh-CN" altLang="en-US" sz="2800" b="1" dirty="0" smtClean="0">
                <a:solidFill>
                  <a:srgbClr val="00B0F0"/>
                </a:solidFill>
              </a:rPr>
              <a:t>案例</a:t>
            </a:r>
            <a:r>
              <a:rPr lang="en-US" altLang="zh-CN" sz="2800" b="1" dirty="0" smtClean="0">
                <a:solidFill>
                  <a:srgbClr val="00B0F0"/>
                </a:solidFill>
              </a:rPr>
              <a:t>3.5  </a:t>
            </a:r>
            <a:r>
              <a:rPr lang="zh-CN" altLang="en-US" sz="2800" b="1" dirty="0" smtClean="0">
                <a:solidFill>
                  <a:srgbClr val="00B0F0"/>
                </a:solidFill>
              </a:rPr>
              <a:t>房屋梁的最优设计</a:t>
            </a:r>
            <a:r>
              <a:rPr lang="en-US" altLang="zh-CN" sz="2800" b="1" dirty="0" smtClean="0">
                <a:solidFill>
                  <a:srgbClr val="00B0F0"/>
                </a:solidFill>
              </a:rPr>
              <a:t>】</a:t>
            </a:r>
            <a:r>
              <a:rPr lang="zh-CN" altLang="en-US" sz="2800" dirty="0" smtClean="0"/>
              <a:t>在建造房屋时，经常要考虑房屋梁的设计问题。</a:t>
            </a:r>
            <a:r>
              <a:rPr lang="zh-CN" altLang="zh-CN" sz="2800" dirty="0" smtClean="0"/>
              <a:t>横截面为矩形的梁，其强度与矩形高的平方和宽的乘积成正比，用直径为</a:t>
            </a:r>
            <a:r>
              <a:rPr lang="en-US" altLang="zh-CN" sz="2800" i="1" dirty="0" smtClean="0"/>
              <a:t>D</a:t>
            </a:r>
            <a:r>
              <a:rPr lang="zh-CN" altLang="zh-CN" sz="2800" dirty="0" smtClean="0"/>
              <a:t>的圆木作矩形梁，问高和宽各为多少时梁的强度最大？</a:t>
            </a:r>
            <a:endParaRPr lang="zh-CN" altLang="en-US" sz="2800" b="1" dirty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286124"/>
            <a:ext cx="40386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第三节     导数的应用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571605" y="1000108"/>
            <a:ext cx="7143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解：如图所示，</a:t>
            </a:r>
            <a:r>
              <a:rPr lang="zh-CN" altLang="zh-CN" sz="2800" dirty="0" smtClean="0"/>
              <a:t>设矩形梁的宽为</a:t>
            </a:r>
            <a:r>
              <a:rPr lang="en-US" altLang="zh-CN" sz="2800" dirty="0" smtClean="0"/>
              <a:t>  </a:t>
            </a:r>
            <a:r>
              <a:rPr lang="zh-CN" altLang="en-US" sz="2800" dirty="0" smtClean="0"/>
              <a:t>，高为   ，则由题意知强度为           ，又               ，于是有：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                       </a:t>
            </a:r>
            <a:r>
              <a:rPr lang="zh-CN" altLang="en-US" sz="2800" dirty="0" smtClean="0"/>
              <a:t>令          ，得唯一驻点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zh-CN" sz="2800" dirty="0" smtClean="0"/>
              <a:t>由题设知</a:t>
            </a:r>
            <a:r>
              <a:rPr lang="en-US" altLang="zh-CN" sz="2800" dirty="0" smtClean="0"/>
              <a:t>,</a:t>
            </a:r>
            <a:r>
              <a:rPr lang="zh-CN" altLang="zh-CN" sz="2800" dirty="0" smtClean="0"/>
              <a:t>当宽为</a:t>
            </a:r>
            <a:r>
              <a:rPr lang="en-US" altLang="zh-CN" sz="2800" dirty="0" smtClean="0"/>
              <a:t>     </a:t>
            </a:r>
            <a:r>
              <a:rPr lang="zh-CN" altLang="en-US" sz="2800" dirty="0" smtClean="0"/>
              <a:t>，高</a:t>
            </a:r>
            <a:endParaRPr lang="en-US" altLang="zh-CN" sz="2800" dirty="0" smtClean="0"/>
          </a:p>
          <a:p>
            <a:r>
              <a:rPr lang="zh-CN" altLang="en-US" sz="2800" dirty="0" smtClean="0"/>
              <a:t>为      时，</a:t>
            </a:r>
            <a:r>
              <a:rPr lang="zh-CN" altLang="zh-CN" sz="2800" dirty="0" smtClean="0"/>
              <a:t>梁的强度最大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357562"/>
            <a:ext cx="2419441" cy="248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7153" name="Object 1"/>
          <p:cNvGraphicFramePr>
            <a:graphicFrameLocks noChangeAspect="1"/>
          </p:cNvGraphicFramePr>
          <p:nvPr/>
        </p:nvGraphicFramePr>
        <p:xfrm>
          <a:off x="6643702" y="1214422"/>
          <a:ext cx="227013" cy="250825"/>
        </p:xfrm>
        <a:graphic>
          <a:graphicData uri="http://schemas.openxmlformats.org/presentationml/2006/ole">
            <p:oleObj spid="_x0000_s16386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77154" name="Object 2"/>
          <p:cNvGraphicFramePr>
            <a:graphicFrameLocks noChangeAspect="1"/>
          </p:cNvGraphicFramePr>
          <p:nvPr/>
        </p:nvGraphicFramePr>
        <p:xfrm>
          <a:off x="7858148" y="1214422"/>
          <a:ext cx="249238" cy="296862"/>
        </p:xfrm>
        <a:graphic>
          <a:graphicData uri="http://schemas.openxmlformats.org/presentationml/2006/ole">
            <p:oleObj spid="_x0000_s16387" name="Equation" r:id="rId6" imgW="139680" imgH="164880" progId="Equation.DSMT4">
              <p:embed/>
            </p:oleObj>
          </a:graphicData>
        </a:graphic>
      </p:graphicFrame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77155" name="Object 3"/>
          <p:cNvGraphicFramePr>
            <a:graphicFrameLocks noChangeAspect="1"/>
          </p:cNvGraphicFramePr>
          <p:nvPr/>
        </p:nvGraphicFramePr>
        <p:xfrm>
          <a:off x="4500562" y="1500174"/>
          <a:ext cx="1097117" cy="441333"/>
        </p:xfrm>
        <a:graphic>
          <a:graphicData uri="http://schemas.openxmlformats.org/presentationml/2006/ole">
            <p:oleObj spid="_x0000_s16388" name="Equation" r:id="rId7" imgW="571320" imgH="228600" progId="Equation.DSMT4">
              <p:embed/>
            </p:oleObj>
          </a:graphicData>
        </a:graphic>
      </p:graphicFrame>
      <p:graphicFrame>
        <p:nvGraphicFramePr>
          <p:cNvPr id="177157" name="Object 5"/>
          <p:cNvGraphicFramePr>
            <a:graphicFrameLocks noChangeAspect="1"/>
          </p:cNvGraphicFramePr>
          <p:nvPr/>
        </p:nvGraphicFramePr>
        <p:xfrm>
          <a:off x="6286512" y="1500174"/>
          <a:ext cx="1535113" cy="441325"/>
        </p:xfrm>
        <a:graphic>
          <a:graphicData uri="http://schemas.openxmlformats.org/presentationml/2006/ole">
            <p:oleObj spid="_x0000_s16389" name="Equation" r:id="rId8" imgW="799920" imgH="228600" progId="Equation.DSMT4">
              <p:embed/>
            </p:oleObj>
          </a:graphicData>
        </a:graphic>
      </p:graphicFrame>
      <p:graphicFrame>
        <p:nvGraphicFramePr>
          <p:cNvPr id="177158" name="Object 6"/>
          <p:cNvGraphicFramePr>
            <a:graphicFrameLocks noChangeAspect="1"/>
          </p:cNvGraphicFramePr>
          <p:nvPr/>
        </p:nvGraphicFramePr>
        <p:xfrm>
          <a:off x="3071802" y="2214554"/>
          <a:ext cx="3144838" cy="441325"/>
        </p:xfrm>
        <a:graphic>
          <a:graphicData uri="http://schemas.openxmlformats.org/presentationml/2006/ole">
            <p:oleObj spid="_x0000_s16390" name="Equation" r:id="rId9" imgW="1638000" imgH="228600" progId="Equation.DSMT4">
              <p:embed/>
            </p:oleObj>
          </a:graphicData>
        </a:graphic>
      </p:graphicFrame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77159" name="Object 7"/>
          <p:cNvGraphicFramePr>
            <a:graphicFrameLocks noChangeAspect="1"/>
          </p:cNvGraphicFramePr>
          <p:nvPr/>
        </p:nvGraphicFramePr>
        <p:xfrm>
          <a:off x="1571604" y="2786058"/>
          <a:ext cx="2333643" cy="411819"/>
        </p:xfrm>
        <a:graphic>
          <a:graphicData uri="http://schemas.openxmlformats.org/presentationml/2006/ole">
            <p:oleObj spid="_x0000_s16391" name="Equation" r:id="rId10" imgW="1306597" imgH="230597" progId="Equation.DSMT4">
              <p:embed/>
            </p:oleObj>
          </a:graphicData>
        </a:graphic>
      </p:graphicFrame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77161" name="Object 9"/>
          <p:cNvGraphicFramePr>
            <a:graphicFrameLocks noChangeAspect="1"/>
          </p:cNvGraphicFramePr>
          <p:nvPr/>
        </p:nvGraphicFramePr>
        <p:xfrm>
          <a:off x="4214810" y="2857496"/>
          <a:ext cx="1045032" cy="342901"/>
        </p:xfrm>
        <a:graphic>
          <a:graphicData uri="http://schemas.openxmlformats.org/presentationml/2006/ole">
            <p:oleObj spid="_x0000_s16392" name="Equation" r:id="rId11" imgW="615049" imgH="204895" progId="Equation.DSMT4">
              <p:embed/>
            </p:oleObj>
          </a:graphicData>
        </a:graphic>
      </p:graphicFrame>
      <p:sp>
        <p:nvSpPr>
          <p:cNvPr id="17716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77163" name="Object 11"/>
          <p:cNvGraphicFramePr>
            <a:graphicFrameLocks noChangeAspect="1"/>
          </p:cNvGraphicFramePr>
          <p:nvPr/>
        </p:nvGraphicFramePr>
        <p:xfrm>
          <a:off x="7429520" y="2643182"/>
          <a:ext cx="971553" cy="642939"/>
        </p:xfrm>
        <a:graphic>
          <a:graphicData uri="http://schemas.openxmlformats.org/presentationml/2006/ole">
            <p:oleObj spid="_x0000_s16393" name="Equation" r:id="rId12" imgW="653298" imgH="435411" progId="Equation.DSMT4">
              <p:embed/>
            </p:oleObj>
          </a:graphicData>
        </a:graphic>
      </p:graphicFrame>
      <p:graphicFrame>
        <p:nvGraphicFramePr>
          <p:cNvPr id="177165" name="Object 13"/>
          <p:cNvGraphicFramePr>
            <a:graphicFrameLocks noChangeAspect="1"/>
          </p:cNvGraphicFramePr>
          <p:nvPr/>
        </p:nvGraphicFramePr>
        <p:xfrm>
          <a:off x="4214810" y="3500438"/>
          <a:ext cx="584200" cy="638175"/>
        </p:xfrm>
        <a:graphic>
          <a:graphicData uri="http://schemas.openxmlformats.org/presentationml/2006/ole">
            <p:oleObj spid="_x0000_s16394" name="Equation" r:id="rId13" imgW="393480" imgH="431640" progId="Equation.DSMT4">
              <p:embed/>
            </p:oleObj>
          </a:graphicData>
        </a:graphic>
      </p:graphicFrame>
      <p:graphicFrame>
        <p:nvGraphicFramePr>
          <p:cNvPr id="177166" name="Object 14"/>
          <p:cNvGraphicFramePr>
            <a:graphicFrameLocks noChangeAspect="1"/>
          </p:cNvGraphicFramePr>
          <p:nvPr/>
        </p:nvGraphicFramePr>
        <p:xfrm>
          <a:off x="2000232" y="4000504"/>
          <a:ext cx="584200" cy="638175"/>
        </p:xfrm>
        <a:graphic>
          <a:graphicData uri="http://schemas.openxmlformats.org/presentationml/2006/ole">
            <p:oleObj spid="_x0000_s16395" name="Equation" r:id="rId14" imgW="3934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125</Words>
  <Application>Microsoft Office PowerPoint</Application>
  <PresentationFormat>全屏显示(4:3)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Office 主题</vt:lpstr>
      <vt:lpstr>Equation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7</cp:revision>
  <dcterms:created xsi:type="dcterms:W3CDTF">2018-11-08T02:41:39Z</dcterms:created>
  <dcterms:modified xsi:type="dcterms:W3CDTF">2018-11-08T02:57:50Z</dcterms:modified>
</cp:coreProperties>
</file>