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EFBCB-0BAA-4A0F-9F6F-A8503C35A47F}" type="datetimeFigureOut">
              <a:rPr lang="zh-CN" altLang="en-US" smtClean="0"/>
              <a:t>2018-11-08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3631F-EFA6-4CB4-8135-DEEDA464336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jpe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定积分的概念</a:t>
            </a:r>
            <a:endParaRPr lang="zh-CN" altLang="en-US" b="1" dirty="0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643050"/>
            <a:ext cx="6215106" cy="331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714884"/>
            <a:ext cx="21447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5000636"/>
            <a:ext cx="264795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定积分的概念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214414" y="1000108"/>
            <a:ext cx="728667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zh-CN" sz="2800" dirty="0" smtClean="0"/>
              <a:t>一般的平面图形面积</a:t>
            </a:r>
            <a:r>
              <a:rPr lang="zh-CN" altLang="en-US" sz="2800" dirty="0" smtClean="0"/>
              <a:t>求解问题：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如果用水平和竖直方向上的几条直线将其分割为若干块面积之和后，发现其中除了矩形外，其它也都是如</a:t>
            </a:r>
            <a:r>
              <a:rPr lang="zh-CN" altLang="en-US" sz="2800" dirty="0" smtClean="0"/>
              <a:t>下</a:t>
            </a:r>
            <a:r>
              <a:rPr lang="zh-CN" altLang="zh-CN" sz="2800" dirty="0" smtClean="0"/>
              <a:t>的曲边形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       中间图</a:t>
            </a:r>
            <a:r>
              <a:rPr lang="zh-CN" altLang="zh-CN" sz="2800" dirty="0" smtClean="0"/>
              <a:t>称曲边三角形，</a:t>
            </a:r>
            <a:r>
              <a:rPr lang="zh-CN" altLang="en-US" sz="2800" dirty="0" smtClean="0"/>
              <a:t>右</a:t>
            </a:r>
            <a:r>
              <a:rPr lang="zh-CN" altLang="zh-CN" sz="2800" dirty="0" smtClean="0"/>
              <a:t>图称曲边梯形，显然曲边三角形是曲边梯形的特例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en-US" altLang="zh-CN" sz="2800" dirty="0" smtClean="0"/>
              <a:t>       </a:t>
            </a:r>
            <a:r>
              <a:rPr lang="zh-CN" altLang="zh-CN" sz="2800" dirty="0" smtClean="0"/>
              <a:t>案例中的舵面积由于具备对称性，可归结为计算上半部分的曲边形面积</a:t>
            </a:r>
            <a:r>
              <a:rPr lang="zh-CN" altLang="en-US" sz="2800" dirty="0" smtClean="0"/>
              <a:t>。</a:t>
            </a:r>
            <a:endParaRPr lang="zh-CN" altLang="zh-CN" sz="2800" dirty="0"/>
          </a:p>
        </p:txBody>
      </p:sp>
      <p:pic>
        <p:nvPicPr>
          <p:cNvPr id="1413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857496"/>
            <a:ext cx="4786346" cy="142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定积分的概念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571604" y="1000108"/>
            <a:ext cx="707236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算</a:t>
            </a:r>
            <a:r>
              <a:rPr lang="zh-CN" altLang="zh-CN" sz="2800" b="1" dirty="0" smtClean="0"/>
              <a:t>例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求由曲线</a:t>
            </a:r>
            <a:r>
              <a:rPr lang="en-US" altLang="zh-CN" sz="2800" dirty="0" smtClean="0"/>
              <a:t>                     </a:t>
            </a:r>
            <a:r>
              <a:rPr lang="zh-CN" altLang="zh-CN" sz="2800" dirty="0" smtClean="0"/>
              <a:t>及</a:t>
            </a:r>
            <a:r>
              <a:rPr lang="en-US" altLang="zh-CN" sz="2800" dirty="0" smtClean="0"/>
              <a:t>  </a:t>
            </a:r>
            <a:r>
              <a:rPr lang="zh-CN" altLang="zh-CN" sz="2800" dirty="0" smtClean="0"/>
              <a:t>轴所围成的曲边三角形的面积</a:t>
            </a:r>
            <a:r>
              <a:rPr lang="en-US" altLang="zh-CN" sz="2800" dirty="0" smtClean="0"/>
              <a:t>    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zh-CN" altLang="zh-CN" sz="2800" b="1" dirty="0" smtClean="0"/>
              <a:t>解：</a:t>
            </a:r>
            <a:r>
              <a:rPr lang="zh-CN" altLang="zh-CN" sz="2800" dirty="0" smtClean="0"/>
              <a:t>采取“分割”、“近似”、“求和”和“取极限”四个步骤</a:t>
            </a:r>
            <a:r>
              <a:rPr lang="en-US" altLang="zh-CN" sz="2800" dirty="0" smtClean="0"/>
              <a:t>.</a:t>
            </a:r>
            <a:endParaRPr lang="zh-CN" altLang="zh-CN" sz="2800" dirty="0" smtClean="0"/>
          </a:p>
          <a:p>
            <a:pPr marL="514350" indent="-514350">
              <a:buAutoNum type="arabicParenBoth"/>
            </a:pPr>
            <a:r>
              <a:rPr lang="zh-CN" altLang="zh-CN" sz="2800" dirty="0" smtClean="0"/>
              <a:t>“</a:t>
            </a:r>
            <a:r>
              <a:rPr lang="zh-CN" altLang="zh-CN" sz="2800" b="1" dirty="0" smtClean="0">
                <a:solidFill>
                  <a:srgbClr val="7030A0"/>
                </a:solidFill>
              </a:rPr>
              <a:t>分割</a:t>
            </a:r>
            <a:r>
              <a:rPr lang="zh-CN" altLang="zh-CN" sz="2800" dirty="0" smtClean="0"/>
              <a:t>”</a:t>
            </a:r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在区间</a:t>
            </a:r>
            <a:r>
              <a:rPr lang="en-US" altLang="zh-CN" sz="2800" dirty="0" smtClean="0"/>
              <a:t>[0,1]</a:t>
            </a:r>
            <a:r>
              <a:rPr lang="zh-CN" altLang="zh-CN" sz="2800" dirty="0" smtClean="0"/>
              <a:t>内均匀地插入</a:t>
            </a:r>
            <a:r>
              <a:rPr lang="en-US" altLang="zh-CN" sz="2800" dirty="0" smtClean="0"/>
              <a:t>     </a:t>
            </a:r>
            <a:r>
              <a:rPr lang="zh-CN" altLang="zh-CN" sz="2800" dirty="0" smtClean="0"/>
              <a:t>个分点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pPr marL="514350" indent="-514350"/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                                   </a:t>
            </a:r>
          </a:p>
          <a:p>
            <a:pPr marL="514350" indent="-514350"/>
            <a:r>
              <a:rPr lang="zh-CN" altLang="en-US" sz="2800" dirty="0" smtClean="0"/>
              <a:t>得到</a:t>
            </a:r>
            <a:r>
              <a:rPr lang="en-US" altLang="zh-CN" sz="2800" dirty="0" smtClean="0"/>
              <a:t>n</a:t>
            </a:r>
            <a:r>
              <a:rPr lang="zh-CN" altLang="en-US" sz="2800" dirty="0" smtClean="0"/>
              <a:t>个等分小区间，记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小区间对应的小曲边形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面积为                  ，于</a:t>
            </a:r>
            <a:endParaRPr lang="en-US" altLang="zh-CN" sz="2800" dirty="0" smtClean="0"/>
          </a:p>
          <a:p>
            <a:pPr marL="514350" indent="-514350"/>
            <a:r>
              <a:rPr lang="zh-CN" altLang="en-US" sz="2800" dirty="0" smtClean="0"/>
              <a:t>是有：</a:t>
            </a:r>
            <a:endParaRPr lang="zh-CN" altLang="zh-CN" sz="2800" dirty="0"/>
          </a:p>
        </p:txBody>
      </p:sp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385" name="Object 1"/>
          <p:cNvGraphicFramePr>
            <a:graphicFrameLocks noChangeAspect="1"/>
          </p:cNvGraphicFramePr>
          <p:nvPr/>
        </p:nvGraphicFramePr>
        <p:xfrm>
          <a:off x="4000496" y="1071546"/>
          <a:ext cx="2047875" cy="442912"/>
        </p:xfrm>
        <a:graphic>
          <a:graphicData uri="http://schemas.openxmlformats.org/presentationml/2006/ole">
            <p:oleObj spid="_x0000_s17410" name="Equation" r:id="rId4" imgW="1054080" imgH="228600" progId="Equation.DSMT4">
              <p:embed/>
            </p:oleObj>
          </a:graphicData>
        </a:graphic>
      </p:graphicFrame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6357950" y="1142984"/>
          <a:ext cx="246062" cy="271463"/>
        </p:xfrm>
        <a:graphic>
          <a:graphicData uri="http://schemas.openxmlformats.org/presentationml/2006/ole">
            <p:oleObj spid="_x0000_s17411" name="Equation" r:id="rId5" imgW="126720" imgH="139680" progId="Equation.DSMT4">
              <p:embed/>
            </p:oleObj>
          </a:graphicData>
        </a:graphic>
      </p:graphicFrame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4500562" y="1500174"/>
          <a:ext cx="357190" cy="379515"/>
        </p:xfrm>
        <a:graphic>
          <a:graphicData uri="http://schemas.openxmlformats.org/presentationml/2006/ole">
            <p:oleObj spid="_x0000_s17412" name="Equation" r:id="rId6" imgW="152532" imgH="165243" progId="Equation.DSMT4">
              <p:embed/>
            </p:oleObj>
          </a:graphicData>
        </a:graphic>
      </p:graphicFrame>
      <p:pic>
        <p:nvPicPr>
          <p:cNvPr id="144404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3857628"/>
            <a:ext cx="27813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4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405" name="Object 21"/>
          <p:cNvGraphicFramePr>
            <a:graphicFrameLocks noChangeAspect="1"/>
          </p:cNvGraphicFramePr>
          <p:nvPr/>
        </p:nvGraphicFramePr>
        <p:xfrm>
          <a:off x="6215074" y="3286124"/>
          <a:ext cx="562479" cy="323851"/>
        </p:xfrm>
        <a:graphic>
          <a:graphicData uri="http://schemas.openxmlformats.org/presentationml/2006/ole">
            <p:oleObj spid="_x0000_s17413" name="Equation" r:id="rId8" imgW="317362" imgH="177723" progId="Equation.DSMT4">
              <p:embed/>
            </p:oleObj>
          </a:graphicData>
        </a:graphic>
      </p:graphicFrame>
      <p:sp>
        <p:nvSpPr>
          <p:cNvPr id="14440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407" name="Object 23"/>
          <p:cNvGraphicFramePr>
            <a:graphicFrameLocks noChangeAspect="1"/>
          </p:cNvGraphicFramePr>
          <p:nvPr/>
        </p:nvGraphicFramePr>
        <p:xfrm>
          <a:off x="1785918" y="3714752"/>
          <a:ext cx="3120622" cy="642942"/>
        </p:xfrm>
        <a:graphic>
          <a:graphicData uri="http://schemas.openxmlformats.org/presentationml/2006/ole">
            <p:oleObj spid="_x0000_s17414" name="Equation" r:id="rId9" imgW="1892300" imgH="393700" progId="Equation.DSMT4">
              <p:embed/>
            </p:oleObj>
          </a:graphicData>
        </a:graphic>
      </p:graphicFrame>
      <p:sp>
        <p:nvSpPr>
          <p:cNvPr id="14441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409" name="Object 25"/>
          <p:cNvGraphicFramePr>
            <a:graphicFrameLocks noChangeAspect="1"/>
          </p:cNvGraphicFramePr>
          <p:nvPr/>
        </p:nvGraphicFramePr>
        <p:xfrm>
          <a:off x="2714612" y="5357826"/>
          <a:ext cx="1733554" cy="371476"/>
        </p:xfrm>
        <a:graphic>
          <a:graphicData uri="http://schemas.openxmlformats.org/presentationml/2006/ole">
            <p:oleObj spid="_x0000_s17415" name="Equation" r:id="rId10" imgW="1067263" imgH="228699" progId="Equation.DSMT4">
              <p:embed/>
            </p:oleObj>
          </a:graphicData>
        </a:graphic>
      </p:graphicFrame>
      <p:sp>
        <p:nvSpPr>
          <p:cNvPr id="14441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4411" name="Object 27"/>
          <p:cNvGraphicFramePr>
            <a:graphicFrameLocks noChangeAspect="1"/>
          </p:cNvGraphicFramePr>
          <p:nvPr/>
        </p:nvGraphicFramePr>
        <p:xfrm>
          <a:off x="2571736" y="5715016"/>
          <a:ext cx="927101" cy="571501"/>
        </p:xfrm>
        <a:graphic>
          <a:graphicData uri="http://schemas.openxmlformats.org/presentationml/2006/ole">
            <p:oleObj spid="_x0000_s17416" name="Equation" r:id="rId11" imgW="6985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电工页脚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50" y="6215063"/>
            <a:ext cx="6172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42875" y="285750"/>
            <a:ext cx="500063" cy="6357938"/>
          </a:xfrm>
          <a:prstGeom prst="rect">
            <a:avLst/>
          </a:prstGeom>
          <a:gradFill rotWithShape="1">
            <a:gsLst>
              <a:gs pos="0">
                <a:srgbClr val="61A9F5"/>
              </a:gs>
              <a:gs pos="50000">
                <a:srgbClr val="FFFFFF"/>
              </a:gs>
              <a:gs pos="100000">
                <a:srgbClr val="61A9F5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43173" y="2000250"/>
            <a:ext cx="46166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zh-CN" altLang="en-US" b="1" dirty="0" smtClean="0"/>
              <a:t>第</a:t>
            </a:r>
            <a:r>
              <a:rPr lang="zh-CN" altLang="en-US" b="1" dirty="0"/>
              <a:t>一节     </a:t>
            </a:r>
            <a:r>
              <a:rPr lang="zh-CN" altLang="en-US" b="1" dirty="0" smtClean="0"/>
              <a:t>定积分的概念</a:t>
            </a:r>
            <a:endParaRPr lang="zh-CN" altLang="en-US" b="1" dirty="0"/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1428729" y="1000108"/>
            <a:ext cx="70723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(2) </a:t>
            </a:r>
            <a:r>
              <a:rPr lang="zh-CN" altLang="zh-CN" sz="2800" dirty="0" smtClean="0"/>
              <a:t>“</a:t>
            </a:r>
            <a:r>
              <a:rPr lang="zh-CN" altLang="zh-CN" sz="2800" b="1" dirty="0" smtClean="0">
                <a:solidFill>
                  <a:srgbClr val="7030A0"/>
                </a:solidFill>
              </a:rPr>
              <a:t>近似</a:t>
            </a:r>
            <a:r>
              <a:rPr lang="zh-CN" altLang="zh-CN" sz="2800" dirty="0" smtClean="0"/>
              <a:t>”</a:t>
            </a:r>
            <a:endParaRPr lang="en-US" altLang="zh-CN" sz="2800" dirty="0" smtClean="0"/>
          </a:p>
          <a:p>
            <a:r>
              <a:rPr lang="zh-CN" altLang="zh-CN" sz="2800" dirty="0" smtClean="0"/>
              <a:t>以每个小区间的长度</a:t>
            </a:r>
            <a:r>
              <a:rPr lang="en-US" altLang="zh-CN" sz="2800" dirty="0" smtClean="0"/>
              <a:t>       </a:t>
            </a:r>
            <a:r>
              <a:rPr lang="zh-CN" altLang="zh-CN" sz="2800" dirty="0" smtClean="0"/>
              <a:t>作底，区间的右端点</a:t>
            </a:r>
            <a:r>
              <a:rPr lang="en-US" altLang="zh-CN" sz="2800" dirty="0" smtClean="0"/>
              <a:t>       </a:t>
            </a:r>
            <a:r>
              <a:rPr lang="zh-CN" altLang="zh-CN" sz="2800" dirty="0" smtClean="0"/>
              <a:t>处的函数值</a:t>
            </a:r>
            <a:r>
              <a:rPr lang="en-US" altLang="zh-CN" sz="2800" dirty="0" smtClean="0"/>
              <a:t>      </a:t>
            </a:r>
            <a:r>
              <a:rPr lang="zh-CN" altLang="zh-CN" sz="2800" dirty="0" smtClean="0"/>
              <a:t>作高，就可得到</a:t>
            </a:r>
            <a:r>
              <a:rPr lang="en-US" altLang="zh-CN" sz="2800" dirty="0" smtClean="0"/>
              <a:t>n</a:t>
            </a:r>
            <a:r>
              <a:rPr lang="zh-CN" altLang="zh-CN" sz="2800" dirty="0" smtClean="0"/>
              <a:t>个小矩形，如果把它们的面积分别记作</a:t>
            </a:r>
            <a:endParaRPr lang="en-US" altLang="zh-CN" sz="2800" dirty="0" smtClean="0"/>
          </a:p>
          <a:p>
            <a:r>
              <a:rPr lang="zh-CN" altLang="zh-CN" sz="2800" dirty="0" smtClean="0"/>
              <a:t>用来近似小曲边梯形的面积，则有：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(3) </a:t>
            </a:r>
            <a:r>
              <a:rPr lang="zh-CN" altLang="zh-CN" sz="2800" dirty="0" smtClean="0"/>
              <a:t>“</a:t>
            </a:r>
            <a:r>
              <a:rPr lang="zh-CN" altLang="zh-CN" sz="2800" b="1" dirty="0" smtClean="0">
                <a:solidFill>
                  <a:srgbClr val="7030A0"/>
                </a:solidFill>
              </a:rPr>
              <a:t>求和</a:t>
            </a:r>
            <a:r>
              <a:rPr lang="zh-CN" altLang="zh-CN" sz="2800" dirty="0" smtClean="0"/>
              <a:t>”</a:t>
            </a:r>
            <a:endParaRPr lang="en-US" altLang="zh-CN" sz="2800" dirty="0" smtClean="0"/>
          </a:p>
          <a:p>
            <a:r>
              <a:rPr lang="en-US" altLang="zh-CN" sz="2800" dirty="0" smtClean="0"/>
              <a:t>n</a:t>
            </a:r>
            <a:r>
              <a:rPr lang="zh-CN" altLang="zh-CN" sz="2800" dirty="0" smtClean="0"/>
              <a:t>个小矩形的面积之和是所求曲边三角形面积</a:t>
            </a:r>
            <a:r>
              <a:rPr lang="en-US" altLang="zh-CN" sz="2800" dirty="0" smtClean="0"/>
              <a:t> </a:t>
            </a:r>
            <a:r>
              <a:rPr lang="zh-CN" altLang="zh-CN" sz="2800" dirty="0" smtClean="0"/>
              <a:t>的近似值，</a:t>
            </a:r>
            <a:r>
              <a:rPr lang="zh-CN" altLang="en-US" sz="2800" dirty="0" smtClean="0"/>
              <a:t>即</a:t>
            </a:r>
            <a:endParaRPr lang="zh-CN" altLang="zh-CN" sz="2800" dirty="0"/>
          </a:p>
        </p:txBody>
      </p:sp>
      <p:sp>
        <p:nvSpPr>
          <p:cNvPr id="143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1" name="Object 1"/>
          <p:cNvGraphicFramePr>
            <a:graphicFrameLocks noChangeAspect="1"/>
          </p:cNvGraphicFramePr>
          <p:nvPr/>
        </p:nvGraphicFramePr>
        <p:xfrm>
          <a:off x="4714876" y="1428736"/>
          <a:ext cx="715539" cy="533402"/>
        </p:xfrm>
        <a:graphic>
          <a:graphicData uri="http://schemas.openxmlformats.org/presentationml/2006/ole">
            <p:oleObj spid="_x0000_s18434" name="Equation" r:id="rId4" imgW="520926" imgH="393871" progId="Equation.DSMT4">
              <p:embed/>
            </p:oleObj>
          </a:graphicData>
        </a:graphic>
      </p:graphicFrame>
      <p:sp>
        <p:nvSpPr>
          <p:cNvPr id="143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1857356" y="1785926"/>
          <a:ext cx="714380" cy="623183"/>
        </p:xfrm>
        <a:graphic>
          <a:graphicData uri="http://schemas.openxmlformats.org/presentationml/2006/ole">
            <p:oleObj spid="_x0000_s18435" name="Equation" r:id="rId5" imgW="444693" imgH="393871" progId="Equation.DSMT4">
              <p:embed/>
            </p:oleObj>
          </a:graphicData>
        </a:graphic>
      </p:graphicFrame>
      <p:sp>
        <p:nvSpPr>
          <p:cNvPr id="143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5" name="Object 5"/>
          <p:cNvGraphicFramePr>
            <a:graphicFrameLocks noChangeAspect="1"/>
          </p:cNvGraphicFramePr>
          <p:nvPr/>
        </p:nvGraphicFramePr>
        <p:xfrm>
          <a:off x="4286248" y="1928802"/>
          <a:ext cx="634605" cy="371476"/>
        </p:xfrm>
        <a:graphic>
          <a:graphicData uri="http://schemas.openxmlformats.org/presentationml/2006/ole">
            <p:oleObj spid="_x0000_s18436" name="Equation" r:id="rId6" imgW="393871" imgH="228699" progId="Equation.DSMT4">
              <p:embed/>
            </p:oleObj>
          </a:graphicData>
        </a:graphic>
      </p:graphicFrame>
      <p:sp>
        <p:nvSpPr>
          <p:cNvPr id="143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7" name="Object 7"/>
          <p:cNvGraphicFramePr>
            <a:graphicFrameLocks noChangeAspect="1"/>
          </p:cNvGraphicFramePr>
          <p:nvPr/>
        </p:nvGraphicFramePr>
        <p:xfrm>
          <a:off x="6786578" y="2428868"/>
          <a:ext cx="1714512" cy="345784"/>
        </p:xfrm>
        <a:graphic>
          <a:graphicData uri="http://schemas.openxmlformats.org/presentationml/2006/ole">
            <p:oleObj spid="_x0000_s18437" name="Equation" r:id="rId7" imgW="1130300" imgH="228600" progId="Equation.DSMT4">
              <p:embed/>
            </p:oleObj>
          </a:graphicData>
        </a:graphic>
      </p:graphicFrame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69" name="Object 9"/>
          <p:cNvGraphicFramePr>
            <a:graphicFrameLocks noChangeAspect="1"/>
          </p:cNvGraphicFramePr>
          <p:nvPr/>
        </p:nvGraphicFramePr>
        <p:xfrm>
          <a:off x="3214678" y="3214686"/>
          <a:ext cx="3901254" cy="633414"/>
        </p:xfrm>
        <a:graphic>
          <a:graphicData uri="http://schemas.openxmlformats.org/presentationml/2006/ole">
            <p:oleObj spid="_x0000_s18438" name="Equation" r:id="rId8" imgW="2578100" imgH="419100" progId="Equation.DSMT4">
              <p:embed/>
            </p:oleObj>
          </a:graphicData>
        </a:graphic>
      </p:graphicFrame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43371" name="Object 11"/>
          <p:cNvGraphicFramePr>
            <a:graphicFrameLocks noChangeAspect="1"/>
          </p:cNvGraphicFramePr>
          <p:nvPr/>
        </p:nvGraphicFramePr>
        <p:xfrm>
          <a:off x="3286116" y="5286388"/>
          <a:ext cx="3986019" cy="661989"/>
        </p:xfrm>
        <a:graphic>
          <a:graphicData uri="http://schemas.openxmlformats.org/presentationml/2006/ole">
            <p:oleObj spid="_x0000_s18439" name="Equation" r:id="rId9" imgW="2691232" imgH="44430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244</Words>
  <Application>Microsoft Office PowerPoint</Application>
  <PresentationFormat>全屏显示(4:3)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Office 主题</vt:lpstr>
      <vt:lpstr>Equation</vt:lpstr>
      <vt:lpstr>幻灯片 1</vt:lpstr>
      <vt:lpstr>幻灯片 2</vt:lpstr>
      <vt:lpstr>幻灯片 3</vt:lpstr>
      <vt:lpstr>幻灯片 4</vt:lpstr>
    </vt:vector>
  </TitlesOfParts>
  <Company>rzyz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</dc:creator>
  <cp:lastModifiedBy>pc</cp:lastModifiedBy>
  <cp:revision>8</cp:revision>
  <dcterms:created xsi:type="dcterms:W3CDTF">2018-11-08T02:41:39Z</dcterms:created>
  <dcterms:modified xsi:type="dcterms:W3CDTF">2018-11-08T02:59:17Z</dcterms:modified>
</cp:coreProperties>
</file>