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7" r:id="rId10"/>
    <p:sldId id="265" r:id="rId11"/>
    <p:sldId id="264" r:id="rId12"/>
    <p:sldId id="266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67BA0A4-54D5-4FDA-B87A-9B3BE837DA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D4229E0-29C5-41CD-A4E2-FE21FD1F9485}" type="slidenum">
              <a:rPr lang="zh-CN" altLang="en-US" smtClean="0"/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0A4-54D5-4FDA-B87A-9B3BE837DA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29E0-29C5-41CD-A4E2-FE21FD1F94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0A4-54D5-4FDA-B87A-9B3BE837DA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29E0-29C5-41CD-A4E2-FE21FD1F9485}" type="slidenum">
              <a:rPr lang="zh-CN" altLang="en-US" smtClean="0"/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0A4-54D5-4FDA-B87A-9B3BE837DA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29E0-29C5-41CD-A4E2-FE21FD1F9485}" type="slidenum">
              <a:rPr lang="zh-CN" altLang="en-US" smtClean="0"/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0A4-54D5-4FDA-B87A-9B3BE837DA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29E0-29C5-41CD-A4E2-FE21FD1F94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0A4-54D5-4FDA-B87A-9B3BE837DA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29E0-29C5-41CD-A4E2-FE21FD1F9485}" type="slidenum">
              <a:rPr lang="zh-CN" altLang="en-US" smtClean="0"/>
            </a:fld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0A4-54D5-4FDA-B87A-9B3BE837DA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29E0-29C5-41CD-A4E2-FE21FD1F9485}" type="slidenum">
              <a:rPr lang="zh-CN" altLang="en-US" smtClean="0"/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0A4-54D5-4FDA-B87A-9B3BE837DA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29E0-29C5-41CD-A4E2-FE21FD1F9485}" type="slidenum">
              <a:rPr lang="zh-CN" altLang="en-US" smtClean="0"/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0A4-54D5-4FDA-B87A-9B3BE837DA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29E0-29C5-41CD-A4E2-FE21FD1F9485}" type="slidenum">
              <a:rPr lang="zh-CN" altLang="en-US" smtClean="0"/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0A4-54D5-4FDA-B87A-9B3BE837DA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29E0-29C5-41CD-A4E2-FE21FD1F94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0A4-54D5-4FDA-B87A-9B3BE837DA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29E0-29C5-41CD-A4E2-FE21FD1F9485}" type="slidenum">
              <a:rPr lang="zh-CN" altLang="en-US" smtClean="0"/>
            </a:fld>
            <a:endParaRPr lang="zh-CN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0A4-54D5-4FDA-B87A-9B3BE837DA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29E0-29C5-41CD-A4E2-FE21FD1F94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0A4-54D5-4FDA-B87A-9B3BE837DA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29E0-29C5-41CD-A4E2-FE21FD1F9485}" type="slidenum">
              <a:rPr lang="zh-CN" altLang="en-US" smtClean="0"/>
            </a:fld>
            <a:endParaRPr lang="zh-CN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0A4-54D5-4FDA-B87A-9B3BE837DA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29E0-29C5-41CD-A4E2-FE21FD1F9485}" type="slidenum">
              <a:rPr lang="zh-CN" altLang="en-US" smtClean="0"/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0A4-54D5-4FDA-B87A-9B3BE837DA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29E0-29C5-41CD-A4E2-FE21FD1F94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0A4-54D5-4FDA-B87A-9B3BE837DA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29E0-29C5-41CD-A4E2-FE21FD1F9485}" type="slidenum">
              <a:rPr lang="zh-CN" altLang="en-US" smtClean="0"/>
            </a:fld>
            <a:endParaRPr lang="zh-CN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0A4-54D5-4FDA-B87A-9B3BE837DA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29E0-29C5-41CD-A4E2-FE21FD1F94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2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67BA0A4-54D5-4FDA-B87A-9B3BE837DA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4229E0-29C5-41CD-A4E2-FE21FD1F948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692398" y="1871132"/>
            <a:ext cx="6815669" cy="1292198"/>
          </a:xfrm>
        </p:spPr>
        <p:txBody>
          <a:bodyPr/>
          <a:lstStyle/>
          <a:p>
            <a:r>
              <a:rPr lang="zh-CN" altLang="en-US" dirty="0" smtClean="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苏幕遮</a:t>
            </a:r>
            <a:endParaRPr lang="zh-CN" altLang="en-US" dirty="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692398" y="3253946"/>
            <a:ext cx="6815669" cy="172445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</a:rPr>
              <a:t>苏幕遮，词牌名，又名“古调歌”“云雾敛”“鬓云松”“鬓云松令”等。以范仲淹</a:t>
            </a:r>
            <a:r>
              <a:rPr lang="en-US" altLang="zh-CN" dirty="0">
                <a:latin typeface="华文中宋" panose="02010600040101010101" charset="-122"/>
                <a:ea typeface="华文中宋" panose="02010600040101010101" charset="-122"/>
              </a:rPr>
              <a:t>《</a:t>
            </a:r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</a:rPr>
              <a:t>苏幕遮</a:t>
            </a:r>
            <a:r>
              <a:rPr lang="en-US" altLang="zh-CN" dirty="0">
                <a:latin typeface="华文中宋" panose="02010600040101010101" charset="-122"/>
                <a:ea typeface="华文中宋" panose="02010600040101010101" charset="-122"/>
              </a:rPr>
              <a:t>·</a:t>
            </a:r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</a:rPr>
              <a:t>怀旧</a:t>
            </a:r>
            <a:r>
              <a:rPr lang="en-US" altLang="zh-CN" dirty="0">
                <a:latin typeface="华文中宋" panose="02010600040101010101" charset="-122"/>
                <a:ea typeface="华文中宋" panose="02010600040101010101" charset="-122"/>
              </a:rPr>
              <a:t>》</a:t>
            </a:r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</a:rPr>
              <a:t>为正体，双调六十二字，前后段各七句、四仄韵。无变体。代表作品有梅尧臣</a:t>
            </a:r>
            <a:r>
              <a:rPr lang="en-US" altLang="zh-CN" dirty="0">
                <a:latin typeface="华文中宋" panose="02010600040101010101" charset="-122"/>
                <a:ea typeface="华文中宋" panose="02010600040101010101" charset="-122"/>
              </a:rPr>
              <a:t>《</a:t>
            </a:r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</a:rPr>
              <a:t>苏幕遮</a:t>
            </a:r>
            <a:r>
              <a:rPr lang="en-US" altLang="zh-CN" dirty="0">
                <a:latin typeface="华文中宋" panose="02010600040101010101" charset="-122"/>
                <a:ea typeface="华文中宋" panose="02010600040101010101" charset="-122"/>
              </a:rPr>
              <a:t>·</a:t>
            </a:r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</a:rPr>
              <a:t>草</a:t>
            </a:r>
            <a:r>
              <a:rPr lang="en-US" altLang="zh-CN" dirty="0">
                <a:latin typeface="华文中宋" panose="02010600040101010101" charset="-122"/>
                <a:ea typeface="华文中宋" panose="02010600040101010101" charset="-122"/>
              </a:rPr>
              <a:t>》</a:t>
            </a:r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</a:rPr>
              <a:t>等。此调为重头曲，每段由两个三字句、两个四字句、两个五字句和一个七字句组成，句式富于变化，韵位适当，调情和婉。宋人多以此调抒写闲适情趣，亦用以酬赠友人。</a:t>
            </a:r>
            <a:endParaRPr lang="zh-CN" altLang="en-US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695950" y="704850"/>
            <a:ext cx="5666740" cy="4338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西江月·世事一场大梦</a:t>
            </a:r>
            <a:endParaRPr lang="zh-CN" altLang="en-US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zh-CN" altLang="en-US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【作者】苏轼 【朝代】宋 </a:t>
            </a:r>
            <a:endParaRPr lang="zh-CN" altLang="en-US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zh-CN" altLang="en-US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世事一场大梦，人生几度秋凉。夜来风叶已鸣廊。看取眉头鬓上。</a:t>
            </a:r>
            <a:endParaRPr lang="zh-CN" altLang="en-US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zh-CN" altLang="en-US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酒贱常愁客少，月明多被云妨。中秋谁与共孤光。把盏凄然北望。</a:t>
            </a:r>
            <a:endParaRPr lang="zh-CN" altLang="en-US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endParaRPr lang="zh-CN" altLang="en-US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zh-CN" altLang="en-US" sz="1500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译文：世上万事恍如一场大梦，人生经历了几度新凉的秋天？到了晚上，风吹动树叶发出的声音，响彻回廊里，看看自己，眉头鬓上又多了几根银丝。酒并非好酒，却为客少发愁，月亮虽明，却总被云遮住。在这中秋之夜，谁能够和我共同欣赏这美妙的月光？我只能拿起酒杯，凄然望着北方。</a:t>
            </a:r>
            <a:endParaRPr lang="zh-CN" altLang="en-US" sz="1500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1500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背景：这首词反映了作者谪居后的苦闷心情，词调较为低沉、哀惋，充满了人生空幻的深沉喟叹。具体写作年代，大概是元丰三年（1080）。</a:t>
            </a:r>
            <a:endParaRPr lang="zh-CN" altLang="en-US" sz="1500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1500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词的上片写感伤，寓情于景，咏人生之短促，叹壮志之难酬 。下片写悲愤 ，借景抒情，感世道之险恶，悲人生之寥落。</a:t>
            </a:r>
            <a:endParaRPr lang="zh-CN" altLang="en-US" sz="1500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3" name="图片 2" descr="tim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7105" y="694055"/>
            <a:ext cx="4609465" cy="54692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84530" y="708025"/>
            <a:ext cx="5502275" cy="54775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西江月·新秋写兴</a:t>
            </a:r>
            <a:endParaRPr lang="zh-CN" altLang="en-US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zh-CN" altLang="en-US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【作者】刘辰翁 【朝代】宋</a:t>
            </a:r>
            <a:endParaRPr lang="zh-CN" altLang="en-US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zh-CN" altLang="en-US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天上低昂仰旧，人间儿女成狂。夜来处处试新妆。却是人间天上。</a:t>
            </a:r>
            <a:endParaRPr lang="zh-CN" altLang="en-US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zh-CN" altLang="en-US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不觉新凉似水，相思两鬓如霜。梦从海底跨枯桑。阅尽银河风浪。</a:t>
            </a:r>
            <a:endParaRPr lang="zh-CN" altLang="en-US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endParaRPr lang="zh-CN" altLang="en-US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zh-CN" altLang="en-US" sz="1600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译文：天上日落月升，斗转星移，景象跟从前一样，人间男女依然如痴如狂，陶醉在节日的欢乐中。七夕夜，处处可见着新装的人们，仿佛来到了人间天堂。</a:t>
            </a:r>
            <a:endParaRPr lang="zh-CN" altLang="en-US" sz="1600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1600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不经意间感觉新秋凉意似水，因为思念故国，我两鬓已如霜。我梦见自己在海底跨越枯桑，又在天上看尽银河风浪。</a:t>
            </a:r>
            <a:endParaRPr lang="zh-CN" altLang="en-US" sz="1600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1600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注释：</a:t>
            </a:r>
            <a:r>
              <a:rPr lang="zh-CN" altLang="en-US" sz="1600" b="1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低昂：</a:t>
            </a:r>
            <a:r>
              <a:rPr lang="zh-CN" altLang="en-US" sz="1600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起伏，指星月的升沉变化。</a:t>
            </a:r>
            <a:endParaRPr lang="zh-CN" altLang="en-US" sz="1600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1600" b="1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成狂：</a:t>
            </a:r>
            <a:r>
              <a:rPr lang="zh-CN" altLang="en-US" sz="1600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指欢度七夕的景象。</a:t>
            </a:r>
            <a:endParaRPr lang="zh-CN" altLang="en-US" sz="1600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1600" b="1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“梦从”句</a:t>
            </a:r>
            <a:r>
              <a:rPr lang="zh-CN" altLang="en-US" sz="1600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：用《神仙传》沧海屡变为桑田的典故，比喻世事变化很大。</a:t>
            </a:r>
            <a:endParaRPr lang="zh-CN" altLang="en-US" sz="1600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1600" b="1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“阅尽”句</a:t>
            </a:r>
            <a:r>
              <a:rPr lang="zh-CN" altLang="en-US" sz="1600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：本指牛郎织女七夕经历银河风浪，暗寓人间经历风浪险恶。银河：是指横跨星空的一条乳白色亮带，在中国古代又称天河、银汉、星河、星汉、云汉。银河在中国文化中占有很重要的地位，有著名的汉族神话传说故事鹊桥相会。阅：经历。</a:t>
            </a:r>
            <a:endParaRPr lang="zh-CN" altLang="en-US" sz="1600">
              <a:solidFill>
                <a:srgbClr val="C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75705" y="4662805"/>
            <a:ext cx="516001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>
                <a:latin typeface="仿宋_GB2312" panose="02010609030101010101" pitchFamily="49" charset="-122"/>
                <a:ea typeface="仿宋_GB2312" panose="02010609030101010101" pitchFamily="49" charset="-122"/>
              </a:rPr>
              <a:t>自南宋亡后，词人抗节不仕，常于节日作追忆故国之词。此词题为《新秋写兴》，实咏七夕，自词中“两鬓如霜”句看，词应写于晚年，距宋亡有一二十年。</a:t>
            </a:r>
            <a:endParaRPr lang="zh-CN" altLang="en-US" sz="1600"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pic>
        <p:nvPicPr>
          <p:cNvPr id="4" name="图片 3" descr="timg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75705" y="843280"/>
            <a:ext cx="5160010" cy="32499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47732" y="1102497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/>
              <a:t>格律对照</a:t>
            </a:r>
            <a:endParaRPr lang="zh-CN" altLang="en-US" sz="2800" dirty="0"/>
          </a:p>
        </p:txBody>
      </p:sp>
      <p:sp>
        <p:nvSpPr>
          <p:cNvPr id="3" name="矩形 2"/>
          <p:cNvSpPr/>
          <p:nvPr/>
        </p:nvSpPr>
        <p:spPr>
          <a:xfrm>
            <a:off x="1219200" y="2060136"/>
            <a:ext cx="958060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 i="0" dirty="0" smtClean="0">
                <a:solidFill>
                  <a:srgbClr val="C00000"/>
                </a:solidFill>
                <a:effectLst/>
                <a:latin typeface="华文仿宋" panose="02010600040101010101" pitchFamily="2" charset="-122"/>
                <a:ea typeface="华文仿宋" panose="02010600040101010101" pitchFamily="2" charset="-122"/>
              </a:rPr>
              <a:t>格律对照例词：</a:t>
            </a:r>
            <a:r>
              <a:rPr lang="en-US" altLang="zh-CN" sz="2000" b="0" i="0" dirty="0" smtClean="0">
                <a:solidFill>
                  <a:srgbClr val="C00000"/>
                </a:solidFill>
                <a:effectLst/>
                <a:latin typeface="华文仿宋" panose="02010600040101010101" pitchFamily="2" charset="-122"/>
                <a:ea typeface="华文仿宋" panose="02010600040101010101" pitchFamily="2" charset="-122"/>
              </a:rPr>
              <a:t>《</a:t>
            </a:r>
            <a:r>
              <a:rPr lang="zh-CN" altLang="en-US" sz="2000" b="0" i="0" dirty="0" smtClean="0">
                <a:solidFill>
                  <a:srgbClr val="C00000"/>
                </a:solidFill>
                <a:effectLst/>
                <a:latin typeface="华文仿宋" panose="02010600040101010101" pitchFamily="2" charset="-122"/>
                <a:ea typeface="华文仿宋" panose="02010600040101010101" pitchFamily="2" charset="-122"/>
              </a:rPr>
              <a:t>苏幕遮</a:t>
            </a:r>
            <a:r>
              <a:rPr lang="en-US" altLang="zh-CN" sz="2000" b="0" i="0" dirty="0" smtClean="0">
                <a:solidFill>
                  <a:srgbClr val="C00000"/>
                </a:solidFill>
                <a:effectLst/>
                <a:latin typeface="华文仿宋" panose="02010600040101010101" pitchFamily="2" charset="-122"/>
                <a:ea typeface="华文仿宋" panose="02010600040101010101" pitchFamily="2" charset="-122"/>
              </a:rPr>
              <a:t>·</a:t>
            </a:r>
            <a:r>
              <a:rPr lang="zh-CN" altLang="en-US" sz="2000" b="0" i="0" dirty="0" smtClean="0">
                <a:solidFill>
                  <a:srgbClr val="C00000"/>
                </a:solidFill>
                <a:effectLst/>
                <a:latin typeface="华文仿宋" panose="02010600040101010101" pitchFamily="2" charset="-122"/>
                <a:ea typeface="华文仿宋" panose="02010600040101010101" pitchFamily="2" charset="-122"/>
              </a:rPr>
              <a:t>怀旧</a:t>
            </a:r>
            <a:r>
              <a:rPr lang="en-US" altLang="zh-CN" sz="2000" b="0" i="0" dirty="0" smtClean="0">
                <a:solidFill>
                  <a:srgbClr val="C00000"/>
                </a:solidFill>
                <a:effectLst/>
                <a:latin typeface="华文仿宋" panose="02010600040101010101" pitchFamily="2" charset="-122"/>
                <a:ea typeface="华文仿宋" panose="02010600040101010101" pitchFamily="2" charset="-122"/>
              </a:rPr>
              <a:t>》</a:t>
            </a:r>
            <a:endParaRPr lang="en-US" altLang="zh-CN" sz="2000" b="0" i="0" dirty="0" smtClean="0">
              <a:solidFill>
                <a:srgbClr val="C00000"/>
              </a:solidFill>
              <a:effectLst/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r>
              <a:rPr lang="zh-CN" altLang="en-US" sz="2000" b="0" i="0" dirty="0" smtClean="0">
                <a:solidFill>
                  <a:srgbClr val="C00000"/>
                </a:solidFill>
                <a:effectLst/>
                <a:latin typeface="华文仿宋" panose="02010600040101010101" pitchFamily="2" charset="-122"/>
                <a:ea typeface="华文仿宋" panose="02010600040101010101" pitchFamily="2" charset="-122"/>
              </a:rPr>
              <a:t>仄平平，平仄</a:t>
            </a:r>
            <a:r>
              <a:rPr lang="zh-CN" altLang="en-US" sz="2000" b="1" i="0" dirty="0" smtClean="0">
                <a:solidFill>
                  <a:srgbClr val="C00000"/>
                </a:solidFill>
                <a:effectLst/>
                <a:latin typeface="华文仿宋" panose="02010600040101010101" pitchFamily="2" charset="-122"/>
                <a:ea typeface="华文仿宋" panose="02010600040101010101" pitchFamily="2" charset="-122"/>
              </a:rPr>
              <a:t>仄</a:t>
            </a:r>
            <a:r>
              <a:rPr lang="zh-CN" altLang="en-US" sz="2000" b="0" i="0" dirty="0" smtClean="0">
                <a:solidFill>
                  <a:srgbClr val="C00000"/>
                </a:solidFill>
                <a:effectLst/>
                <a:latin typeface="华文仿宋" panose="02010600040101010101" pitchFamily="2" charset="-122"/>
                <a:ea typeface="华文仿宋" panose="02010600040101010101" pitchFamily="2" charset="-122"/>
              </a:rPr>
              <a:t>。中仄平平，中仄平平</a:t>
            </a:r>
            <a:r>
              <a:rPr lang="zh-CN" altLang="en-US" sz="2000" b="1" i="0" dirty="0" smtClean="0">
                <a:solidFill>
                  <a:srgbClr val="C00000"/>
                </a:solidFill>
                <a:effectLst/>
                <a:latin typeface="华文仿宋" panose="02010600040101010101" pitchFamily="2" charset="-122"/>
                <a:ea typeface="华文仿宋" panose="02010600040101010101" pitchFamily="2" charset="-122"/>
              </a:rPr>
              <a:t>仄</a:t>
            </a:r>
            <a:r>
              <a:rPr lang="zh-CN" altLang="en-US" sz="2000" b="0" i="0" dirty="0" smtClean="0">
                <a:solidFill>
                  <a:srgbClr val="C00000"/>
                </a:solidFill>
                <a:effectLst/>
                <a:latin typeface="华文仿宋" panose="02010600040101010101" pitchFamily="2" charset="-122"/>
                <a:ea typeface="华文仿宋" panose="02010600040101010101" pitchFamily="2" charset="-122"/>
              </a:rPr>
              <a:t>。中仄中平平仄</a:t>
            </a:r>
            <a:r>
              <a:rPr lang="zh-CN" altLang="en-US" sz="2000" b="1" i="0" dirty="0" smtClean="0">
                <a:solidFill>
                  <a:srgbClr val="C00000"/>
                </a:solidFill>
                <a:effectLst/>
                <a:latin typeface="华文仿宋" panose="02010600040101010101" pitchFamily="2" charset="-122"/>
                <a:ea typeface="华文仿宋" panose="02010600040101010101" pitchFamily="2" charset="-122"/>
              </a:rPr>
              <a:t>仄</a:t>
            </a:r>
            <a:r>
              <a:rPr lang="zh-CN" altLang="en-US" sz="2000" b="0" i="0" dirty="0" smtClean="0">
                <a:solidFill>
                  <a:srgbClr val="C00000"/>
                </a:solidFill>
                <a:effectLst/>
                <a:latin typeface="华文仿宋" panose="02010600040101010101" pitchFamily="2" charset="-122"/>
                <a:ea typeface="华文仿宋" panose="02010600040101010101" pitchFamily="2" charset="-122"/>
              </a:rPr>
              <a:t>。中仄平平，中仄平平</a:t>
            </a:r>
            <a:r>
              <a:rPr lang="zh-CN" altLang="en-US" sz="2000" b="1" i="0" dirty="0" smtClean="0">
                <a:solidFill>
                  <a:srgbClr val="C00000"/>
                </a:solidFill>
                <a:effectLst/>
                <a:latin typeface="华文仿宋" panose="02010600040101010101" pitchFamily="2" charset="-122"/>
                <a:ea typeface="华文仿宋" panose="02010600040101010101" pitchFamily="2" charset="-122"/>
              </a:rPr>
              <a:t>仄</a:t>
            </a:r>
            <a:r>
              <a:rPr lang="zh-CN" altLang="en-US" sz="2000" b="0" i="0" dirty="0" smtClean="0">
                <a:solidFill>
                  <a:srgbClr val="C00000"/>
                </a:solidFill>
                <a:effectLst/>
                <a:latin typeface="华文仿宋" panose="02010600040101010101" pitchFamily="2" charset="-122"/>
                <a:ea typeface="华文仿宋" panose="02010600040101010101" pitchFamily="2" charset="-122"/>
              </a:rPr>
              <a:t>。</a:t>
            </a:r>
            <a:endParaRPr lang="zh-CN" altLang="en-US" sz="2000" b="0" i="0" dirty="0" smtClean="0">
              <a:solidFill>
                <a:srgbClr val="C00000"/>
              </a:solidFill>
              <a:effectLst/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r>
              <a:rPr lang="zh-CN" altLang="en-US" sz="2000" b="0" i="1" dirty="0" smtClean="0">
                <a:solidFill>
                  <a:srgbClr val="C00000"/>
                </a:solidFill>
                <a:effectLst/>
                <a:latin typeface="华文仿宋" panose="02010600040101010101" pitchFamily="2" charset="-122"/>
                <a:ea typeface="华文仿宋" panose="02010600040101010101" pitchFamily="2" charset="-122"/>
              </a:rPr>
              <a:t>碧云天，黄叶</a:t>
            </a:r>
            <a:r>
              <a:rPr lang="zh-CN" altLang="en-US" sz="2000" b="1" i="1" dirty="0" smtClean="0">
                <a:solidFill>
                  <a:srgbClr val="C00000"/>
                </a:solidFill>
                <a:effectLst/>
                <a:latin typeface="华文仿宋" panose="02010600040101010101" pitchFamily="2" charset="-122"/>
                <a:ea typeface="华文仿宋" panose="02010600040101010101" pitchFamily="2" charset="-122"/>
              </a:rPr>
              <a:t>地</a:t>
            </a:r>
            <a:r>
              <a:rPr lang="zh-CN" altLang="en-US" sz="2000" b="0" i="1" dirty="0" smtClean="0">
                <a:solidFill>
                  <a:srgbClr val="C00000"/>
                </a:solidFill>
                <a:effectLst/>
                <a:latin typeface="华文仿宋" panose="02010600040101010101" pitchFamily="2" charset="-122"/>
                <a:ea typeface="华文仿宋" panose="02010600040101010101" pitchFamily="2" charset="-122"/>
              </a:rPr>
              <a:t>。秋色连波，波上寒烟</a:t>
            </a:r>
            <a:r>
              <a:rPr lang="zh-CN" altLang="en-US" sz="2000" b="1" i="1" dirty="0" smtClean="0">
                <a:solidFill>
                  <a:srgbClr val="C00000"/>
                </a:solidFill>
                <a:effectLst/>
                <a:latin typeface="华文仿宋" panose="02010600040101010101" pitchFamily="2" charset="-122"/>
                <a:ea typeface="华文仿宋" panose="02010600040101010101" pitchFamily="2" charset="-122"/>
              </a:rPr>
              <a:t>翠</a:t>
            </a:r>
            <a:r>
              <a:rPr lang="zh-CN" altLang="en-US" sz="2000" b="0" i="1" dirty="0" smtClean="0">
                <a:solidFill>
                  <a:srgbClr val="C00000"/>
                </a:solidFill>
                <a:effectLst/>
                <a:latin typeface="华文仿宋" panose="02010600040101010101" pitchFamily="2" charset="-122"/>
                <a:ea typeface="华文仿宋" panose="02010600040101010101" pitchFamily="2" charset="-122"/>
              </a:rPr>
              <a:t>。山映斜阳天接</a:t>
            </a:r>
            <a:r>
              <a:rPr lang="zh-CN" altLang="en-US" sz="2000" b="1" i="1" dirty="0" smtClean="0">
                <a:solidFill>
                  <a:srgbClr val="C00000"/>
                </a:solidFill>
                <a:effectLst/>
                <a:latin typeface="华文仿宋" panose="02010600040101010101" pitchFamily="2" charset="-122"/>
                <a:ea typeface="华文仿宋" panose="02010600040101010101" pitchFamily="2" charset="-122"/>
              </a:rPr>
              <a:t>水</a:t>
            </a:r>
            <a:r>
              <a:rPr lang="zh-CN" altLang="en-US" sz="2000" b="0" i="1" dirty="0" smtClean="0">
                <a:solidFill>
                  <a:srgbClr val="C00000"/>
                </a:solidFill>
                <a:effectLst/>
                <a:latin typeface="华文仿宋" panose="02010600040101010101" pitchFamily="2" charset="-122"/>
                <a:ea typeface="华文仿宋" panose="02010600040101010101" pitchFamily="2" charset="-122"/>
              </a:rPr>
              <a:t>。芳草无情，更在斜阳</a:t>
            </a:r>
            <a:r>
              <a:rPr lang="zh-CN" altLang="en-US" sz="2000" b="1" i="1" dirty="0" smtClean="0">
                <a:solidFill>
                  <a:srgbClr val="C00000"/>
                </a:solidFill>
                <a:effectLst/>
                <a:latin typeface="华文仿宋" panose="02010600040101010101" pitchFamily="2" charset="-122"/>
                <a:ea typeface="华文仿宋" panose="02010600040101010101" pitchFamily="2" charset="-122"/>
              </a:rPr>
              <a:t>外</a:t>
            </a:r>
            <a:r>
              <a:rPr lang="zh-CN" altLang="en-US" sz="2000" b="0" i="1" dirty="0" smtClean="0">
                <a:solidFill>
                  <a:srgbClr val="C00000"/>
                </a:solidFill>
                <a:effectLst/>
                <a:latin typeface="华文仿宋" panose="02010600040101010101" pitchFamily="2" charset="-122"/>
                <a:ea typeface="华文仿宋" panose="02010600040101010101" pitchFamily="2" charset="-122"/>
              </a:rPr>
              <a:t>。</a:t>
            </a:r>
            <a:endParaRPr lang="zh-CN" altLang="en-US" sz="2000" b="0" i="0" dirty="0" smtClean="0">
              <a:solidFill>
                <a:srgbClr val="C00000"/>
              </a:solidFill>
              <a:effectLst/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r>
              <a:rPr lang="zh-CN" altLang="en-US" sz="2000" b="0" i="0" dirty="0" smtClean="0">
                <a:solidFill>
                  <a:srgbClr val="C00000"/>
                </a:solidFill>
                <a:effectLst/>
                <a:latin typeface="华文仿宋" panose="02010600040101010101" pitchFamily="2" charset="-122"/>
                <a:ea typeface="华文仿宋" panose="02010600040101010101" pitchFamily="2" charset="-122"/>
              </a:rPr>
              <a:t>仄平平，平仄</a:t>
            </a:r>
            <a:r>
              <a:rPr lang="zh-CN" altLang="en-US" sz="2000" b="1" i="0" dirty="0" smtClean="0">
                <a:solidFill>
                  <a:srgbClr val="C00000"/>
                </a:solidFill>
                <a:effectLst/>
                <a:latin typeface="华文仿宋" panose="02010600040101010101" pitchFamily="2" charset="-122"/>
                <a:ea typeface="华文仿宋" panose="02010600040101010101" pitchFamily="2" charset="-122"/>
              </a:rPr>
              <a:t>仄</a:t>
            </a:r>
            <a:r>
              <a:rPr lang="zh-CN" altLang="en-US" sz="2000" b="0" i="0" dirty="0" smtClean="0">
                <a:solidFill>
                  <a:srgbClr val="C00000"/>
                </a:solidFill>
                <a:effectLst/>
                <a:latin typeface="华文仿宋" panose="02010600040101010101" pitchFamily="2" charset="-122"/>
                <a:ea typeface="华文仿宋" panose="02010600040101010101" pitchFamily="2" charset="-122"/>
              </a:rPr>
              <a:t>。中仄平平，中仄平平</a:t>
            </a:r>
            <a:r>
              <a:rPr lang="zh-CN" altLang="en-US" sz="2000" b="1" i="0" dirty="0" smtClean="0">
                <a:solidFill>
                  <a:srgbClr val="C00000"/>
                </a:solidFill>
                <a:effectLst/>
                <a:latin typeface="华文仿宋" panose="02010600040101010101" pitchFamily="2" charset="-122"/>
                <a:ea typeface="华文仿宋" panose="02010600040101010101" pitchFamily="2" charset="-122"/>
              </a:rPr>
              <a:t>仄</a:t>
            </a:r>
            <a:r>
              <a:rPr lang="zh-CN" altLang="en-US" sz="2000" b="0" i="0" dirty="0" smtClean="0">
                <a:solidFill>
                  <a:srgbClr val="C00000"/>
                </a:solidFill>
                <a:effectLst/>
                <a:latin typeface="华文仿宋" panose="02010600040101010101" pitchFamily="2" charset="-122"/>
                <a:ea typeface="华文仿宋" panose="02010600040101010101" pitchFamily="2" charset="-122"/>
              </a:rPr>
              <a:t>。中仄中平平仄</a:t>
            </a:r>
            <a:r>
              <a:rPr lang="zh-CN" altLang="en-US" sz="2000" b="1" i="0" dirty="0" smtClean="0">
                <a:solidFill>
                  <a:srgbClr val="C00000"/>
                </a:solidFill>
                <a:effectLst/>
                <a:latin typeface="华文仿宋" panose="02010600040101010101" pitchFamily="2" charset="-122"/>
                <a:ea typeface="华文仿宋" panose="02010600040101010101" pitchFamily="2" charset="-122"/>
              </a:rPr>
              <a:t>仄</a:t>
            </a:r>
            <a:r>
              <a:rPr lang="zh-CN" altLang="en-US" sz="2000" b="0" i="0" dirty="0" smtClean="0">
                <a:solidFill>
                  <a:srgbClr val="C00000"/>
                </a:solidFill>
                <a:effectLst/>
                <a:latin typeface="华文仿宋" panose="02010600040101010101" pitchFamily="2" charset="-122"/>
                <a:ea typeface="华文仿宋" panose="02010600040101010101" pitchFamily="2" charset="-122"/>
              </a:rPr>
              <a:t>。中仄中平，中仄平平</a:t>
            </a:r>
            <a:r>
              <a:rPr lang="zh-CN" altLang="en-US" sz="2000" b="1" i="0" dirty="0" smtClean="0">
                <a:solidFill>
                  <a:srgbClr val="C00000"/>
                </a:solidFill>
                <a:effectLst/>
                <a:latin typeface="华文仿宋" panose="02010600040101010101" pitchFamily="2" charset="-122"/>
                <a:ea typeface="华文仿宋" panose="02010600040101010101" pitchFamily="2" charset="-122"/>
              </a:rPr>
              <a:t>仄</a:t>
            </a:r>
            <a:r>
              <a:rPr lang="zh-CN" altLang="en-US" sz="2000" b="0" i="0" dirty="0" smtClean="0">
                <a:solidFill>
                  <a:srgbClr val="C00000"/>
                </a:solidFill>
                <a:effectLst/>
                <a:latin typeface="华文仿宋" panose="02010600040101010101" pitchFamily="2" charset="-122"/>
                <a:ea typeface="华文仿宋" panose="02010600040101010101" pitchFamily="2" charset="-122"/>
              </a:rPr>
              <a:t>。</a:t>
            </a:r>
            <a:endParaRPr lang="zh-CN" altLang="en-US" sz="2000" b="0" i="0" dirty="0" smtClean="0">
              <a:solidFill>
                <a:srgbClr val="C00000"/>
              </a:solidFill>
              <a:effectLst/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r>
              <a:rPr lang="zh-CN" altLang="en-US" sz="2000" b="0" i="1" dirty="0" smtClean="0">
                <a:solidFill>
                  <a:srgbClr val="C00000"/>
                </a:solidFill>
                <a:effectLst/>
                <a:latin typeface="华文仿宋" panose="02010600040101010101" pitchFamily="2" charset="-122"/>
                <a:ea typeface="华文仿宋" panose="02010600040101010101" pitchFamily="2" charset="-122"/>
              </a:rPr>
              <a:t>黯乡魂，追旅</a:t>
            </a:r>
            <a:r>
              <a:rPr lang="zh-CN" altLang="en-US" sz="2000" b="1" i="1" dirty="0" smtClean="0">
                <a:solidFill>
                  <a:srgbClr val="C00000"/>
                </a:solidFill>
                <a:effectLst/>
                <a:latin typeface="华文仿宋" panose="02010600040101010101" pitchFamily="2" charset="-122"/>
                <a:ea typeface="华文仿宋" panose="02010600040101010101" pitchFamily="2" charset="-122"/>
              </a:rPr>
              <a:t>思</a:t>
            </a:r>
            <a:r>
              <a:rPr lang="zh-CN" altLang="en-US" sz="2000" b="0" i="1" dirty="0" smtClean="0">
                <a:solidFill>
                  <a:srgbClr val="C00000"/>
                </a:solidFill>
                <a:effectLst/>
                <a:latin typeface="华文仿宋" panose="02010600040101010101" pitchFamily="2" charset="-122"/>
                <a:ea typeface="华文仿宋" panose="02010600040101010101" pitchFamily="2" charset="-122"/>
              </a:rPr>
              <a:t>。夜夜除非，好梦留人睡。明月楼高休独</a:t>
            </a:r>
            <a:r>
              <a:rPr lang="zh-CN" altLang="en-US" sz="2000" b="1" i="1" dirty="0" smtClean="0">
                <a:solidFill>
                  <a:srgbClr val="C00000"/>
                </a:solidFill>
                <a:effectLst/>
                <a:latin typeface="华文仿宋" panose="02010600040101010101" pitchFamily="2" charset="-122"/>
                <a:ea typeface="华文仿宋" panose="02010600040101010101" pitchFamily="2" charset="-122"/>
              </a:rPr>
              <a:t>倚</a:t>
            </a:r>
            <a:r>
              <a:rPr lang="zh-CN" altLang="en-US" sz="2000" b="0" i="1" dirty="0" smtClean="0">
                <a:solidFill>
                  <a:srgbClr val="C00000"/>
                </a:solidFill>
                <a:effectLst/>
                <a:latin typeface="华文仿宋" panose="02010600040101010101" pitchFamily="2" charset="-122"/>
                <a:ea typeface="华文仿宋" panose="02010600040101010101" pitchFamily="2" charset="-122"/>
              </a:rPr>
              <a:t>。酒入愁肠，化作相思</a:t>
            </a:r>
            <a:r>
              <a:rPr lang="zh-CN" altLang="en-US" sz="2000" b="1" i="1" dirty="0" smtClean="0">
                <a:solidFill>
                  <a:srgbClr val="C00000"/>
                </a:solidFill>
                <a:effectLst/>
                <a:latin typeface="华文仿宋" panose="02010600040101010101" pitchFamily="2" charset="-122"/>
                <a:ea typeface="华文仿宋" panose="02010600040101010101" pitchFamily="2" charset="-122"/>
              </a:rPr>
              <a:t>泪</a:t>
            </a:r>
            <a:r>
              <a:rPr lang="zh-CN" altLang="en-US" sz="2000" b="0" i="1" dirty="0" smtClean="0">
                <a:solidFill>
                  <a:srgbClr val="C00000"/>
                </a:solidFill>
                <a:effectLst/>
                <a:latin typeface="华文仿宋" panose="02010600040101010101" pitchFamily="2" charset="-122"/>
                <a:ea typeface="华文仿宋" panose="02010600040101010101" pitchFamily="2" charset="-122"/>
              </a:rPr>
              <a:t>。</a:t>
            </a:r>
            <a:r>
              <a:rPr lang="zh-CN" altLang="en-US" sz="2000" b="0" i="1" baseline="30000" dirty="0" smtClean="0">
                <a:solidFill>
                  <a:srgbClr val="3366CC"/>
                </a:solidFill>
                <a:effectLst/>
                <a:latin typeface="华文仿宋" panose="02010600040101010101" pitchFamily="2" charset="-122"/>
                <a:ea typeface="华文仿宋" panose="02010600040101010101" pitchFamily="2" charset="-122"/>
              </a:rPr>
              <a:t> </a:t>
            </a:r>
            <a:r>
              <a:rPr lang="zh-CN" altLang="en-US" sz="2000" b="0" i="1" u="none" strike="noStrike" dirty="0" smtClean="0">
                <a:solidFill>
                  <a:srgbClr val="136EC2"/>
                </a:solidFill>
                <a:effectLst/>
                <a:latin typeface="华文仿宋" panose="02010600040101010101" pitchFamily="2" charset="-122"/>
                <a:ea typeface="华文仿宋" panose="02010600040101010101" pitchFamily="2" charset="-122"/>
              </a:rPr>
              <a:t> </a:t>
            </a:r>
            <a:endParaRPr lang="zh-CN" altLang="en-US" sz="2000" b="0" i="0" dirty="0" smtClean="0">
              <a:solidFill>
                <a:srgbClr val="333333"/>
              </a:solidFill>
              <a:effectLst/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r>
              <a:rPr lang="zh-CN" altLang="en-US" b="0" i="0" dirty="0" smtClean="0">
                <a:solidFill>
                  <a:srgbClr val="333333"/>
                </a:solidFill>
                <a:effectLst/>
                <a:latin typeface="华文仿宋" panose="02010600040101010101" pitchFamily="2" charset="-122"/>
                <a:ea typeface="华文仿宋" panose="02010600040101010101" pitchFamily="2" charset="-122"/>
              </a:rPr>
              <a:t>（说明：词牌格律与对照例词交错排列。格律使用宋体字排印，例词使用斜体字排印。词牌符号含义如下：平，表示填平声字；仄，表示填仄声字；中，表示可平可仄。句末加粗为韵脚。）</a:t>
            </a:r>
            <a:endParaRPr lang="zh-CN" altLang="en-US" b="0" i="0" dirty="0">
              <a:solidFill>
                <a:srgbClr val="333333"/>
              </a:solidFill>
              <a:effectLst/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628238" y="686480"/>
            <a:ext cx="3789406" cy="5631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苏幕遮</a:t>
            </a:r>
            <a:r>
              <a:rPr lang="en-US" altLang="zh-CN" sz="2000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·</a:t>
            </a:r>
            <a:r>
              <a:rPr lang="zh-CN" altLang="en-US" sz="2000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怀旧</a:t>
            </a:r>
            <a:endParaRPr lang="en-US" altLang="zh-CN" sz="2000" dirty="0" smtClean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en-US" altLang="zh-CN" sz="2000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【</a:t>
            </a:r>
            <a:r>
              <a:rPr lang="zh-CN" altLang="en-US" sz="2000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作者</a:t>
            </a:r>
            <a:r>
              <a:rPr lang="en-US" altLang="zh-CN" sz="2000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】</a:t>
            </a:r>
            <a:r>
              <a:rPr lang="zh-CN" altLang="en-US" sz="2000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范仲淹 </a:t>
            </a:r>
            <a:r>
              <a:rPr lang="en-US" altLang="zh-CN" sz="2000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【</a:t>
            </a:r>
            <a:r>
              <a:rPr lang="zh-CN" altLang="en-US" sz="2000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朝代</a:t>
            </a:r>
            <a:r>
              <a:rPr lang="en-US" altLang="zh-CN" sz="2000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】</a:t>
            </a:r>
            <a:r>
              <a:rPr lang="zh-CN" altLang="en-US" sz="2000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宋 </a:t>
            </a:r>
            <a:endParaRPr lang="en-US" altLang="zh-CN" sz="2000" dirty="0" smtClean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zh-CN" altLang="en-US" sz="2000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碧云天，黄叶地，秋色连波，波上寒烟翠。</a:t>
            </a:r>
            <a:endParaRPr lang="zh-CN" altLang="en-US" sz="2000" dirty="0" smtClean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zh-CN" altLang="en-US" sz="2000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山映斜阳天接水，芳草无情，更在斜阳外。</a:t>
            </a:r>
            <a:endParaRPr lang="zh-CN" altLang="en-US" sz="2000" dirty="0" smtClean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zh-CN" altLang="en-US" sz="2000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黯乡魂，追旅思（</a:t>
            </a:r>
            <a:r>
              <a:rPr lang="en-US" altLang="zh-CN" sz="2000" dirty="0" err="1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sì</a:t>
            </a:r>
            <a:r>
              <a:rPr lang="zh-CN" altLang="en-US" sz="2000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）。夜夜除非，好梦留人睡。</a:t>
            </a:r>
            <a:endParaRPr lang="zh-CN" altLang="en-US" sz="2000" dirty="0" smtClean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zh-CN" altLang="en-US" sz="2000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明月楼高休独倚，酒入愁肠，化作相思泪。</a:t>
            </a:r>
            <a:endParaRPr lang="en-US" altLang="zh-CN" sz="2000" dirty="0" smtClean="0">
              <a:solidFill>
                <a:srgbClr val="C00000"/>
              </a:solidFill>
            </a:endParaRPr>
          </a:p>
          <a:p>
            <a:r>
              <a:rPr lang="zh-CN" altLang="en-US" sz="1600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译文：白云满天，黄叶遍地。秋天的景色映进江上的碧波，水波上笼罩着寒烟一片苍翠。</a:t>
            </a:r>
            <a:endParaRPr lang="zh-CN" altLang="en-US" sz="1600" dirty="0" smtClean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1600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远山沐浴着夕阳天空连接江水。岸边的芳草似是无情，又在西斜的太阳之外。</a:t>
            </a:r>
            <a:endParaRPr lang="zh-CN" altLang="en-US" sz="1600" dirty="0" smtClean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1600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黯然感伤的他乡之魂，追逐旅居异地的愁思，每天夜里除非是美梦才能留人入睡。</a:t>
            </a:r>
            <a:endParaRPr lang="zh-CN" altLang="en-US" sz="1600" dirty="0" smtClean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1600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当明月照射高楼时不要独自依倚。端起酒来洗涤愁肠，可是都化作相思的眼泪。</a:t>
            </a:r>
            <a:endParaRPr lang="zh-CN" altLang="en-US" sz="160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42855" y="3856578"/>
            <a:ext cx="6096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400" dirty="0" smtClean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“波上”句</a:t>
            </a:r>
            <a:r>
              <a:rPr lang="zh-CN" altLang="en-US" sz="14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：江波之上笼罩着一层翠色的寒烟。烟本呈白色，因其上连碧天，下接绿波，远望即与碧天同色，正所谓“秋水共长天一色”。</a:t>
            </a:r>
            <a:endParaRPr lang="zh-CN" altLang="en-US" sz="1400" dirty="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r>
              <a:rPr lang="zh-CN" altLang="en-US" sz="1400" dirty="0" smtClean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“芳草”二句</a:t>
            </a:r>
            <a:r>
              <a:rPr lang="zh-CN" altLang="en-US" sz="14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：意思是，草地绵延到天涯，似乎比斜阳更遥远。“芳草”常暗指故乡，因此，这两句有感叹故乡遥远之意。</a:t>
            </a:r>
            <a:endParaRPr lang="zh-CN" altLang="en-US" sz="1400" dirty="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r>
              <a:rPr lang="zh-CN" altLang="en-US" sz="1400" dirty="0" smtClean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黯乡魂</a:t>
            </a:r>
            <a:r>
              <a:rPr lang="zh-CN" altLang="en-US" sz="14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：因思念家乡而黯然伤神。黯，形容心情忧郁。乡魂，即思乡的情思。语出江淹 </a:t>
            </a:r>
            <a:r>
              <a:rPr lang="en-US" altLang="zh-CN" sz="14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《</a:t>
            </a:r>
            <a:r>
              <a:rPr lang="zh-CN" altLang="en-US" sz="14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别赋</a:t>
            </a:r>
            <a:r>
              <a:rPr lang="en-US" altLang="zh-CN" sz="14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》</a:t>
            </a:r>
            <a:r>
              <a:rPr lang="zh-CN" altLang="en-US" sz="14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：“黯然销魂者，唯别而已矣。</a:t>
            </a:r>
            <a:r>
              <a:rPr lang="en-US" altLang="zh-CN" sz="14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"</a:t>
            </a:r>
            <a:endParaRPr lang="en-US" altLang="zh-CN" sz="1400" dirty="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r>
              <a:rPr lang="zh-CN" altLang="en-US" sz="1400" dirty="0" smtClean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追旅思（</a:t>
            </a:r>
            <a:r>
              <a:rPr lang="en-US" altLang="zh-CN" sz="1400" dirty="0" err="1" smtClean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sì</a:t>
            </a:r>
            <a:r>
              <a:rPr lang="zh-CN" altLang="en-US" sz="1400" dirty="0" smtClean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）</a:t>
            </a:r>
            <a:r>
              <a:rPr lang="zh-CN" altLang="en-US" sz="14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：撇不开羁旅的愁思。追，追随，这里有缠住不放的意思。旅思，旅居在外的愁思。思，心绪，情怀。</a:t>
            </a:r>
            <a:endParaRPr lang="en-US" altLang="zh-CN" sz="1400" dirty="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r>
              <a:rPr lang="zh-CN" altLang="en-US" sz="14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上片写景，下片抒情，这本是词中常见的结构和情景结合的方式，其特殊性在于丽景与柔情的统一，更准确地说，是阔远之境、秾丽之景、深挚之情的统一。</a:t>
            </a:r>
            <a:endParaRPr lang="zh-CN" altLang="en-US" sz="1400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97" y="583868"/>
            <a:ext cx="5799438" cy="320141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24930" y="815545"/>
            <a:ext cx="4077729" cy="526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苏幕遮</a:t>
            </a:r>
            <a:r>
              <a:rPr lang="en-US" altLang="zh-CN" sz="2000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·</a:t>
            </a:r>
            <a:r>
              <a:rPr lang="zh-CN" altLang="en-US" sz="2000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燎沉香</a:t>
            </a:r>
            <a:endParaRPr lang="zh-CN" altLang="en-US" sz="2000" dirty="0" smtClean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zh-CN" altLang="en-US" sz="2000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宋代：周邦彦</a:t>
            </a:r>
            <a:endParaRPr lang="zh-CN" altLang="en-US" sz="2000" dirty="0" smtClean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zh-CN" altLang="en-US" sz="2000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燎沉香，消溽暑。鸟雀呼晴，侵晓窥檐语。叶上初阳干宿雨、水面清圆，一一风荷举。</a:t>
            </a:r>
            <a:endParaRPr lang="zh-CN" altLang="en-US" sz="2000" dirty="0" smtClean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zh-CN" altLang="en-US" sz="2000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故乡遥，何日去。家住吴门，久作长安旅。五月渔郎相忆否。小楫轻舟，梦入芙蓉浦。</a:t>
            </a:r>
            <a:endParaRPr lang="en-US" altLang="zh-CN" sz="2000" dirty="0" smtClean="0">
              <a:solidFill>
                <a:srgbClr val="C00000"/>
              </a:solidFill>
            </a:endParaRPr>
          </a:p>
          <a:p>
            <a:r>
              <a:rPr lang="zh-CN" altLang="en-US" sz="1600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译文：细焚沉香，来消除夏天闷热潮湿的暑气。鸟雀鸣叫呼唤着晴天（旧有鸟鸣可占雨之说），拂晓时分我偷偷听它们在屋檐下的“言语”。荷叶上初出的阳光晒干了昨夜的雨，水面上的荷花清润圆正，荷叶迎着晨风，每一片荷叶都挺出水面。</a:t>
            </a:r>
            <a:endParaRPr lang="zh-CN" altLang="en-US" sz="1600" dirty="0" smtClean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1600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（看到这风景）我想到遥远的故乡，何日才能回去啊？我家本在吴越一带，长久地客居长安。五月，我故乡的小时候的伙伴是否在想我，划着一叶扁舟，在我的梦中来到了过去的荷花塘（词中指杭州西湖）。</a:t>
            </a:r>
            <a:endParaRPr lang="zh-CN" altLang="en-US" sz="160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02660" y="815545"/>
            <a:ext cx="296562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⑴</a:t>
            </a:r>
            <a:r>
              <a:rPr lang="zh-CN" altLang="en-US" sz="1200" dirty="0" smtClean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燎（</a:t>
            </a:r>
            <a:r>
              <a:rPr lang="en-US" altLang="zh-CN" sz="1200" dirty="0" err="1" smtClean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liáo</a:t>
            </a:r>
            <a:r>
              <a:rPr lang="zh-CN" altLang="en-US" sz="1200" dirty="0" smtClean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）</a:t>
            </a:r>
            <a:r>
              <a:rPr lang="zh-CN" altLang="en-US" sz="12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：细焚。</a:t>
            </a:r>
            <a:endParaRPr lang="zh-CN" altLang="en-US" sz="1200" dirty="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r>
              <a:rPr lang="zh-CN" altLang="en-US" sz="12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⑵</a:t>
            </a:r>
            <a:r>
              <a:rPr lang="zh-CN" altLang="en-US" sz="1200" dirty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沈香</a:t>
            </a:r>
            <a:r>
              <a:rPr lang="zh-CN" altLang="en-US" sz="12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：沈，现写作沉。沈（沉）香，一种名贵香料，置水中则下沉，故又名沉水香，其香味可辟恶气。</a:t>
            </a:r>
            <a:endParaRPr lang="zh-CN" altLang="en-US" sz="1200" dirty="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r>
              <a:rPr lang="zh-CN" altLang="en-US" sz="12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⑶</a:t>
            </a:r>
            <a:r>
              <a:rPr lang="zh-CN" altLang="en-US" sz="1200" dirty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溽（</a:t>
            </a:r>
            <a:r>
              <a:rPr lang="en-US" altLang="zh-CN" sz="1200" dirty="0" err="1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rù</a:t>
            </a:r>
            <a:r>
              <a:rPr lang="zh-CN" altLang="en-US" sz="1200" dirty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）暑</a:t>
            </a:r>
            <a:r>
              <a:rPr lang="zh-CN" altLang="en-US" sz="12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：夏天闷热潮湿的暑气。沈约</a:t>
            </a:r>
            <a:r>
              <a:rPr lang="en-US" altLang="zh-CN" sz="12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《</a:t>
            </a:r>
            <a:r>
              <a:rPr lang="zh-CN" altLang="en-US" sz="12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休沐寄怀</a:t>
            </a:r>
            <a:r>
              <a:rPr lang="en-US" altLang="zh-CN" sz="12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》</a:t>
            </a:r>
            <a:r>
              <a:rPr lang="zh-CN" altLang="en-US" sz="12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诗：“临池清溽暑，开幌望高秋。”溽，湿润潮湿。</a:t>
            </a:r>
            <a:endParaRPr lang="zh-CN" altLang="en-US" sz="1200" dirty="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r>
              <a:rPr lang="zh-CN" altLang="en-US" sz="12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⑷呼</a:t>
            </a:r>
            <a:r>
              <a:rPr lang="zh-CN" altLang="en-US" sz="1200" dirty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晴</a:t>
            </a:r>
            <a:r>
              <a:rPr lang="zh-CN" altLang="en-US" sz="12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：唤晴。旧有鸟鸣可占晴雨之说。</a:t>
            </a:r>
            <a:endParaRPr lang="zh-CN" altLang="en-US" sz="1200" dirty="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r>
              <a:rPr lang="zh-CN" altLang="en-US" sz="12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⑸</a:t>
            </a:r>
            <a:r>
              <a:rPr lang="zh-CN" altLang="en-US" sz="1200" dirty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侵晓</a:t>
            </a:r>
            <a:r>
              <a:rPr lang="zh-CN" altLang="en-US" sz="12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：拂晓。侵，渐近。</a:t>
            </a:r>
            <a:endParaRPr lang="zh-CN" altLang="en-US" sz="1200" dirty="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r>
              <a:rPr lang="zh-CN" altLang="en-US" sz="12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⑹</a:t>
            </a:r>
            <a:r>
              <a:rPr lang="zh-CN" altLang="en-US" sz="1200" dirty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宿雨</a:t>
            </a:r>
            <a:r>
              <a:rPr lang="zh-CN" altLang="en-US" sz="12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：隔夜的雨。</a:t>
            </a:r>
            <a:endParaRPr lang="zh-CN" altLang="en-US" sz="1200" dirty="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r>
              <a:rPr lang="zh-CN" altLang="en-US" sz="12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⑺</a:t>
            </a:r>
            <a:r>
              <a:rPr lang="zh-CN" altLang="en-US" sz="1200" dirty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清圆</a:t>
            </a:r>
            <a:r>
              <a:rPr lang="zh-CN" altLang="en-US" sz="12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：清润圆正。</a:t>
            </a:r>
            <a:endParaRPr lang="zh-CN" altLang="en-US" sz="1200" dirty="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r>
              <a:rPr lang="zh-CN" altLang="en-US" sz="12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⑻一一</a:t>
            </a:r>
            <a:r>
              <a:rPr lang="zh-CN" altLang="en-US" sz="1200" dirty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风荷举</a:t>
            </a:r>
            <a:r>
              <a:rPr lang="zh-CN" altLang="en-US" sz="12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：意味荷叶迎着晨风，每一片荷叶都挺出水面。举，擎起。司空图</a:t>
            </a:r>
            <a:r>
              <a:rPr lang="en-US" altLang="zh-CN" sz="12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《</a:t>
            </a:r>
            <a:r>
              <a:rPr lang="zh-CN" altLang="en-US" sz="12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王官二首</a:t>
            </a:r>
            <a:r>
              <a:rPr lang="en-US" altLang="zh-CN" sz="12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》</a:t>
            </a:r>
            <a:r>
              <a:rPr lang="zh-CN" altLang="en-US" sz="12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诗：“风荷似醉和花舞，沙鸟无情伴客闲。”</a:t>
            </a:r>
            <a:endParaRPr lang="zh-CN" altLang="en-US" sz="1200" dirty="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r>
              <a:rPr lang="zh-CN" altLang="en-US" sz="12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⑼</a:t>
            </a:r>
            <a:r>
              <a:rPr lang="zh-CN" altLang="en-US" sz="1200" dirty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吴门</a:t>
            </a:r>
            <a:r>
              <a:rPr lang="zh-CN" altLang="en-US" sz="12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：古吴县城亦称吴门，即今之江苏苏州，此处以吴门泛指吴越一带。作者是钱塘人，钱塘古属吴郡，故称之。</a:t>
            </a:r>
            <a:endParaRPr lang="zh-CN" altLang="en-US" sz="1200" dirty="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r>
              <a:rPr lang="zh-CN" altLang="en-US" sz="12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⑽</a:t>
            </a:r>
            <a:r>
              <a:rPr lang="zh-CN" altLang="en-US" sz="1200" dirty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久作长安旅</a:t>
            </a:r>
            <a:r>
              <a:rPr lang="zh-CN" altLang="en-US" sz="12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：长年旅居在京城。长安，借指北宋的都城汴京（今河南开封）。旅：客居。</a:t>
            </a:r>
            <a:endParaRPr lang="zh-CN" altLang="en-US" sz="1200" dirty="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r>
              <a:rPr lang="zh-CN" altLang="en-US" sz="12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⑾</a:t>
            </a:r>
            <a:r>
              <a:rPr lang="zh-CN" altLang="en-US" sz="1200" dirty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楫（</a:t>
            </a:r>
            <a:r>
              <a:rPr lang="en-US" altLang="zh-CN" sz="1200" dirty="0" err="1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jí</a:t>
            </a:r>
            <a:r>
              <a:rPr lang="zh-CN" altLang="en-US" sz="1200" dirty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）</a:t>
            </a:r>
            <a:r>
              <a:rPr lang="zh-CN" altLang="en-US" sz="12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：划船用具，短桨。</a:t>
            </a:r>
            <a:endParaRPr lang="zh-CN" altLang="en-US" sz="1200" dirty="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r>
              <a:rPr lang="zh-CN" altLang="en-US" sz="12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⑿</a:t>
            </a:r>
            <a:r>
              <a:rPr lang="zh-CN" altLang="en-US" sz="1200" dirty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芙蓉浦（</a:t>
            </a:r>
            <a:r>
              <a:rPr lang="en-US" altLang="zh-CN" sz="1200" dirty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 </a:t>
            </a:r>
            <a:r>
              <a:rPr lang="en-US" altLang="zh-CN" sz="1200" dirty="0" err="1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pǔ</a:t>
            </a:r>
            <a:r>
              <a:rPr lang="en-US" altLang="zh-CN" sz="1200" dirty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 </a:t>
            </a:r>
            <a:r>
              <a:rPr lang="zh-CN" altLang="en-US" sz="1200" dirty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）</a:t>
            </a:r>
            <a:r>
              <a:rPr lang="zh-CN" altLang="en-US" sz="12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：有荷花的水边。有溪涧可通的荷花塘。词中指杭州西湖。唐张宗昌</a:t>
            </a:r>
            <a:r>
              <a:rPr lang="en-US" altLang="zh-CN" sz="12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《</a:t>
            </a:r>
            <a:r>
              <a:rPr lang="zh-CN" altLang="en-US" sz="12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太平公主山亭侍宴</a:t>
            </a:r>
            <a:r>
              <a:rPr lang="en-US" altLang="zh-CN" sz="12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》</a:t>
            </a:r>
            <a:r>
              <a:rPr lang="zh-CN" altLang="en-US" sz="12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诗：“折桂芙蓉浦，吹萧明月湾。” 浦，水湾、河流。芙蓉，又叫“芙蕖”，荷花的别称。</a:t>
            </a:r>
            <a:endParaRPr lang="zh-CN" altLang="en-US" sz="1200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609" y="815545"/>
            <a:ext cx="3026375" cy="537484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98939" y="609600"/>
            <a:ext cx="3319849" cy="526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苏幕遮</a:t>
            </a:r>
            <a:r>
              <a:rPr lang="en-US" altLang="zh-CN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·</a:t>
            </a:r>
            <a:r>
              <a:rPr lang="zh-CN" altLang="en-US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草</a:t>
            </a:r>
            <a:endParaRPr lang="zh-CN" altLang="en-US" dirty="0" smtClean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zh-CN" altLang="en-US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梅尧臣 宋</a:t>
            </a:r>
            <a:endParaRPr lang="zh-CN" altLang="en-US" dirty="0" smtClean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zh-CN" altLang="en-US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露堤平，烟墅杳。乱碧萋萋，雨后江天晓。独有庚郎年最少。窣地春袍，嫩色宜相照。</a:t>
            </a:r>
            <a:endParaRPr lang="zh-CN" altLang="en-US" dirty="0" smtClean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zh-CN" altLang="en-US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接长亭，迷远道。堪怨王孙，不记归期早。落尽梨花春又了。满地残阳，翠色和烟老。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r>
              <a:rPr lang="zh-CN" altLang="en-US" sz="1200" dirty="0" smtClean="0">
                <a:solidFill>
                  <a:srgbClr val="00206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译文：堤坝上的绿草含水带露，远处的房屋在如烟春色的掩映下若隐若现。雨后天色变晴，江水开阔，到处都是萋萋的芳草。离乡宦游的才子年少成名，他穿上及地的青色章服，衣服颜色与嫩绿的草色互相映衬，十分相宜。</a:t>
            </a:r>
            <a:endParaRPr lang="zh-CN" altLang="en-US" sz="1200" dirty="0" smtClean="0">
              <a:solidFill>
                <a:srgbClr val="00206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1200" dirty="0" smtClean="0">
                <a:solidFill>
                  <a:srgbClr val="00206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芳草把路边一个又一个的长亭连接起来，使得远道凄迷。那萋萋的芳草，仿佛是在埋怨宦游的王孙公子已经忘记了归期。眼看梨花落尽，春天马上又要过去了。日光渐暗，暮霭沉沉，那翠绿的春草也似乎变得苍老了。</a:t>
            </a:r>
            <a:endParaRPr lang="en-US" altLang="zh-CN" sz="1200" dirty="0" smtClean="0">
              <a:solidFill>
                <a:srgbClr val="00206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1200" dirty="0" smtClean="0">
                <a:solidFill>
                  <a:srgbClr val="00206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此词上片以绮丽之笔，突出雨后青草之美；下片以凄迷之调，突出青草有情，却反落入苍凉之境。全词通过上下片的对照，抒发了作者的惜草、惜春的情怀，寄寓了作者的身世之感，形象鲜明突出，意境深远含蓄，耐人寻味。</a:t>
            </a:r>
            <a:endParaRPr lang="zh-CN" altLang="en-US" sz="1200" dirty="0" smtClean="0">
              <a:solidFill>
                <a:srgbClr val="00206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endParaRPr lang="zh-CN" altLang="en-US" sz="1200" dirty="0">
              <a:solidFill>
                <a:srgbClr val="00206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31956" y="612845"/>
            <a:ext cx="3501081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 smtClean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墅</a:t>
            </a:r>
            <a:r>
              <a:rPr lang="zh-CN" altLang="en-US" sz="14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：田庐、圃墅。杳：幽暗，深远，看不到踪影。</a:t>
            </a:r>
            <a:endParaRPr lang="zh-CN" altLang="en-US" sz="1400" dirty="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r>
              <a:rPr lang="zh-CN" altLang="en-US" sz="1400" dirty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萋萋</a:t>
            </a:r>
            <a:r>
              <a:rPr lang="zh-CN" altLang="en-US" sz="14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：形容草生长茂盛。</a:t>
            </a:r>
            <a:endParaRPr lang="zh-CN" altLang="en-US" sz="1400" dirty="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r>
              <a:rPr lang="zh-CN" altLang="en-US" sz="1400" dirty="0" smtClean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庾（</a:t>
            </a:r>
            <a:r>
              <a:rPr lang="en-US" altLang="zh-CN" sz="1400" dirty="0" smtClean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 </a:t>
            </a:r>
            <a:r>
              <a:rPr lang="en-US" altLang="zh-CN" sz="1400" dirty="0" err="1" smtClean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yǔ</a:t>
            </a:r>
            <a:r>
              <a:rPr lang="en-US" altLang="zh-CN" sz="1400" dirty="0" smtClean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 </a:t>
            </a:r>
            <a:r>
              <a:rPr lang="zh-CN" altLang="en-US" sz="1400" dirty="0" smtClean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）郎</a:t>
            </a:r>
            <a:r>
              <a:rPr lang="zh-CN" altLang="en-US" sz="1400" dirty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年最少</a:t>
            </a:r>
            <a:r>
              <a:rPr lang="zh-CN" altLang="en-US" sz="14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：庾郎本指庾信。庾信是南朝梁代文士，使魏被留，被迫仕于北朝。庾信留魏时已经四十二岁，当然不能算“年最少”，但他得名甚早，“年十五，侍梁东宫讲读”（</a:t>
            </a:r>
            <a:r>
              <a:rPr lang="en-US" altLang="zh-CN" sz="14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《</a:t>
            </a:r>
            <a:r>
              <a:rPr lang="zh-CN" altLang="en-US" sz="14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庾开府集序</a:t>
            </a:r>
            <a:r>
              <a:rPr lang="en-US" altLang="zh-CN" sz="14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》</a:t>
            </a:r>
            <a:r>
              <a:rPr lang="zh-CN" altLang="en-US" sz="14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）。这里借指一般离乡宦游的才子。</a:t>
            </a:r>
            <a:endParaRPr lang="zh-CN" altLang="en-US" sz="1400" dirty="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r>
              <a:rPr lang="zh-CN" altLang="en-US" sz="1400" dirty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窣（</a:t>
            </a:r>
            <a:r>
              <a:rPr lang="en-US" altLang="zh-CN" sz="1400" dirty="0" err="1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sū</a:t>
            </a:r>
            <a:r>
              <a:rPr lang="zh-CN" altLang="en-US" sz="1400" dirty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）地</a:t>
            </a:r>
            <a:r>
              <a:rPr lang="zh-CN" altLang="en-US" sz="14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：拂地，拖地。窣：拂，甩动。</a:t>
            </a:r>
            <a:r>
              <a:rPr lang="zh-CN" altLang="en-US" sz="1400" dirty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窣地春袍</a:t>
            </a:r>
            <a:r>
              <a:rPr lang="zh-CN" altLang="en-US" sz="14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：指踏上仕途，穿起拂地的青色章服。宋代六、七品服绿，八、九品服青。刚释褐入仕的年轻官员，一般都是穿青袍。春袍、青袍，实为一物，用这里主要是形容宦游少年的英俊风貌。</a:t>
            </a:r>
            <a:endParaRPr lang="zh-CN" altLang="en-US" sz="1400" dirty="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r>
              <a:rPr lang="zh-CN" altLang="en-US" sz="1400" dirty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嫩色宜相照：</a:t>
            </a:r>
            <a:r>
              <a:rPr lang="zh-CN" altLang="en-US" sz="14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指嫩绿的草色与袍色互相辉映，显得十分相宜。</a:t>
            </a:r>
            <a:endParaRPr lang="zh-CN" altLang="en-US" sz="1400" dirty="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r>
              <a:rPr lang="zh-CN" altLang="en-US" sz="1400" dirty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长亭</a:t>
            </a:r>
            <a:r>
              <a:rPr lang="zh-CN" altLang="en-US" sz="14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：古路旁亭舍，常用作饯别处。</a:t>
            </a:r>
            <a:r>
              <a:rPr lang="en-US" altLang="zh-CN" sz="14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《</a:t>
            </a:r>
            <a:r>
              <a:rPr lang="zh-CN" altLang="en-US" sz="14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白孔六帖</a:t>
            </a:r>
            <a:r>
              <a:rPr lang="en-US" altLang="zh-CN" sz="14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》</a:t>
            </a:r>
            <a:r>
              <a:rPr lang="zh-CN" altLang="en-US" sz="14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卷九有“十里一长亭，五里一短亭”。</a:t>
            </a:r>
            <a:r>
              <a:rPr lang="en-US" altLang="zh-CN" sz="14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《</a:t>
            </a:r>
            <a:r>
              <a:rPr lang="zh-CN" altLang="en-US" sz="14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一切经音义</a:t>
            </a:r>
            <a:r>
              <a:rPr lang="en-US" altLang="zh-CN" sz="14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》</a:t>
            </a:r>
            <a:r>
              <a:rPr lang="zh-CN" altLang="en-US" sz="14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有“汉家因秦十里一亭。亭，留也”。</a:t>
            </a:r>
            <a:endParaRPr lang="zh-CN" altLang="en-US" sz="1400" dirty="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r>
              <a:rPr lang="zh-CN" altLang="en-US" sz="1400" dirty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王孙</a:t>
            </a:r>
            <a:r>
              <a:rPr lang="zh-CN" altLang="en-US" sz="14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：贵族公子。</a:t>
            </a:r>
            <a:endParaRPr lang="zh-CN" altLang="en-US" sz="1400" dirty="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r>
              <a:rPr lang="zh-CN" altLang="en-US" sz="1400" dirty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落尽梨花春又了</a:t>
            </a:r>
            <a:r>
              <a:rPr lang="zh-CN" altLang="en-US" sz="14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：化用李贺</a:t>
            </a:r>
            <a:r>
              <a:rPr lang="en-US" altLang="zh-CN" sz="14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《</a:t>
            </a:r>
            <a:r>
              <a:rPr lang="zh-CN" altLang="en-US" sz="14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河南府试十二月乐词</a:t>
            </a:r>
            <a:r>
              <a:rPr lang="en-US" altLang="zh-CN" sz="14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·</a:t>
            </a:r>
            <a:r>
              <a:rPr lang="zh-CN" altLang="en-US" sz="14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三月</a:t>
            </a:r>
            <a:r>
              <a:rPr lang="en-US" altLang="zh-CN" sz="14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》</a:t>
            </a:r>
            <a:r>
              <a:rPr lang="zh-CN" altLang="en-US" sz="14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诗句：“曲水飘香去不归，梨花落尽成秋苑。</a:t>
            </a:r>
            <a:endParaRPr lang="zh-CN" altLang="en-US" sz="1400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03" y="609600"/>
            <a:ext cx="3286897" cy="53628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33425" y="603885"/>
            <a:ext cx="4862830" cy="4184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苏幕遮</a:t>
            </a:r>
            <a:r>
              <a:rPr lang="en-US" altLang="zh-CN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·</a:t>
            </a:r>
            <a:r>
              <a:rPr lang="zh-CN" altLang="en-US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柳飞绵</a:t>
            </a:r>
            <a:endParaRPr lang="en-US" altLang="zh-CN" dirty="0" smtClean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en-US" altLang="zh-CN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【</a:t>
            </a:r>
            <a:r>
              <a:rPr lang="zh-CN" altLang="en-US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宋代</a:t>
            </a:r>
            <a:r>
              <a:rPr lang="en-US" altLang="zh-CN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】</a:t>
            </a:r>
            <a:r>
              <a:rPr lang="zh-CN" altLang="en-US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张先 </a:t>
            </a:r>
            <a:endParaRPr lang="zh-CN" altLang="en-US" dirty="0" smtClean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zh-CN" altLang="en-US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柳飞绵，花实少。镂板音清，浅发江南调。斜日两竿留碧草。马足重重，又近东门道。</a:t>
            </a:r>
            <a:endParaRPr lang="zh-CN" altLang="en-US" dirty="0" smtClean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zh-CN" altLang="en-US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去尘浓，人散了。回首旗亭，渐渐红裳小。莫讶安仁头白早。天若有情，天也终须老。</a:t>
            </a:r>
            <a:endParaRPr lang="en-US" altLang="zh-CN" dirty="0" smtClean="0"/>
          </a:p>
          <a:p>
            <a:endParaRPr lang="en-US" altLang="zh-CN" dirty="0" smtClean="0">
              <a:solidFill>
                <a:srgbClr val="C00000"/>
              </a:solidFill>
            </a:endParaRPr>
          </a:p>
          <a:p>
            <a:r>
              <a:rPr lang="zh-CN" altLang="en-US" sz="14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镂板，本指雕刻以印书的木板，引申为雕板印刷。</a:t>
            </a:r>
            <a:endParaRPr lang="en-US" altLang="zh-CN" sz="1400" dirty="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r>
              <a:rPr lang="zh-CN" altLang="en-US" sz="14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安仁：晋代潘岳的字，他著有</a:t>
            </a:r>
            <a:r>
              <a:rPr lang="en-US" altLang="zh-CN" sz="14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《</a:t>
            </a:r>
            <a:r>
              <a:rPr lang="zh-CN" altLang="en-US" sz="14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秋兴赋</a:t>
            </a:r>
            <a:r>
              <a:rPr lang="en-US" altLang="zh-CN" sz="14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》</a:t>
            </a:r>
            <a:r>
              <a:rPr lang="zh-CN" altLang="en-US" sz="14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，序中说自己三十多岁，鬓边已生白发。</a:t>
            </a:r>
            <a:endParaRPr lang="en-US" altLang="zh-CN" sz="1400" dirty="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endParaRPr lang="en-US" altLang="zh-CN" sz="1400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r>
              <a:rPr lang="zh-CN" altLang="en-US" sz="14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上片写送别的场景，从柳絮写起，接以音乐，由视而听，用感官顺序写词，如同电影中的推拉镜头，是画面与声音的结合，这组长镜头一直拉到下片送别之后，人群散尽，回首渐行渐远的伤感景象。最后一句更化用李贺的“天若有情天亦老”，以那句千古绝对作结，更加凸显了离恨的深重，隽永如画。</a:t>
            </a:r>
            <a:endParaRPr lang="en-US" altLang="zh-CN" sz="1400" dirty="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524625" y="715010"/>
            <a:ext cx="4917440" cy="31381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苏幕遮</a:t>
            </a:r>
            <a:r>
              <a:rPr lang="en-US" altLang="zh-CN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·</a:t>
            </a:r>
            <a:r>
              <a:rPr lang="zh-CN" altLang="en-US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酒壶空</a:t>
            </a:r>
            <a:endParaRPr lang="zh-CN" altLang="en-US" dirty="0" smtClean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en-US" altLang="zh-CN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【</a:t>
            </a:r>
            <a:r>
              <a:rPr lang="zh-CN" altLang="en-US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作者</a:t>
            </a:r>
            <a:r>
              <a:rPr lang="en-US" altLang="zh-CN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】</a:t>
            </a:r>
            <a:r>
              <a:rPr lang="zh-CN" altLang="en-US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朱敦儒 </a:t>
            </a:r>
            <a:r>
              <a:rPr lang="en-US" altLang="zh-CN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【</a:t>
            </a:r>
            <a:r>
              <a:rPr lang="zh-CN" altLang="en-US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朝代</a:t>
            </a:r>
            <a:r>
              <a:rPr lang="en-US" altLang="zh-CN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】</a:t>
            </a:r>
            <a:r>
              <a:rPr lang="zh-CN" altLang="en-US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宋</a:t>
            </a:r>
            <a:endParaRPr lang="zh-CN" altLang="en-US" dirty="0" smtClean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zh-CN" altLang="en-US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酒壶空，歌扇去。独倚危楼，无限伤心处。芳草连天云薄暮。故国山河，一阵黄梅雨。</a:t>
            </a:r>
            <a:endParaRPr lang="zh-CN" altLang="en-US" dirty="0" smtClean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zh-CN" altLang="en-US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有奇才，无用处。壮节飘零，受尽人间苦。欲指虚无问征路。回首风云，未忍辞明主。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这首词写倚楼长叹无限伤心，写故国山河雨打飘零，写壮志难酬英雄无用，写江湖飘零不甘平庸。慷慨激昂，热情洋溢，却也充满了报国无门的哀伤与激愤，风格上一扫绮靡柔媚之风。</a:t>
            </a:r>
            <a:endParaRPr lang="zh-CN" altLang="en-US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692400" y="1871345"/>
            <a:ext cx="6815455" cy="927100"/>
          </a:xfrm>
        </p:spPr>
        <p:txBody>
          <a:bodyPr/>
          <a:p>
            <a:r>
              <a:rPr lang="zh-CN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西江月</a:t>
            </a:r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692400" y="2798445"/>
            <a:ext cx="6815455" cy="2179955"/>
          </a:xfrm>
        </p:spPr>
        <p:txBody>
          <a:bodyPr>
            <a:normAutofit fontScale="90000"/>
          </a:bodyPr>
          <a:p>
            <a:pPr algn="just"/>
            <a:r>
              <a:rPr lang="zh-CN" altLang="en-US">
                <a:latin typeface="华文中宋" panose="02010600040101010101" charset="-122"/>
                <a:ea typeface="华文中宋" panose="02010600040101010101" charset="-122"/>
              </a:rPr>
              <a:t>西江月，唐教坊曲名，后用为词牌名，又名“白蘋香”“步虚词”“江月令”等。唐五代词本为平仄韵异部间协，宋以后词则上下阕各用两平韵，末转仄韵，例须同部。以柳永词《西江月·凤额绣帘高卷》为正体，双调五十字，前后段各四句两平韵一叶（xié）韵。另有五十字前后段各四句两平韵两叶韵，五十一字前后段各四句两平韵两仄韵，五十六字前后段各四句三平韵等变体。代表作有辛弃疾《西江月·夜行黄沙道中》等。</a:t>
            </a:r>
            <a:endParaRPr lang="zh-CN" altLang="en-US"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709795" y="78740"/>
            <a:ext cx="2540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000">
                <a:solidFill>
                  <a:srgbClr val="C00000"/>
                </a:solidFill>
              </a:rPr>
              <a:t>格律对照</a:t>
            </a:r>
            <a:endParaRPr lang="zh-CN" altLang="en-US" sz="2000">
              <a:solidFill>
                <a:srgbClr val="C0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4675" y="477520"/>
            <a:ext cx="11042015" cy="6000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 b="1">
                <a:latin typeface="楷体_GB2312" panose="02010609030101010101" pitchFamily="49" charset="-122"/>
                <a:ea typeface="楷体_GB2312" panose="02010609030101010101" pitchFamily="49" charset="-122"/>
              </a:rPr>
              <a:t>正体</a:t>
            </a:r>
            <a:endParaRPr lang="zh-CN" altLang="en-US" sz="120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1200">
                <a:latin typeface="楷体_GB2312" panose="02010609030101010101" pitchFamily="49" charset="-122"/>
                <a:ea typeface="楷体_GB2312" panose="02010609030101010101" pitchFamily="49" charset="-122"/>
              </a:rPr>
              <a:t>格律对照例词：柳永《西江月·凤额绣帘高卷》</a:t>
            </a:r>
            <a:endParaRPr lang="zh-CN" altLang="en-US" sz="120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1200">
                <a:latin typeface="楷体_GB2312" panose="02010609030101010101" pitchFamily="49" charset="-122"/>
                <a:ea typeface="楷体_GB2312" panose="02010609030101010101" pitchFamily="49" charset="-122"/>
              </a:rPr>
              <a:t>中仄中平中仄，中平中仄平平。中平中仄仄平平，中仄中平中仄。</a:t>
            </a:r>
            <a:endParaRPr lang="zh-CN" altLang="en-US" sz="120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1200" i="1">
                <a:latin typeface="楷体_GB2312" panose="02010609030101010101" pitchFamily="49" charset="-122"/>
                <a:ea typeface="楷体_GB2312" panose="02010609030101010101" pitchFamily="49" charset="-122"/>
              </a:rPr>
              <a:t>凤额绣帘高卷，兽镮朱户频摇。两竿红日上花梢，春睡恹恹难觉。</a:t>
            </a:r>
            <a:endParaRPr lang="zh-CN" altLang="en-US" sz="120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1200">
                <a:latin typeface="楷体_GB2312" panose="02010609030101010101" pitchFamily="49" charset="-122"/>
                <a:ea typeface="楷体_GB2312" panose="02010609030101010101" pitchFamily="49" charset="-122"/>
              </a:rPr>
              <a:t>中仄中平中仄，中平中仄平平。中平中仄仄平平，中仄中平中仄。</a:t>
            </a:r>
            <a:endParaRPr lang="zh-CN" altLang="en-US" sz="120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1200" i="1">
                <a:latin typeface="楷体_GB2312" panose="02010609030101010101" pitchFamily="49" charset="-122"/>
                <a:ea typeface="楷体_GB2312" panose="02010609030101010101" pitchFamily="49" charset="-122"/>
              </a:rPr>
              <a:t>好梦枉随飞絮，闲愁浓胜香醪。不成雨暮与云朝，又是韶光过了。</a:t>
            </a:r>
            <a:endParaRPr lang="zh-CN" altLang="en-US" sz="120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1200" b="1">
                <a:latin typeface="楷体_GB2312" panose="02010609030101010101" pitchFamily="49" charset="-122"/>
                <a:ea typeface="楷体_GB2312" panose="02010609030101010101" pitchFamily="49" charset="-122"/>
              </a:rPr>
              <a:t>变体一</a:t>
            </a:r>
            <a:endParaRPr lang="zh-CN" altLang="en-US" sz="120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1200">
                <a:latin typeface="楷体_GB2312" panose="02010609030101010101" pitchFamily="49" charset="-122"/>
                <a:ea typeface="楷体_GB2312" panose="02010609030101010101" pitchFamily="49" charset="-122"/>
              </a:rPr>
              <a:t>格律对照例词：苏轼《西江月·重九》</a:t>
            </a:r>
            <a:endParaRPr lang="zh-CN" altLang="en-US" sz="120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1200">
                <a:latin typeface="楷体_GB2312" panose="02010609030101010101" pitchFamily="49" charset="-122"/>
                <a:ea typeface="楷体_GB2312" panose="02010609030101010101" pitchFamily="49" charset="-122"/>
              </a:rPr>
              <a:t>仄仄平平仄仄，平平平仄平平。平平仄仄仄平平，平仄平平平仄。</a:t>
            </a:r>
            <a:endParaRPr lang="zh-CN" altLang="en-US" sz="120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1200" i="1">
                <a:latin typeface="楷体_GB2312" panose="02010609030101010101" pitchFamily="49" charset="-122"/>
                <a:ea typeface="楷体_GB2312" panose="02010609030101010101" pitchFamily="49" charset="-122"/>
              </a:rPr>
              <a:t>点点楼头细雨，重重江外平湖。当年戏马会东徐，今日凄凉南浦。</a:t>
            </a:r>
            <a:endParaRPr lang="zh-CN" altLang="en-US" sz="120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1200">
                <a:latin typeface="楷体_GB2312" panose="02010609030101010101" pitchFamily="49" charset="-122"/>
                <a:ea typeface="楷体_GB2312" panose="02010609030101010101" pitchFamily="49" charset="-122"/>
              </a:rPr>
              <a:t>仄仄平平仄仄，仄平平仄平平。仄平仄仄仄平平，仄仄平平平仄。</a:t>
            </a:r>
            <a:endParaRPr lang="zh-CN" altLang="en-US" sz="120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1200" i="1">
                <a:latin typeface="楷体_GB2312" panose="02010609030101010101" pitchFamily="49" charset="-122"/>
                <a:ea typeface="楷体_GB2312" panose="02010609030101010101" pitchFamily="49" charset="-122"/>
              </a:rPr>
              <a:t>莫恨黄花未吐，且教红粉相扶。酒阑不必看茱萸，俯仰人间今古。</a:t>
            </a:r>
            <a:endParaRPr lang="zh-CN" altLang="en-US" sz="120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1200" b="1">
                <a:latin typeface="楷体_GB2312" panose="02010609030101010101" pitchFamily="49" charset="-122"/>
                <a:ea typeface="楷体_GB2312" panose="02010609030101010101" pitchFamily="49" charset="-122"/>
              </a:rPr>
              <a:t>变体二</a:t>
            </a:r>
            <a:endParaRPr lang="zh-CN" altLang="en-US" sz="120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1200">
                <a:latin typeface="楷体_GB2312" panose="02010609030101010101" pitchFamily="49" charset="-122"/>
                <a:ea typeface="楷体_GB2312" panose="02010609030101010101" pitchFamily="49" charset="-122"/>
              </a:rPr>
              <a:t>格律对照例词：吴文英《西江月·赋瑶圃青梅枝上晚花》</a:t>
            </a:r>
            <a:endParaRPr lang="zh-CN" altLang="en-US" sz="120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1200">
                <a:latin typeface="楷体_GB2312" panose="02010609030101010101" pitchFamily="49" charset="-122"/>
                <a:ea typeface="楷体_GB2312" panose="02010609030101010101" pitchFamily="49" charset="-122"/>
              </a:rPr>
              <a:t>平仄仄平仄仄，仄平仄仄平平。仄平仄仄仄平平，平仄平平平仄。</a:t>
            </a:r>
            <a:endParaRPr lang="zh-CN" altLang="en-US" sz="120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1200" i="1">
                <a:latin typeface="楷体_GB2312" panose="02010609030101010101" pitchFamily="49" charset="-122"/>
                <a:ea typeface="楷体_GB2312" panose="02010609030101010101" pitchFamily="49" charset="-122"/>
              </a:rPr>
              <a:t>枝袅一痕雪在，叶藏几豆春浓。玉奴最晚嫁东风，来结梨花幽梦。</a:t>
            </a:r>
            <a:endParaRPr lang="zh-CN" altLang="en-US" sz="1200" i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1200">
                <a:latin typeface="楷体_GB2312" panose="02010609030101010101" pitchFamily="49" charset="-122"/>
                <a:ea typeface="楷体_GB2312" panose="02010609030101010101" pitchFamily="49" charset="-122"/>
              </a:rPr>
              <a:t>平仄平平平仄，仄平平仄平平。仄平平仄仄平平，平仄平平平仄。</a:t>
            </a:r>
            <a:endParaRPr lang="zh-CN" altLang="en-US" sz="120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1200" i="1">
                <a:latin typeface="楷体_GB2312" panose="02010609030101010101" pitchFamily="49" charset="-122"/>
                <a:ea typeface="楷体_GB2312" panose="02010609030101010101" pitchFamily="49" charset="-122"/>
              </a:rPr>
              <a:t>香力添熏罗被，瘦肌犹怯冰绡。绿阴青子老溪桥，羞见东邻娇小。</a:t>
            </a:r>
            <a:endParaRPr lang="zh-CN" altLang="en-US" sz="120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1200" b="1">
                <a:latin typeface="楷体_GB2312" panose="02010609030101010101" pitchFamily="49" charset="-122"/>
                <a:ea typeface="楷体_GB2312" panose="02010609030101010101" pitchFamily="49" charset="-122"/>
              </a:rPr>
              <a:t>变体三</a:t>
            </a:r>
            <a:endParaRPr lang="zh-CN" altLang="en-US" sz="120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1200">
                <a:latin typeface="楷体_GB2312" panose="02010609030101010101" pitchFamily="49" charset="-122"/>
                <a:ea typeface="楷体_GB2312" panose="02010609030101010101" pitchFamily="49" charset="-122"/>
              </a:rPr>
              <a:t>格律对照例词：欧阳炯《西江月·月映长江秋水》</a:t>
            </a:r>
            <a:endParaRPr lang="zh-CN" altLang="en-US" sz="120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1200">
                <a:latin typeface="楷体_GB2312" panose="02010609030101010101" pitchFamily="49" charset="-122"/>
                <a:ea typeface="楷体_GB2312" panose="02010609030101010101" pitchFamily="49" charset="-122"/>
              </a:rPr>
              <a:t>仄仄平平平仄，平平仄仄平平。仄平平仄仄平平，仄仄仄平平仄。</a:t>
            </a:r>
            <a:endParaRPr lang="zh-CN" altLang="en-US" sz="120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1200" i="1">
                <a:latin typeface="楷体_GB2312" panose="02010609030101010101" pitchFamily="49" charset="-122"/>
                <a:ea typeface="楷体_GB2312" panose="02010609030101010101" pitchFamily="49" charset="-122"/>
              </a:rPr>
              <a:t>月映长江秋水，分明冷浸星河。浅沙汀上白云多，雪散几丛芦苇。</a:t>
            </a:r>
            <a:endParaRPr lang="zh-CN" altLang="en-US" sz="120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1200">
                <a:latin typeface="楷体_GB2312" panose="02010609030101010101" pitchFamily="49" charset="-122"/>
                <a:ea typeface="楷体_GB2312" panose="02010609030101010101" pitchFamily="49" charset="-122"/>
              </a:rPr>
              <a:t>平平仄仄平平仄，平平仄仄平平。仄平平仄仄平平，仄仄平平仄仄。</a:t>
            </a:r>
            <a:endParaRPr lang="zh-CN" altLang="en-US" sz="120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1200" i="1">
                <a:latin typeface="楷体_GB2312" panose="02010609030101010101" pitchFamily="49" charset="-122"/>
                <a:ea typeface="楷体_GB2312" panose="02010609030101010101" pitchFamily="49" charset="-122"/>
              </a:rPr>
              <a:t>扁舟倒影寒潭里，烟光远罩轻波。笛声何处响渔歌，两岸苹香暗起。</a:t>
            </a:r>
            <a:endParaRPr lang="zh-CN" altLang="en-US" sz="120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1200" b="1">
                <a:latin typeface="楷体_GB2312" panose="02010609030101010101" pitchFamily="49" charset="-122"/>
                <a:ea typeface="楷体_GB2312" panose="02010609030101010101" pitchFamily="49" charset="-122"/>
              </a:rPr>
              <a:t>变体四</a:t>
            </a:r>
            <a:endParaRPr lang="zh-CN" altLang="en-US" sz="120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1200">
                <a:latin typeface="楷体_GB2312" panose="02010609030101010101" pitchFamily="49" charset="-122"/>
                <a:ea typeface="楷体_GB2312" panose="02010609030101010101" pitchFamily="49" charset="-122"/>
              </a:rPr>
              <a:t>格律对照例词：赵以仁《西江月·夜半沙痕依约》</a:t>
            </a:r>
            <a:endParaRPr lang="zh-CN" altLang="en-US" sz="120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1200">
                <a:latin typeface="楷体_GB2312" panose="02010609030101010101" pitchFamily="49" charset="-122"/>
                <a:ea typeface="楷体_GB2312" panose="02010609030101010101" pitchFamily="49" charset="-122"/>
              </a:rPr>
              <a:t>仄仄平平平仄，仄平平仄平平。仄平平仄仄平平，仄仄平平、平仄仄平平。</a:t>
            </a:r>
            <a:endParaRPr lang="zh-CN" altLang="en-US" sz="120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1200" i="1">
                <a:latin typeface="楷体_GB2312" panose="02010609030101010101" pitchFamily="49" charset="-122"/>
                <a:ea typeface="楷体_GB2312" panose="02010609030101010101" pitchFamily="49" charset="-122"/>
              </a:rPr>
              <a:t>夜半沙痕依约，雨馀天气溟濛。起行微月遍地东，水影浮起、花影动帘栊。</a:t>
            </a:r>
            <a:endParaRPr lang="zh-CN" altLang="en-US" sz="120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1200">
                <a:latin typeface="楷体_GB2312" panose="02010609030101010101" pitchFamily="49" charset="-122"/>
                <a:ea typeface="楷体_GB2312" panose="02010609030101010101" pitchFamily="49" charset="-122"/>
              </a:rPr>
              <a:t>仄仄平平仄仄，仄平仄仄平平。仄平平仄仄平平，仄仄仄平、平仄仄平平。</a:t>
            </a:r>
            <a:endParaRPr lang="zh-CN" altLang="en-US" sz="120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1200" i="1">
                <a:latin typeface="楷体_GB2312" panose="02010609030101010101" pitchFamily="49" charset="-122"/>
                <a:ea typeface="楷体_GB2312" panose="02010609030101010101" pitchFamily="49" charset="-122"/>
              </a:rPr>
              <a:t>量减难追醉白，恨长莫尽题红。雁声能到画楼中，也要玉人、知道有秋风。 </a:t>
            </a:r>
            <a:endParaRPr lang="zh-CN" altLang="en-US" sz="120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1200">
                <a:latin typeface="楷体_GB2312" panose="02010609030101010101" pitchFamily="49" charset="-122"/>
                <a:ea typeface="楷体_GB2312" panose="02010609030101010101" pitchFamily="49" charset="-122"/>
              </a:rPr>
              <a:t>（说明：词牌格律与对照例词交错排列。格律使用宋体字排印，例词使用斜体字排印。词牌符号含义如下：平，表示填平声字；仄，表示填仄声字；中，表示可平可仄。句末加粗为韵脚。）</a:t>
            </a:r>
            <a:endParaRPr lang="zh-CN" altLang="en-US" sz="12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712710" y="733425"/>
            <a:ext cx="377507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西江月·夜行黄沙道中</a:t>
            </a:r>
            <a:endParaRPr lang="zh-CN" altLang="en-US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zh-CN" altLang="en-US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【作者】辛弃疾 【朝代】宋 </a:t>
            </a:r>
            <a:endParaRPr lang="zh-CN" altLang="en-US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zh-CN" altLang="en-US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明月别枝惊鹊，清风半夜鸣蝉。稻花香里说丰年。听取蛙声一片。</a:t>
            </a:r>
            <a:endParaRPr lang="zh-CN" altLang="en-US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zh-CN" altLang="en-US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七八个星天外，两三点雨山前。旧时茅店社林边。路转溪桥忽见。</a:t>
            </a:r>
            <a:endParaRPr lang="zh-CN" altLang="en-US"/>
          </a:p>
          <a:p>
            <a:endParaRPr lang="zh-CN" altLang="en-US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>
                <a:latin typeface="楷体_GB2312" panose="02010609030101010101" pitchFamily="49" charset="-122"/>
                <a:ea typeface="楷体_GB2312" panose="02010609030101010101" pitchFamily="49" charset="-122"/>
              </a:rPr>
              <a:t>背景：这是辛弃疾中年时代经过江西上饶黄沙岭道时写的一首词。公元1181年（宋孝宗淳熙八年），辛弃疾因受奸臣排挤，被免罢官，开始到上饶居住，并在此生活了近十五年。在此期间，他虽也有过短暂的出仕经历，但以在上饶居住为多，因而在此留下了不少词作。</a:t>
            </a:r>
            <a:endParaRPr lang="zh-CN" altLang="en-US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3" name="图片 2" descr="u=2545176680,2103462947&amp;fm=26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4210" y="733425"/>
            <a:ext cx="6228715" cy="467169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环保">
  <a:themeElements>
    <a:clrScheme name="环保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环保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环保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4856</Words>
  <Application>WPS 演示</Application>
  <PresentationFormat>宽屏</PresentationFormat>
  <Paragraphs>153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37" baseType="lpstr">
      <vt:lpstr>Arial</vt:lpstr>
      <vt:lpstr>宋体</vt:lpstr>
      <vt:lpstr>Wingdings</vt:lpstr>
      <vt:lpstr>Arial</vt:lpstr>
      <vt:lpstr>华文仿宋</vt:lpstr>
      <vt:lpstr>华文中宋</vt:lpstr>
      <vt:lpstr>楷体_GB2312</vt:lpstr>
      <vt:lpstr>仿宋_GB2312</vt:lpstr>
      <vt:lpstr>华文琥珀</vt:lpstr>
      <vt:lpstr>方正舒体</vt:lpstr>
      <vt:lpstr>Garamond</vt:lpstr>
      <vt:lpstr>微软雅黑</vt:lpstr>
      <vt:lpstr>Arial Unicode MS</vt:lpstr>
      <vt:lpstr>Calibri</vt:lpstr>
      <vt:lpstr>华文行楷</vt:lpstr>
      <vt:lpstr>华文楷体</vt:lpstr>
      <vt:lpstr>方正兰亭超细黑简体</vt:lpstr>
      <vt:lpstr>幼圆</vt:lpstr>
      <vt:lpstr>隶书</vt:lpstr>
      <vt:lpstr>方正小标宋简体</vt:lpstr>
      <vt:lpstr>新宋体</vt:lpstr>
      <vt:lpstr>Dotum</vt:lpstr>
      <vt:lpstr>Gungsuh</vt:lpstr>
      <vt:lpstr>黑体</vt:lpstr>
      <vt:lpstr>华文细黑</vt:lpstr>
      <vt:lpstr>环保</vt:lpstr>
      <vt:lpstr>苏幕遮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西江月</vt:lpstr>
      <vt:lpstr>PowerPoint 演示文稿</vt:lpstr>
      <vt:lpstr>PowerPoint 演示文稿</vt:lpstr>
      <vt:lpstr>PowerPoint 演示文稿</vt:lpstr>
      <vt:lpstr>PowerPoint 演示文稿</vt:lpstr>
    </vt:vector>
  </TitlesOfParts>
  <Company>WWW.LENOVO.COM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苏幕遮</dc:title>
  <dc:creator>Windows 用户</dc:creator>
  <cp:lastModifiedBy>Administrator</cp:lastModifiedBy>
  <cp:revision>78</cp:revision>
  <dcterms:created xsi:type="dcterms:W3CDTF">2018-09-19T02:08:00Z</dcterms:created>
  <dcterms:modified xsi:type="dcterms:W3CDTF">2018-09-21T08:02:45Z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2052-10.8.0.6501</vt:lpwstr>
  </property>
</Properties>
</file>