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0097-3657-46A7-B78D-165101CA9352}" type="datetimeFigureOut">
              <a:rPr lang="zh-CN" altLang="en-US" smtClean="0"/>
              <a:t>2019/3/15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0260-9275-4A27-BC06-29AC18F7AE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0097-3657-46A7-B78D-165101CA9352}" type="datetimeFigureOut">
              <a:rPr lang="zh-CN" altLang="en-US" smtClean="0"/>
              <a:t>2019/3/15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0260-9275-4A27-BC06-29AC18F7AE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0097-3657-46A7-B78D-165101CA9352}" type="datetimeFigureOut">
              <a:rPr lang="zh-CN" altLang="en-US" smtClean="0"/>
              <a:t>2019/3/15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0260-9275-4A27-BC06-29AC18F7AE0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0097-3657-46A7-B78D-165101CA9352}" type="datetimeFigureOut">
              <a:rPr lang="zh-CN" altLang="en-US" smtClean="0"/>
              <a:t>2019/3/15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0260-9275-4A27-BC06-29AC18F7AE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0097-3657-46A7-B78D-165101CA9352}" type="datetimeFigureOut">
              <a:rPr lang="zh-CN" altLang="en-US" smtClean="0"/>
              <a:t>2019/3/15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0260-9275-4A27-BC06-29AC18F7AE0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0097-3657-46A7-B78D-165101CA9352}" type="datetimeFigureOut">
              <a:rPr lang="zh-CN" altLang="en-US" smtClean="0"/>
              <a:t>2019/3/15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0260-9275-4A27-BC06-29AC18F7AE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0097-3657-46A7-B78D-165101CA9352}" type="datetimeFigureOut">
              <a:rPr lang="zh-CN" altLang="en-US" smtClean="0"/>
              <a:t>2019/3/15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0260-9275-4A27-BC06-29AC18F7AE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0097-3657-46A7-B78D-165101CA9352}" type="datetimeFigureOut">
              <a:rPr lang="zh-CN" altLang="en-US" smtClean="0"/>
              <a:t>2019/3/15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0260-9275-4A27-BC06-29AC18F7AE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0097-3657-46A7-B78D-165101CA9352}" type="datetimeFigureOut">
              <a:rPr lang="zh-CN" altLang="en-US" smtClean="0"/>
              <a:t>2019/3/15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0260-9275-4A27-BC06-29AC18F7AE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0097-3657-46A7-B78D-165101CA9352}" type="datetimeFigureOut">
              <a:rPr lang="zh-CN" altLang="en-US" smtClean="0"/>
              <a:t>2019/3/15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0260-9275-4A27-BC06-29AC18F7AE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0097-3657-46A7-B78D-165101CA9352}" type="datetimeFigureOut">
              <a:rPr lang="zh-CN" altLang="en-US" smtClean="0"/>
              <a:t>2019/3/15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0260-9275-4A27-BC06-29AC18F7AE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0097-3657-46A7-B78D-165101CA9352}" type="datetimeFigureOut">
              <a:rPr lang="zh-CN" altLang="en-US" smtClean="0"/>
              <a:t>2019/3/15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0260-9275-4A27-BC06-29AC18F7AE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0097-3657-46A7-B78D-165101CA9352}" type="datetimeFigureOut">
              <a:rPr lang="zh-CN" altLang="en-US" smtClean="0"/>
              <a:t>2019/3/15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0260-9275-4A27-BC06-29AC18F7AE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0097-3657-46A7-B78D-165101CA9352}" type="datetimeFigureOut">
              <a:rPr lang="zh-CN" altLang="en-US" smtClean="0"/>
              <a:t>2019/3/15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0260-9275-4A27-BC06-29AC18F7AE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0097-3657-46A7-B78D-165101CA9352}" type="datetimeFigureOut">
              <a:rPr lang="zh-CN" altLang="en-US" smtClean="0"/>
              <a:t>2019/3/15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0260-9275-4A27-BC06-29AC18F7AE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0097-3657-46A7-B78D-165101CA9352}" type="datetimeFigureOut">
              <a:rPr lang="zh-CN" altLang="en-US" smtClean="0"/>
              <a:t>2019/3/15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0260-9275-4A27-BC06-29AC18F7AE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60097-3657-46A7-B78D-165101CA9352}" type="datetimeFigureOut">
              <a:rPr lang="zh-CN" altLang="en-US" smtClean="0"/>
              <a:t>2019/3/15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CB0260-9275-4A27-BC06-29AC18F7AE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item/%E6%B8%85%E5%B9%B3%E4%B9%90%C2%B7%E6%9D%91%E5%B1%85/697518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iqiyi.com/w_19rw0x2e91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item/%E6%B8%85%E5%B9%B3%E4%B9%90%C2%B7%E5%85%AD%E7%9B%98%E5%B1%B1/2636172?fr=aladdin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ideo.tudou.com/v/XMjQ2MTc5NjExMg==.html?__fr=oldt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item/%E6%B8%85%E5%B9%B3%E4%B9%90%C2%B7%E7%BA%A2%E7%AC%BA%E5%B0%8F%E5%AD%97/10125144?fr=aladdin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item/%E6%B8%85%E5%B9%B3%E4%B9%90%C2%B7%E9%87%91%E9%A3%8E%E7%BB%86%E7%BB%86/10125302?fr=aladdin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76407" y="822869"/>
            <a:ext cx="7766936" cy="1646302"/>
          </a:xfrm>
        </p:spPr>
        <p:txBody>
          <a:bodyPr/>
          <a:lstStyle/>
          <a:p>
            <a:pPr algn="ctr"/>
            <a:r>
              <a:rPr lang="zh-CN" altLang="en-US" dirty="0" smtClean="0"/>
              <a:t>清平乐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48256" y="2831633"/>
            <a:ext cx="7766936" cy="1096899"/>
          </a:xfrm>
        </p:spPr>
        <p:txBody>
          <a:bodyPr/>
          <a:lstStyle/>
          <a:p>
            <a:pPr algn="l"/>
            <a:r>
              <a:rPr lang="zh-CN" altLang="en-US" dirty="0"/>
              <a:t>词牌名，又名“清平乐令”“醉东风“”忆萝月”，为宋词常用词牌。此调正体双调八句四十六字，前片四仄韵，后片三平韵。晏殊、晏几道、黄庭坚、辛弃疾等词人均用过此调，其中晏几道尤多。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23885" y="-1905"/>
            <a:ext cx="3601720" cy="6647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清平乐•秋光烛地</a:t>
            </a:r>
          </a:p>
          <a:p>
            <a:r>
              <a:rPr lang="zh-CN" altLang="en-US"/>
              <a:t>【宋代】陈师道</a:t>
            </a:r>
          </a:p>
          <a:p>
            <a:r>
              <a:rPr lang="zh-CN" altLang="en-US"/>
              <a:t>秋光烛地，帘幕生秋意。</a:t>
            </a:r>
          </a:p>
          <a:p>
            <a:r>
              <a:rPr lang="zh-CN" altLang="en-US"/>
              <a:t>露叶翻风惊鹊坠，暗落青林红子。</a:t>
            </a:r>
          </a:p>
          <a:p>
            <a:r>
              <a:rPr lang="zh-CN" altLang="en-US"/>
              <a:t>微行声断长廊，熏炉衾（qīn换）生香。</a:t>
            </a:r>
          </a:p>
          <a:p>
            <a:r>
              <a:rPr lang="zh-CN" altLang="en-US"/>
              <a:t>灭烛却延明月，揽衣先怯微凉。</a:t>
            </a:r>
          </a:p>
          <a:p>
            <a:endParaRPr lang="zh-CN" altLang="en-US"/>
          </a:p>
          <a:p>
            <a:r>
              <a:rPr lang="zh-CN" altLang="en-US"/>
              <a:t>这首词描绘秋天景色。上片写晨景，下片写夜晚。</a:t>
            </a:r>
          </a:p>
          <a:p>
            <a:endParaRPr lang="zh-CN" altLang="en-US"/>
          </a:p>
          <a:p>
            <a:r>
              <a:rPr lang="zh-CN" altLang="en-US"/>
              <a:t>　　</a:t>
            </a:r>
            <a:r>
              <a:rPr lang="zh-CN" altLang="en-US" sz="1400"/>
              <a:t>“秋光烛地，帘幕生秋意。”开宗明义，写秋景，“秋光”、“秋意”，一派秋天的气氛。“露叶翻风惊鹊坠，暗落青林红子。”进一步写秋景，含着露水的树叶，由于秋风的吹动，纷纷落下，连树上的鹊雀，也被惊动了。言简意赅，细腻生动，几个字，便勾勒出一个正在落叶的生动画面。“一叶知秋”，作者抓住了这一最有特征性的动态，一下子把秋景写活了。语言、画面、意境，都活灵活现地摆在读者的面前。</a:t>
            </a:r>
          </a:p>
          <a:p>
            <a:r>
              <a:rPr lang="zh-CN" altLang="en-US" sz="1400"/>
              <a:t>　　“微行声断长廊，熏炉衾换生香。”入夜了，秋天的夜晚是凄凉的：走廊的脚步声没有了；火炉里散发出木柴燃烧后的香气。夜深了，“灭烛却延明月，揽衣先怯微凉。”吹熄了蜡烛，月光却照进屋中；词人感到秋天的凉意，将衣披在身上。</a:t>
            </a:r>
          </a:p>
        </p:txBody>
      </p:sp>
      <p:pic>
        <p:nvPicPr>
          <p:cNvPr id="3" name="图片 2" descr="tim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85" y="385445"/>
            <a:ext cx="7811135" cy="56807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7660" y="51435"/>
            <a:ext cx="11699240" cy="67703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</a:rPr>
              <a:t>格律对照</a:t>
            </a:r>
            <a:endParaRPr lang="zh-CN" altLang="en-US" sz="1200" dirty="0"/>
          </a:p>
          <a:p>
            <a:r>
              <a:rPr lang="zh-CN" altLang="en-US" sz="1300" b="1" dirty="0">
                <a:latin typeface="宋体" panose="02010600030101010101" pitchFamily="2" charset="-122"/>
                <a:ea typeface="宋体" panose="02010600030101010101" pitchFamily="2" charset="-122"/>
              </a:rPr>
              <a:t>格一（正体）</a:t>
            </a:r>
          </a:p>
          <a:p>
            <a:r>
              <a:rPr lang="zh-CN" altLang="en-US" sz="1300" b="1" dirty="0">
                <a:latin typeface="宋体" panose="02010600030101010101" pitchFamily="2" charset="-122"/>
                <a:ea typeface="宋体" panose="02010600030101010101" pitchFamily="2" charset="-122"/>
              </a:rPr>
              <a:t>例词：冯延巳《清平乐·雨晴烟晚》</a:t>
            </a:r>
          </a:p>
          <a:p>
            <a:r>
              <a:rPr lang="zh-CN" altLang="en-US" sz="1300" b="1" dirty="0">
                <a:latin typeface="宋体" panose="02010600030101010101" pitchFamily="2" charset="-122"/>
                <a:ea typeface="宋体" panose="02010600030101010101" pitchFamily="2" charset="-122"/>
              </a:rPr>
              <a:t>中中中仄（仄韵）中仄平平仄（韵）</a:t>
            </a:r>
          </a:p>
          <a:p>
            <a:r>
              <a:rPr lang="zh-CN" altLang="en-US" sz="1300" b="1" i="1" dirty="0">
                <a:latin typeface="宋体" panose="02010600030101010101" pitchFamily="2" charset="-122"/>
                <a:ea typeface="宋体" panose="02010600030101010101" pitchFamily="2" charset="-122"/>
              </a:rPr>
              <a:t>雨晴烟晚，绿水新池满。</a:t>
            </a:r>
            <a:endParaRPr lang="zh-CN" altLang="en-US" sz="13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300" b="1" dirty="0">
                <a:latin typeface="宋体" panose="02010600030101010101" pitchFamily="2" charset="-122"/>
                <a:ea typeface="宋体" panose="02010600030101010101" pitchFamily="2" charset="-122"/>
              </a:rPr>
              <a:t>中仄中平平中仄（韵）中仄中平中仄（韵）</a:t>
            </a:r>
          </a:p>
          <a:p>
            <a:r>
              <a:rPr lang="zh-CN" altLang="en-US" sz="1300" b="1" i="1" dirty="0">
                <a:latin typeface="宋体" panose="02010600030101010101" pitchFamily="2" charset="-122"/>
                <a:ea typeface="宋体" panose="02010600030101010101" pitchFamily="2" charset="-122"/>
              </a:rPr>
              <a:t>双燕飞来垂柳院，小阁画帘高卷。</a:t>
            </a:r>
            <a:endParaRPr lang="zh-CN" altLang="en-US" sz="13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300" b="1" dirty="0">
                <a:latin typeface="宋体" panose="02010600030101010101" pitchFamily="2" charset="-122"/>
                <a:ea typeface="宋体" panose="02010600030101010101" pitchFamily="2" charset="-122"/>
              </a:rPr>
              <a:t>中仄中仄平平（平韵）中中中仄中平（韵）</a:t>
            </a:r>
          </a:p>
          <a:p>
            <a:r>
              <a:rPr lang="zh-CN" altLang="en-US" sz="1300" b="1" i="1" dirty="0">
                <a:latin typeface="宋体" panose="02010600030101010101" pitchFamily="2" charset="-122"/>
                <a:ea typeface="宋体" panose="02010600030101010101" pitchFamily="2" charset="-122"/>
              </a:rPr>
              <a:t>黄昏独倚朱阑，西南新月眉弯。</a:t>
            </a:r>
            <a:endParaRPr lang="zh-CN" altLang="en-US" sz="13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300" b="1" dirty="0">
                <a:latin typeface="宋体" panose="02010600030101010101" pitchFamily="2" charset="-122"/>
                <a:ea typeface="宋体" panose="02010600030101010101" pitchFamily="2" charset="-122"/>
              </a:rPr>
              <a:t>中仄中平中仄（句）中中中仄平平（韵）</a:t>
            </a:r>
          </a:p>
          <a:p>
            <a:r>
              <a:rPr lang="zh-CN" altLang="en-US" sz="1300" b="1" i="1" dirty="0">
                <a:latin typeface="宋体" panose="02010600030101010101" pitchFamily="2" charset="-122"/>
                <a:ea typeface="宋体" panose="02010600030101010101" pitchFamily="2" charset="-122"/>
              </a:rPr>
              <a:t>砌下落花风起，罗衣特地春寒。</a:t>
            </a:r>
            <a:endParaRPr lang="zh-CN" altLang="en-US" sz="13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1300" b="1" dirty="0">
                <a:latin typeface="宋体" panose="02010600030101010101" pitchFamily="2" charset="-122"/>
                <a:ea typeface="宋体" panose="02010600030101010101" pitchFamily="2" charset="-122"/>
              </a:rPr>
              <a:t>格二（变体一）</a:t>
            </a:r>
          </a:p>
          <a:p>
            <a:pPr algn="ctr"/>
            <a:r>
              <a:rPr lang="zh-CN" altLang="en-US" sz="1300" b="1" dirty="0">
                <a:latin typeface="宋体" panose="02010600030101010101" pitchFamily="2" charset="-122"/>
                <a:ea typeface="宋体" panose="02010600030101010101" pitchFamily="2" charset="-122"/>
              </a:rPr>
              <a:t>例词：赵长卿《清平乐·鸿来燕去》</a:t>
            </a:r>
          </a:p>
          <a:p>
            <a:pPr algn="ctr"/>
            <a:r>
              <a:rPr lang="zh-CN" altLang="en-US" sz="1300" b="1" dirty="0">
                <a:latin typeface="宋体" panose="02010600030101010101" pitchFamily="2" charset="-122"/>
                <a:ea typeface="宋体" panose="02010600030101010101" pitchFamily="2" charset="-122"/>
              </a:rPr>
              <a:t>平平仄仄（仄韵）仄仄平平仄（韵）</a:t>
            </a:r>
          </a:p>
          <a:p>
            <a:pPr algn="ctr"/>
            <a:r>
              <a:rPr lang="zh-CN" altLang="en-US" sz="1300" b="1" i="1" dirty="0">
                <a:latin typeface="宋体" panose="02010600030101010101" pitchFamily="2" charset="-122"/>
                <a:ea typeface="宋体" panose="02010600030101010101" pitchFamily="2" charset="-122"/>
              </a:rPr>
              <a:t>鸿来燕去。又是秋光暮。</a:t>
            </a:r>
            <a:endParaRPr lang="zh-CN" altLang="en-US" sz="13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1300" b="1" dirty="0">
                <a:latin typeface="宋体" panose="02010600030101010101" pitchFamily="2" charset="-122"/>
                <a:ea typeface="宋体" panose="02010600030101010101" pitchFamily="2" charset="-122"/>
              </a:rPr>
              <a:t>仄仄平平平仄仄（韵）仄中仄（逗）平平仄（韵）</a:t>
            </a:r>
          </a:p>
          <a:p>
            <a:pPr algn="ctr"/>
            <a:r>
              <a:rPr lang="zh-CN" altLang="en-US" sz="1300" b="1" i="1" dirty="0">
                <a:latin typeface="宋体" panose="02010600030101010101" pitchFamily="2" charset="-122"/>
                <a:ea typeface="宋体" panose="02010600030101010101" pitchFamily="2" charset="-122"/>
              </a:rPr>
              <a:t>冉冉流年嗟暗度。这心事、还无据。</a:t>
            </a:r>
            <a:endParaRPr lang="zh-CN" altLang="en-US" sz="13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1300" b="1" dirty="0">
                <a:latin typeface="宋体" panose="02010600030101010101" pitchFamily="2" charset="-122"/>
                <a:ea typeface="宋体" panose="02010600030101010101" pitchFamily="2" charset="-122"/>
              </a:rPr>
              <a:t>平平仄仄平平（平韵）仄平平仄平平（韵）</a:t>
            </a:r>
          </a:p>
          <a:p>
            <a:pPr algn="ctr"/>
            <a:r>
              <a:rPr lang="zh-CN" altLang="en-US" sz="1300" b="1" i="1" dirty="0">
                <a:latin typeface="宋体" panose="02010600030101010101" pitchFamily="2" charset="-122"/>
                <a:ea typeface="宋体" panose="02010600030101010101" pitchFamily="2" charset="-122"/>
              </a:rPr>
              <a:t>寒窗露冷风清。旅魂幽梦频惊。</a:t>
            </a:r>
            <a:endParaRPr lang="zh-CN" altLang="en-US" sz="13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1300" b="1" dirty="0">
                <a:latin typeface="宋体" panose="02010600030101010101" pitchFamily="2" charset="-122"/>
                <a:ea typeface="宋体" panose="02010600030101010101" pitchFamily="2" charset="-122"/>
              </a:rPr>
              <a:t>平仄仄平平仄（句）仄平仄仄平平（韵）</a:t>
            </a:r>
          </a:p>
          <a:p>
            <a:pPr algn="ctr"/>
            <a:r>
              <a:rPr lang="zh-CN" altLang="en-US" sz="1300" b="1" i="1" dirty="0">
                <a:latin typeface="宋体" panose="02010600030101010101" pitchFamily="2" charset="-122"/>
                <a:ea typeface="宋体" panose="02010600030101010101" pitchFamily="2" charset="-122"/>
              </a:rPr>
              <a:t>何日利名俱赛，为予笑下愁城。</a:t>
            </a:r>
            <a:endParaRPr lang="zh-CN" altLang="en-US" sz="13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300" b="1" dirty="0">
                <a:latin typeface="宋体" panose="02010600030101010101" pitchFamily="2" charset="-122"/>
                <a:ea typeface="宋体" panose="02010600030101010101" pitchFamily="2" charset="-122"/>
              </a:rPr>
              <a:t>格三（变体二）</a:t>
            </a:r>
          </a:p>
          <a:p>
            <a:r>
              <a:rPr lang="zh-CN" altLang="en-US" sz="1300" b="1" dirty="0">
                <a:latin typeface="宋体" panose="02010600030101010101" pitchFamily="2" charset="-122"/>
                <a:ea typeface="宋体" panose="02010600030101010101" pitchFamily="2" charset="-122"/>
              </a:rPr>
              <a:t>例词：李白《清平乐·画堂晨起》</a:t>
            </a:r>
          </a:p>
          <a:p>
            <a:r>
              <a:rPr lang="zh-CN" altLang="en-US" sz="1300" b="1" dirty="0">
                <a:latin typeface="宋体" panose="02010600030101010101" pitchFamily="2" charset="-122"/>
                <a:ea typeface="宋体" panose="02010600030101010101" pitchFamily="2" charset="-122"/>
              </a:rPr>
              <a:t>仄平平仄（韵）平仄仄平仄（韵）</a:t>
            </a:r>
            <a:endParaRPr lang="zh-CN" altLang="en-US" sz="1300" b="1" i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300" b="1" i="1" dirty="0">
                <a:latin typeface="宋体" panose="02010600030101010101" pitchFamily="2" charset="-122"/>
                <a:ea typeface="宋体" panose="02010600030101010101" pitchFamily="2" charset="-122"/>
              </a:rPr>
              <a:t>画堂晨起，来报雪花坠。</a:t>
            </a:r>
            <a:endParaRPr lang="zh-CN" altLang="en-US" sz="13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300" b="1" dirty="0">
                <a:latin typeface="宋体" panose="02010600030101010101" pitchFamily="2" charset="-122"/>
                <a:ea typeface="宋体" panose="02010600030101010101" pitchFamily="2" charset="-122"/>
              </a:rPr>
              <a:t>平仄平平仄平仄（韵）仄仄仄平平仄（韵）</a:t>
            </a:r>
          </a:p>
          <a:p>
            <a:r>
              <a:rPr lang="zh-CN" altLang="en-US" sz="1300" b="1" i="1" dirty="0">
                <a:latin typeface="宋体" panose="02010600030101010101" pitchFamily="2" charset="-122"/>
                <a:ea typeface="宋体" panose="02010600030101010101" pitchFamily="2" charset="-122"/>
              </a:rPr>
              <a:t>高卷帘栊看佳瑞，皓色远迷庭砌。</a:t>
            </a:r>
            <a:endParaRPr lang="zh-CN" altLang="en-US" sz="13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300" b="1" dirty="0">
                <a:latin typeface="宋体" panose="02010600030101010101" pitchFamily="2" charset="-122"/>
                <a:ea typeface="宋体" panose="02010600030101010101" pitchFamily="2" charset="-122"/>
              </a:rPr>
              <a:t>仄仄平仄平平（句）仄仄平平仄仄（韵）</a:t>
            </a:r>
          </a:p>
          <a:p>
            <a:r>
              <a:rPr lang="zh-CN" altLang="en-US" sz="1300" b="1" i="1" dirty="0">
                <a:latin typeface="宋体" panose="02010600030101010101" pitchFamily="2" charset="-122"/>
                <a:ea typeface="宋体" panose="02010600030101010101" pitchFamily="2" charset="-122"/>
              </a:rPr>
              <a:t>盛气光引炉烟，素草寒生玉佩。</a:t>
            </a:r>
            <a:endParaRPr lang="zh-CN" altLang="en-US" sz="13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300" b="1" dirty="0">
                <a:latin typeface="宋体" panose="02010600030101010101" pitchFamily="2" charset="-122"/>
                <a:ea typeface="宋体" panose="02010600030101010101" pitchFamily="2" charset="-122"/>
              </a:rPr>
              <a:t>平仄平平平仄（韵）仄仄仄平平仄（韵）</a:t>
            </a:r>
          </a:p>
          <a:p>
            <a:r>
              <a:rPr lang="zh-CN" altLang="en-US" sz="1300" b="1" i="1" dirty="0">
                <a:latin typeface="宋体" panose="02010600030101010101" pitchFamily="2" charset="-122"/>
                <a:ea typeface="宋体" panose="02010600030101010101" pitchFamily="2" charset="-122"/>
              </a:rPr>
              <a:t>应是天仙狂醉，乱把白云揉碎。</a:t>
            </a:r>
          </a:p>
          <a:p>
            <a:r>
              <a:rPr lang="zh-CN" altLang="en-US" sz="13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（说明：词牌格律与对照例词交错排列。格律使用宋体字排印，例词使用斜体字排印。词牌符号含义如下：平，表示填平声字；仄，表示填仄声字（上、去或入声）；中，表示可平可仄。）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364626" y="2322372"/>
            <a:ext cx="332808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《</a:t>
            </a:r>
            <a:r>
              <a:rPr lang="zh-CN" altLang="en-US" dirty="0" smtClean="0"/>
              <a:t>清平乐</a:t>
            </a:r>
            <a:r>
              <a:rPr lang="en-US" altLang="zh-CN" dirty="0" smtClean="0"/>
              <a:t>》</a:t>
            </a:r>
            <a:r>
              <a:rPr lang="zh-CN" altLang="en-US" dirty="0" smtClean="0"/>
              <a:t>原为唐教坊曲名</a:t>
            </a:r>
            <a:r>
              <a:rPr lang="en-US" altLang="zh-CN" dirty="0" smtClean="0"/>
              <a:t>,</a:t>
            </a:r>
            <a:r>
              <a:rPr lang="zh-CN" altLang="en-US" dirty="0" smtClean="0"/>
              <a:t>取用</a:t>
            </a:r>
            <a:r>
              <a:rPr lang="zh-CN" altLang="en-US" dirty="0" smtClean="0">
                <a:solidFill>
                  <a:srgbClr val="FF0000"/>
                </a:solidFill>
              </a:rPr>
              <a:t>汉乐府“清乐”、“平乐”</a:t>
            </a:r>
            <a:r>
              <a:rPr lang="zh-CN" altLang="en-US" dirty="0" smtClean="0"/>
              <a:t>这两个乐调而命名。后用作词牌。历代文人以此作为词牌名</a:t>
            </a:r>
            <a:r>
              <a:rPr lang="en-US" altLang="zh-CN" dirty="0" smtClean="0"/>
              <a:t>,</a:t>
            </a:r>
            <a:r>
              <a:rPr lang="zh-CN" altLang="en-US" dirty="0" smtClean="0"/>
              <a:t>或写归隐生活之趣</a:t>
            </a:r>
            <a:r>
              <a:rPr lang="en-US" altLang="zh-CN" dirty="0" smtClean="0"/>
              <a:t>,</a:t>
            </a:r>
            <a:r>
              <a:rPr lang="zh-CN" altLang="en-US" dirty="0" smtClean="0"/>
              <a:t>或写离别怀人之感</a:t>
            </a:r>
            <a:r>
              <a:rPr lang="en-US" altLang="zh-CN" dirty="0" smtClean="0"/>
              <a:t>,</a:t>
            </a:r>
            <a:r>
              <a:rPr lang="zh-CN" altLang="en-US" dirty="0" smtClean="0"/>
              <a:t>又或是触景生情</a:t>
            </a:r>
            <a:r>
              <a:rPr lang="en-US" altLang="zh-CN" dirty="0" smtClean="0"/>
              <a:t>,</a:t>
            </a:r>
            <a:r>
              <a:rPr lang="zh-CN" altLang="en-US" dirty="0" smtClean="0"/>
              <a:t>排解忧思。三千繁华</a:t>
            </a:r>
            <a:r>
              <a:rPr lang="en-US" altLang="zh-CN" dirty="0" smtClean="0"/>
              <a:t>,</a:t>
            </a:r>
            <a:r>
              <a:rPr lang="zh-CN" altLang="en-US" dirty="0" smtClean="0"/>
              <a:t>看淡即是烟云</a:t>
            </a:r>
            <a:r>
              <a:rPr lang="en-US" altLang="zh-CN" dirty="0" smtClean="0"/>
              <a:t>,</a:t>
            </a:r>
            <a:r>
              <a:rPr lang="zh-CN" altLang="en-US" dirty="0" smtClean="0"/>
              <a:t>只留下一丝淡淡的情思。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rgbClr val="FF0000"/>
                </a:solidFill>
              </a:rPr>
              <a:t>注：教坊是由唐到清，管理宫庭中演出音乐舞蹈及戏剧的组织。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756343"/>
            <a:ext cx="6572250" cy="47053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13087" y="204470"/>
            <a:ext cx="4906645" cy="65325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清平乐·村居</a:t>
            </a:r>
          </a:p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【宋代】</a:t>
            </a:r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</a:rPr>
              <a:t>辛弃疾</a:t>
            </a:r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茅檐低小，溪上青青草</a:t>
            </a:r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</a:rPr>
              <a:t>。</a:t>
            </a:r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醉里吴音相媚好,白发谁家翁媪</a:t>
            </a:r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大儿锄豆溪东，中儿正织鸡笼</a:t>
            </a:r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</a:rPr>
              <a:t>。</a:t>
            </a:r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最喜小儿无赖，溪头卧剥莲蓬</a:t>
            </a:r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</a:rPr>
              <a:t>。</a:t>
            </a:r>
            <a:endParaRPr lang="zh-CN" altLang="en-US" dirty="0"/>
          </a:p>
          <a:p>
            <a:r>
              <a:rPr lang="zh-CN" altLang="en-US" sz="1350" b="1" dirty="0" smtClean="0">
                <a:solidFill>
                  <a:srgbClr val="C00000"/>
                </a:solidFill>
                <a:latin typeface="仿宋_GB2312" panose="02010609030101010101" charset="-122"/>
                <a:ea typeface="仿宋_GB2312" panose="02010609030101010101" charset="-122"/>
              </a:rPr>
              <a:t>注释：</a:t>
            </a:r>
            <a:r>
              <a:rPr lang="en-US" altLang="zh-CN" sz="1350" dirty="0" smtClean="0">
                <a:latin typeface="仿宋_GB2312" panose="02010609030101010101" charset="-122"/>
                <a:ea typeface="仿宋_GB2312" panose="02010609030101010101" charset="-122"/>
              </a:rPr>
              <a:t>1.</a:t>
            </a:r>
            <a:r>
              <a:rPr lang="zh-CN" altLang="en-US" sz="1350" dirty="0" smtClean="0">
                <a:latin typeface="仿宋_GB2312" panose="02010609030101010101" charset="-122"/>
                <a:ea typeface="仿宋_GB2312" panose="02010609030101010101" charset="-122"/>
              </a:rPr>
              <a:t>茅</a:t>
            </a:r>
            <a:r>
              <a:rPr lang="zh-CN" altLang="en-US" sz="1350" dirty="0">
                <a:latin typeface="仿宋_GB2312" panose="02010609030101010101" charset="-122"/>
                <a:ea typeface="仿宋_GB2312" panose="02010609030101010101" charset="-122"/>
              </a:rPr>
              <a:t>檐：茅屋的屋檐。</a:t>
            </a:r>
          </a:p>
          <a:p>
            <a:r>
              <a:rPr lang="en-US" altLang="zh-CN" sz="1350" dirty="0" smtClean="0">
                <a:latin typeface="仿宋_GB2312" panose="02010609030101010101" charset="-122"/>
                <a:ea typeface="仿宋_GB2312" panose="02010609030101010101" charset="-122"/>
              </a:rPr>
              <a:t>2.</a:t>
            </a:r>
            <a:r>
              <a:rPr lang="zh-CN" altLang="en-US" sz="1350" dirty="0" smtClean="0">
                <a:latin typeface="仿宋_GB2312" panose="02010609030101010101" charset="-122"/>
                <a:ea typeface="仿宋_GB2312" panose="02010609030101010101" charset="-122"/>
              </a:rPr>
              <a:t>吴</a:t>
            </a:r>
            <a:r>
              <a:rPr lang="zh-CN" altLang="en-US" sz="1350" dirty="0">
                <a:latin typeface="仿宋_GB2312" panose="02010609030101010101" charset="-122"/>
                <a:ea typeface="仿宋_GB2312" panose="02010609030101010101" charset="-122"/>
              </a:rPr>
              <a:t>音：吴地的方言。作者当时住在信州（今上饶），这一带的方言为吴音。相媚好：指相互逗趣，取乐。</a:t>
            </a:r>
          </a:p>
          <a:p>
            <a:r>
              <a:rPr lang="en-US" altLang="zh-CN" sz="1350" dirty="0" smtClean="0">
                <a:latin typeface="仿宋_GB2312" panose="02010609030101010101" charset="-122"/>
                <a:ea typeface="仿宋_GB2312" panose="02010609030101010101" charset="-122"/>
              </a:rPr>
              <a:t>3.</a:t>
            </a:r>
            <a:r>
              <a:rPr lang="zh-CN" altLang="en-US" sz="1350" dirty="0" smtClean="0">
                <a:latin typeface="仿宋_GB2312" panose="02010609030101010101" charset="-122"/>
                <a:ea typeface="仿宋_GB2312" panose="02010609030101010101" charset="-122"/>
              </a:rPr>
              <a:t>翁</a:t>
            </a:r>
            <a:r>
              <a:rPr lang="zh-CN" altLang="en-US" sz="1350" dirty="0">
                <a:latin typeface="仿宋_GB2312" panose="02010609030101010101" charset="-122"/>
                <a:ea typeface="仿宋_GB2312" panose="02010609030101010101" charset="-122"/>
              </a:rPr>
              <a:t>媪（</a:t>
            </a:r>
            <a:r>
              <a:rPr lang="en-US" altLang="zh-CN" sz="1350" dirty="0" err="1">
                <a:latin typeface="仿宋_GB2312" panose="02010609030101010101" charset="-122"/>
                <a:ea typeface="仿宋_GB2312" panose="02010609030101010101" charset="-122"/>
              </a:rPr>
              <a:t>ǎo</a:t>
            </a:r>
            <a:r>
              <a:rPr lang="zh-CN" altLang="en-US" sz="1350" dirty="0">
                <a:latin typeface="仿宋_GB2312" panose="02010609030101010101" charset="-122"/>
                <a:ea typeface="仿宋_GB2312" panose="02010609030101010101" charset="-122"/>
              </a:rPr>
              <a:t>）：老翁、老妇。</a:t>
            </a:r>
          </a:p>
          <a:p>
            <a:r>
              <a:rPr lang="en-US" altLang="zh-CN" sz="1350" dirty="0" smtClean="0">
                <a:latin typeface="仿宋_GB2312" panose="02010609030101010101" charset="-122"/>
                <a:ea typeface="仿宋_GB2312" panose="02010609030101010101" charset="-122"/>
              </a:rPr>
              <a:t>4.</a:t>
            </a:r>
            <a:r>
              <a:rPr lang="zh-CN" altLang="en-US" sz="1350" dirty="0" smtClean="0">
                <a:latin typeface="仿宋_GB2312" panose="02010609030101010101" charset="-122"/>
                <a:ea typeface="仿宋_GB2312" panose="02010609030101010101" charset="-122"/>
              </a:rPr>
              <a:t>锄</a:t>
            </a:r>
            <a:r>
              <a:rPr lang="zh-CN" altLang="en-US" sz="1350" dirty="0">
                <a:latin typeface="仿宋_GB2312" panose="02010609030101010101" charset="-122"/>
                <a:ea typeface="仿宋_GB2312" panose="02010609030101010101" charset="-122"/>
              </a:rPr>
              <a:t>豆：锄掉豆田里的草。</a:t>
            </a:r>
          </a:p>
          <a:p>
            <a:r>
              <a:rPr lang="en-US" altLang="zh-CN" sz="1350" dirty="0" smtClean="0">
                <a:latin typeface="仿宋_GB2312" panose="02010609030101010101" charset="-122"/>
                <a:ea typeface="仿宋_GB2312" panose="02010609030101010101" charset="-122"/>
              </a:rPr>
              <a:t>5.</a:t>
            </a:r>
            <a:r>
              <a:rPr lang="zh-CN" altLang="en-US" sz="1350" dirty="0" smtClean="0">
                <a:latin typeface="仿宋_GB2312" panose="02010609030101010101" charset="-122"/>
                <a:ea typeface="仿宋_GB2312" panose="02010609030101010101" charset="-122"/>
              </a:rPr>
              <a:t>织</a:t>
            </a:r>
            <a:r>
              <a:rPr lang="zh-CN" altLang="en-US" sz="1350" dirty="0">
                <a:latin typeface="仿宋_GB2312" panose="02010609030101010101" charset="-122"/>
                <a:ea typeface="仿宋_GB2312" panose="02010609030101010101" charset="-122"/>
              </a:rPr>
              <a:t>：编织，指编织鸡笼。</a:t>
            </a:r>
          </a:p>
          <a:p>
            <a:r>
              <a:rPr lang="en-US" altLang="zh-CN" sz="1350" dirty="0" smtClean="0">
                <a:latin typeface="仿宋_GB2312" panose="02010609030101010101" charset="-122"/>
                <a:ea typeface="仿宋_GB2312" panose="02010609030101010101" charset="-122"/>
              </a:rPr>
              <a:t>6.</a:t>
            </a:r>
            <a:r>
              <a:rPr lang="zh-CN" altLang="en-US" sz="1350" dirty="0" smtClean="0">
                <a:latin typeface="仿宋_GB2312" panose="02010609030101010101" charset="-122"/>
                <a:ea typeface="仿宋_GB2312" panose="02010609030101010101" charset="-122"/>
              </a:rPr>
              <a:t>亡</a:t>
            </a:r>
            <a:r>
              <a:rPr lang="zh-CN" altLang="en-US" sz="1350" dirty="0">
                <a:latin typeface="仿宋_GB2312" panose="02010609030101010101" charset="-122"/>
                <a:ea typeface="仿宋_GB2312" panose="02010609030101010101" charset="-122"/>
              </a:rPr>
              <a:t>（</a:t>
            </a:r>
            <a:r>
              <a:rPr lang="en-US" altLang="zh-CN" sz="1350" dirty="0" err="1">
                <a:latin typeface="仿宋_GB2312" panose="02010609030101010101" charset="-122"/>
                <a:ea typeface="仿宋_GB2312" panose="02010609030101010101" charset="-122"/>
              </a:rPr>
              <a:t>wú</a:t>
            </a:r>
            <a:r>
              <a:rPr lang="zh-CN" altLang="en-US" sz="1350" dirty="0">
                <a:latin typeface="仿宋_GB2312" panose="02010609030101010101" charset="-122"/>
                <a:ea typeface="仿宋_GB2312" panose="02010609030101010101" charset="-122"/>
              </a:rPr>
              <a:t>）赖：</a:t>
            </a:r>
            <a:r>
              <a:rPr lang="en-US" altLang="zh-CN" sz="1350" dirty="0">
                <a:latin typeface="仿宋_GB2312" panose="02010609030101010101" charset="-122"/>
                <a:ea typeface="仿宋_GB2312" panose="02010609030101010101" charset="-122"/>
              </a:rPr>
              <a:t>《</a:t>
            </a:r>
            <a:r>
              <a:rPr lang="zh-CN" altLang="en-US" sz="1350" dirty="0">
                <a:latin typeface="仿宋_GB2312" panose="02010609030101010101" charset="-122"/>
                <a:ea typeface="仿宋_GB2312" panose="02010609030101010101" charset="-122"/>
              </a:rPr>
              <a:t>汉书</a:t>
            </a:r>
            <a:r>
              <a:rPr lang="en-US" altLang="zh-CN" sz="1350" dirty="0">
                <a:latin typeface="仿宋_GB2312" panose="02010609030101010101" charset="-122"/>
                <a:ea typeface="仿宋_GB2312" panose="02010609030101010101" charset="-122"/>
              </a:rPr>
              <a:t>·</a:t>
            </a:r>
            <a:r>
              <a:rPr lang="zh-CN" altLang="en-US" sz="1350" dirty="0">
                <a:latin typeface="仿宋_GB2312" panose="02010609030101010101" charset="-122"/>
                <a:ea typeface="仿宋_GB2312" panose="02010609030101010101" charset="-122"/>
              </a:rPr>
              <a:t>高帝纪</a:t>
            </a:r>
            <a:r>
              <a:rPr lang="en-US" altLang="zh-CN" sz="1350" dirty="0">
                <a:latin typeface="仿宋_GB2312" panose="02010609030101010101" charset="-122"/>
                <a:ea typeface="仿宋_GB2312" panose="02010609030101010101" charset="-122"/>
              </a:rPr>
              <a:t>》</a:t>
            </a:r>
            <a:r>
              <a:rPr lang="zh-CN" altLang="en-US" sz="1350" dirty="0">
                <a:latin typeface="仿宋_GB2312" panose="02010609030101010101" charset="-122"/>
                <a:ea typeface="仿宋_GB2312" panose="02010609030101010101" charset="-122"/>
              </a:rPr>
              <a:t>：“始大人常以臣亡赖，不能治产业，不如仲力。”注云：“江淮之间，谓小儿多诈狡狯为亡赖。”这里指小孩顽皮、淘气。亡，通“无”。</a:t>
            </a:r>
          </a:p>
          <a:p>
            <a:r>
              <a:rPr lang="en-US" altLang="zh-CN" sz="1350" dirty="0" smtClean="0">
                <a:latin typeface="仿宋_GB2312" panose="02010609030101010101" charset="-122"/>
                <a:ea typeface="仿宋_GB2312" panose="02010609030101010101" charset="-122"/>
              </a:rPr>
              <a:t>7.</a:t>
            </a:r>
            <a:r>
              <a:rPr lang="zh-CN" altLang="en-US" sz="1350" dirty="0" smtClean="0">
                <a:latin typeface="仿宋_GB2312" panose="02010609030101010101" charset="-122"/>
                <a:ea typeface="仿宋_GB2312" panose="02010609030101010101" charset="-122"/>
              </a:rPr>
              <a:t>卧</a:t>
            </a:r>
            <a:r>
              <a:rPr lang="zh-CN" altLang="en-US" sz="1350" dirty="0">
                <a:latin typeface="仿宋_GB2312" panose="02010609030101010101" charset="-122"/>
                <a:ea typeface="仿宋_GB2312" panose="02010609030101010101" charset="-122"/>
              </a:rPr>
              <a:t>：趴。</a:t>
            </a:r>
            <a:endParaRPr lang="en-US" altLang="zh-CN" sz="1350" dirty="0">
              <a:latin typeface="仿宋_GB2312" panose="02010609030101010101" charset="-122"/>
              <a:ea typeface="仿宋_GB2312" panose="02010609030101010101" charset="-122"/>
            </a:endParaRPr>
          </a:p>
          <a:p>
            <a:r>
              <a:rPr lang="zh-CN" altLang="en-US" sz="1350" b="1" dirty="0" smtClean="0">
                <a:solidFill>
                  <a:srgbClr val="C00000"/>
                </a:solidFill>
                <a:latin typeface="仿宋_GB2312" panose="02010609030101010101" charset="-122"/>
                <a:ea typeface="仿宋_GB2312" panose="02010609030101010101" charset="-122"/>
              </a:rPr>
              <a:t>译文</a:t>
            </a:r>
            <a:r>
              <a:rPr lang="zh-CN" altLang="en-US" sz="1350" b="1" dirty="0">
                <a:solidFill>
                  <a:srgbClr val="C00000"/>
                </a:solidFill>
                <a:latin typeface="仿宋_GB2312" panose="02010609030101010101" charset="-122"/>
                <a:ea typeface="仿宋_GB2312" panose="02010609030101010101" charset="-122"/>
              </a:rPr>
              <a:t>：</a:t>
            </a:r>
            <a:r>
              <a:rPr lang="zh-CN" altLang="en-US" sz="1350" dirty="0">
                <a:latin typeface="仿宋_GB2312" panose="02010609030101010101" charset="-122"/>
                <a:ea typeface="仿宋_GB2312" panose="02010609030101010101" charset="-122"/>
              </a:rPr>
              <a:t>草屋的茅檐又低又小，溪边长满了碧绿的小草。含有醉意的吴地方言，听起来温柔又美好，那满头白发的老人是谁家的呀？</a:t>
            </a:r>
          </a:p>
          <a:p>
            <a:r>
              <a:rPr lang="zh-CN" altLang="en-US" sz="1350" dirty="0" smtClean="0">
                <a:latin typeface="仿宋_GB2312" panose="02010609030101010101" charset="-122"/>
                <a:ea typeface="仿宋_GB2312" panose="02010609030101010101" charset="-122"/>
              </a:rPr>
              <a:t>大儿子</a:t>
            </a:r>
            <a:r>
              <a:rPr lang="zh-CN" altLang="en-US" sz="1350" dirty="0">
                <a:latin typeface="仿宋_GB2312" panose="02010609030101010101" charset="-122"/>
                <a:ea typeface="仿宋_GB2312" panose="02010609030101010101" charset="-122"/>
              </a:rPr>
              <a:t>在溪东边的豆田锄草，二儿子正忙于编织鸡笼。最令人喜爱的是小儿子，他正横卧在溪头草丛，剥着刚摘下的莲蓬。</a:t>
            </a:r>
          </a:p>
          <a:p>
            <a:r>
              <a:rPr lang="zh-CN" altLang="en-US" sz="1350" b="1" dirty="0" smtClean="0">
                <a:solidFill>
                  <a:srgbClr val="C00000"/>
                </a:solidFill>
                <a:latin typeface="仿宋_GB2312" panose="02010609030101010101" charset="-122"/>
                <a:ea typeface="仿宋_GB2312" panose="02010609030101010101" charset="-122"/>
              </a:rPr>
              <a:t>创作</a:t>
            </a:r>
            <a:r>
              <a:rPr lang="zh-CN" altLang="en-US" sz="1350" b="1" dirty="0">
                <a:solidFill>
                  <a:srgbClr val="C00000"/>
                </a:solidFill>
                <a:latin typeface="仿宋_GB2312" panose="02010609030101010101" charset="-122"/>
                <a:ea typeface="仿宋_GB2312" panose="02010609030101010101" charset="-122"/>
              </a:rPr>
              <a:t>背景：</a:t>
            </a:r>
            <a:r>
              <a:rPr lang="zh-CN" altLang="en-US" sz="1350" dirty="0">
                <a:latin typeface="仿宋_GB2312" panose="02010609030101010101" charset="-122"/>
                <a:ea typeface="仿宋_GB2312" panose="02010609030101010101" charset="-122"/>
              </a:rPr>
              <a:t>此词作于辛弃疾闲居带湖期间。由于辛弃疾始终坚持爱国抗金的政治主张，从二十一岁南归以后，他一直遭受当权投降派的排斥和打击。从四十三岁起，他长期未得任用，以致在信州（今江西上饶）闲居达二十年之久。理想的破灭，使他在隐居中更加关注农村生活，写下了大量的闲适词和田园词。这首</a:t>
            </a:r>
            <a:r>
              <a:rPr lang="en-US" altLang="zh-CN" sz="1350" dirty="0">
                <a:latin typeface="仿宋_GB2312" panose="02010609030101010101" charset="-122"/>
                <a:ea typeface="仿宋_GB2312" panose="02010609030101010101" charset="-122"/>
              </a:rPr>
              <a:t>《</a:t>
            </a:r>
            <a:r>
              <a:rPr lang="zh-CN" altLang="en-US" sz="1350" dirty="0">
                <a:latin typeface="仿宋_GB2312" panose="02010609030101010101" charset="-122"/>
                <a:ea typeface="仿宋_GB2312" panose="02010609030101010101" charset="-122"/>
              </a:rPr>
              <a:t>清平乐</a:t>
            </a:r>
            <a:r>
              <a:rPr lang="en-US" altLang="zh-CN" sz="1350" dirty="0">
                <a:latin typeface="仿宋_GB2312" panose="02010609030101010101" charset="-122"/>
                <a:ea typeface="仿宋_GB2312" panose="02010609030101010101" charset="-122"/>
              </a:rPr>
              <a:t>·</a:t>
            </a:r>
            <a:r>
              <a:rPr lang="zh-CN" altLang="en-US" sz="1350" dirty="0">
                <a:latin typeface="仿宋_GB2312" panose="02010609030101010101" charset="-122"/>
                <a:ea typeface="仿宋_GB2312" panose="02010609030101010101" charset="-122"/>
              </a:rPr>
              <a:t>村居</a:t>
            </a:r>
            <a:r>
              <a:rPr lang="en-US" altLang="zh-CN" sz="1350" dirty="0">
                <a:latin typeface="仿宋_GB2312" panose="02010609030101010101" charset="-122"/>
                <a:ea typeface="仿宋_GB2312" panose="02010609030101010101" charset="-122"/>
              </a:rPr>
              <a:t>》</a:t>
            </a:r>
            <a:r>
              <a:rPr lang="zh-CN" altLang="en-US" sz="1350" dirty="0">
                <a:latin typeface="仿宋_GB2312" panose="02010609030101010101" charset="-122"/>
                <a:ea typeface="仿宋_GB2312" panose="02010609030101010101" charset="-122"/>
              </a:rPr>
              <a:t>就是其中之一</a:t>
            </a:r>
            <a:r>
              <a:rPr lang="zh-CN" altLang="en-US" sz="1350" dirty="0" smtClean="0">
                <a:latin typeface="仿宋_GB2312" panose="02010609030101010101" charset="-122"/>
                <a:ea typeface="仿宋_GB2312" panose="02010609030101010101" charset="-122"/>
              </a:rPr>
              <a:t>。</a:t>
            </a:r>
            <a:r>
              <a:rPr lang="zh-CN" altLang="en-US" sz="1350" dirty="0">
                <a:latin typeface="仿宋_GB2312" panose="02010609030101010101" charset="-122"/>
                <a:ea typeface="仿宋_GB2312" panose="02010609030101010101" charset="-122"/>
              </a:rPr>
              <a:t>这首小令描绘了农村一个五口之家的环境和生活画面，表现出词人对农村和平宁静生活的喜爱</a:t>
            </a:r>
            <a:r>
              <a:rPr lang="zh-CN" altLang="en-US" sz="1350" dirty="0" smtClean="0">
                <a:latin typeface="仿宋_GB2312" panose="02010609030101010101" charset="-122"/>
                <a:ea typeface="仿宋_GB2312" panose="02010609030101010101" charset="-122"/>
              </a:rPr>
              <a:t>。</a:t>
            </a:r>
            <a:endParaRPr lang="en-US" altLang="zh-CN" sz="1350" dirty="0">
              <a:latin typeface="仿宋_GB2312" panose="02010609030101010101" charset="-122"/>
              <a:ea typeface="仿宋_GB2312" panose="02010609030101010101" charset="-122"/>
            </a:endParaRPr>
          </a:p>
        </p:txBody>
      </p:sp>
      <p:pic>
        <p:nvPicPr>
          <p:cNvPr id="3" name="图片 2" descr="b21c8701a18b87d6e64bcc3f050828381f30fd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73" y="204471"/>
            <a:ext cx="3651422" cy="514003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66425" y="5501458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秒懂百科</a:t>
            </a:r>
            <a:r>
              <a:rPr lang="en-US" altLang="zh-CN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altLang="zh-CN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://baike.baidu.com/item/%</a:t>
            </a:r>
            <a:r>
              <a:rPr lang="en-US" altLang="zh-CN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E6%B8%85%E5%B9%B3%E4%B9%90%C2%B7%E6%9D%91%E5%B1%85/6975184</a:t>
            </a:r>
            <a:endParaRPr lang="en-US" altLang="zh-CN" sz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1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朗读</a:t>
            </a:r>
            <a:endParaRPr lang="en-US" altLang="zh-CN" sz="1200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r>
              <a:rPr lang="en-US" altLang="zh-CN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altLang="zh-CN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altLang="zh-CN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www.iqiyi.com/w_19rw0x2e91.html</a:t>
            </a:r>
            <a:endParaRPr lang="en-US" altLang="zh-CN" sz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53665" y="198120"/>
            <a:ext cx="5807195" cy="66479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/>
              <a:t>清平乐•六盘山</a:t>
            </a:r>
          </a:p>
          <a:p>
            <a:r>
              <a:rPr lang="zh-CN" altLang="en-US" dirty="0"/>
              <a:t>毛泽东</a:t>
            </a:r>
          </a:p>
          <a:p>
            <a:r>
              <a:rPr lang="zh-CN" altLang="en-US" dirty="0"/>
              <a:t> 一九三五年十月 </a:t>
            </a:r>
          </a:p>
          <a:p>
            <a:r>
              <a:rPr lang="zh-CN" altLang="en-US" dirty="0"/>
              <a:t>天高云淡，望断南飞雁。</a:t>
            </a:r>
          </a:p>
          <a:p>
            <a:r>
              <a:rPr lang="zh-CN" altLang="en-US" dirty="0"/>
              <a:t>不到长城非好汉，屈指行程二万。</a:t>
            </a:r>
          </a:p>
          <a:p>
            <a:r>
              <a:rPr lang="zh-CN" altLang="en-US" dirty="0"/>
              <a:t>六盘山上高峰，红旗漫卷西风。</a:t>
            </a:r>
          </a:p>
          <a:p>
            <a:r>
              <a:rPr lang="zh-CN" altLang="en-US" dirty="0"/>
              <a:t>今日长缨在手，何时缚住苍龙</a:t>
            </a:r>
            <a:r>
              <a:rPr lang="zh-CN" altLang="en-US" dirty="0" smtClean="0"/>
              <a:t>？</a:t>
            </a:r>
            <a:endParaRPr lang="zh-CN" altLang="en-US" sz="1400" dirty="0"/>
          </a:p>
          <a:p>
            <a:r>
              <a:rPr lang="zh-CN" altLang="en-US" sz="1200" b="1" dirty="0" smtClean="0">
                <a:solidFill>
                  <a:srgbClr val="C00000"/>
                </a:solidFill>
                <a:latin typeface="仿宋_GB2312" panose="02010609030101010101" charset="-122"/>
                <a:ea typeface="仿宋_GB2312" panose="02010609030101010101" charset="-122"/>
              </a:rPr>
              <a:t>背景：</a:t>
            </a:r>
            <a:r>
              <a:rPr lang="zh-CN" altLang="en-US" sz="1200" dirty="0" smtClean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1935年8月</a:t>
            </a:r>
            <a:r>
              <a:rPr lang="zh-CN" altLang="en-US" sz="1200" dirty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，毛泽东主席粉碎了张国焘分裂分裂红军的路线后，率红一方面军继续向陕北根据地挺进。9月中旬，红军攻克天险腊子口，奇迹般越过岷山草地，进入甘肃南部。10月7日，红军在宁夏六盘山的青石嘴，又击败了前来堵截的敌骑兵团，扫清了阻碍，摆脱了追敌，当天下午，一鼓作气，翻越了六盘山。此词即是作者翻越六盘山时的咏怀之作</a:t>
            </a:r>
            <a:r>
              <a:rPr lang="zh-CN" altLang="en-US" sz="1200" dirty="0" smtClean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。</a:t>
            </a:r>
            <a:endParaRPr lang="en-US" altLang="zh-CN" sz="1200" dirty="0" smtClean="0">
              <a:solidFill>
                <a:srgbClr val="FF0000"/>
              </a:solidFill>
              <a:latin typeface="仿宋_GB2312" panose="02010609030101010101" charset="-122"/>
              <a:ea typeface="仿宋_GB2312" panose="02010609030101010101" charset="-122"/>
            </a:endParaRPr>
          </a:p>
          <a:p>
            <a:r>
              <a:rPr lang="zh-CN" altLang="en-US" sz="1200" b="1" dirty="0">
                <a:solidFill>
                  <a:srgbClr val="C00000"/>
                </a:solidFill>
                <a:latin typeface="仿宋_GB2312" panose="02010609030101010101" charset="-122"/>
                <a:ea typeface="仿宋_GB2312" panose="02010609030101010101" charset="-122"/>
              </a:rPr>
              <a:t>注释</a:t>
            </a:r>
            <a:r>
              <a:rPr lang="zh-CN" altLang="en-US" sz="1200" b="1" dirty="0" smtClean="0">
                <a:solidFill>
                  <a:srgbClr val="C00000"/>
                </a:solidFill>
                <a:latin typeface="仿宋_GB2312" panose="02010609030101010101" charset="-122"/>
                <a:ea typeface="仿宋_GB2312" panose="02010609030101010101" charset="-122"/>
              </a:rPr>
              <a:t>：</a:t>
            </a:r>
            <a:r>
              <a:rPr lang="en-US" altLang="zh-CN" sz="1200" dirty="0" smtClean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1.</a:t>
            </a:r>
            <a:r>
              <a:rPr lang="zh-CN" altLang="en-US" sz="1200" dirty="0" smtClean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六盘山</a:t>
            </a:r>
            <a:r>
              <a:rPr lang="zh-CN" altLang="en-US" sz="1200" dirty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：位于宁夏回族自治区南部，甘肃省东部，是陇山山脉的主峰，南北走向，长约</a:t>
            </a:r>
            <a:r>
              <a:rPr lang="en-US" altLang="zh-CN" sz="1200" dirty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240</a:t>
            </a:r>
            <a:r>
              <a:rPr lang="zh-CN" altLang="en-US" sz="1200" dirty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公里，主峰海拔</a:t>
            </a:r>
            <a:r>
              <a:rPr lang="en-US" altLang="zh-CN" sz="1200" dirty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2928</a:t>
            </a:r>
            <a:r>
              <a:rPr lang="zh-CN" altLang="en-US" sz="1200" dirty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米。六盘山上下约</a:t>
            </a:r>
            <a:r>
              <a:rPr lang="en-US" altLang="zh-CN" sz="1200" dirty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60</a:t>
            </a:r>
            <a:r>
              <a:rPr lang="zh-CN" altLang="en-US" sz="1200" dirty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里，山势险峻，山路曲折险窄，要盘旋多重才能到达峰顶。六盘山是红军长征到达陕北前的最后一座高山。</a:t>
            </a:r>
          </a:p>
          <a:p>
            <a:r>
              <a:rPr lang="en-US" altLang="zh-CN" sz="1200" dirty="0" smtClean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2.</a:t>
            </a:r>
            <a:r>
              <a:rPr lang="zh-CN" altLang="en-US" sz="1200" dirty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望断：望着，直到看不见。</a:t>
            </a:r>
          </a:p>
          <a:p>
            <a:r>
              <a:rPr lang="en-US" altLang="zh-CN" sz="1200" dirty="0" smtClean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3.</a:t>
            </a:r>
            <a:r>
              <a:rPr lang="zh-CN" altLang="en-US" sz="1200" dirty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长城：借指长征的目的地。</a:t>
            </a:r>
          </a:p>
          <a:p>
            <a:r>
              <a:rPr lang="en-US" altLang="zh-CN" sz="1200" dirty="0" smtClean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4.</a:t>
            </a:r>
            <a:r>
              <a:rPr lang="zh-CN" altLang="en-US" sz="1200" dirty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屈指：弯着手指头计算。</a:t>
            </a:r>
          </a:p>
          <a:p>
            <a:r>
              <a:rPr lang="en-US" altLang="zh-CN" sz="1200" dirty="0" smtClean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5.</a:t>
            </a:r>
            <a:r>
              <a:rPr lang="zh-CN" altLang="en-US" sz="1200" dirty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红旗：</a:t>
            </a:r>
            <a:r>
              <a:rPr lang="en-US" altLang="zh-CN" sz="1200" dirty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1957</a:t>
            </a:r>
            <a:r>
              <a:rPr lang="zh-CN" altLang="en-US" sz="1200" dirty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年在</a:t>
            </a:r>
            <a:r>
              <a:rPr lang="en-US" altLang="zh-CN" sz="1200" dirty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《</a:t>
            </a:r>
            <a:r>
              <a:rPr lang="zh-CN" altLang="en-US" sz="1200" dirty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诗刊</a:t>
            </a:r>
            <a:r>
              <a:rPr lang="en-US" altLang="zh-CN" sz="1200" dirty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》</a:t>
            </a:r>
            <a:r>
              <a:rPr lang="zh-CN" altLang="en-US" sz="1200" dirty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创刊号上发表时作“旄头”。</a:t>
            </a:r>
            <a:r>
              <a:rPr lang="en-US" altLang="zh-CN" sz="1200" dirty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1961</a:t>
            </a:r>
            <a:r>
              <a:rPr lang="zh-CN" altLang="en-US" sz="1200" dirty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年九月为宁夏干部书写此词时改为“红旗”，手迹发表在</a:t>
            </a:r>
            <a:r>
              <a:rPr lang="en-US" altLang="zh-CN" sz="1200" dirty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1961</a:t>
            </a:r>
            <a:r>
              <a:rPr lang="zh-CN" altLang="en-US" sz="1200" dirty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年</a:t>
            </a:r>
            <a:r>
              <a:rPr lang="en-US" altLang="zh-CN" sz="1200" dirty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10</a:t>
            </a:r>
            <a:r>
              <a:rPr lang="zh-CN" altLang="en-US" sz="1200" dirty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月</a:t>
            </a:r>
            <a:r>
              <a:rPr lang="en-US" altLang="zh-CN" sz="1200" dirty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7</a:t>
            </a:r>
            <a:r>
              <a:rPr lang="zh-CN" altLang="en-US" sz="1200" dirty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日的</a:t>
            </a:r>
            <a:r>
              <a:rPr lang="en-US" altLang="zh-CN" sz="1200" dirty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《</a:t>
            </a:r>
            <a:r>
              <a:rPr lang="zh-CN" altLang="en-US" sz="1200" dirty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光明日报</a:t>
            </a:r>
            <a:r>
              <a:rPr lang="en-US" altLang="zh-CN" sz="1200" dirty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》</a:t>
            </a:r>
            <a:r>
              <a:rPr lang="zh-CN" altLang="en-US" sz="1200" dirty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。</a:t>
            </a:r>
          </a:p>
          <a:p>
            <a:r>
              <a:rPr lang="en-US" altLang="zh-CN" sz="1200" dirty="0" smtClean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6.</a:t>
            </a:r>
            <a:r>
              <a:rPr lang="zh-CN" altLang="en-US" sz="1200" dirty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漫卷：任意吹卷。</a:t>
            </a:r>
          </a:p>
          <a:p>
            <a:r>
              <a:rPr lang="en-US" altLang="zh-CN" sz="1200" dirty="0" smtClean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7.</a:t>
            </a:r>
            <a:r>
              <a:rPr lang="zh-CN" altLang="en-US" sz="1200" dirty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长缨：指捕缚敌人的长绳，出自“终军请缨”的典故，</a:t>
            </a:r>
            <a:r>
              <a:rPr lang="en-US" altLang="zh-CN" sz="1200" dirty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《</a:t>
            </a:r>
            <a:r>
              <a:rPr lang="zh-CN" altLang="en-US" sz="1200" dirty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汉书</a:t>
            </a:r>
            <a:r>
              <a:rPr lang="en-US" altLang="zh-CN" sz="1200" dirty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·</a:t>
            </a:r>
            <a:r>
              <a:rPr lang="zh-CN" altLang="en-US" sz="1200" dirty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终军传</a:t>
            </a:r>
            <a:r>
              <a:rPr lang="en-US" altLang="zh-CN" sz="1200" dirty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》</a:t>
            </a:r>
            <a:r>
              <a:rPr lang="zh-CN" altLang="en-US" sz="1200" dirty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：“愿受长缨</a:t>
            </a:r>
            <a:r>
              <a:rPr lang="en-US" altLang="zh-CN" sz="1200" dirty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,</a:t>
            </a:r>
            <a:r>
              <a:rPr lang="zh-CN" altLang="en-US" sz="1200" dirty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必羁南越王而致之阙下”，这里指革命武装。</a:t>
            </a:r>
          </a:p>
          <a:p>
            <a:r>
              <a:rPr lang="en-US" altLang="zh-CN" sz="1200" dirty="0" smtClean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8.</a:t>
            </a:r>
            <a:r>
              <a:rPr lang="zh-CN" altLang="en-US" sz="1200" dirty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在手，在共产党领导下。</a:t>
            </a:r>
          </a:p>
          <a:p>
            <a:r>
              <a:rPr lang="en-US" altLang="zh-CN" sz="1200" dirty="0" smtClean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9.</a:t>
            </a:r>
            <a:r>
              <a:rPr lang="zh-CN" altLang="en-US" sz="1200" dirty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缚住：擒住。</a:t>
            </a:r>
          </a:p>
          <a:p>
            <a:r>
              <a:rPr lang="en-US" altLang="zh-CN" sz="1200" dirty="0" smtClean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10.</a:t>
            </a:r>
            <a:r>
              <a:rPr lang="zh-CN" altLang="en-US" sz="1200" dirty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苍龙：</a:t>
            </a:r>
            <a:r>
              <a:rPr lang="en-US" altLang="zh-CN" sz="1200" dirty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《</a:t>
            </a:r>
            <a:r>
              <a:rPr lang="zh-CN" altLang="en-US" sz="1200" dirty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后汉书</a:t>
            </a:r>
            <a:r>
              <a:rPr lang="en-US" altLang="zh-CN" sz="1200" dirty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·</a:t>
            </a:r>
            <a:r>
              <a:rPr lang="zh-CN" altLang="en-US" sz="1200" dirty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张纯传</a:t>
            </a:r>
            <a:r>
              <a:rPr lang="en-US" altLang="zh-CN" sz="1200" dirty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》</a:t>
            </a:r>
            <a:r>
              <a:rPr lang="zh-CN" altLang="en-US" sz="1200" dirty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注：“苍龙，太岁也。”古代方士以太岁所在为凶方，因称太岁为凶神恶煞。苍龙，毛泽东注：此处指蒋介石的国民党反动派，因为当前主要对付的是国民党反动派。 </a:t>
            </a:r>
          </a:p>
          <a:p>
            <a:r>
              <a:rPr lang="zh-CN" altLang="en-US" sz="1200" b="1" dirty="0">
                <a:solidFill>
                  <a:srgbClr val="C00000"/>
                </a:solidFill>
                <a:latin typeface="仿宋_GB2312" panose="02010609030101010101" charset="-122"/>
                <a:ea typeface="仿宋_GB2312" panose="02010609030101010101" charset="-122"/>
              </a:rPr>
              <a:t>译文：</a:t>
            </a:r>
            <a:r>
              <a:rPr lang="zh-CN" altLang="en-US" sz="1200" dirty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长空高阔白云清朗， 南飞的大雁已望到了天边。不登临长城关口绝不是英雄， 算下来已征战了二万。</a:t>
            </a:r>
          </a:p>
          <a:p>
            <a:r>
              <a:rPr lang="zh-CN" altLang="en-US" sz="1200" dirty="0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</a:rPr>
              <a:t>六盘山上雄峰再拔， 烈烈西风漫卷着红旗。今天我长绳之武装紧握手中， 哪一天才会将那蒋家狂龙捆缚？</a:t>
            </a:r>
          </a:p>
        </p:txBody>
      </p:sp>
      <p:pic>
        <p:nvPicPr>
          <p:cNvPr id="3" name="图片 2" descr="d53f8794a4c27d1e6582157d1bd5ad6edcc438e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24" y="89536"/>
            <a:ext cx="5384096" cy="526431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63624" y="5353852"/>
            <a:ext cx="53840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</a:rPr>
              <a:t>秒懂百科</a:t>
            </a:r>
            <a:r>
              <a:rPr lang="en-US" altLang="zh-CN" sz="1200" dirty="0" smtClean="0">
                <a:hlinkClick r:id="rId3"/>
              </a:rPr>
              <a:t>https</a:t>
            </a:r>
            <a:r>
              <a:rPr lang="en-US" altLang="zh-CN" sz="1200" dirty="0">
                <a:hlinkClick r:id="rId3"/>
              </a:rPr>
              <a:t>://baike.baidu.com/item/%</a:t>
            </a:r>
            <a:r>
              <a:rPr lang="en-US" altLang="zh-CN" sz="1200" dirty="0" smtClean="0">
                <a:hlinkClick r:id="rId3"/>
              </a:rPr>
              <a:t>E6%B8%85%E5%B9%B3%E4%B9%90%C2%B7%E5%85%AD%E7%9B%98%E5%B1%B1/2636172?fr=aladdin</a:t>
            </a:r>
            <a:endParaRPr lang="en-US" altLang="zh-CN" sz="1200" dirty="0" smtClean="0"/>
          </a:p>
          <a:p>
            <a:r>
              <a:rPr lang="zh-CN" altLang="en-US" sz="1200" dirty="0" smtClean="0"/>
              <a:t>朗诵：</a:t>
            </a:r>
            <a:r>
              <a:rPr lang="en-US" altLang="zh-CN" sz="1200" dirty="0">
                <a:hlinkClick r:id="rId4"/>
              </a:rPr>
              <a:t>https://video.tudou.com/v/XMjQ2MTc5NjExMg==.html?__</a:t>
            </a:r>
            <a:r>
              <a:rPr lang="en-US" altLang="zh-CN" sz="1200" dirty="0" smtClean="0">
                <a:hlinkClick r:id="rId4"/>
              </a:rPr>
              <a:t>fr=oldtd</a:t>
            </a:r>
            <a:endParaRPr lang="en-US" altLang="zh-CN" sz="1200" dirty="0" smtClean="0"/>
          </a:p>
          <a:p>
            <a:endParaRPr lang="zh-CN" alt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895071" y="307494"/>
            <a:ext cx="5043668" cy="50475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清平乐•红笺小字</a:t>
            </a:r>
          </a:p>
          <a:p>
            <a:r>
              <a:rPr lang="zh-CN" altLang="en-US" dirty="0">
                <a:solidFill>
                  <a:srgbClr val="FF0000"/>
                </a:solidFill>
              </a:rPr>
              <a:t>【宋代】晏殊</a:t>
            </a:r>
          </a:p>
          <a:p>
            <a:r>
              <a:rPr lang="zh-CN" altLang="en-US" dirty="0">
                <a:solidFill>
                  <a:srgbClr val="FF0000"/>
                </a:solidFill>
              </a:rPr>
              <a:t>红笺小字，说尽平生意。</a:t>
            </a:r>
          </a:p>
          <a:p>
            <a:r>
              <a:rPr lang="zh-CN" altLang="en-US" dirty="0">
                <a:solidFill>
                  <a:srgbClr val="FF0000"/>
                </a:solidFill>
              </a:rPr>
              <a:t>鸿雁在云鱼在水，惆怅此情难寄。</a:t>
            </a:r>
          </a:p>
          <a:p>
            <a:r>
              <a:rPr lang="zh-CN" altLang="en-US" dirty="0">
                <a:solidFill>
                  <a:srgbClr val="FF0000"/>
                </a:solidFill>
              </a:rPr>
              <a:t>斜阳独倚西楼，遥山恰对帘钩。</a:t>
            </a:r>
          </a:p>
          <a:p>
            <a:r>
              <a:rPr lang="zh-CN" altLang="en-US" dirty="0">
                <a:solidFill>
                  <a:srgbClr val="FF0000"/>
                </a:solidFill>
              </a:rPr>
              <a:t>人面不知何处，绿波依旧东流。</a:t>
            </a:r>
          </a:p>
          <a:p>
            <a:endParaRPr lang="zh-CN" altLang="en-US" dirty="0"/>
          </a:p>
          <a:p>
            <a:r>
              <a:rPr lang="zh-CN" altLang="en-US" sz="1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注释</a:t>
            </a:r>
            <a:r>
              <a:rPr lang="zh-CN" altLang="en-US" sz="1400" b="1" dirty="0" smtClean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1400" dirty="0" smtClean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1400" dirty="0" smtClean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红</a:t>
            </a:r>
            <a:r>
              <a:rPr lang="zh-CN" altLang="en-US" sz="1400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笺（</a:t>
            </a:r>
            <a:r>
              <a:rPr lang="en-US" altLang="zh-CN" sz="1400" dirty="0" err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jiān</a:t>
            </a:r>
            <a:r>
              <a:rPr lang="zh-CN" altLang="en-US" sz="1400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）：印有红线格的绢纸。多指情书。</a:t>
            </a:r>
          </a:p>
          <a:p>
            <a:r>
              <a:rPr lang="en-US" altLang="zh-CN" sz="1400" dirty="0" smtClean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1400" dirty="0" smtClean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平</a:t>
            </a:r>
            <a:r>
              <a:rPr lang="zh-CN" altLang="en-US" sz="1400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生意：平生相慕相爱之意。</a:t>
            </a:r>
          </a:p>
          <a:p>
            <a:r>
              <a:rPr lang="en-US" altLang="zh-CN" sz="1400" dirty="0" smtClean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1400" dirty="0" smtClean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鸿雁</a:t>
            </a:r>
            <a:r>
              <a:rPr lang="zh-CN" altLang="en-US" sz="1400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在云鱼在水：在古代传说中，鸿雁和鲤鱼都能传递书信。</a:t>
            </a:r>
          </a:p>
          <a:p>
            <a:r>
              <a:rPr lang="en-US" altLang="zh-CN" sz="1400" dirty="0" smtClean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r>
              <a:rPr lang="zh-CN" altLang="en-US" sz="1400" dirty="0" smtClean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惆怅</a:t>
            </a:r>
            <a:r>
              <a:rPr lang="zh-CN" altLang="en-US" sz="1400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：失意，伤感。</a:t>
            </a:r>
          </a:p>
          <a:p>
            <a:r>
              <a:rPr lang="en-US" altLang="zh-CN" sz="1400" dirty="0" smtClean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5.</a:t>
            </a:r>
            <a:r>
              <a:rPr lang="zh-CN" altLang="en-US" sz="1400" dirty="0" smtClean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人</a:t>
            </a:r>
            <a:r>
              <a:rPr lang="zh-CN" altLang="en-US" sz="1400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面不知何处：化用唐崔护</a:t>
            </a:r>
            <a:r>
              <a:rPr lang="en-US" altLang="zh-CN" sz="1400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1400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题都城南庄</a:t>
            </a:r>
            <a:r>
              <a:rPr lang="en-US" altLang="zh-CN" sz="1400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1400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诗：人面不知何处去，桃花依旧笑春风。</a:t>
            </a:r>
            <a:endParaRPr lang="en-US" altLang="zh-CN" sz="1400" dirty="0" smtClean="0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400" b="1" dirty="0" smtClean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备注：</a:t>
            </a:r>
            <a:r>
              <a:rPr lang="zh-CN" altLang="en-US" sz="1400" dirty="0" smtClean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这</a:t>
            </a:r>
            <a:r>
              <a:rPr lang="zh-CN" altLang="en-US" sz="1400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一首念远怀人的爱情词,词中寓情于景,以淡景写浓愁,言青山长在,绿水长流,而自己爱恋着的人却不知去向;虽有天上的鸿雁和水中的游鱼,它们却不能为自己传递书信,因而惆怅万端。词的上片写主人公以书信细诉衷肠，而无处可寄；下片叙倚楼远望，只见青山绿波，不见所思之人。此词用语雅致，语意恳挚，抒情婉曲细腻。词中运用了一些传统文化意象和相关典故，深情含蓄，音韵悠长。</a:t>
            </a:r>
            <a:endParaRPr lang="en-US" altLang="zh-CN" sz="1400" dirty="0" smtClean="0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1400" dirty="0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 descr="tim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84" y="307494"/>
            <a:ext cx="6140656" cy="335834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65584" y="431010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200" dirty="0" smtClean="0">
                <a:solidFill>
                  <a:srgbClr val="FF0000"/>
                </a:solidFill>
              </a:rPr>
              <a:t>秒懂百科</a:t>
            </a:r>
            <a:r>
              <a:rPr lang="en-US" altLang="zh-CN" sz="1200" dirty="0" smtClean="0">
                <a:hlinkClick r:id="rId3"/>
              </a:rPr>
              <a:t>https</a:t>
            </a:r>
            <a:r>
              <a:rPr lang="en-US" altLang="zh-CN" sz="1200" dirty="0">
                <a:hlinkClick r:id="rId3"/>
              </a:rPr>
              <a:t>://baike.baidu.com/item/%</a:t>
            </a:r>
            <a:r>
              <a:rPr lang="en-US" altLang="zh-CN" sz="1200" dirty="0" smtClean="0">
                <a:hlinkClick r:id="rId3"/>
              </a:rPr>
              <a:t>E6%B8%85%E5%B9%B3%E4%B9%90%C2%B7%E7%BA%A2%E7%AC%BA%E5%B0%8F%E5%AD%97/10125144?fr=aladdin</a:t>
            </a:r>
            <a:endParaRPr lang="en-US" altLang="zh-CN" sz="1200" dirty="0" smtClean="0"/>
          </a:p>
          <a:p>
            <a:endParaRPr lang="zh-CN" alt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285471" y="368300"/>
            <a:ext cx="5347730" cy="61247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accent4">
                    <a:lumMod val="75000"/>
                  </a:schemeClr>
                </a:solidFill>
              </a:rPr>
              <a:t>清平乐•金风细细</a:t>
            </a:r>
          </a:p>
          <a:p>
            <a:r>
              <a:rPr lang="zh-CN" altLang="en-US" dirty="0">
                <a:solidFill>
                  <a:schemeClr val="accent4">
                    <a:lumMod val="75000"/>
                  </a:schemeClr>
                </a:solidFill>
              </a:rPr>
              <a:t>【宋代】晏殊</a:t>
            </a:r>
          </a:p>
          <a:p>
            <a:r>
              <a:rPr lang="zh-CN" altLang="en-US" dirty="0">
                <a:solidFill>
                  <a:schemeClr val="accent4">
                    <a:lumMod val="75000"/>
                  </a:schemeClr>
                </a:solidFill>
              </a:rPr>
              <a:t>金风细细，叶叶梧桐坠。</a:t>
            </a:r>
          </a:p>
          <a:p>
            <a:r>
              <a:rPr lang="zh-CN" altLang="en-US" dirty="0">
                <a:solidFill>
                  <a:schemeClr val="accent4">
                    <a:lumMod val="75000"/>
                  </a:schemeClr>
                </a:solidFill>
              </a:rPr>
              <a:t>绿酒初尝人易醉，一枕小窗浓睡。</a:t>
            </a:r>
          </a:p>
          <a:p>
            <a:r>
              <a:rPr lang="zh-CN" altLang="en-US" dirty="0">
                <a:solidFill>
                  <a:schemeClr val="accent4">
                    <a:lumMod val="75000"/>
                  </a:schemeClr>
                </a:solidFill>
              </a:rPr>
              <a:t>紫薇朱槿花残，斜阳却照阑干。</a:t>
            </a:r>
          </a:p>
          <a:p>
            <a:r>
              <a:rPr lang="zh-CN" altLang="en-US" dirty="0">
                <a:solidFill>
                  <a:schemeClr val="accent4">
                    <a:lumMod val="75000"/>
                  </a:schemeClr>
                </a:solidFill>
              </a:rPr>
              <a:t>双燕欲归时节，银屏昨夜微寒。</a:t>
            </a:r>
          </a:p>
          <a:p>
            <a:endParaRPr lang="zh-CN" altLang="en-US" dirty="0"/>
          </a:p>
          <a:p>
            <a:r>
              <a:rPr lang="zh-CN" altLang="en-US" sz="14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注释：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①金风：金风：秋风，古代以阴阳五行解释季节演变，秋属金，故称秋风为金风。 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</a:rPr>
              <a:t>[1] </a:t>
            </a:r>
          </a:p>
          <a:p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叶叶梧桐坠：梧桐树叶一片一片地坠落。</a:t>
            </a:r>
          </a:p>
          <a:p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③绿酒：古代土法酿酒，酒色黄绿，诗人称之为绿酒。五代南唐冯延巳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长命女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词：“春日宴，绿酒一杯歌一遍。”</a:t>
            </a:r>
          </a:p>
          <a:p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④紫薇朱槿：花名。紫薇：落叶小乔木，花红紫或白，夏日开，秋天凋，故又名“百日红”。朱槿：红色木槿，落叶小灌木，夏秋之交开花，朝开暮落。又名扶桑。</a:t>
            </a:r>
          </a:p>
          <a:p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⑤却照：正照。</a:t>
            </a:r>
          </a:p>
          <a:p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⑥归：归去，指秋天燕子飞回南方。</a:t>
            </a:r>
          </a:p>
          <a:p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⑦银屏：屏风上以云母石等物镶嵌，洁白如银，故称银屏，又称云屏。</a:t>
            </a:r>
            <a:endParaRPr lang="en-US" altLang="zh-CN" sz="1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400" b="1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备注：</a:t>
            </a:r>
            <a:r>
              <a:rPr lang="zh-CN" altLang="en-US" sz="1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这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首词写初秋时节的哀愁。全词生动形象地表现出抒情主体的情绪体验。结构紧凑，布局天成。一系列色彩词的运用，色彩斑斓，透露词人对其中许多颜色将在秋风中暗淡、消失而表现出内心的伤感。另外，客观地表现初秋之物象，主观情感含而不露，让读者从字里行间品味出含蓄的愁绪</a:t>
            </a:r>
            <a:r>
              <a:rPr lang="zh-CN" altLang="en-US" sz="1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。上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片的梧桐叶坠，为耳中所闻；下片的两种花残，乃眼中所见。词人正是通过对周围事物的细微感觉，来表现他此际的情怀。</a:t>
            </a:r>
          </a:p>
        </p:txBody>
      </p:sp>
      <p:pic>
        <p:nvPicPr>
          <p:cNvPr id="3" name="图片 2" descr="timg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82" y="368300"/>
            <a:ext cx="5300139" cy="331264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13482" y="4062967"/>
            <a:ext cx="530013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300" dirty="0" smtClean="0"/>
              <a:t>秒懂百科</a:t>
            </a:r>
            <a:r>
              <a:rPr lang="en-US" altLang="zh-CN" sz="1300" dirty="0" smtClean="0">
                <a:hlinkClick r:id="rId3"/>
              </a:rPr>
              <a:t>https</a:t>
            </a:r>
            <a:r>
              <a:rPr lang="en-US" altLang="zh-CN" sz="1300" dirty="0">
                <a:hlinkClick r:id="rId3"/>
              </a:rPr>
              <a:t>://baike.baidu.com/item/%</a:t>
            </a:r>
            <a:r>
              <a:rPr lang="en-US" altLang="zh-CN" sz="1300" dirty="0" smtClean="0">
                <a:hlinkClick r:id="rId3"/>
              </a:rPr>
              <a:t>E6%B8%85%E5%B9%B3%E4%B9%90%C2%B7%E9%87%91%E9%A3%8E%E7%BB%86%E7%BB%86/10125302?fr=aladdin</a:t>
            </a:r>
            <a:endParaRPr lang="en-US" altLang="zh-CN" sz="1300" dirty="0" smtClean="0"/>
          </a:p>
          <a:p>
            <a:endParaRPr lang="zh-CN" alt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219568" y="297986"/>
            <a:ext cx="5675870" cy="60631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清平乐·春来秋去</a:t>
            </a:r>
          </a:p>
          <a:p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【宋代】晏殊</a:t>
            </a:r>
          </a:p>
          <a:p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春来秋去，往事知何处。</a:t>
            </a:r>
          </a:p>
          <a:p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燕子归飞兰泣露，光景千留不住。</a:t>
            </a:r>
          </a:p>
          <a:p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酒阑人散忡忡，闲阶独倚梧桐。</a:t>
            </a:r>
          </a:p>
          <a:p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记得去年今日，依前黄叶西风</a:t>
            </a:r>
            <a:r>
              <a:rPr lang="zh-CN" altLang="en-US" dirty="0" smtClean="0">
                <a:solidFill>
                  <a:schemeClr val="accent5">
                    <a:lumMod val="75000"/>
                  </a:schemeClr>
                </a:solidFill>
              </a:rPr>
              <a:t>。</a:t>
            </a:r>
            <a:endParaRPr lang="en-US" altLang="zh-CN" dirty="0" smtClean="0"/>
          </a:p>
          <a:p>
            <a:r>
              <a:rPr lang="zh-CN" altLang="en-US" sz="1400" b="1" dirty="0">
                <a:solidFill>
                  <a:schemeClr val="accent5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注释</a:t>
            </a:r>
            <a:r>
              <a:rPr lang="zh-CN" altLang="en-US" sz="1400" b="1" dirty="0" smtClean="0">
                <a:solidFill>
                  <a:schemeClr val="accent5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1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1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春来秋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去：春天过去，秋天到来。形容时光流逝。</a:t>
            </a:r>
          </a:p>
          <a:p>
            <a:r>
              <a:rPr lang="en-US" altLang="zh-CN" sz="1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1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兰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泣露：兰花在露中哭泣。泣露：兰花上露水滴下来像哭泣的泪水。</a:t>
            </a:r>
          </a:p>
          <a:p>
            <a:r>
              <a:rPr lang="en-US" altLang="zh-CN" sz="1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1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光景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：风光景色。千留：千百遍地挽留。</a:t>
            </a:r>
          </a:p>
          <a:p>
            <a:r>
              <a:rPr lang="en-US" altLang="zh-CN" sz="1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r>
              <a:rPr lang="zh-CN" altLang="en-US" sz="1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酒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阑：饮酒结束。阑：阑珊，将尽。忡忡（</a:t>
            </a:r>
            <a:r>
              <a:rPr lang="en-US" altLang="zh-CN" sz="1400" dirty="0" err="1">
                <a:latin typeface="宋体" panose="02010600030101010101" pitchFamily="2" charset="-122"/>
                <a:ea typeface="宋体" panose="02010600030101010101" pitchFamily="2" charset="-122"/>
              </a:rPr>
              <a:t>chōng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）：忧愁的样子。</a:t>
            </a:r>
          </a:p>
          <a:p>
            <a:r>
              <a:rPr lang="en-US" altLang="zh-CN" sz="1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5.</a:t>
            </a:r>
            <a:r>
              <a:rPr lang="zh-CN" altLang="en-US" sz="1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闲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阶：犹言空阶。梧桐：梧桐树，落叶乔木。</a:t>
            </a:r>
          </a:p>
          <a:p>
            <a:r>
              <a:rPr lang="zh-CN" altLang="en-US" sz="1400" b="1" dirty="0">
                <a:solidFill>
                  <a:schemeClr val="accent5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译文：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春来秋去，往事该到哪里重寻？天气渐寒，燕子南归飞去，兰草上也沾满露珠，如在悲啼。时光啊，千留万留也留不住。</a:t>
            </a:r>
          </a:p>
          <a:p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饮酒过后，客人已散，我满怀忧伤，无聊的来到阶前，独自倚着梧桐树。回想起去年今日，同样是西风萧瑟，黄叶乱舞。</a:t>
            </a:r>
          </a:p>
          <a:p>
            <a:r>
              <a:rPr lang="zh-CN" altLang="en-US" sz="1400" b="1" dirty="0" smtClean="0">
                <a:solidFill>
                  <a:schemeClr val="accent5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备注：</a:t>
            </a:r>
            <a:r>
              <a:rPr lang="zh-CN" altLang="en-US" sz="1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词人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在酒筵狼藉曲终人散之际独倚梧桐，见秋风中飘零的枯叶，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发好景不长、韶光易逝的淡淡哀愁，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感悼人生之短促，死亡之迫临。晏殊词多表现因时序变换的伤感情绪，这实际上正是封建社会从中晚唐以来“迟暮黄昏”的时代心理的反映。王国维在《人间词话》中评晏殊词，认为晏词“但一洒落，一悲壮耳”，这正点明了晏词表现了时代心理之悲</a:t>
            </a:r>
            <a:r>
              <a:rPr lang="zh-CN" altLang="en-US" sz="1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1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400" b="1" dirty="0">
                <a:solidFill>
                  <a:schemeClr val="accent5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创作背景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：这首词的具体创作年份已不详。晏殊词多表现因时序变换的伤感情绪，这实际上正是封建社会从中晚唐以来“迟暮黄昏”的时代心理的反映。王国维在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人间词话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中评晏殊词，认为晏词“但一洒落，一悲壮耳”，这正点明了晏词表现了时代心理之悲。在这首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清平乐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中也表达了此种感受。</a:t>
            </a:r>
          </a:p>
        </p:txBody>
      </p:sp>
      <p:pic>
        <p:nvPicPr>
          <p:cNvPr id="3" name="图片 2" descr="tim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730" y="297986"/>
            <a:ext cx="4694812" cy="409702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8941" y="4395013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800" dirty="0"/>
              <a:t>https://www.baidu.com/sf?pd=video_page&amp;sign=1120701489570678119&amp;word=%E6%B8%85%E5%B9%B3%E4%B9%90%C2%B7%E6%98%A5%E6%9D%A5%E7%A7%8B%E5%8E%BB&amp;title=%E3%80%90%E7%A7%92%E6%87%82%E7%99%BE%E7%A7%91%E3%80%91%E4%B8%80%E5%88%86%E9%92%9F%E4%BA%86%E8%A7%A3%E6%98%A5%E6%9D%A5%E7%A7%8B%E5%8E%BB&amp;atn=index&amp;alr=1&amp;openapi=1&amp;resource_id=5052&amp;frsrcid=4185&amp;cambrian_id=1603123833821926&amp;sp=0&amp;lid=&amp;backup_lid=&amp;ext=%7B%22src%22%3A%22http%3A%5C%2F%5C%2Fvdse.bdstatic.com%5C%2F%5C%2F2b7113f079e1af4cf5a6f16557fac8a5%3Fauthorization%3Dbce-auth-v1%252Ffb297a5cc0fb434c971b8fa103e8dd7b%252F2017-05-11T09%253A02%253A31Z%252F-1%252F%252F8ac91f5f7b78dcfd3078270849df404f6203d25f92740fd8cf97a0024c199c75%22%2C%22loc%22%3A%22http%3A%5C%2F%5C%2Fxzh.aivideo.baidu.com%5C%2Fshortvideo%5C%2F2bc98198e78776c3df4fa12f3ef5d0a5f.html%22%2C%22log_loc%22%3A%22http%3A%5C%2F%5C%2Fxzh.aivideo.baidu.com%5C%2Fshortvideo%5C%2F2bc98198e78776c3df4fa12f3ef5d0a5f.html%22%2C%22duration%22%3A%2227%22%2C%22poster%22%3A%22http%253A%252F%252Ft12.baidu.com%252Fit%252Fu%253D2671870022%252C2252250815%2526fm%253D171%2526app%253D20%2526f%253DJPEG%253Fw%253D640%2526h%253D360%2526s%253DD885B5503FFB28883CA0D906030030E4%22%2C%22source%22%3A%22%5Cu79d2%5Cu61c2%5Cu767e%5Cu79d1%22%2C%22s%22%3A%224fc5a291ae508fd21bb2c993d2c599d2%22%2C%22isHttps%22%3A1%2C%22isCompilation%22%3Anull%2C%22jsy%22%3A1%7D&amp;top=%7B%22sfhs%22%3A1%2C%22_hold%22%3A2%7D&amp;fr=2</a:t>
            </a:r>
            <a:endParaRPr lang="zh-CN" alt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892290" y="236855"/>
            <a:ext cx="506857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清平乐•留人不住</a:t>
            </a:r>
          </a:p>
          <a:p>
            <a:r>
              <a:rPr lang="zh-CN" altLang="en-US"/>
              <a:t>【宋代】晏几道</a:t>
            </a:r>
          </a:p>
          <a:p>
            <a:r>
              <a:rPr lang="zh-CN" altLang="en-US"/>
              <a:t>留人不住，醉解兰舟去。</a:t>
            </a:r>
          </a:p>
          <a:p>
            <a:r>
              <a:rPr lang="zh-CN" altLang="en-US"/>
              <a:t>一棹[zhào]碧涛春水路，过尽晓莺啼处。</a:t>
            </a:r>
          </a:p>
          <a:p>
            <a:r>
              <a:rPr lang="zh-CN" altLang="en-US"/>
              <a:t>渡头杨柳青青，枝枝叶叶离情。</a:t>
            </a:r>
          </a:p>
          <a:p>
            <a:r>
              <a:rPr lang="zh-CN" altLang="en-US"/>
              <a:t>此后锦书休寄，画楼云雨无凭。</a:t>
            </a:r>
          </a:p>
          <a:p>
            <a:endParaRPr lang="zh-CN" altLang="en-US"/>
          </a:p>
          <a:p>
            <a:r>
              <a:rPr lang="zh-CN" altLang="en-US">
                <a:latin typeface="仿宋_GB2312" panose="02010609030101010101" charset="-122"/>
                <a:ea typeface="仿宋_GB2312" panose="02010609030101010101" charset="-122"/>
              </a:rPr>
              <a:t>译文：留人留不住，情人在醉中解缆随着兰舟远去。一只船桨划出碧波漫漫春江路，霎时过尽黄莺啼叫处。渡口上杨柳青青，枝枝叶叶是离情。此地别后书信不要再寄，画楼欢情已化作残云断雨，一场春梦，了封锁痕迹，都是虚幻无凭。</a:t>
            </a:r>
          </a:p>
        </p:txBody>
      </p:sp>
      <p:pic>
        <p:nvPicPr>
          <p:cNvPr id="3" name="图片 2" descr="bd3f8194ly1ft53hgtqvsj20bu0hsab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236855"/>
            <a:ext cx="5726430" cy="63842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平面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平面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137</TotalTime>
  <Words>2799</Words>
  <Application>Microsoft Office PowerPoint</Application>
  <PresentationFormat>宽屏</PresentationFormat>
  <Paragraphs>142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方正姚体</vt:lpstr>
      <vt:lpstr>仿宋_GB2312</vt:lpstr>
      <vt:lpstr>华文琥珀</vt:lpstr>
      <vt:lpstr>华文新魏</vt:lpstr>
      <vt:lpstr>宋体</vt:lpstr>
      <vt:lpstr>Arial</vt:lpstr>
      <vt:lpstr>Times New Roman</vt:lpstr>
      <vt:lpstr>Trebuchet MS</vt:lpstr>
      <vt:lpstr>Wingdings 3</vt:lpstr>
      <vt:lpstr>平面</vt:lpstr>
      <vt:lpstr>清平乐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WWW.LENOVO.COM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清平乐</dc:title>
  <dc:creator>Windows 用户</dc:creator>
  <cp:lastModifiedBy>Windows 用户</cp:lastModifiedBy>
  <cp:revision>91</cp:revision>
  <dcterms:created xsi:type="dcterms:W3CDTF">2018-09-06T08:12:00Z</dcterms:created>
  <dcterms:modified xsi:type="dcterms:W3CDTF">2019-03-15T07:18:39Z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2052-10.8.0.6501</vt:lpwstr>
  </property>
</Properties>
</file>