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9" r:id="rId3"/>
    <p:sldId id="263" r:id="rId4"/>
    <p:sldId id="257" r:id="rId5"/>
    <p:sldId id="258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399AD-838D-4397-A00A-52B36780BB88}" type="datetimeFigureOut">
              <a:rPr lang="zh-CN" altLang="en-US" smtClean="0"/>
              <a:t>2019/5/10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9D0083-230D-4655-A5FD-834D3BD2BC9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baike.baidu.com/item/%E4%B8%91%E5%A5%B4%E5%84%BF%C2%B7%E4%B9%A6%E5%8D%9A%E5%B1%B1%E9%81%93%E4%B8%AD%E5%A3%81/6975372?fr=aladdin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baike.baidu.com/item/%E9%87%87%E6%A1%91%E5%AD%90%C2%B7%E6%97%B6%E5%85%89%E5%8F%AA%E8%A7%A3%E5%82%AC%E4%BA%BA%E8%80%81/10130405?fr=aladdin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baike.baidu.com/item/%E9%87%87%E6%A1%91%E5%AD%90%C2%B7%E7%BE%A4%E8%8A%B3%E8%BF%87%E5%90%8E%E8%A5%BF%E6%B9%96%E5%A5%BD/3005710?fr=aladdin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baike.baidu.com/item/%E9%87%87%E6%A1%91%E5%AD%90%C2%B7%E5%BD%AD%E6%B5%AA%E7%9F%B6/10293095?fr=aladdin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baike.baidu.com/item/%E9%87%87%E6%A1%91%E5%AD%90%C2%B7%E6%81%A8%E5%90%9B%E4%B8%8D%E4%BC%BC%E6%B1%9F%E6%A5%BC%E6%9C%88/7249442?fr=aladdin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baike.baidu.com/item/%E9%87%87%E6%A1%91%E5%AD%90%C2%B7%E9%87%8D%E9%98%B3/5958155?fr=aladdi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490359" y="636373"/>
            <a:ext cx="8915399" cy="1077097"/>
          </a:xfrm>
        </p:spPr>
        <p:txBody>
          <a:bodyPr/>
          <a:lstStyle/>
          <a:p>
            <a:pPr algn="ctr"/>
            <a:r>
              <a:rPr lang="zh-CN" altLang="en-US" dirty="0" smtClean="0"/>
              <a:t>采桑子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90358" y="2281315"/>
            <a:ext cx="8915399" cy="2603724"/>
          </a:xfrm>
        </p:spPr>
        <p:txBody>
          <a:bodyPr>
            <a:normAutofit/>
          </a:bodyPr>
          <a:lstStyle/>
          <a:p>
            <a:r>
              <a:rPr lang="zh-CN" altLang="en-US" dirty="0"/>
              <a:t>采桑子，词牌名，又名“丑奴儿令</a:t>
            </a:r>
            <a:r>
              <a:rPr lang="zh-CN" altLang="en-US" dirty="0" smtClean="0"/>
              <a:t>”“丑奴儿”“</a:t>
            </a:r>
            <a:r>
              <a:rPr lang="zh-CN" altLang="en-US" dirty="0"/>
              <a:t>罗敷媚歌</a:t>
            </a:r>
            <a:r>
              <a:rPr lang="zh-CN" altLang="en-US" dirty="0" smtClean="0"/>
              <a:t>”“罗敷媚”</a:t>
            </a:r>
            <a:r>
              <a:rPr lang="zh-CN" altLang="en-US" dirty="0"/>
              <a:t>等。唐代教坊曲有</a:t>
            </a:r>
            <a:r>
              <a:rPr lang="en-US" altLang="zh-CN" dirty="0"/>
              <a:t>《</a:t>
            </a:r>
            <a:r>
              <a:rPr lang="zh-CN" altLang="en-US" dirty="0"/>
              <a:t>杨下采桑</a:t>
            </a:r>
            <a:r>
              <a:rPr lang="en-US" altLang="zh-CN" dirty="0"/>
              <a:t>》</a:t>
            </a:r>
            <a:r>
              <a:rPr lang="zh-CN" altLang="en-US" dirty="0"/>
              <a:t>，调名本此。汉代乐府诗</a:t>
            </a:r>
            <a:r>
              <a:rPr lang="en-US" altLang="zh-CN" dirty="0"/>
              <a:t>《</a:t>
            </a:r>
            <a:r>
              <a:rPr lang="zh-CN" altLang="en-US" dirty="0"/>
              <a:t>陌上桑</a:t>
            </a:r>
            <a:r>
              <a:rPr lang="en-US" altLang="zh-CN" dirty="0"/>
              <a:t>》</a:t>
            </a:r>
            <a:r>
              <a:rPr lang="zh-CN" altLang="en-US" dirty="0"/>
              <a:t>：“秦氏有好女，自名为罗敷。罗敷喜蚕桑，采桑城南隅。”此曲应是乐府旧曲</a:t>
            </a:r>
            <a:r>
              <a:rPr lang="en-US" altLang="zh-CN" dirty="0"/>
              <a:t>《</a:t>
            </a:r>
            <a:r>
              <a:rPr lang="zh-CN" altLang="en-US" dirty="0"/>
              <a:t>采桑</a:t>
            </a:r>
            <a:r>
              <a:rPr lang="en-US" altLang="zh-CN" dirty="0"/>
              <a:t>》</a:t>
            </a:r>
            <a:r>
              <a:rPr lang="zh-CN" altLang="en-US" dirty="0"/>
              <a:t>而入燕乐者。以和凝</a:t>
            </a:r>
            <a:r>
              <a:rPr lang="en-US" altLang="zh-CN" dirty="0"/>
              <a:t>《</a:t>
            </a:r>
            <a:r>
              <a:rPr lang="zh-CN" altLang="en-US" dirty="0"/>
              <a:t>采桑子</a:t>
            </a:r>
            <a:r>
              <a:rPr lang="en-US" altLang="zh-CN" dirty="0"/>
              <a:t>·</a:t>
            </a:r>
            <a:r>
              <a:rPr lang="zh-CN" altLang="en-US" dirty="0"/>
              <a:t>蝤蛴领上诃梨子</a:t>
            </a:r>
            <a:r>
              <a:rPr lang="en-US" altLang="zh-CN" dirty="0"/>
              <a:t>》</a:t>
            </a:r>
            <a:r>
              <a:rPr lang="zh-CN" altLang="en-US" dirty="0"/>
              <a:t>为正体，双调四十四字，前后段各四句三平韵。另有四十八字前后段各四句两平韵一叠韵；五十四字前段五句四平韵，后段五句三平韵的变体，代表作有欧阳修</a:t>
            </a:r>
            <a:r>
              <a:rPr lang="en-US" altLang="zh-CN" dirty="0"/>
              <a:t>《</a:t>
            </a:r>
            <a:r>
              <a:rPr lang="zh-CN" altLang="en-US" dirty="0"/>
              <a:t>采桑子</a:t>
            </a:r>
            <a:r>
              <a:rPr lang="en-US" altLang="zh-CN" dirty="0"/>
              <a:t>·</a:t>
            </a:r>
            <a:r>
              <a:rPr lang="zh-CN" altLang="en-US" dirty="0"/>
              <a:t>群芳过后西湖好</a:t>
            </a:r>
            <a:r>
              <a:rPr lang="en-US" altLang="zh-CN" dirty="0"/>
              <a:t>》</a:t>
            </a:r>
            <a:r>
              <a:rPr lang="zh-CN" altLang="en-US" dirty="0"/>
              <a:t>等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>
                <a:solidFill>
                  <a:srgbClr val="FF0000"/>
                </a:solidFill>
              </a:rPr>
              <a:t>课程目标：</a:t>
            </a:r>
            <a:r>
              <a:rPr lang="en-US" altLang="zh-CN" dirty="0" smtClean="0">
                <a:solidFill>
                  <a:srgbClr val="FF0000"/>
                </a:solidFill>
              </a:rPr>
              <a:t>1.</a:t>
            </a:r>
            <a:r>
              <a:rPr lang="zh-CN" altLang="en-US" dirty="0" smtClean="0">
                <a:solidFill>
                  <a:srgbClr val="FF0000"/>
                </a:solidFill>
              </a:rPr>
              <a:t>知春秋而知时光之短暂；</a:t>
            </a:r>
            <a:r>
              <a:rPr lang="en-US" altLang="zh-CN" dirty="0" smtClean="0">
                <a:solidFill>
                  <a:srgbClr val="FF0000"/>
                </a:solidFill>
              </a:rPr>
              <a:t> 2.</a:t>
            </a:r>
            <a:r>
              <a:rPr lang="zh-CN" altLang="en-US" dirty="0" smtClean="0">
                <a:solidFill>
                  <a:srgbClr val="FF0000"/>
                </a:solidFill>
              </a:rPr>
              <a:t>读宋词，体会“辞外之意”。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69130" y="63881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00" b="1"/>
              <a:t>格律对照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54480" y="1274445"/>
            <a:ext cx="1004887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正体</a:t>
            </a:r>
          </a:p>
          <a:p>
            <a:r>
              <a:rPr lang="zh-CN" altLang="en-US"/>
              <a:t>格律对照例词：《采桑子·蝤蛴领上诃梨子》</a:t>
            </a:r>
          </a:p>
          <a:p>
            <a:r>
              <a:rPr lang="zh-CN" altLang="en-US"/>
              <a:t>中平中仄平平仄，中仄平平。中仄平平，中仄平平中仄平。</a:t>
            </a:r>
          </a:p>
          <a:p>
            <a:r>
              <a:rPr lang="zh-CN" altLang="en-US"/>
              <a:t>蝤蛴领上诃梨子，绣带双垂。椒户闲时，竞学摴蒱赌荔枝。</a:t>
            </a:r>
          </a:p>
          <a:p>
            <a:r>
              <a:rPr lang="zh-CN" altLang="en-US"/>
              <a:t>中平中仄平平仄，中仄平平。中仄平平，中仄平平中仄平。</a:t>
            </a:r>
          </a:p>
          <a:p>
            <a:r>
              <a:rPr lang="zh-CN" altLang="en-US"/>
              <a:t>丛头鞵子红编细，裙窣金丝。无事颦眉，春思翻教阿母疑。</a:t>
            </a:r>
          </a:p>
          <a:p>
            <a:r>
              <a:rPr lang="zh-CN" altLang="en-US"/>
              <a:t>变体一</a:t>
            </a:r>
          </a:p>
          <a:p>
            <a:r>
              <a:rPr lang="zh-CN" altLang="en-US"/>
              <a:t>格律对照例词：《添字采桑子·窗前谁种芭蕉树》</a:t>
            </a:r>
          </a:p>
          <a:p>
            <a:r>
              <a:rPr lang="zh-CN" altLang="en-US"/>
              <a:t>平平平仄平平仄？平仄平平。平仄平平，仄仄平平，平仄仄平平。</a:t>
            </a:r>
          </a:p>
          <a:p>
            <a:r>
              <a:rPr lang="zh-CN" altLang="en-US"/>
              <a:t>窗前谁种芭蕉树？阴满中庭。阴满中庭，叶叶心心，舒卷有余情。</a:t>
            </a:r>
          </a:p>
          <a:p>
            <a:r>
              <a:rPr lang="zh-CN" altLang="en-US"/>
              <a:t>平平仄仄平平仄，仄仄平平。仄仄平平，平仄平平，仄仄仄平平。</a:t>
            </a:r>
          </a:p>
          <a:p>
            <a:r>
              <a:rPr lang="zh-CN" altLang="en-US"/>
              <a:t>伤心枕上三更雨，点滴凄清。点滴凄清，愁损离人，不惯起来听。</a:t>
            </a:r>
          </a:p>
          <a:p>
            <a:r>
              <a:rPr lang="zh-CN" altLang="en-US"/>
              <a:t>变体二</a:t>
            </a:r>
          </a:p>
          <a:p>
            <a:r>
              <a:rPr lang="zh-CN" altLang="en-US"/>
              <a:t>格律对照例词：《采桑子·王孙去后无芳草》</a:t>
            </a:r>
          </a:p>
          <a:p>
            <a:r>
              <a:rPr lang="zh-CN" altLang="en-US"/>
              <a:t>平平仄仄平平仄，仄仄平平，平仄平平。仄仄平平仄仄平，平仄仄平平。</a:t>
            </a:r>
          </a:p>
          <a:p>
            <a:r>
              <a:rPr lang="zh-CN" altLang="en-US"/>
              <a:t>王孙去后无芳草，绿遍香阶，尘满妆台。粉面羞搽泪满腮，教我甚情怀。</a:t>
            </a:r>
          </a:p>
          <a:p>
            <a:r>
              <a:rPr lang="zh-CN" altLang="en-US"/>
              <a:t>仄平平仄平平仄，仄仄平平，平仄平平。平仄平平仄仄平，仄仄仄平平。</a:t>
            </a:r>
          </a:p>
          <a:p>
            <a:r>
              <a:rPr lang="zh-CN" altLang="en-US"/>
              <a:t>去时梅蕊全然少，等到花开，花已成梅。梅子青青又带黄，兀看未归来。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12459" y="1182057"/>
            <a:ext cx="5387545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丑奴儿</a:t>
            </a:r>
            <a:r>
              <a:rPr lang="en-US" altLang="zh-CN" b="1" dirty="0" smtClean="0">
                <a:solidFill>
                  <a:srgbClr val="FF0000"/>
                </a:solidFill>
              </a:rPr>
              <a:t>·</a:t>
            </a:r>
            <a:r>
              <a:rPr lang="zh-CN" altLang="en-US" b="1" dirty="0" smtClean="0">
                <a:solidFill>
                  <a:srgbClr val="FF0000"/>
                </a:solidFill>
              </a:rPr>
              <a:t>书博山道中壁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辛弃疾 宋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少年不识愁滋味，爱上层楼。爱上层楼。为赋新词强说愁。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而今识尽愁滋味，欲说还休。欲说还休。却道天凉好个秋。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sz="1400" dirty="0" smtClean="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链接：</a:t>
            </a:r>
            <a:r>
              <a:rPr lang="en-US" altLang="zh-CN" sz="1200" u="sng" dirty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hlinkClick r:id="rId2"/>
              </a:rPr>
              <a:t>https://baike.baidu.com/item/%</a:t>
            </a:r>
            <a:r>
              <a:rPr lang="en-US" altLang="zh-CN" sz="1200" u="sng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hlinkClick r:id="rId2"/>
              </a:rPr>
              <a:t>E4%B8%91%E5%A5%B4%E5%84%BF%C2%B7%E4%B9%A6%E5%8D%9A%E5%B1%B1%E9%81%93%E4%B8%AD%E5%A3%81/6975372?fr=aladdin</a:t>
            </a:r>
            <a:endParaRPr lang="en-US" altLang="zh-CN" sz="1200" u="sng" dirty="0" smtClean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en-US" altLang="zh-CN" sz="1200" u="sng" dirty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博山：在今江西省广丰县西南。因状如庐山香炉峰，故名。淳熙八年（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1181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）辛弃疾罢职退居上饶，常过博山。</a:t>
            </a:r>
          </a:p>
          <a:p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少年：指年轻的时候。不识：不懂，不知道什么是。陈慥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无愁可解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：“光景百年，看便一世，生来不识愁味。”</a:t>
            </a:r>
          </a:p>
          <a:p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“为赋”句：为了写出新词，没有愁而硬要说有愁。强（</a:t>
            </a:r>
            <a:r>
              <a:rPr lang="en-US" altLang="zh-CN" sz="1200" dirty="0" err="1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qiǎng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），勉强地，硬要。</a:t>
            </a:r>
          </a:p>
          <a:p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识尽：尝够，深深懂得。</a:t>
            </a:r>
          </a:p>
          <a:p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欲说还（</a:t>
            </a:r>
            <a:r>
              <a:rPr lang="en-US" altLang="zh-CN" sz="1200" dirty="0" err="1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huán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）休：内心有所顾虑而不敢表达。李清照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凤凰台上忆吹箫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·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香冷金猊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词：“生怕闲愁暗恨，多少事欲说还休。”休，停止。</a:t>
            </a:r>
            <a:endParaRPr lang="en-US" altLang="zh-CN" sz="1200" dirty="0" smtClean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en-US" altLang="zh-CN" sz="1200" dirty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背景：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此词是辛弃疾被弹劾去职、闲居带湖时所作，创作时间在宋孝宗淳熙八年（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1181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年）至宋光宗绍熙三年（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1192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年）间。辛弃疾在带湖居住期间，常到博山游览，博山风景优美，他却无心赏玩。眼看国事日非，自己无能为力，一腔愁绪无法排遣，遂在博山道中一壁上题了这首词。</a:t>
            </a:r>
            <a:endParaRPr lang="zh-CN" altLang="en-US" sz="1200" dirty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510" y="847467"/>
            <a:ext cx="5436757" cy="323850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799888" y="450420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600" dirty="0" smtClean="0"/>
              <a:t>此词通篇言愁，上片描绘出少年涉世未深却故作深沉的情态，下片写出满腹愁苦却无处倾诉的抑郁，通过“少年”时与“而今”的对比，表达了作者受压抑、遭排挤、报国无门的痛苦之情。全词突出地渲染了一个“愁”字，以此作为贯串全篇的线索，构思精巧，感情真率而又委婉，言浅意深，令人回味无穷。</a:t>
            </a:r>
            <a:endParaRPr lang="zh-CN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2939" y="1246296"/>
            <a:ext cx="549463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采桑子</a:t>
            </a:r>
            <a:r>
              <a:rPr lang="en-US" altLang="zh-CN" b="1" dirty="0" smtClean="0">
                <a:solidFill>
                  <a:srgbClr val="FF0000"/>
                </a:solidFill>
              </a:rPr>
              <a:t>·</a:t>
            </a:r>
            <a:r>
              <a:rPr lang="zh-CN" altLang="en-US" b="1" dirty="0" smtClean="0">
                <a:solidFill>
                  <a:srgbClr val="FF0000"/>
                </a:solidFill>
              </a:rPr>
              <a:t>时光只解催人老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晏殊  宋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时光只解催人老，不信多情，长恨离亭，泪滴春衫酒易醒。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梧桐昨夜西风急，淡月胧明，好梦频惊，何处高楼雁一声？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sz="1000" b="1" dirty="0" smtClean="0">
              <a:solidFill>
                <a:srgbClr val="FF0000"/>
              </a:solidFill>
            </a:endParaRPr>
          </a:p>
          <a:p>
            <a:r>
              <a:rPr lang="zh-CN" altLang="en-US" sz="1000" b="1" dirty="0" smtClean="0">
                <a:solidFill>
                  <a:srgbClr val="002060"/>
                </a:solidFill>
              </a:rPr>
              <a:t>链接：</a:t>
            </a:r>
            <a:r>
              <a:rPr lang="en-US" altLang="zh-CN" sz="1000" b="1" dirty="0">
                <a:solidFill>
                  <a:srgbClr val="002060"/>
                </a:solidFill>
                <a:hlinkClick r:id="rId2"/>
              </a:rPr>
              <a:t>https://baike.baidu.com/item/%</a:t>
            </a:r>
            <a:r>
              <a:rPr lang="en-US" altLang="zh-CN" sz="1000" b="1" dirty="0" smtClean="0">
                <a:solidFill>
                  <a:srgbClr val="002060"/>
                </a:solidFill>
                <a:hlinkClick r:id="rId2"/>
              </a:rPr>
              <a:t>E9%87%87%E6%A1%91%E5%AD%90%C2%B7%E6%97%B6%E5%85%89%E5%8F%AA%E8%A7%A3%E5%82%AC%E4%BA%BA%E8%80%81/10130405?fr=aladdin</a:t>
            </a:r>
            <a:endParaRPr lang="en-US" altLang="zh-CN" sz="1000" b="1" dirty="0" smtClean="0">
              <a:solidFill>
                <a:srgbClr val="002060"/>
              </a:solidFill>
            </a:endParaRPr>
          </a:p>
          <a:p>
            <a:endParaRPr lang="en-US" altLang="zh-CN" sz="1000" b="1" dirty="0">
              <a:solidFill>
                <a:srgbClr val="FF0000"/>
              </a:solidFill>
            </a:endParaRPr>
          </a:p>
          <a:p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</a:t>
            </a:r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只解：只知道。</a:t>
            </a:r>
          </a:p>
          <a:p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不信：不理解。</a:t>
            </a:r>
          </a:p>
          <a:p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离亭：古代人在长事短亭间送别．因此称这些亭子为离亭。亭：建在路上供行人休歇的长亭。</a:t>
            </a:r>
          </a:p>
          <a:p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春衫：春天所穿的衣服。此处指年少时穿的衣服，唐代张籍</a:t>
            </a:r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白纻歌</a:t>
            </a:r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：“皎皎白纻白且鲜．将作春衫称少年。”</a:t>
            </a:r>
          </a:p>
          <a:p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5.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淡：惨淡清冷。</a:t>
            </a:r>
          </a:p>
          <a:p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6.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胧（</a:t>
            </a:r>
            <a:r>
              <a:rPr lang="en-US" altLang="zh-CN" sz="1200" b="1" dirty="0" err="1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lóng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）明：模糊不清，此指月光不明。胧，朦朦胧胧。</a:t>
            </a:r>
          </a:p>
          <a:p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7.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频：屡次。</a:t>
            </a:r>
          </a:p>
          <a:p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8.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高楼雁一声：化用自唐代韩偓</a:t>
            </a:r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生查子</a:t>
            </a:r>
            <a:r>
              <a:rPr lang="en-US" altLang="zh-CN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：“空楼雁一声，远屏灯半灭。</a:t>
            </a:r>
            <a:endParaRPr lang="en-US" altLang="zh-CN" sz="1200" b="1" dirty="0" smtClean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endParaRPr lang="en-US" altLang="zh-CN" sz="1200" b="1" dirty="0" smtClean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译文：时光只知道每时每刻催人变老，却并不理解人世间的多情，你看那长亭送别时，伤心的泪水滴到衣衫上，连喝醉酒也不能使自己忘却烦恼。</a:t>
            </a:r>
          </a:p>
          <a:p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昨天夜里，梧桐树的叶子在西风中急促地响着，月色朦胧而惨淡，我的美梦不断地被惊醒，不知何处的高楼上传来大雁凄厉的叫声。</a:t>
            </a:r>
            <a:endParaRPr lang="zh-CN" altLang="en-US" sz="1200" b="1" dirty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23006" y="5240486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400" dirty="0" smtClean="0"/>
              <a:t>这是晏殊一首脍炙人口之作。短短四十四个字，写出人生一种深沉的感慨。音节嘹亮，情感郁勃，如同天际的雁唳。虽然是那样短促的数声，却悲凉凄紧，盘旋回荡，使人心情无法立刻平息下来。不过它虽然使人沉思，惹起人们一缕闲愁，却不会使人们觉得透不过气。它那强力震撼的幅度，恰好维持在情感能容纳的宽度之内，因而人的感动是在情感的振幅之内回荡。它引起深深的赞叹，使读者浮起对人生的许多联想，正如一杯真正醇美的酒产生的魅力。</a:t>
            </a:r>
            <a:endParaRPr lang="zh-CN" altLang="en-US" sz="1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568" y="115328"/>
            <a:ext cx="2707775" cy="510698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8897" y="1232239"/>
            <a:ext cx="570882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采桑子</a:t>
            </a:r>
            <a:r>
              <a:rPr lang="en-US" altLang="zh-CN" b="1" dirty="0" smtClean="0">
                <a:solidFill>
                  <a:srgbClr val="FF0000"/>
                </a:solidFill>
              </a:rPr>
              <a:t>·</a:t>
            </a:r>
            <a:r>
              <a:rPr lang="zh-CN" altLang="en-US" b="1" dirty="0" smtClean="0">
                <a:solidFill>
                  <a:srgbClr val="FF0000"/>
                </a:solidFill>
              </a:rPr>
              <a:t>群芳过后西湖好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欧阳修  宋 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群芳过后西湖好，狼籍残红。飞絮濛濛。垂柳阑干尽日风。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笙歌散尽游人去，始觉春空。垂下帘栊。双燕归来细雨中。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sz="1200" b="1" dirty="0" smtClean="0">
                <a:solidFill>
                  <a:srgbClr val="FF0000"/>
                </a:solidFill>
              </a:rPr>
              <a:t>链接：</a:t>
            </a:r>
            <a:r>
              <a:rPr lang="en-US" altLang="zh-CN" sz="1200" b="1" dirty="0">
                <a:solidFill>
                  <a:srgbClr val="FF0000"/>
                </a:solidFill>
                <a:hlinkClick r:id="rId2"/>
              </a:rPr>
              <a:t>https://baike.baidu.com/item/%</a:t>
            </a:r>
            <a:r>
              <a:rPr lang="en-US" altLang="zh-CN" sz="1200" b="1" dirty="0" smtClean="0">
                <a:solidFill>
                  <a:srgbClr val="FF0000"/>
                </a:solidFill>
                <a:hlinkClick r:id="rId2"/>
              </a:rPr>
              <a:t>E9%87%87%E6%A1%91%E5%AD%90%C2%B7%E7%BE%A4%E8%8A%B3%E8%BF%87%E5%90%8E%E8%A5%BF%E6%B9%96%E5%A5%BD/3005710?fr=aladdin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endParaRPr lang="en-US" altLang="zh-CN" sz="1200" b="1" dirty="0">
              <a:solidFill>
                <a:srgbClr val="FF0000"/>
              </a:solidFill>
            </a:endParaRPr>
          </a:p>
          <a:p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</a:t>
            </a:r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群芳过后：百花凋零之后。群芳，百花。西湖：指颍州西湖，在今安徽阜阳西北，颖水和诸水汇流处，风景佳胜。</a:t>
            </a:r>
          </a:p>
          <a:p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狼籍残红：残花纵横散乱的样子。残红，落花。狼籍，同“狼藉”，散乱的样子。</a:t>
            </a:r>
          </a:p>
          <a:p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濛濛：今写作“蒙蒙”。细雨迷蒙的样子，以此形容飞扬的柳絮。</a:t>
            </a:r>
          </a:p>
          <a:p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阑干：横斜，纵横交错。</a:t>
            </a:r>
          </a:p>
          <a:p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笙歌：笙管伴奏的歌筵。散：消失，此指曲乐声停止。去：离开，离去。</a:t>
            </a:r>
          </a:p>
          <a:p>
            <a:r>
              <a:rPr lang="en-US" altLang="zh-CN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6.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帘栊：窗帘和窗棂，泛指门窗的帘子。</a:t>
            </a:r>
            <a:endParaRPr lang="en-US" altLang="zh-CN" sz="1200" dirty="0" smtClean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2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译文：</a:t>
            </a:r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虽说是百花凋落，暮春时节的西湖依然是美的，残花轻盈飘落，点点残红在纷杂的枝叶间分外醒目；柳絮时而飘浮，时而飞旋，舞弄得迷迷蒙蒙；杨柳向下垂落，纵横交错，在和风中随风飘荡，摇曳多姿，在和煦的春风中，怡然自得，整日轻拂着湖水。</a:t>
            </a:r>
          </a:p>
          <a:p>
            <a:r>
              <a:rPr lang="zh-CN" altLang="en-US" sz="12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游人尽兴散去，笙箫歌声也渐渐静息，才开始觉得一片空寂，又仿佛正需要这份安谧。回到居室，拉起窗帘，等待着燕子的来临，只见双燕从蒙蒙细雨中归来，这才拉起了帘子。</a:t>
            </a:r>
            <a:endParaRPr lang="zh-CN" altLang="en-US" sz="1200" dirty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47719" y="5236311"/>
            <a:ext cx="6096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400" dirty="0" smtClean="0"/>
              <a:t>这是欧阳修晚年退居颍州时写的十首</a:t>
            </a:r>
            <a:r>
              <a:rPr lang="en-US" altLang="zh-CN" sz="1400" dirty="0" smtClean="0"/>
              <a:t>《</a:t>
            </a:r>
            <a:r>
              <a:rPr lang="zh-CN" altLang="en-US" sz="1400" dirty="0" smtClean="0"/>
              <a:t>采桑子</a:t>
            </a:r>
            <a:r>
              <a:rPr lang="en-US" altLang="zh-CN" sz="1400" dirty="0" smtClean="0"/>
              <a:t>》</a:t>
            </a:r>
            <a:r>
              <a:rPr lang="zh-CN" altLang="en-US" sz="1400" dirty="0" smtClean="0"/>
              <a:t>中的第四首，抒写了作者寄情湖山的情怀。虽写残春景色，却无伤春之感，而是以疏淡轻快的笔墨描绘了颍州西湖的暮春景甚爱颍州西湖风光，创造出一种清幽静谧的艺术境界。而词人的安闲自适，也就在这种境界中自然地表现出来。情景交融，真切动人。词中很少修饰，特别是上下两片，纯用白描，却颇耐寻味。</a:t>
            </a:r>
            <a:endParaRPr lang="zh-CN" altLang="en-US" sz="1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130" y="1232239"/>
            <a:ext cx="4959178" cy="353341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38150" y="1285875"/>
            <a:ext cx="525843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采桑子</a:t>
            </a:r>
            <a:r>
              <a:rPr lang="en-US" altLang="zh-CN" b="1" dirty="0" smtClean="0">
                <a:solidFill>
                  <a:srgbClr val="FF0000"/>
                </a:solidFill>
              </a:rPr>
              <a:t>·</a:t>
            </a:r>
            <a:r>
              <a:rPr lang="zh-CN" altLang="en-US" b="1" dirty="0" smtClean="0">
                <a:solidFill>
                  <a:srgbClr val="FF0000"/>
                </a:solidFill>
              </a:rPr>
              <a:t>彭浪矶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朱敦儒 宋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扁舟去作江南客，旅雁孤云。万里烟尘。回首中原泪满巾。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碧山对晚汀洲冷，枫叶芦根。日落波平。愁损辞乡去国人。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sz="1200" b="1" dirty="0" smtClean="0">
                <a:solidFill>
                  <a:srgbClr val="FF0000"/>
                </a:solidFill>
              </a:rPr>
              <a:t>链接：</a:t>
            </a:r>
            <a:r>
              <a:rPr lang="en-US" altLang="zh-CN" sz="1200" b="1" dirty="0">
                <a:solidFill>
                  <a:srgbClr val="FF0000"/>
                </a:solidFill>
                <a:hlinkClick r:id="rId2"/>
              </a:rPr>
              <a:t>https://baike.baidu.com/item/%</a:t>
            </a:r>
            <a:r>
              <a:rPr lang="en-US" altLang="zh-CN" sz="1200" b="1" dirty="0" smtClean="0">
                <a:solidFill>
                  <a:srgbClr val="FF0000"/>
                </a:solidFill>
                <a:hlinkClick r:id="rId2"/>
              </a:rPr>
              <a:t>E9%87%87%E6%A1%91%E5%AD%90%C2%B7%E5%BD%AD%E6%B5%AA%E7%9F%B6/10293095?fr=aladdin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endParaRPr lang="en-US" altLang="zh-CN" sz="1200" b="1" dirty="0">
              <a:solidFill>
                <a:srgbClr val="FF0000"/>
              </a:solidFill>
            </a:endParaRPr>
          </a:p>
          <a:p>
            <a:r>
              <a:rPr lang="zh-CN" altLang="en-US" sz="1400" dirty="0" smtClean="0">
                <a:solidFill>
                  <a:srgbClr val="002060"/>
                </a:solidFill>
              </a:rPr>
              <a:t>注释：</a:t>
            </a:r>
            <a:r>
              <a:rPr lang="en-US" altLang="zh-CN" sz="1400" dirty="0" smtClean="0">
                <a:solidFill>
                  <a:srgbClr val="002060"/>
                </a:solidFill>
              </a:rPr>
              <a:t>1.</a:t>
            </a:r>
            <a:r>
              <a:rPr lang="zh-CN" altLang="en-US" sz="1400" dirty="0" smtClean="0">
                <a:solidFill>
                  <a:srgbClr val="002060"/>
                </a:solidFill>
              </a:rPr>
              <a:t>彭浪矶：在江西省彭泽县长江南岸。</a:t>
            </a:r>
          </a:p>
          <a:p>
            <a:r>
              <a:rPr lang="en-US" altLang="zh-CN" sz="1400" dirty="0" smtClean="0">
                <a:solidFill>
                  <a:srgbClr val="002060"/>
                </a:solidFill>
              </a:rPr>
              <a:t>2.</a:t>
            </a:r>
            <a:r>
              <a:rPr lang="zh-CN" altLang="en-US" sz="1400" dirty="0" smtClean="0">
                <a:solidFill>
                  <a:srgbClr val="002060"/>
                </a:solidFill>
              </a:rPr>
              <a:t>扁舟：小舟。</a:t>
            </a:r>
          </a:p>
          <a:p>
            <a:r>
              <a:rPr lang="en-US" altLang="zh-CN" sz="1400" dirty="0" smtClean="0">
                <a:solidFill>
                  <a:srgbClr val="002060"/>
                </a:solidFill>
              </a:rPr>
              <a:t>3.</a:t>
            </a:r>
            <a:r>
              <a:rPr lang="zh-CN" altLang="en-US" sz="1400" dirty="0" smtClean="0">
                <a:solidFill>
                  <a:srgbClr val="002060"/>
                </a:solidFill>
              </a:rPr>
              <a:t>汀洲：水中或水边的平地。</a:t>
            </a:r>
            <a:endParaRPr lang="en-US" altLang="zh-CN" sz="1400" dirty="0" smtClean="0">
              <a:solidFill>
                <a:srgbClr val="002060"/>
              </a:solidFill>
            </a:endParaRPr>
          </a:p>
          <a:p>
            <a:endParaRPr lang="en-US" altLang="zh-CN" sz="1400" dirty="0" smtClean="0">
              <a:solidFill>
                <a:srgbClr val="002060"/>
              </a:solidFill>
            </a:endParaRPr>
          </a:p>
          <a:p>
            <a:r>
              <a:rPr lang="zh-CN" altLang="en-US" sz="1400" dirty="0" smtClean="0">
                <a:solidFill>
                  <a:srgbClr val="002060"/>
                </a:solidFill>
              </a:rPr>
              <a:t>译文：乘舟避难江南，就像失群的大雁，孤独的浮云。穿梭在连绵的烟尘之中，回国中原已泪满斤。</a:t>
            </a:r>
          </a:p>
          <a:p>
            <a:r>
              <a:rPr lang="zh-CN" altLang="en-US" sz="1400" dirty="0" smtClean="0">
                <a:solidFill>
                  <a:srgbClr val="002060"/>
                </a:solidFill>
              </a:rPr>
              <a:t>碧山对着水边的平地有丝丝凉意，看着枫树叶和芦苇根。太阳落山了水波平静了怨恨离开了家乡。</a:t>
            </a:r>
            <a:endParaRPr lang="en-US" altLang="zh-CN" sz="1400" dirty="0" smtClean="0">
              <a:solidFill>
                <a:srgbClr val="002060"/>
              </a:solidFill>
            </a:endParaRPr>
          </a:p>
          <a:p>
            <a:endParaRPr lang="en-US" altLang="zh-CN" sz="1400" dirty="0" smtClean="0">
              <a:solidFill>
                <a:srgbClr val="002060"/>
              </a:solidFill>
            </a:endParaRPr>
          </a:p>
          <a:p>
            <a:r>
              <a:rPr lang="zh-CN" altLang="en-US" sz="1400" dirty="0" smtClean="0">
                <a:solidFill>
                  <a:srgbClr val="002060"/>
                </a:solidFill>
              </a:rPr>
              <a:t>背景：这首词题为“彭浪矶”，是在靖康之变后，词人离开故乡洛阳南下避难，经江西彭浪矶往两广途中创作的，是作者怀念中原故土的一首词。整首词于清婉中含沉重的伤时感乱之情，流丽而有沉郁之致。全篇清婉而又沉郁，有慷慨悲歌之新境界。</a:t>
            </a:r>
            <a:endParaRPr lang="zh-CN" altLang="en-US" sz="1400" dirty="0">
              <a:solidFill>
                <a:srgbClr val="00206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670" y="1006140"/>
            <a:ext cx="3300026" cy="450823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06683" y="5514372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1400" dirty="0" smtClean="0"/>
              <a:t>全篇以景寄情，动静交错，色调苍暗。用“扁舟”、 “旅雁”、“孤云”、 “汀洲冷”、 “枫叶芦根”等典型的深秋景物，烘托出诗人的凄楚情怀，同时也流露出了对国事的忡忡忧虑，唱出了时代的悲凉之音。</a:t>
            </a:r>
            <a:endParaRPr lang="zh-CN" alt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0339" y="1163506"/>
            <a:ext cx="6457109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采桑子</a:t>
            </a:r>
            <a:r>
              <a:rPr lang="en-US" altLang="zh-CN" b="1" dirty="0" smtClean="0">
                <a:solidFill>
                  <a:srgbClr val="FF0000"/>
                </a:solidFill>
              </a:rPr>
              <a:t>·</a:t>
            </a:r>
            <a:r>
              <a:rPr lang="zh-CN" altLang="en-US" b="1" dirty="0" smtClean="0">
                <a:solidFill>
                  <a:srgbClr val="FF0000"/>
                </a:solidFill>
              </a:rPr>
              <a:t>恨君不似江楼月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吕本中 宋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恨君不似江楼月，南北东西。南北东西。只有相随无别离。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恨君却似江楼月，暂满还亏。暂满还亏。待得团圆是几时。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sz="1200" dirty="0" smtClean="0">
                <a:solidFill>
                  <a:srgbClr val="FF0000"/>
                </a:solidFill>
              </a:rPr>
              <a:t>链接：</a:t>
            </a:r>
            <a:r>
              <a:rPr lang="en-US" altLang="zh-CN" sz="1200" dirty="0">
                <a:solidFill>
                  <a:srgbClr val="FF0000"/>
                </a:solidFill>
                <a:hlinkClick r:id="rId2"/>
              </a:rPr>
              <a:t>https://baike.baidu.com/item/%</a:t>
            </a:r>
            <a:r>
              <a:rPr lang="en-US" altLang="zh-CN" sz="1200" dirty="0" smtClean="0">
                <a:solidFill>
                  <a:srgbClr val="FF0000"/>
                </a:solidFill>
                <a:hlinkClick r:id="rId2"/>
              </a:rPr>
              <a:t>E9%87%87%E6%A1%91%E5%AD%90%C2%B7%E6%81%A8%E5%90%9B%E4%B8%8D%E4%BC%BC%E6%B1%9F%E6%A5%BC%E6%9C%88/7249442?fr=aladdin</a:t>
            </a:r>
            <a:endParaRPr lang="en-US" altLang="zh-CN" sz="1200" dirty="0" smtClean="0">
              <a:solidFill>
                <a:srgbClr val="FF0000"/>
              </a:solidFill>
            </a:endParaRPr>
          </a:p>
          <a:p>
            <a:endParaRPr lang="en-US" altLang="zh-CN" sz="1200" b="1" dirty="0">
              <a:solidFill>
                <a:srgbClr val="FF0000"/>
              </a:solidFill>
            </a:endParaRPr>
          </a:p>
          <a:p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君：这里指词人的妻子。一说此词为妻子思念丈夫。江楼：靠在江边的楼阁。</a:t>
            </a:r>
          </a:p>
          <a:p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暂满还亏：指月亮短暂的圆满之后又会有缺失。满，此指月圆；亏，此指月缺</a:t>
            </a:r>
            <a:endParaRPr lang="en-US" altLang="zh-CN" sz="1300" dirty="0" smtClean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译文：可恨你不像江边楼上高悬的明月，不管人们南北东西四处漂泊，明月都与人相伴不分离。</a:t>
            </a:r>
          </a:p>
          <a:p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可恨你就像江边楼上高悬的明月，刚刚圆满就又缺了，等到明月再圆不知还要等到何时。</a:t>
            </a:r>
            <a:endParaRPr lang="en-US" altLang="zh-CN" sz="1300" dirty="0" smtClean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  <a:p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赏析：这首词写的是离别之情。上片写他宦海浮沉，行踪不定 ，南北东西漂泊的生活 ，经常在月下怀念君（指他的妻子 ），只有月亮来陪伴他。词中表面上说“恨君 ”，实际上是思君。表面上说只有月亮相随无离别，实际上是说跟君经常在别离。下片借月的暂满还亏，比喻他跟君的暂聚又别。这首词的特色富有民歌风味。民歌是感情自然流露，不用典故，是白描。这首词正是真情的自然流露，也是白描。民歌往往采用重复歌唱的形式，这首词也一样。不仅由于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采桑子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这个词调的特点，象“南北东西”，“暂满还亏”两句是反复的；就是上下两片，也有加以变化的重复，如“恨君不似江楼月”与“恨君却似江楼月”只有一字之差，象民歌中的重叠一样。还有，民歌也往往用比喻，这首词的“江楼月”，正是比喻。</a:t>
            </a:r>
            <a:endParaRPr lang="en-US" altLang="zh-CN" sz="1300" dirty="0" smtClean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70" y="1966750"/>
            <a:ext cx="4064000" cy="4064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30659" y="1198250"/>
            <a:ext cx="7515911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采桑子</a:t>
            </a:r>
            <a:r>
              <a:rPr lang="en-US" altLang="zh-CN" b="1" dirty="0" smtClean="0">
                <a:solidFill>
                  <a:srgbClr val="FF0000"/>
                </a:solidFill>
              </a:rPr>
              <a:t>·</a:t>
            </a:r>
            <a:r>
              <a:rPr lang="zh-CN" altLang="en-US" b="1" dirty="0" smtClean="0">
                <a:solidFill>
                  <a:srgbClr val="FF0000"/>
                </a:solidFill>
              </a:rPr>
              <a:t>重阳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毛泽东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人生易老天难老，岁岁重阳。今又重阳，战地黄花分外香。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一年一度秋风劲，不似春光。胜似春光，寥廓江天万里霜。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sz="1200" dirty="0" smtClean="0">
              <a:solidFill>
                <a:srgbClr val="FF0000"/>
              </a:solidFill>
            </a:endParaRPr>
          </a:p>
          <a:p>
            <a:r>
              <a:rPr lang="zh-CN" altLang="en-US" sz="1200" dirty="0" smtClean="0">
                <a:solidFill>
                  <a:srgbClr val="FF0000"/>
                </a:solidFill>
              </a:rPr>
              <a:t>链接：</a:t>
            </a:r>
            <a:r>
              <a:rPr lang="en-US" altLang="zh-CN" sz="1200" dirty="0">
                <a:solidFill>
                  <a:srgbClr val="FF0000"/>
                </a:solidFill>
                <a:hlinkClick r:id="rId2"/>
              </a:rPr>
              <a:t>https://baike.baidu.com/item/%</a:t>
            </a:r>
            <a:r>
              <a:rPr lang="en-US" altLang="zh-CN" sz="1200" dirty="0" smtClean="0">
                <a:solidFill>
                  <a:srgbClr val="FF0000"/>
                </a:solidFill>
                <a:hlinkClick r:id="rId2"/>
              </a:rPr>
              <a:t>E9%87%87%E6%A1%91%E5%AD%90%C2%B7%E9%87%8D%E9%98%B3/5958155?fr=aladdin</a:t>
            </a:r>
            <a:endParaRPr lang="en-US" altLang="zh-CN" sz="1200" dirty="0" smtClean="0">
              <a:solidFill>
                <a:srgbClr val="FF0000"/>
              </a:solidFill>
            </a:endParaRPr>
          </a:p>
          <a:p>
            <a:r>
              <a:rPr lang="zh-CN" altLang="en-US" sz="1300" b="1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注释：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重阳：农历九月九日为重阳节。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易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以阳爻为九，九九相叠，故名重阳，又称重九。杜甫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九日五首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之一：“重阳独酌杯中酒，抱病起坐江上台。另外，作者的原稿中原无词题，后加为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重阳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，并调整了原稿的顺序，因而这首词的版本不一，上下阕位置可以互换。此版本为最先发表于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1962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年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月号的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人民文学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的版本。</a:t>
            </a:r>
          </a:p>
          <a:p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2.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人生易老天难老：人生有尽，天道无穷。李贺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金铜仙人辞汉歌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》:“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天若有情天亦老。”此反用其意。</a:t>
            </a:r>
          </a:p>
          <a:p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3.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岁岁：年年。</a:t>
            </a:r>
          </a:p>
          <a:p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4.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今又重阳：此重阳是指诗人在战地重逢的重阳，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1929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年的重阳。</a:t>
            </a:r>
          </a:p>
          <a:p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5.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战地黄花分外香：也作“但看黄花不用伤”。战地：这里指闽西农村根据地，当时这里外有敌人包围，内有地主民团的扰乱。黄花：指菊花。依五行之律秋属金，金之色黄，而菊花秋日开放，故曰黄花。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礼记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·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月令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：“季秋之月，鞠有黄华。”古人重阳有饮酒赏菊之风俗。张翰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杂诗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：“黄花如散金。”李白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《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九日龙山歌</a:t>
            </a:r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》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：“九日龙山饮，黄花笑逐臣。”初稿作“但看黄花不用伤”，改后更显从容气度。分外：格外。</a:t>
            </a:r>
          </a:p>
          <a:p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6.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劲：强劲。</a:t>
            </a:r>
          </a:p>
          <a:p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7.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不似：不类似，不像。</a:t>
            </a:r>
          </a:p>
          <a:p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8.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胜似春光：是说秋风比春光更美，是主观感受。</a:t>
            </a:r>
          </a:p>
          <a:p>
            <a:r>
              <a:rPr lang="en-US" altLang="zh-CN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9.</a:t>
            </a:r>
            <a:r>
              <a:rPr lang="zh-CN" altLang="en-US" sz="1300" dirty="0" smtClean="0">
                <a:solidFill>
                  <a:srgbClr val="00206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寥廓江天万里霜：指广阔和泛着白霜的天空。寥廓：指宇宙的广阔，也指广阔高远。江天：指汀江流域的天空。</a:t>
            </a:r>
            <a:endParaRPr lang="zh-CN" altLang="en-US" sz="1300" dirty="0">
              <a:solidFill>
                <a:srgbClr val="00206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562" y="229968"/>
            <a:ext cx="4017833" cy="240130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746570" y="3121224"/>
            <a:ext cx="43578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 smtClean="0"/>
              <a:t>此词作于</a:t>
            </a:r>
            <a:r>
              <a:rPr lang="en-US" altLang="zh-CN" sz="1400" dirty="0" smtClean="0"/>
              <a:t>1929</a:t>
            </a:r>
            <a:r>
              <a:rPr lang="zh-CN" altLang="en-US" sz="1400" dirty="0" smtClean="0"/>
              <a:t>年的重阳节（</a:t>
            </a:r>
            <a:r>
              <a:rPr lang="en-US" altLang="zh-CN" sz="1400" dirty="0" smtClean="0"/>
              <a:t>10</a:t>
            </a:r>
            <a:r>
              <a:rPr lang="zh-CN" altLang="en-US" sz="1400" dirty="0" smtClean="0"/>
              <a:t>月</a:t>
            </a:r>
            <a:r>
              <a:rPr lang="en-US" altLang="zh-CN" sz="1400" dirty="0" smtClean="0"/>
              <a:t>11</a:t>
            </a:r>
            <a:r>
              <a:rPr lang="zh-CN" altLang="en-US" sz="1400" dirty="0" smtClean="0"/>
              <a:t>日）。此时距离毛泽东领导的秋收起义也有两年了。而此一阶段毛泽东过得并不舒心：红四军第七次代表大会落选，丢掉了前委书记的职务，前委书记的职务由陈毅同志代替，他的游击战术被冠以“流寇主义”，被指会像黄巢和李自成一样难成大器，而他在会上强调党对军队的领导必须加强，又被冠以有“形成家长制度的倾向”，遭到部下的反对；身染疟疾，缺乏科学的医治，并且在永定县苏家坡养病期间差一点儿被捕；红四军第八次代表大会召开，他被担架抬到上杭县城继续养病，却没有恢复前委书记的职务。当是时，毛泽东在上杭县城的临江楼上养病，重阳佳节来到，院子里的黄花如散金般盛开。重阳，一个秋高气爽、登高壮观天地间的日子，一个把酒临风、月下赏菊、遍插茱萸怀念先人的节日，毛泽东的梦想和现实再一次发生了位移，因而作了此词。</a:t>
            </a:r>
            <a:endParaRPr lang="zh-CN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</TotalTime>
  <Words>3147</Words>
  <Application>Microsoft Office PowerPoint</Application>
  <PresentationFormat>宽屏</PresentationFormat>
  <Paragraphs>117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楷体_GB2312</vt:lpstr>
      <vt:lpstr>幼圆</vt:lpstr>
      <vt:lpstr>Arial</vt:lpstr>
      <vt:lpstr>Century Gothic</vt:lpstr>
      <vt:lpstr>Wingdings 3</vt:lpstr>
      <vt:lpstr>丝状</vt:lpstr>
      <vt:lpstr>采桑子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WWW.LENOVO.COM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采桑子</dc:title>
  <dc:creator>Windows 用户</dc:creator>
  <cp:lastModifiedBy>Windows 用户</cp:lastModifiedBy>
  <cp:revision>71</cp:revision>
  <dcterms:created xsi:type="dcterms:W3CDTF">2018-11-22T13:44:00Z</dcterms:created>
  <dcterms:modified xsi:type="dcterms:W3CDTF">2019-05-10T08:10:38Z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2052-10.8.0.6501</vt:lpwstr>
  </property>
</Properties>
</file>