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218E-0361-45B5-B1B5-95328C5C4862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BEEB8-9A6C-4731-B027-10106C39BB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414891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rgbClr val="FF0000"/>
                </a:solidFill>
              </a:rPr>
              <a:t>蝶恋花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76424" y="2652584"/>
            <a:ext cx="8791575" cy="2605216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蝶恋花，词牌名，原是唐教坊曲，后用作词牌，本名“鹊踏枝”，又名“黄金缕”“卷珠帘”“凤栖梧”“明月生南浦”“细雨吹池沼”“一箩金”“鱼水同欢”“转调蝶恋花”等。以南唐冯延巳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蝶恋花</a:t>
            </a:r>
            <a:r>
              <a:rPr lang="en-US" altLang="zh-CN" dirty="0">
                <a:solidFill>
                  <a:srgbClr val="FF0000"/>
                </a:solidFill>
              </a:rPr>
              <a:t>·</a:t>
            </a:r>
            <a:r>
              <a:rPr lang="zh-CN" altLang="en-US" dirty="0">
                <a:solidFill>
                  <a:srgbClr val="FF0000"/>
                </a:solidFill>
              </a:rPr>
              <a:t>六曲阑干偎碧树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（一作晏殊词）为正体，此体为双调六十字，前后段各五句四仄韵，另有变体二种。代表作有李煜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蝶恋花</a:t>
            </a:r>
            <a:r>
              <a:rPr lang="en-US" altLang="zh-CN" dirty="0">
                <a:solidFill>
                  <a:srgbClr val="FF0000"/>
                </a:solidFill>
              </a:rPr>
              <a:t>·</a:t>
            </a:r>
            <a:r>
              <a:rPr lang="zh-CN" altLang="en-US" dirty="0">
                <a:solidFill>
                  <a:srgbClr val="FF0000"/>
                </a:solidFill>
              </a:rPr>
              <a:t>遥夜亭皋闲信步</a:t>
            </a:r>
            <a:r>
              <a:rPr lang="en-US" altLang="zh-CN" dirty="0" smtClean="0">
                <a:solidFill>
                  <a:srgbClr val="FF0000"/>
                </a:solidFill>
              </a:rPr>
              <a:t>》</a:t>
            </a:r>
            <a:r>
              <a:rPr lang="zh-CN" altLang="en-US" dirty="0" smtClean="0">
                <a:solidFill>
                  <a:srgbClr val="FF0000"/>
                </a:solidFill>
              </a:rPr>
              <a:t>、柳永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蝶恋花</a:t>
            </a:r>
            <a:r>
              <a:rPr lang="en-US" altLang="zh-CN" dirty="0">
                <a:solidFill>
                  <a:srgbClr val="FF0000"/>
                </a:solidFill>
              </a:rPr>
              <a:t>·</a:t>
            </a:r>
            <a:r>
              <a:rPr lang="zh-CN" altLang="en-US" dirty="0">
                <a:solidFill>
                  <a:srgbClr val="FF0000"/>
                </a:solidFill>
              </a:rPr>
              <a:t>伫倚危楼风细细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、苏轼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蝶恋花</a:t>
            </a:r>
            <a:r>
              <a:rPr lang="en-US" altLang="zh-CN" dirty="0">
                <a:solidFill>
                  <a:srgbClr val="FF0000"/>
                </a:solidFill>
              </a:rPr>
              <a:t>·</a:t>
            </a:r>
            <a:r>
              <a:rPr lang="zh-CN" altLang="en-US" dirty="0">
                <a:solidFill>
                  <a:srgbClr val="FF0000"/>
                </a:solidFill>
              </a:rPr>
              <a:t>春景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>
                <a:solidFill>
                  <a:srgbClr val="FF0000"/>
                </a:solidFill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8964" y="2045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格律对照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3869" y="1053044"/>
            <a:ext cx="103055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正体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对照例词：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蝶恋花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六曲阑干偎碧树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》</a:t>
            </a: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中仄中平平仄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。中仄平平，中仄平平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。中仄中平平仄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，中平中仄平平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六曲阑干偎碧树。杨柳风轻，展尽黄金缕。谁把钿筝移玉柱，穿帘海燕双飞去。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中仄中平平仄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。中仄平平，中仄平平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。中仄中平平仄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，中平中仄平平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满眼游丝兼落絮。红杏开时，一霎清明雨。浓睡觉来莺乱语，惊残好梦无寻处。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变体一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对照例词：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蝶恋花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·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渐近朱门香夹道</a:t>
            </a:r>
            <a:r>
              <a:rPr lang="en-US" altLang="zh-CN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》</a:t>
            </a: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中仄平平平仄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。中仄平平，中仄平平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。中仄平平仄平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，中平中仄平平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渐近朱门香夹道。一片笙歌，依约楼台杪。野色和烟满芳草，溪光曲曲山回抱。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中平中仄平平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。中仄平平，仄仄平平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。中仄中平中平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，中平中仄平平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物华不逐人间老。日日春风，在处花枝好。莫恨云深路难到，刘郎可惜归来早。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变体二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仄平平平平仄平，仄仄平平，仄仄平平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。仄仄平平平仄平，平平仄仄平平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别来相思无限期，欲说相思，要见终无计。拟写相思持送伊，如何尽得相思意。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仄仄平平平仄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，仄仄平平，仄仄平平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。平仄平平平仄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，仄平仄仄平平</a:t>
            </a:r>
            <a:r>
              <a:rPr lang="zh-CN" altLang="en-US" sz="16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仄</a:t>
            </a:r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。</a:t>
            </a:r>
          </a:p>
          <a:p>
            <a:r>
              <a:rPr lang="zh-CN" altLang="en-US" sz="1600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眼底相思心里事，纵把相思，写尽凭谁寄。多少相思都做泪，一齐泪损相思字。</a:t>
            </a:r>
            <a:r>
              <a:rPr lang="zh-CN" altLang="en-US" sz="1600" b="0" i="0" baseline="30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zh-CN" altLang="en-US" sz="1600" b="0" i="0" dirty="0" smtClean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sz="16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（说明：词牌格律与对照例词交错排列。格律使用宋体字排印，例词使用斜体字排印。词牌符号含义如下：平，表示填平声字；仄，表示填仄声字；中，表示可平可仄。句末加粗为韵脚。）</a:t>
            </a:r>
            <a:endParaRPr lang="zh-CN" altLang="en-US" sz="16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15" y="263525"/>
            <a:ext cx="605218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蝶恋花·春景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苏轼 宋 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花褪残红青杏小。燕子飞时，绿水人家绕。枝上柳绵吹又少。天涯何处无芳草。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墙里秋千墙外道。墙外行人，墙里佳人笑。笑渐不闻声渐悄。多情却被无情恼。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注释：花褪残红青杏小：指杏花刚刚凋谢，青色的小杏正在成形。褪（tùn），萎谢。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飞：一作“来”。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绕：一作“晓”。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柳绵：即柳絮。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天涯何处无芳草：指春暖大地，处处长满了美美芳草。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渐悄：渐渐没有声音。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多情：指旅途行人过分多情。却被：反被。无情：指墙内荡秋千的佳人毫无觉察。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ym typeface="+mn-ea"/>
              </a:rPr>
              <a:t>这是一首描写春景的清新婉丽之作，表现了词人对春光流逝的叹息，以及自已的情感不为人知的烦恼。上阕写春光易逝带来的伤感，没有拘泥于状景写物而融人自身深沉的慨叹。下阕写得遇佳人却无缘一晤，自己多情却遭到无情对待的悲哀。全词词意婉转，词情动人，于清新中蕴涵哀怨，于婉丽中透出伤情，意境朦胧，韵味无穷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255" y="263525"/>
            <a:ext cx="4715510" cy="60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2590" y="247015"/>
            <a:ext cx="3889375" cy="5539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蝶恋花·伫倚危楼风细细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柳永 宋 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伫倚危楼风细细。望极春愁，黯黯生天际。草色烟光残照里。无言谁会凭阑意。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拟把疏狂图一醉。对酒当歌，强乐还无味。衣带渐宽终不悔。为伊消得人憔悴。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注释：⑴伫（zhù）倚危楼：长时间倚靠在高楼的栏杆上。伫，久立。危楼，高楼。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⑵望极：极目远望。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⑶黯黯（ànàn）：心情沮丧忧愁。生天际：从遥远无边的天际升起。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⑷烟光：飘忽缭绕的云霭雾气。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⑸会：理解。阑：同“栏”。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⑹拟把：打算。疏狂：狂放不羁。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⑺强（qiǎng）乐：勉强欢笑。强，勉强。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⑻衣带渐宽：指人逐渐消瘦。语本《古诗十九首》：“相去日已远，衣带日已缓”。</a:t>
            </a:r>
          </a:p>
          <a:p>
            <a:r>
              <a:rPr lang="zh-CN" altLang="en-US" sz="1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⑼消得：值得。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0245" y="5485130"/>
            <a:ext cx="68091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这是一首怀人之作。词人把漂泊异乡的落魄感受，同怀念意中人的缠绵情思结合在一起写，采用“曲径通幽”的表现方式，抒情写景，感情真挚。</a:t>
            </a:r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" y="247015"/>
            <a:ext cx="6936740" cy="4964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1465" y="238125"/>
            <a:ext cx="5366385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蝶恋花·庭院深深深几许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欧阳修 宋 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庭院深深深几许，杨柳堆烟，帘幕无重数。玉勒雕鞍游冶处，楼高不见章台路。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雨横风狂三月暮，门掩黄昏，无计留春住。泪眼问花花不语，乱红飞过秋千去。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1600" b="1">
                <a:solidFill>
                  <a:srgbClr val="FF0000"/>
                </a:solidFill>
              </a:rPr>
              <a:t>注释：⑴几许：多少。许，估计数量之词。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⑵堆烟：形容杨柳浓密。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⑶玉勒雕鞍：极言车马的豪华。玉勒：玉制的马衔。雕鞍：精雕的马鞍。游冶处：指歌楼妓院。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⑷章台：汉长安街名。《汉书·张敞传》有“走马章台街”语。唐许尧佐《章台柳传》，记妓女柳氏事。后因以章台为歌妓聚居之地。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⑸雨横：指急雨、骤雨。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⑹乱红：这里形容各种花片纷纷飘落的样子。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译文：深深的庭院不知有多深？一排排杨柳堆起绿色的云，一重重帘幕多得难以计数。华车骏马如今在哪里游冶，我登上高楼也不见章台路。</a:t>
            </a:r>
          </a:p>
          <a:p>
            <a:r>
              <a:rPr lang="zh-CN" altLang="en-US" sz="1600" b="1">
                <a:solidFill>
                  <a:srgbClr val="FF0000"/>
                </a:solidFill>
              </a:rPr>
              <a:t>风狂雨骤的暮春三月，时近黄昏掩起门户，却没有办法把春光留住。我泪眼汪汪问花，花默默不语，只见散乱的落花飞过秋千去。</a:t>
            </a:r>
          </a:p>
        </p:txBody>
      </p:sp>
      <p:pic>
        <p:nvPicPr>
          <p:cNvPr id="3" name="图片 2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238125"/>
            <a:ext cx="5941060" cy="4606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4330" y="4993005"/>
            <a:ext cx="605472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此词描写闺中少妇的伤春之情。上片写少妇深闺寂寞，阻隔重重，想见意中人而不得；下片写美人迟暮，盼意中人回归而不得，幽恨怨愤之情自现。全词写景状物，疏俊委曲，虚实相融，用语自然，辞意深婉，尤对少妇心理刻划写意传神，堪称欧词之典范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160" y="158115"/>
            <a:ext cx="4775200" cy="5969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蝶恋花·昨夜秋风来万里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宋 苏轼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昨夜秋风来万里。月上屏帏，冷透人衣袂。有客抱衾愁不寐。那堪玉漏长如岁。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羁舍留连归计未。梦断魂销，一枕相思泪。衣带渐宽无别意。新书报我添憔悴。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注释：屏：屏风。帏（wéi）：床帐。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衣袂（mèi）：衣袖。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衾（qīn）：被子。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玉漏：古代计时器。长如岁：度夜如年。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羁（jī）舍：寄居之处。归计：指回朝廷当官，一说指回归故里。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衣带渐宽：指人因忧愁而消瘦。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新书：新写的信。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注释：昨夜的秋风好似来自万里之外的家乡。月亮攀上了寝息之所的帷帐，冷气透入人的衣袖。在异乡作客的我抱着被子愁得睡不着觉。更哪能忍受漏壶一滴滴的声音，越发觉得长夜漫漫。</a:t>
            </a:r>
          </a:p>
          <a:p>
            <a:r>
              <a:rPr lang="zh-CN" altLang="zh-CN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寄居他乡回朝廷当官还遥遥无期。梦里醒来凄绝伤神，一觉醒来满面都是相思的泪水。衣带渐渐宽松，不为别的什么。只为新到的书信，又平添了许多憔悴。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5575" y="4137025"/>
            <a:ext cx="67437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这是一首专写词人人生与思想发生变化时的心态词，上片写秋夜秋风的冷势与词人不眠的心态，下片从相思的角度来烘托词人不热衷于回朝效命的心态。全词通过描写秋夜秋风秋月秋冷秋思来渲染词人的秋“愁”，这是继柳永之后，作心态婉约词的成功尝试。</a:t>
            </a:r>
          </a:p>
        </p:txBody>
      </p:sp>
      <p:pic>
        <p:nvPicPr>
          <p:cNvPr id="4" name="图片 3" descr="timg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75" y="158115"/>
            <a:ext cx="6719570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720" y="209550"/>
            <a:ext cx="679640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蝶恋花·醉别西楼醒不记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晏几道 宋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醉别西楼醒不记。春梦秋云，聚散真容易。斜月半窗还少睡。画屏闲展吴山翠。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衣上酒痕诗里字。点点行行，总是凄凉意。红烛自怜无好计。夜寒空替人垂泪。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注释：西楼：泛指欢宴之所。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春梦秋云：喻美好而又虚幻短暂、聚散无常的事物。白居易《花非花》诗：“来如春梦不多时，云似秋云无觅处。”晏殊《木兰花》：“长于春梦几多时，散似秋云无觅处。”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吴山：画屏上的江南山水。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“红烛”二句：化用唐杜牧《赠别二首》之二：“蜡烛有心还惜别，替人垂泪到天明。”将蜡烛拟人化。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译文：醉别西楼的情景醒后全都忘记。犹如春梦秋云，人生聚散实在太容易。月光斜照窗棂，我难以入睡，闲看画屏上吴山的葱翠。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衣上的酒痕和诗里的字，一点点，一行行，都是那凄凉的情意。可怜的红烛自怜没有好办法，只能在寒夜中白白地为人垂泪。</a:t>
            </a:r>
          </a:p>
          <a:p>
            <a:r>
              <a:rPr lang="zh-CN" altLang="en-US" sz="16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这是一首伤别的恋情之作，写别后的凄凉情景。此词没有事件的具体描述，通过一组意象反复诉说离愁的无处不在和无时不有。上阕写醉梦醒来，感慨人生如梦如云，醉别西楼，醒后已不记得当时的情景，即使什么都忘了，可醒后有一点清醒的：人生聚散，像春梦，像秋云，容易消失；下阕写聚时的酒痕诗文，现在睹物生情，无不感到哀伤，最后两句写燃烧的红烛也好像悄悄替人流泪。全词意象清幽，缠绵凄婉，迷茫的意态和伤感的氛围平添了含蓄酸楚的氛围，颇有情调。</a:t>
            </a:r>
          </a:p>
        </p:txBody>
      </p:sp>
      <p:pic>
        <p:nvPicPr>
          <p:cNvPr id="4" name="图片 3" descr="t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209550"/>
            <a:ext cx="3315335" cy="62490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109855"/>
            <a:ext cx="10058400" cy="2256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8295" y="2366645"/>
            <a:ext cx="11796395" cy="4492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蝶恋花·画阁归来春又晚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宋 欧阳修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画阁归来春又晚。燕子双飞，柳软桃花浅。细雨满天风满院，愁眉敛尽无人见。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独倚阑干心绪乱。芳草芊绵，尚忆江南岸。风月无情人暗换，旧游如梦空肠断。</a:t>
            </a: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注释：画阁：华美的楼阁。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桃花浅：是说春晚桃花开残，树上的花朵显得稀薄了。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细雨：小雨。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愁眉：发愁时皱着的眉头。唐白居易《晚春沽酒》：“不如贫贱日，随分开愁眉。”敛尽：收拾、整理干净。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心绪：心思，心情。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芊（qiān）绵：草木茂密繁盛。刘禹锡《省试风光草际浮》：“乍疑芊绵里，稍动丰茸际。”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暗换：不知不觉地更换。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旧游：昔日的游览。</a:t>
            </a:r>
            <a:endParaRPr lang="zh-CN" altLang="en-US" sz="1200" i="1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1200" i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译文：从楼阁归来，才发现今年的春天又迟到了。燕子双双齐飞</a:t>
            </a:r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，垂柳低软，桃花已经凋零残败。落花像撩人的细雨洒满了半空，和风习习充满了庭院。独自皱眉，满怀的愁苦没有人能感受。</a:t>
            </a:r>
          </a:p>
          <a:p>
            <a:r>
              <a:rPr lang="zh-CN" altLang="en-US" sz="12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一个人孤独地靠着栏杆，心思如麻又烦乱。芳草萋萋，回忆了一番江南岸。清风明月没有感情，暗将人的模样改变，昔日的游览如梦一样，哪里经受得起重提？我这里白白地极度悲痛。</a:t>
            </a:r>
          </a:p>
          <a:p>
            <a:r>
              <a:rPr lang="zh-CN" altLang="en-US" sz="1200">
                <a:sym typeface="+mn-ea"/>
              </a:rPr>
              <a:t>这是首伤春词。上片写女主人公从画阁归来所见的晚春之景，清丽和淡，把伤春之人与残春之景融为一体。下片写女子的愁怨，残春之景引起她对往昔的回忆，但“风月无情”，美好已逝，回忆只能使人肠断难言。此词由景入情，景情浑融，情感哀婉深切，把一位孤独寂寞、多情善感的女子描绘得真切动人。全词情调低沉，作者用语虽然清丽，勾勒出的却仍是一个心情灰暗无绪的落拓形象。</a:t>
            </a:r>
            <a:endParaRPr lang="zh-CN" altLang="en-US" sz="1600"/>
          </a:p>
          <a:p>
            <a:endParaRPr lang="zh-CN" altLang="en-US" sz="16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电路</Template>
  <TotalTime>2</TotalTime>
  <Words>2510</Words>
  <Application>Microsoft Office PowerPoint</Application>
  <PresentationFormat>宽屏</PresentationFormat>
  <Paragraphs>106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楷体_GB2312</vt:lpstr>
      <vt:lpstr>宋体</vt:lpstr>
      <vt:lpstr>Arial</vt:lpstr>
      <vt:lpstr>Trebuchet MS</vt:lpstr>
      <vt:lpstr>Tw Cen MT</vt:lpstr>
      <vt:lpstr>电路</vt:lpstr>
      <vt:lpstr>蝶恋花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WWW.LENOVO.COM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蝶恋花</dc:title>
  <dc:creator>Windows 用户</dc:creator>
  <cp:lastModifiedBy>Windows 用户</cp:lastModifiedBy>
  <cp:revision>35</cp:revision>
  <dcterms:created xsi:type="dcterms:W3CDTF">2018-10-11T03:44:00Z</dcterms:created>
  <dcterms:modified xsi:type="dcterms:W3CDTF">2019-03-22T07:13:12Z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2052-10.8.0.6501</vt:lpwstr>
  </property>
</Properties>
</file>