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66" r:id="rId7"/>
    <p:sldId id="258" r:id="rId8"/>
    <p:sldId id="323" r:id="rId9"/>
    <p:sldId id="360" r:id="rId10"/>
    <p:sldId id="361" r:id="rId11"/>
    <p:sldId id="313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26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82A2"/>
    <a:srgbClr val="878586"/>
    <a:srgbClr val="EB678E"/>
    <a:srgbClr val="C6C6C6"/>
    <a:srgbClr val="92928C"/>
    <a:srgbClr val="E8E3E8"/>
    <a:srgbClr val="9E9E9E"/>
    <a:srgbClr val="F4F1ED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873"/>
        <p:guide orient="horz" pos="3997"/>
        <p:guide orient="horz" pos="3748"/>
        <p:guide orient="horz" pos="533"/>
        <p:guide pos="3635"/>
        <p:guide pos="840"/>
        <p:guide pos="3808"/>
        <p:guide pos="4184"/>
        <p:guide pos="67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ACBBD-4656-4EA0-B3E2-A7B0FA2F5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DD683-89E0-4F51-8F3D-5FDD353A1F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1859" t="2931" r="2235" b="14984"/>
          <a:stretch>
            <a:fillRect/>
          </a:stretch>
        </p:blipFill>
        <p:spPr>
          <a:xfrm>
            <a:off x="0" y="18116"/>
            <a:ext cx="12192000" cy="680330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322576"/>
            <a:ext cx="5724144" cy="118738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200" t="-9733" r="2970" b="15286"/>
          <a:stretch>
            <a:fillRect/>
          </a:stretch>
        </p:blipFill>
        <p:spPr>
          <a:xfrm>
            <a:off x="0" y="-1058525"/>
            <a:ext cx="12192000" cy="791652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234468"/>
            <a:ext cx="4215539" cy="828890"/>
          </a:xfrm>
          <a:prstGeom prst="rect">
            <a:avLst/>
          </a:prstGeom>
          <a:solidFill>
            <a:srgbClr val="89A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mtClean="0">
              <a:solidFill>
                <a:srgbClr val="ACBFC5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CD20-193D-4739-8ACF-A42F781DE6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883B-88A2-4CCD-8AB6-6865725CB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/>
          <p:nvPr/>
        </p:nvSpPr>
        <p:spPr>
          <a:xfrm>
            <a:off x="0" y="1801905"/>
            <a:ext cx="9507071" cy="1667435"/>
          </a:xfrm>
          <a:prstGeom prst="homePlate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08698" y="2056865"/>
            <a:ext cx="5759450" cy="449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108698" y="3197613"/>
            <a:ext cx="5759450" cy="449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5519936" y="431398"/>
            <a:ext cx="1152128" cy="1152128"/>
          </a:xfrm>
          <a:prstGeom prst="ellipse">
            <a:avLst/>
          </a:prstGeom>
          <a:solidFill>
            <a:srgbClr val="92D050">
              <a:alpha val="20000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878586"/>
                </a:solidFill>
              </a:rPr>
              <a:t>logo</a:t>
            </a:r>
            <a:endParaRPr lang="zh-CN" altLang="en-US" sz="2800" dirty="0">
              <a:solidFill>
                <a:srgbClr val="878586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08698" y="2217345"/>
            <a:ext cx="57594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/>
            <a:r>
              <a:rPr lang="zh-CN" altLang="en-US" sz="5400" smtClean="0">
                <a:sym typeface="+mn-ea"/>
              </a:rPr>
              <a:t>出国旅游那些事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84915" y="3580107"/>
            <a:ext cx="3022170" cy="1239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0540" y="536575"/>
            <a:ext cx="1010285" cy="941705"/>
          </a:xfrm>
          <a:prstGeom prst="rect">
            <a:avLst/>
          </a:prstGeom>
        </p:spPr>
      </p:pic>
      <p:sp>
        <p:nvSpPr>
          <p:cNvPr id="3101" name="矩形 5"/>
          <p:cNvSpPr>
            <a:spLocks noChangeArrowheads="1"/>
          </p:cNvSpPr>
          <p:nvPr/>
        </p:nvSpPr>
        <p:spPr bwMode="auto">
          <a:xfrm>
            <a:off x="1915795" y="4806315"/>
            <a:ext cx="1325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/>
                </a:solidFill>
                <a:sym typeface="微软雅黑" panose="020B0503020204020204" pitchFamily="34" charset="-122"/>
              </a:rPr>
              <a:t>公共教学部</a:t>
            </a:r>
            <a:endParaRPr lang="zh-CN" altLang="en-US" sz="180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7277865" y="1027548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6055" y="1220470"/>
            <a:ext cx="8091805" cy="16414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break 指有形的或无形的东西被打破、弄碎；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damage指不彻底地破坏，使其不能发挥正常作用，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              有时强调不可修复。</a:t>
            </a:r>
            <a:endParaRPr lang="zh-CN" altLang="en-US" sz="2800"/>
          </a:p>
        </p:txBody>
      </p:sp>
      <p:pic>
        <p:nvPicPr>
          <p:cNvPr id="6" name="图片 -2147482609" descr="}@SRG_AHP27K}FFW1`V4M1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830" y="2746375"/>
            <a:ext cx="1358265" cy="3303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-2147482612" descr="JGL_M3HYDHD4BJNN8EN``C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2861945"/>
            <a:ext cx="2598420" cy="3155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7277865" y="1027548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-1079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0825" y="1198880"/>
            <a:ext cx="6151880" cy="16414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It is the wrong size.（它的尺寸不对。）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It has expired.（它过期了。）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It is spoiled.（它变质了。）</a:t>
            </a:r>
            <a:endParaRPr lang="zh-CN" altLang="en-US" sz="2800"/>
          </a:p>
        </p:txBody>
      </p:sp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1170940" y="371125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7"/>
          <p:cNvSpPr>
            <a:spLocks noChangeArrowheads="1"/>
          </p:cNvSpPr>
          <p:nvPr/>
        </p:nvSpPr>
        <p:spPr bwMode="auto">
          <a:xfrm>
            <a:off x="1352455" y="371125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65935" y="3521710"/>
            <a:ext cx="6781165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I</a:t>
            </a:r>
            <a:r>
              <a:rPr lang="en-US" altLang="zh-CN" sz="2800"/>
              <a:t>'</a:t>
            </a:r>
            <a:r>
              <a:rPr lang="zh-CN" altLang="en-US" sz="2800"/>
              <a:t>m not satisfied with it and I’d like a refund.</a:t>
            </a:r>
            <a:endParaRPr lang="zh-CN" altLang="en-US" sz="2800"/>
          </a:p>
          <a:p>
            <a:r>
              <a:rPr lang="zh-CN" altLang="en-US" sz="2800"/>
              <a:t>（我对它完全不满意，我想要退款。）</a:t>
            </a:r>
            <a:endParaRPr lang="zh-CN" altLang="en-US" sz="2800"/>
          </a:p>
          <a:p>
            <a:r>
              <a:rPr lang="zh-CN" altLang="en-US" sz="2800"/>
              <a:t>be not satisfied with：对……不满意；</a:t>
            </a:r>
            <a:endParaRPr lang="zh-CN" altLang="en-US" sz="2800"/>
          </a:p>
          <a:p>
            <a:r>
              <a:rPr lang="zh-CN" altLang="en-US" sz="2800"/>
              <a:t>refund/'ri:fʌnd/：n.退款</a:t>
            </a:r>
            <a:endParaRPr lang="zh-CN" altLang="en-US" sz="2800"/>
          </a:p>
        </p:txBody>
      </p:sp>
      <p:pic>
        <p:nvPicPr>
          <p:cNvPr id="11" name="图片 -2147482607" descr="ref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330" y="3568700"/>
            <a:ext cx="2765425" cy="21310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7277865" y="1027548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0825" y="1198880"/>
            <a:ext cx="7920355" cy="1124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I</a:t>
            </a:r>
            <a:r>
              <a:rPr lang="en-US" altLang="zh-CN" sz="2800"/>
              <a:t>'</a:t>
            </a:r>
            <a:r>
              <a:rPr lang="zh-CN" altLang="en-US" sz="2800"/>
              <a:t>ve come to return this shirt.（我来退这件衬衫。）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Can I have my money back?（我想要退钱。） </a:t>
            </a:r>
            <a:endParaRPr lang="zh-CN" altLang="en-US" sz="2800"/>
          </a:p>
        </p:txBody>
      </p:sp>
      <p:pic>
        <p:nvPicPr>
          <p:cNvPr id="6" name="图片 -2147482602" descr="return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965" y="2823845"/>
            <a:ext cx="3629660" cy="2580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7277865" y="1027548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0825" y="1198880"/>
            <a:ext cx="9773920" cy="47428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We can</a:t>
            </a:r>
            <a:r>
              <a:rPr lang="en-US" altLang="zh-CN" sz="2800"/>
              <a:t>'</a:t>
            </a:r>
            <a:r>
              <a:rPr lang="zh-CN" altLang="en-US" sz="2800"/>
              <a:t>t offer you a refund but we can exchange the dinner set.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（我们不能给您退款，但是我们可以给您换一套餐具。）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exchange/ɪks'tʃeɪndʒ/：v.交换；兑换；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How about an exchange?（换一下行吗？）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exchange A for B：把A换成B</a:t>
            </a:r>
            <a:endParaRPr lang="zh-CN" altLang="en-US" sz="2800"/>
          </a:p>
          <a:p>
            <a:pPr>
              <a:lnSpc>
                <a:spcPct val="120000"/>
              </a:lnSpc>
            </a:pPr>
            <a:endParaRPr lang="zh-CN" altLang="en-US" sz="2800"/>
          </a:p>
          <a:p>
            <a:pPr>
              <a:lnSpc>
                <a:spcPct val="120000"/>
              </a:lnSpc>
            </a:pPr>
            <a:endParaRPr lang="zh-CN" altLang="en-US" sz="2800"/>
          </a:p>
          <a:p>
            <a:pPr>
              <a:lnSpc>
                <a:spcPct val="120000"/>
              </a:lnSpc>
            </a:pP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Can I exchange this for something else?（我可以换成别的吗？）</a:t>
            </a:r>
            <a:endParaRPr lang="zh-CN" altLang="en-US" sz="2800"/>
          </a:p>
        </p:txBody>
      </p:sp>
      <p:pic>
        <p:nvPicPr>
          <p:cNvPr id="6" name="图片 -2147482606" descr=")HB8@LNN3%V]6XXN%IJ}J$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935" y="3385185"/>
            <a:ext cx="2549525" cy="19323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7277865" y="1027548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10410" y="1027430"/>
            <a:ext cx="6228080" cy="16414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We don</a:t>
            </a:r>
            <a:r>
              <a:rPr lang="en-US" altLang="zh-CN" sz="2800"/>
              <a:t>'</a:t>
            </a:r>
            <a:r>
              <a:rPr lang="zh-CN" altLang="en-US" sz="2800"/>
              <a:t>t have this model in store today.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（今天我们没有这个型号的存货了。）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in store：储备着 </a:t>
            </a:r>
            <a:endParaRPr lang="zh-CN" altLang="en-US" sz="2800"/>
          </a:p>
        </p:txBody>
      </p:sp>
      <p:pic>
        <p:nvPicPr>
          <p:cNvPr id="6" name="图片 -2147482605" descr="GO)~NT6L3534VU`6~[D{L{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795" y="3068955"/>
            <a:ext cx="3508375" cy="2132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7277865" y="1027548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0825" y="1315720"/>
            <a:ext cx="8523605" cy="42259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Is it possible to have the dinner set delivered to my hotel?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（能不能把餐具送到我的宾馆呢？）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Can you mail this for me?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（能寄给我吗？）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Do you have an overseas shipment service?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（你们有寄到海外的服务吗？）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Please send this by air mail to Shanghai.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（请用航空寄到上海。）</a:t>
            </a:r>
            <a:endParaRPr lang="zh-CN" altLang="en-US" sz="2800"/>
          </a:p>
        </p:txBody>
      </p:sp>
      <p:pic>
        <p:nvPicPr>
          <p:cNvPr id="6" name="图片 -2147482601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455" y="2630805"/>
            <a:ext cx="2797810" cy="2910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906" y="2185147"/>
            <a:ext cx="5238426" cy="2245658"/>
          </a:xfrm>
          <a:prstGeom prst="homePlate">
            <a:avLst/>
          </a:prstGeom>
          <a:solidFill>
            <a:srgbClr val="92D05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2"/>
          <p:cNvSpPr/>
          <p:nvPr/>
        </p:nvSpPr>
        <p:spPr>
          <a:xfrm flipH="1">
            <a:off x="6953574" y="2185147"/>
            <a:ext cx="5238426" cy="2245658"/>
          </a:xfrm>
          <a:prstGeom prst="homePlate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79181" y="2567074"/>
            <a:ext cx="1433638" cy="1481803"/>
          </a:xfrm>
          <a:prstGeom prst="ellipse">
            <a:avLst/>
          </a:prstGeom>
          <a:solidFill>
            <a:schemeClr val="tx1">
              <a:lumMod val="75000"/>
              <a:lumOff val="25000"/>
              <a:alpha val="20000"/>
            </a:schemeClr>
          </a:solidFill>
          <a:ln w="12700">
            <a:solidFill>
              <a:srgbClr val="EB6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logo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6651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" y="2918460"/>
            <a:ext cx="4605338" cy="777875"/>
          </a:xfrm>
        </p:spPr>
        <p:txBody>
          <a:bodyPr>
            <a:normAutofit fontScale="90000"/>
          </a:bodyPr>
          <a:p>
            <a:pPr marL="0" indent="0" eaLnBrk="1" hangingPunct="1"/>
            <a:r>
              <a:rPr lang="zh-CN" altLang="zh-CN" smtClean="0">
                <a:sym typeface="微软雅黑" panose="020B0503020204020204" pitchFamily="34" charset="-122"/>
              </a:rPr>
              <a:t>感谢聆听</a:t>
            </a:r>
            <a:endParaRPr lang="zh-CN" altLang="zh-CN" smtClean="0">
              <a:sym typeface="微软雅黑" panose="020B0503020204020204" pitchFamily="34" charset="-122"/>
            </a:endParaRPr>
          </a:p>
        </p:txBody>
      </p:sp>
      <p:sp>
        <p:nvSpPr>
          <p:cNvPr id="26652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7675880" y="2918460"/>
            <a:ext cx="4853305" cy="458470"/>
          </a:xfrm>
        </p:spPr>
        <p:txBody>
          <a:bodyPr>
            <a:noAutofit/>
          </a:bodyPr>
          <a:p>
            <a:pPr eaLnBrk="1" hangingPunct="1"/>
            <a:r>
              <a:rPr lang="en-US" altLang="zh-CN" sz="3200" smtClean="0"/>
              <a:t>THANKS FOR LISTENING</a:t>
            </a:r>
            <a:endParaRPr lang="en-US" altLang="zh-CN" sz="3200" smtClean="0"/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0385" y="2820670"/>
            <a:ext cx="1043305" cy="97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>
            <a:off x="6491205" y="3877343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6491205" y="2446231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-5715"/>
            <a:ext cx="3798277" cy="6858000"/>
          </a:xfrm>
          <a:prstGeom prst="rect">
            <a:avLst/>
          </a:prstGeom>
          <a:solidFill>
            <a:srgbClr val="92928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2766" y="1201896"/>
            <a:ext cx="3353435" cy="3297555"/>
            <a:chOff x="222766" y="900528"/>
            <a:chExt cx="3353435" cy="3297555"/>
          </a:xfrm>
        </p:grpSpPr>
        <p:sp>
          <p:nvSpPr>
            <p:cNvPr id="7" name="矩形 6"/>
            <p:cNvSpPr/>
            <p:nvPr/>
          </p:nvSpPr>
          <p:spPr>
            <a:xfrm>
              <a:off x="791091" y="900528"/>
              <a:ext cx="2419985" cy="1342390"/>
            </a:xfrm>
            <a:prstGeom prst="rect">
              <a:avLst/>
            </a:prstGeom>
            <a:solidFill>
              <a:srgbClr val="92D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旅行中的购物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2766" y="3368138"/>
              <a:ext cx="335343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购物事项 </a:t>
              </a:r>
              <a:endPara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Matters on Shopping</a:t>
              </a:r>
              <a:endPara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87925" y="2446231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0" name="圆角矩形 9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2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132411" y="2483391"/>
            <a:ext cx="309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讨价还价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Bargaining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987109" y="3882648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4" name="圆角矩形 13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>
                  <a:latin typeface="Engravers MT" panose="02090707080505020304" pitchFamily="18" charset="0"/>
                  <a:ea typeface="华文楷体" panose="02010600040101010101" pitchFamily="2" charset="-122"/>
                </a:rPr>
                <a:t>4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718935" y="3976370"/>
            <a:ext cx="465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 After-sales Service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0" y="309966"/>
            <a:ext cx="6096000" cy="263471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6345238"/>
            <a:ext cx="6096000" cy="2634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491205" y="3172036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987925" y="3172036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25" name="圆角矩形 24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3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132411" y="3209196"/>
            <a:ext cx="309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成交付款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Paying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491205" y="1713441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4987925" y="1713441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30" name="圆角矩形 29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1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718935" y="1750695"/>
            <a:ext cx="5012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选购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商品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Shopping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Aro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nd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6468345" y="4594436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4965065" y="4594436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35" name="圆角矩形 34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5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109551" y="4631596"/>
            <a:ext cx="309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退税 Tax Refund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679252"/>
            <a:ext cx="6642100" cy="584775"/>
            <a:chOff x="0" y="756663"/>
            <a:chExt cx="6642100" cy="584775"/>
          </a:xfrm>
        </p:grpSpPr>
        <p:sp>
          <p:nvSpPr>
            <p:cNvPr id="38" name="矩形 37"/>
            <p:cNvSpPr/>
            <p:nvPr/>
          </p:nvSpPr>
          <p:spPr>
            <a:xfrm>
              <a:off x="0" y="778933"/>
              <a:ext cx="1163638" cy="562505"/>
            </a:xfrm>
            <a:prstGeom prst="rect">
              <a:avLst/>
            </a:prstGeom>
            <a:solidFill>
              <a:srgbClr val="92D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63955" y="756663"/>
              <a:ext cx="547814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成交付款 Paying</a:t>
              </a:r>
              <a:endParaRPr lang="zh-CN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7183" name="矩形 10"/>
          <p:cNvSpPr>
            <a:spLocks noChangeArrowheads="1"/>
          </p:cNvSpPr>
          <p:nvPr/>
        </p:nvSpPr>
        <p:spPr bwMode="auto">
          <a:xfrm>
            <a:off x="2110105" y="2034540"/>
            <a:ext cx="7639050" cy="575945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4" name="矩形 5"/>
          <p:cNvSpPr>
            <a:spLocks noChangeArrowheads="1"/>
          </p:cNvSpPr>
          <p:nvPr/>
        </p:nvSpPr>
        <p:spPr bwMode="auto">
          <a:xfrm>
            <a:off x="2110105" y="2610485"/>
            <a:ext cx="7639685" cy="280924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35200" y="2740025"/>
            <a:ext cx="762317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※国外购物售后的常识知识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国外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购物售后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时常用的英语词汇与表达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80945" y="2034540"/>
            <a:ext cx="988060" cy="533400"/>
            <a:chOff x="748392" y="2781300"/>
            <a:chExt cx="3125715" cy="1829029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8" name="圆角矩形 17"/>
            <p:cNvSpPr/>
            <p:nvPr/>
          </p:nvSpPr>
          <p:spPr>
            <a:xfrm>
              <a:off x="748392" y="2781300"/>
              <a:ext cx="1544519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9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292911" y="2781300"/>
              <a:ext cx="1581196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9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480945" y="2034540"/>
            <a:ext cx="13557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eaLnBrk="1" hangingPunct="1">
              <a:buNone/>
            </a:pPr>
            <a:r>
              <a:rPr lang="zh-CN" altLang="zh-CN" sz="2800" smtClean="0">
                <a:solidFill>
                  <a:schemeClr val="bg1"/>
                </a:solidFill>
                <a:sym typeface="+mn-ea"/>
              </a:rPr>
              <a:t>目 录</a:t>
            </a:r>
            <a:endParaRPr lang="zh-CN" altLang="zh-CN" sz="280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23" name="图片 22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50000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3269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5814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国外购物售后的常识知识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7980" y="1318895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在购买国外本土品牌                       </a:t>
            </a:r>
            <a:endParaRPr lang="zh-CN" altLang="en-US" sz="2400"/>
          </a:p>
        </p:txBody>
      </p:sp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240506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燕尾形 7"/>
          <p:cNvSpPr>
            <a:spLocks noChangeArrowheads="1"/>
          </p:cNvSpPr>
          <p:nvPr/>
        </p:nvSpPr>
        <p:spPr bwMode="auto">
          <a:xfrm>
            <a:off x="1170845" y="240506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92275" y="203644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购买国际品牌                       </a:t>
            </a:r>
            <a:endParaRPr lang="zh-CN" altLang="en-US" sz="2400"/>
          </a:p>
        </p:txBody>
      </p:sp>
      <p:sp>
        <p:nvSpPr>
          <p:cNvPr id="12" name="燕尾形 6"/>
          <p:cNvSpPr>
            <a:spLocks noChangeArrowheads="1"/>
          </p:cNvSpPr>
          <p:nvPr/>
        </p:nvSpPr>
        <p:spPr bwMode="auto">
          <a:xfrm>
            <a:off x="1061720" y="365347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燕尾形 7"/>
          <p:cNvSpPr>
            <a:spLocks noChangeArrowheads="1"/>
          </p:cNvSpPr>
          <p:nvPr/>
        </p:nvSpPr>
        <p:spPr bwMode="auto">
          <a:xfrm>
            <a:off x="1243235" y="365347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92275" y="2753360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购买新推出的产品                         </a:t>
            </a:r>
            <a:endParaRPr lang="zh-CN" altLang="en-US" sz="2400"/>
          </a:p>
        </p:txBody>
      </p:sp>
      <p:sp>
        <p:nvSpPr>
          <p:cNvPr id="17" name="文本框 16"/>
          <p:cNvSpPr txBox="1"/>
          <p:nvPr/>
        </p:nvSpPr>
        <p:spPr>
          <a:xfrm>
            <a:off x="1692275" y="354012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购买正品                         </a:t>
            </a:r>
            <a:endParaRPr lang="zh-CN" altLang="en-US" sz="2400"/>
          </a:p>
        </p:txBody>
      </p:sp>
      <p:sp>
        <p:nvSpPr>
          <p:cNvPr id="18" name="文本框 17"/>
          <p:cNvSpPr txBox="1"/>
          <p:nvPr/>
        </p:nvSpPr>
        <p:spPr>
          <a:xfrm>
            <a:off x="1692275" y="418782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购物凭证                         </a:t>
            </a:r>
            <a:endParaRPr lang="zh-CN" altLang="en-US" sz="2400"/>
          </a:p>
        </p:txBody>
      </p:sp>
      <p:sp>
        <p:nvSpPr>
          <p:cNvPr id="19" name="文本框 18"/>
          <p:cNvSpPr txBox="1"/>
          <p:nvPr/>
        </p:nvSpPr>
        <p:spPr>
          <a:xfrm>
            <a:off x="1692275" y="474853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正确的操作                         </a:t>
            </a:r>
            <a:endParaRPr lang="zh-CN" altLang="en-US" sz="2400"/>
          </a:p>
        </p:txBody>
      </p:sp>
      <p:pic>
        <p:nvPicPr>
          <p:cNvPr id="15" name="图片 7" descr="直营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585" y="1450975"/>
            <a:ext cx="2878455" cy="2142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4" descr="商品发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615" y="2638425"/>
            <a:ext cx="2170430" cy="29775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8532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购物售后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42110" y="1272540"/>
            <a:ext cx="36048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“ 售后服务”的英语表达 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2080260" y="2075180"/>
            <a:ext cx="45631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after-sales service：售后服务</a:t>
            </a:r>
            <a:endParaRPr lang="zh-CN" altLang="en-US" sz="2800"/>
          </a:p>
        </p:txBody>
      </p:sp>
      <p:pic>
        <p:nvPicPr>
          <p:cNvPr id="10" name="图片 6" descr="after sales service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60" y="2961005"/>
            <a:ext cx="5166995" cy="1979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7277865" y="1027548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7460" y="1249045"/>
            <a:ext cx="10300335" cy="47428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/>
              <a:t>After-sales Service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Customer: I bought this dinner set from your store but it has some 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                  defects. The plate is stained. And the bowl is broken.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Assistant: Have you used the plates?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Customer: No, I haven</a:t>
            </a:r>
            <a:r>
              <a:rPr lang="en-US" altLang="zh-CN" sz="2800"/>
              <a:t>'</a:t>
            </a:r>
            <a:r>
              <a:rPr lang="zh-CN" altLang="en-US" sz="2800"/>
              <a:t>t used them at all. And this cup is damaged- it 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                   has a big crack. I</a:t>
            </a:r>
            <a:r>
              <a:rPr lang="en-US" altLang="zh-CN" sz="2800"/>
              <a:t>'</a:t>
            </a:r>
            <a:r>
              <a:rPr lang="zh-CN" altLang="en-US" sz="2800"/>
              <a:t>m not satisfied with it and I</a:t>
            </a:r>
            <a:r>
              <a:rPr lang="en-US" altLang="zh-CN" sz="2800"/>
              <a:t>'</a:t>
            </a:r>
            <a:r>
              <a:rPr lang="zh-CN" altLang="en-US" sz="2800"/>
              <a:t>d like a refund.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Assistant: We can</a:t>
            </a:r>
            <a:r>
              <a:rPr lang="en-US" altLang="zh-CN" sz="2800"/>
              <a:t>'</a:t>
            </a:r>
            <a:r>
              <a:rPr lang="zh-CN" altLang="en-US" sz="2800"/>
              <a:t>t offer you a refund but we can exchange the dinner 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                   set. Do you have the receipt?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7277865" y="1027548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8083" y="1027430"/>
            <a:ext cx="10055860" cy="42259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/>
              <a:t>After-sales Service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Assistant: We don</a:t>
            </a:r>
            <a:r>
              <a:rPr lang="en-US" altLang="zh-CN" sz="2800"/>
              <a:t>'</a:t>
            </a:r>
            <a:r>
              <a:rPr lang="zh-CN" altLang="en-US" sz="2800"/>
              <a:t>t have this model in store today. 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                  But we can exchange the dinner set tomorrow.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Customer: I don</a:t>
            </a:r>
            <a:r>
              <a:rPr lang="en-US" altLang="zh-CN" sz="2800"/>
              <a:t>'</a:t>
            </a:r>
            <a:r>
              <a:rPr lang="zh-CN" altLang="en-US" sz="2800"/>
              <a:t>t want to come back tomorrow. 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                   Is it possible to have the dinner set delivered to my hotel?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Assistant: Yes, we can do that for you tomorrow afternoon.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Customer: Thanks.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7277865" y="1027548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0825" y="1198880"/>
            <a:ext cx="9371965" cy="47428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/>
              <a:t>I bought this dinner set from your store but it has some defects. 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（我从您的店里买了这套餐具，但是它有一些瑕疵。）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dinner set：成套的西餐餐具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endParaRPr lang="zh-CN" altLang="en-US" sz="2800"/>
          </a:p>
          <a:p>
            <a:pPr algn="l">
              <a:lnSpc>
                <a:spcPct val="120000"/>
              </a:lnSpc>
            </a:pPr>
            <a:endParaRPr lang="zh-CN" altLang="en-US" sz="2800"/>
          </a:p>
          <a:p>
            <a:pPr algn="l">
              <a:lnSpc>
                <a:spcPct val="120000"/>
              </a:lnSpc>
            </a:pP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How many pieces are there in this dinner set? 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（这套餐具有多少件？）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defect/'di:fekt/：n. 缺点，不足之处</a:t>
            </a:r>
            <a:endParaRPr lang="zh-CN" altLang="en-US" sz="2800"/>
          </a:p>
        </p:txBody>
      </p:sp>
      <p:pic>
        <p:nvPicPr>
          <p:cNvPr id="6" name="图片 -2147482613" descr="西餐餐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090" y="2416175"/>
            <a:ext cx="2713990" cy="17106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7277865" y="1027548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0825" y="1198880"/>
            <a:ext cx="8477885" cy="47428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/>
              <a:t>The plate is stained. And the bowl is broken.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>
                <a:sym typeface="+mn-ea"/>
              </a:rPr>
              <a:t>（这个盘子有污斑，这个碗破了。） 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stain/steɪn/：n. 污点；瑕疵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broken/'brəʊk(ə)n/：a. 出毛病的，损坏了的，破碎的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 </a:t>
            </a:r>
            <a:r>
              <a:rPr lang="en-US" altLang="zh-CN" sz="2800"/>
              <a:t>T</a:t>
            </a:r>
            <a:r>
              <a:rPr lang="zh-CN" altLang="en-US" sz="2800"/>
              <a:t>his cup is damaged- it has a big crack.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（这个杯子也坏了–它有一条大裂纹。）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crack/kræk/：n.裂缝，裂纹；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There is a crack on the back side.（背面有一道裂缝。）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2539</Words>
  <Application>WPS 演示</Application>
  <PresentationFormat>自定义</PresentationFormat>
  <Paragraphs>154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Engravers MT</vt:lpstr>
      <vt:lpstr>Segoe Print</vt:lpstr>
      <vt:lpstr>华文楷体</vt:lpstr>
      <vt:lpstr>Arial Unicode MS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风雨同行</cp:lastModifiedBy>
  <cp:revision>368</cp:revision>
  <dcterms:created xsi:type="dcterms:W3CDTF">2019-09-02T12:14:00Z</dcterms:created>
  <dcterms:modified xsi:type="dcterms:W3CDTF">2020-03-11T13:22:59Z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