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66" r:id="rId7"/>
    <p:sldId id="258" r:id="rId8"/>
    <p:sldId id="278" r:id="rId9"/>
    <p:sldId id="280" r:id="rId10"/>
    <p:sldId id="290" r:id="rId11"/>
    <p:sldId id="270" r:id="rId12"/>
    <p:sldId id="271" r:id="rId13"/>
    <p:sldId id="313" r:id="rId14"/>
    <p:sldId id="279" r:id="rId15"/>
    <p:sldId id="282" r:id="rId16"/>
    <p:sldId id="283" r:id="rId17"/>
    <p:sldId id="281" r:id="rId18"/>
    <p:sldId id="284" r:id="rId19"/>
    <p:sldId id="314" r:id="rId20"/>
    <p:sldId id="285" r:id="rId21"/>
    <p:sldId id="286" r:id="rId22"/>
    <p:sldId id="26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82A2"/>
    <a:srgbClr val="878586"/>
    <a:srgbClr val="EB678E"/>
    <a:srgbClr val="C6C6C6"/>
    <a:srgbClr val="92928C"/>
    <a:srgbClr val="E8E3E8"/>
    <a:srgbClr val="9E9E9E"/>
    <a:srgbClr val="F4F1E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873"/>
        <p:guide orient="horz" pos="3997"/>
        <p:guide orient="horz" pos="3748"/>
        <p:guide orient="horz" pos="533"/>
        <p:guide pos="3635"/>
        <p:guide pos="841"/>
        <p:guide pos="3814"/>
        <p:guide pos="4187"/>
        <p:guide pos="67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ACBBD-4656-4EA0-B3E2-A7B0FA2F5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D683-89E0-4F51-8F3D-5FDD353A1F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如果你不能确定面料的材质，可以向店员进行确认，可以说：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1859" t="2931" r="2235" b="14984"/>
          <a:stretch>
            <a:fillRect/>
          </a:stretch>
        </p:blipFill>
        <p:spPr>
          <a:xfrm>
            <a:off x="0" y="18116"/>
            <a:ext cx="12192000" cy="68033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322576"/>
            <a:ext cx="5724144" cy="11873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200" t="-9733" r="2970" b="15286"/>
          <a:stretch>
            <a:fillRect/>
          </a:stretch>
        </p:blipFill>
        <p:spPr>
          <a:xfrm>
            <a:off x="0" y="-1058525"/>
            <a:ext cx="12192000" cy="791652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234468"/>
            <a:ext cx="4215539" cy="828890"/>
          </a:xfrm>
          <a:prstGeom prst="rect">
            <a:avLst/>
          </a:prstGeom>
          <a:solidFill>
            <a:srgbClr val="89A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srgbClr val="ACBFC5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CD20-193D-4739-8ACF-A42F781DE6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883B-88A2-4CCD-8AB6-6865725CB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>
            <a:off x="0" y="1801905"/>
            <a:ext cx="9507071" cy="1667435"/>
          </a:xfrm>
          <a:prstGeom prst="homePlate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08698" y="2056865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08698" y="3197613"/>
            <a:ext cx="5759450" cy="449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519936" y="431398"/>
            <a:ext cx="1152128" cy="1152128"/>
          </a:xfrm>
          <a:prstGeom prst="ellipse">
            <a:avLst/>
          </a:prstGeom>
          <a:solidFill>
            <a:srgbClr val="92D050">
              <a:alpha val="2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878586"/>
                </a:solidFill>
              </a:rPr>
              <a:t>logo</a:t>
            </a:r>
            <a:endParaRPr lang="zh-CN" altLang="en-US" sz="2800" dirty="0">
              <a:solidFill>
                <a:srgbClr val="878586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8698" y="2217345"/>
            <a:ext cx="5759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/>
            <a:r>
              <a:rPr lang="zh-CN" altLang="en-US" sz="5400" smtClean="0">
                <a:sym typeface="+mn-ea"/>
              </a:rPr>
              <a:t>出国旅游那些事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4915" y="3580107"/>
            <a:ext cx="3022170" cy="12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0540" y="536575"/>
            <a:ext cx="1010285" cy="941705"/>
          </a:xfrm>
          <a:prstGeom prst="rect">
            <a:avLst/>
          </a:prstGeom>
        </p:spPr>
      </p:pic>
      <p:sp>
        <p:nvSpPr>
          <p:cNvPr id="3101" name="矩形 5"/>
          <p:cNvSpPr>
            <a:spLocks noChangeArrowheads="1"/>
          </p:cNvSpPr>
          <p:nvPr/>
        </p:nvSpPr>
        <p:spPr bwMode="auto">
          <a:xfrm>
            <a:off x="1915795" y="4806315"/>
            <a:ext cx="1325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微软雅黑" panose="020B0503020204020204" pitchFamily="34" charset="-122"/>
              </a:rPr>
              <a:t>公共教学部</a:t>
            </a:r>
            <a:endParaRPr lang="zh-CN" altLang="en-US" sz="180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277865" y="1027548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42110" y="13862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讨价还价的技巧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642110" y="2023745"/>
            <a:ext cx="5546090" cy="21583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400"/>
              <a:t>1.</a:t>
            </a:r>
            <a:r>
              <a:rPr lang="zh-CN" altLang="en-US" sz="2400"/>
              <a:t>撒娇   小萝莉</a:t>
            </a:r>
            <a:endParaRPr lang="zh-CN" altLang="en-US" sz="2400"/>
          </a:p>
          <a:p>
            <a:pPr algn="l">
              <a:lnSpc>
                <a:spcPct val="140000"/>
              </a:lnSpc>
            </a:pPr>
            <a:r>
              <a:rPr lang="en-US" altLang="zh-CN" sz="2400"/>
              <a:t>2.表示非常惊讶，表情夸张，“装”行家。</a:t>
            </a:r>
            <a:endParaRPr lang="en-US" altLang="zh-CN" sz="2400"/>
          </a:p>
          <a:p>
            <a:pPr algn="l">
              <a:lnSpc>
                <a:spcPct val="140000"/>
              </a:lnSpc>
            </a:pPr>
            <a:r>
              <a:rPr lang="en-US" altLang="zh-CN" sz="2400"/>
              <a:t>3.主动出击。</a:t>
            </a:r>
            <a:endParaRPr lang="en-US" altLang="zh-CN" sz="2400"/>
          </a:p>
          <a:p>
            <a:pPr algn="l">
              <a:lnSpc>
                <a:spcPct val="140000"/>
              </a:lnSpc>
            </a:pPr>
            <a:r>
              <a:rPr lang="en-US" altLang="zh-CN" sz="2400"/>
              <a:t>4.“装”犹豫。</a:t>
            </a:r>
            <a:endParaRPr lang="en-US" altLang="zh-CN" sz="2400"/>
          </a:p>
        </p:txBody>
      </p:sp>
      <p:pic>
        <p:nvPicPr>
          <p:cNvPr id="6" name="图片 5" descr="在国外怎么杀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735" y="1027430"/>
            <a:ext cx="3651250" cy="474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选购商品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时常用的英语词汇与表达</a:t>
            </a:r>
            <a:endParaRPr lang="zh-CN" altLang="en-US" sz="3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82470" y="1254760"/>
            <a:ext cx="7999730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                                           Bargaining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Customer: Hello. I’m interested in this white linen tablecloth. Is it on sale?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Assistant: Yes. As everything in the store is 10 percent off, this tablecloth is $60.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Customer: Can you come down a little bit further than that? It’s a little more than I wanted to pay.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Assistant: How many tablecloths do you want? I can give you a special price if you buy two of them.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Customer: I only need one. What’s the best deal you can give me for that?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Assistant: It comes with matching napkins. There are six napkins that come with the tablecloth. They are $30 for six. 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Customer: What is the best price you can give me for the tablecloth and the napkins?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Assistant: I’m prepared to offer you a special price of $80 for the lot.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Customer: It’s not much of a bargain. How about $60?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Assistant: Let’s split the difference. $70 for the lot.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algn="l"/>
            <a:r>
              <a:rPr lang="en-US" sz="2000" b="0">
                <a:latin typeface="Times New Roman" panose="02020603050405020304" charset="0"/>
                <a:ea typeface="宋体" panose="02010600030101010101" pitchFamily="2" charset="-122"/>
              </a:rPr>
              <a:t>Customer: OK. It’s a deal.</a:t>
            </a:r>
            <a:endParaRPr lang="en-US" sz="20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1143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13230" y="1092835"/>
            <a:ext cx="82619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800" b="0">
                <a:solidFill>
                  <a:srgbClr val="FF0000"/>
                </a:solidFill>
              </a:rPr>
              <a:t>bargain/'bɑ:ɡɪn/：v.讨价还价；议价</a:t>
            </a:r>
            <a:endParaRPr sz="2800" b="0">
              <a:solidFill>
                <a:srgbClr val="FF0000"/>
              </a:solidFill>
            </a:endParaRPr>
          </a:p>
        </p:txBody>
      </p:sp>
      <p:sp>
        <p:nvSpPr>
          <p:cNvPr id="10" name="燕尾形 6"/>
          <p:cNvSpPr>
            <a:spLocks noChangeArrowheads="1"/>
          </p:cNvSpPr>
          <p:nvPr/>
        </p:nvSpPr>
        <p:spPr bwMode="auto">
          <a:xfrm>
            <a:off x="1092835" y="382492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燕尾形 10"/>
          <p:cNvSpPr>
            <a:spLocks noChangeArrowheads="1"/>
          </p:cNvSpPr>
          <p:nvPr/>
        </p:nvSpPr>
        <p:spPr bwMode="auto">
          <a:xfrm>
            <a:off x="1257205" y="382492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46580" y="3680460"/>
            <a:ext cx="445071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Is it on sale?（它打折吗？）</a:t>
            </a:r>
            <a:endParaRPr lang="zh-CN" altLang="en-US" sz="2800"/>
          </a:p>
          <a:p>
            <a:r>
              <a:rPr lang="zh-CN" altLang="en-US" sz="2800"/>
              <a:t>on sale：廉价销售</a:t>
            </a:r>
            <a:endParaRPr lang="zh-CN" altLang="en-US" sz="2800"/>
          </a:p>
        </p:txBody>
      </p:sp>
      <p:pic>
        <p:nvPicPr>
          <p:cNvPr id="3" name="图片 10" descr="barga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85" y="1891665"/>
            <a:ext cx="2985135" cy="166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11" descr="20%o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770" y="3825240"/>
            <a:ext cx="3324225" cy="1809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3840" y="1016635"/>
            <a:ext cx="9080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As everything in the store is 10 percent off, this tablecloth is $60.</a:t>
            </a:r>
            <a:endParaRPr lang="zh-CN" altLang="en-US" sz="2400"/>
          </a:p>
          <a:p>
            <a:r>
              <a:rPr lang="zh-CN" altLang="en-US" sz="2400"/>
              <a:t>（本店里所有的东西都打九折，那块桌布是60美元。）</a:t>
            </a:r>
            <a:endParaRPr lang="zh-CN" altLang="en-US" sz="2400"/>
          </a:p>
          <a:p>
            <a:r>
              <a:rPr lang="zh-CN" altLang="en-US" sz="2400"/>
              <a:t>off/ɒf/：adv.减掉，扣除，折扣</a:t>
            </a:r>
            <a:endParaRPr lang="zh-CN" altLang="en-US" sz="2400"/>
          </a:p>
          <a:p>
            <a:r>
              <a:rPr lang="zh-CN" altLang="en-US" sz="2400"/>
              <a:t>Is everything 20%off?（全部打八折吗？）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1675130" y="3418205"/>
            <a:ext cx="97383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Can you come down a little bit further </a:t>
            </a:r>
            <a:endParaRPr lang="zh-CN" altLang="en-US" sz="2800"/>
          </a:p>
          <a:p>
            <a:r>
              <a:rPr lang="zh-CN" altLang="en-US" sz="2800"/>
              <a:t>than that? </a:t>
            </a:r>
            <a:endParaRPr lang="zh-CN" altLang="en-US" sz="2800"/>
          </a:p>
          <a:p>
            <a:r>
              <a:rPr lang="zh-CN" altLang="en-US" sz="2800"/>
              <a:t>（您能把这个价格再降低一点吗？）</a:t>
            </a:r>
            <a:endParaRPr lang="zh-CN" altLang="en-US" sz="2800"/>
          </a:p>
          <a:p>
            <a:r>
              <a:rPr lang="zh-CN" altLang="en-US" sz="2800"/>
              <a:t>come down：下降，下落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14" name="燕尾形 6"/>
          <p:cNvSpPr>
            <a:spLocks noChangeArrowheads="1"/>
          </p:cNvSpPr>
          <p:nvPr/>
        </p:nvSpPr>
        <p:spPr bwMode="auto">
          <a:xfrm>
            <a:off x="1092835" y="382492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燕尾形 14"/>
          <p:cNvSpPr>
            <a:spLocks noChangeArrowheads="1"/>
          </p:cNvSpPr>
          <p:nvPr/>
        </p:nvSpPr>
        <p:spPr bwMode="auto">
          <a:xfrm>
            <a:off x="1257205" y="382492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-2147482612" descr="on sa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695" y="1981200"/>
            <a:ext cx="2759075" cy="2306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66545" y="376555"/>
            <a:ext cx="9738360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Will you take less than that?</a:t>
            </a:r>
            <a:endParaRPr lang="zh-CN" altLang="en-US" sz="2800"/>
          </a:p>
          <a:p>
            <a:r>
              <a:rPr lang="zh-CN" altLang="en-US" sz="2800"/>
              <a:t>（可以便宜点吗？）</a:t>
            </a:r>
            <a:endParaRPr lang="zh-CN" altLang="en-US" sz="2800"/>
          </a:p>
          <a:p>
            <a:r>
              <a:rPr lang="zh-CN" altLang="en-US" sz="2800"/>
              <a:t>Can it be cheaper?</a:t>
            </a:r>
            <a:endParaRPr lang="zh-CN" altLang="en-US" sz="2800"/>
          </a:p>
          <a:p>
            <a:r>
              <a:rPr lang="zh-CN" altLang="en-US" sz="2800"/>
              <a:t>（能便宜点吗？）</a:t>
            </a:r>
            <a:endParaRPr lang="zh-CN" altLang="en-US" sz="2800"/>
          </a:p>
          <a:p>
            <a:r>
              <a:rPr lang="zh-CN" altLang="en-US" sz="2800"/>
              <a:t>Could you cut the price a little, please?</a:t>
            </a:r>
            <a:endParaRPr lang="zh-CN" altLang="en-US" sz="2800"/>
          </a:p>
          <a:p>
            <a:r>
              <a:rPr lang="zh-CN" altLang="en-US" sz="2800"/>
              <a:t>（可以请您再减点价吗？）</a:t>
            </a:r>
            <a:endParaRPr lang="zh-CN" altLang="en-US" sz="2800"/>
          </a:p>
          <a:p>
            <a:r>
              <a:rPr lang="zh-CN" altLang="en-US" sz="2800"/>
              <a:t>Could you give me a little better price?</a:t>
            </a:r>
            <a:endParaRPr lang="zh-CN" altLang="en-US" sz="2800"/>
          </a:p>
          <a:p>
            <a:r>
              <a:rPr lang="zh-CN" altLang="en-US" sz="2800"/>
              <a:t>（能再便宜点吗？）</a:t>
            </a:r>
            <a:endParaRPr lang="zh-CN" altLang="en-US" sz="2800"/>
          </a:p>
          <a:p>
            <a:r>
              <a:rPr lang="zh-CN" altLang="en-US" sz="2800"/>
              <a:t>Can</a:t>
            </a:r>
            <a:r>
              <a:rPr lang="en-US" altLang="zh-CN" sz="2800"/>
              <a:t>’</a:t>
            </a:r>
            <a:r>
              <a:rPr lang="zh-CN" altLang="en-US" sz="2800"/>
              <a:t>t you make it a little cheaper?</a:t>
            </a:r>
            <a:endParaRPr lang="zh-CN" altLang="en-US" sz="2800"/>
          </a:p>
          <a:p>
            <a:r>
              <a:rPr lang="zh-CN" altLang="en-US" sz="2800"/>
              <a:t>（就不能再便宜点了吗？）</a:t>
            </a:r>
            <a:endParaRPr lang="zh-CN" altLang="en-US" sz="2800"/>
          </a:p>
          <a:p>
            <a:r>
              <a:rPr lang="zh-CN" altLang="en-US" sz="2800"/>
              <a:t>Can you give me a discount if I buy more?</a:t>
            </a:r>
            <a:endParaRPr lang="zh-CN" altLang="en-US" sz="2800"/>
          </a:p>
          <a:p>
            <a:r>
              <a:rPr lang="zh-CN" altLang="en-US" sz="2800"/>
              <a:t>（我多买些，可以打折吗？）</a:t>
            </a:r>
            <a:endParaRPr lang="zh-CN" altLang="en-US" sz="2800"/>
          </a:p>
          <a:p>
            <a:r>
              <a:rPr lang="zh-CN" altLang="en-US" sz="2800"/>
              <a:t>I will take it if you lower the price.</a:t>
            </a:r>
            <a:endParaRPr lang="zh-CN" altLang="en-US" sz="2800"/>
          </a:p>
          <a:p>
            <a:r>
              <a:rPr lang="zh-CN" altLang="en-US" sz="2800"/>
              <a:t>（您要是便宜点，我就买下。）</a:t>
            </a: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8135" y="1026160"/>
            <a:ext cx="973836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It</a:t>
            </a:r>
            <a:r>
              <a:rPr lang="en-US" altLang="zh-CN" sz="2800"/>
              <a:t>’</a:t>
            </a:r>
            <a:r>
              <a:rPr lang="zh-CN" altLang="en-US" sz="2800"/>
              <a:t>s a little more than I wanted to pay.</a:t>
            </a:r>
            <a:endParaRPr lang="zh-CN" altLang="en-US" sz="2800"/>
          </a:p>
          <a:p>
            <a:r>
              <a:rPr lang="zh-CN" altLang="en-US" sz="2800"/>
              <a:t>（这比我想要支付的价格高了一些。）</a:t>
            </a:r>
            <a:endParaRPr lang="zh-CN" altLang="en-US" sz="2800"/>
          </a:p>
          <a:p>
            <a:r>
              <a:rPr lang="zh-CN" altLang="en-US" sz="2800"/>
              <a:t>It</a:t>
            </a:r>
            <a:r>
              <a:rPr lang="en-US" altLang="zh-CN" sz="2800"/>
              <a:t>’</a:t>
            </a:r>
            <a:r>
              <a:rPr lang="zh-CN" altLang="en-US" sz="2800"/>
              <a:t>s too much for me.（这对我来说太贵了。）</a:t>
            </a:r>
            <a:endParaRPr lang="zh-CN" altLang="en-US" sz="2800"/>
          </a:p>
          <a:p>
            <a:r>
              <a:rPr lang="zh-CN" altLang="en-US" sz="2800"/>
              <a:t>That</a:t>
            </a:r>
            <a:r>
              <a:rPr lang="en-US" altLang="zh-CN" sz="2800"/>
              <a:t>’</a:t>
            </a:r>
            <a:r>
              <a:rPr lang="zh-CN" altLang="en-US" sz="2800"/>
              <a:t>s too dear.（太贵了。）</a:t>
            </a:r>
            <a:endParaRPr lang="zh-CN" altLang="en-US" sz="2800"/>
          </a:p>
          <a:p>
            <a:r>
              <a:rPr lang="zh-CN" altLang="en-US" sz="2800"/>
              <a:t>dear/dɪə/：a.昂贵的</a:t>
            </a:r>
            <a:endParaRPr lang="zh-CN" altLang="en-US" sz="2800"/>
          </a:p>
          <a:p>
            <a:r>
              <a:rPr lang="zh-CN" altLang="en-US" sz="2800"/>
              <a:t>My last offer is 50 dollars.（我最多只能出50美元。）</a:t>
            </a:r>
            <a:endParaRPr lang="zh-CN" altLang="en-US" sz="2800"/>
          </a:p>
          <a:p>
            <a:r>
              <a:rPr lang="zh-CN" altLang="en-US" sz="2800"/>
              <a:t>offer/'ɒfə/：n.开价，出价</a:t>
            </a:r>
            <a:endParaRPr lang="zh-CN" altLang="en-US" sz="2800"/>
          </a:p>
          <a:p>
            <a:r>
              <a:rPr lang="zh-CN" altLang="en-US" sz="2800"/>
              <a:t>It is the most I can afford.（我最多只能出得起这个价格。）</a:t>
            </a:r>
            <a:endParaRPr lang="zh-CN" altLang="en-US" sz="2800"/>
          </a:p>
          <a:p>
            <a:r>
              <a:rPr lang="zh-CN" altLang="en-US" sz="2800"/>
              <a:t>afford/ə'fɔ:d/：v.买得起</a:t>
            </a:r>
            <a:endParaRPr lang="zh-CN" altLang="en-US" sz="2800"/>
          </a:p>
          <a:p>
            <a:r>
              <a:rPr lang="zh-CN" altLang="en-US" sz="2800"/>
              <a:t>20 dollars is all I’m prepared to pay. </a:t>
            </a:r>
            <a:endParaRPr lang="zh-CN" altLang="en-US" sz="2800"/>
          </a:p>
          <a:p>
            <a:r>
              <a:rPr lang="zh-CN" altLang="en-US" sz="2800"/>
              <a:t>（我顶多能出20美元。）</a:t>
            </a:r>
            <a:endParaRPr lang="zh-CN" altLang="en-US" sz="2800"/>
          </a:p>
        </p:txBody>
      </p:sp>
      <p:pic>
        <p:nvPicPr>
          <p:cNvPr id="3" name="图片 -2147482610" descr="de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635" y="1176020"/>
            <a:ext cx="2226310" cy="1885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5420" y="1092835"/>
            <a:ext cx="11003915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2800"/>
              <a:t>I’m prepared to give you a reasonable discount if you buy two of them.</a:t>
            </a:r>
            <a:endParaRPr sz="2800"/>
          </a:p>
          <a:p>
            <a:pPr algn="l"/>
            <a:r>
              <a:rPr sz="2800"/>
              <a:t>如果您购买两块桌布的话，我可以给您一个合理的折扣。</a:t>
            </a:r>
            <a:endParaRPr sz="2800"/>
          </a:p>
          <a:p>
            <a:pPr algn="l"/>
            <a:r>
              <a:rPr sz="2800"/>
              <a:t>discount /'dɪskaʊnt/ n. 折扣</a:t>
            </a:r>
            <a:endParaRPr sz="2800"/>
          </a:p>
          <a:p>
            <a:pPr algn="l"/>
            <a:r>
              <a:rPr sz="2800"/>
              <a:t>What’s the discount? 折扣多少？</a:t>
            </a:r>
            <a:endParaRPr sz="2800"/>
          </a:p>
          <a:p>
            <a:pPr algn="l"/>
            <a:r>
              <a:rPr sz="2800"/>
              <a:t>Any discount? 有折扣吗？</a:t>
            </a:r>
            <a:endParaRPr sz="2800"/>
          </a:p>
          <a:p>
            <a:pPr algn="l"/>
            <a:r>
              <a:rPr sz="2800"/>
              <a:t>Could I have a discount?您能给我打点折吗？</a:t>
            </a:r>
            <a:endParaRPr sz="2800"/>
          </a:p>
          <a:p>
            <a:pPr algn="l"/>
            <a:r>
              <a:rPr sz="2800"/>
              <a:t>How much discount does this coupon give me? 用优惠券的话能打几折？</a:t>
            </a:r>
            <a:endParaRPr sz="2800"/>
          </a:p>
          <a:p>
            <a:pPr algn="l"/>
            <a:r>
              <a:rPr sz="2800"/>
              <a:t>coupon /'ku:pɒn/ n.优惠劵</a:t>
            </a:r>
            <a:endParaRPr sz="2800"/>
          </a:p>
          <a:p>
            <a:pPr algn="l"/>
            <a:r>
              <a:rPr sz="2800"/>
              <a:t>How much discount can I get with this VIP card?贵宾卡能享受几折优惠？</a:t>
            </a:r>
            <a:endParaRPr sz="2800"/>
          </a:p>
          <a:p>
            <a:pPr algn="l"/>
            <a:r>
              <a:rPr sz="2800"/>
              <a:t>VIP 贵宾，是very important person 的简称。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5420" y="1321435"/>
            <a:ext cx="688975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What</a:t>
            </a:r>
            <a:r>
              <a:rPr lang="en-US" altLang="zh-CN" sz="2800"/>
              <a:t>’</a:t>
            </a:r>
            <a:r>
              <a:rPr lang="zh-CN" altLang="en-US" sz="2800"/>
              <a:t>s the best deal you can give me for that?</a:t>
            </a:r>
            <a:endParaRPr lang="zh-CN" altLang="en-US" sz="2800"/>
          </a:p>
          <a:p>
            <a:r>
              <a:rPr lang="zh-CN" altLang="en-US" sz="2800"/>
              <a:t>（您能给我的最好的价格是什么？）</a:t>
            </a:r>
            <a:endParaRPr lang="zh-CN" altLang="en-US" sz="2800"/>
          </a:p>
          <a:p>
            <a:r>
              <a:rPr lang="zh-CN" altLang="en-US" sz="2800"/>
              <a:t>the best deal：绝佳的价钱，最好的价格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1455420" y="3538220"/>
            <a:ext cx="862965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 I</a:t>
            </a:r>
            <a:r>
              <a:rPr lang="en-US" altLang="zh-CN" sz="2800"/>
              <a:t>’</a:t>
            </a:r>
            <a:r>
              <a:rPr lang="zh-CN" altLang="en-US" sz="2800"/>
              <a:t>m prepared to offer you a special price of $80 for the lot.</a:t>
            </a:r>
            <a:endParaRPr lang="zh-CN" altLang="en-US" sz="2800"/>
          </a:p>
          <a:p>
            <a:pPr algn="l"/>
            <a:r>
              <a:rPr lang="zh-CN" altLang="en-US" sz="2800"/>
              <a:t>（这一套给您一个80美元的特价。）</a:t>
            </a:r>
            <a:endParaRPr lang="zh-CN" altLang="en-US" sz="2800"/>
          </a:p>
          <a:p>
            <a:pPr algn="l"/>
            <a:r>
              <a:rPr lang="zh-CN" altLang="en-US" sz="2800"/>
              <a:t>a special price：特价</a:t>
            </a:r>
            <a:endParaRPr lang="zh-CN" altLang="en-US" sz="2800"/>
          </a:p>
          <a:p>
            <a:pPr algn="l"/>
            <a:r>
              <a:rPr lang="zh-CN" altLang="en-US" sz="2800"/>
              <a:t>lot/lɒt/：n.批；套；份儿</a:t>
            </a:r>
            <a:endParaRPr lang="zh-CN" altLang="en-US" sz="2800"/>
          </a:p>
        </p:txBody>
      </p:sp>
      <p:sp>
        <p:nvSpPr>
          <p:cNvPr id="14" name="燕尾形 6"/>
          <p:cNvSpPr>
            <a:spLocks noChangeArrowheads="1"/>
          </p:cNvSpPr>
          <p:nvPr/>
        </p:nvSpPr>
        <p:spPr bwMode="auto">
          <a:xfrm>
            <a:off x="989330" y="371379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燕尾形 14"/>
          <p:cNvSpPr>
            <a:spLocks noChangeArrowheads="1"/>
          </p:cNvSpPr>
          <p:nvPr/>
        </p:nvSpPr>
        <p:spPr bwMode="auto">
          <a:xfrm>
            <a:off x="1153700" y="371379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图片 -2147482609" descr="best pr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220" y="1386205"/>
            <a:ext cx="2073910" cy="1626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635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EB678E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5370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544955" y="1198880"/>
            <a:ext cx="855154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Tx/>
              <a:buSzTx/>
              <a:buFontTx/>
            </a:pPr>
            <a:r>
              <a:rPr sz="2800" b="0"/>
              <a:t>It’s not much of a bargain. </a:t>
            </a:r>
            <a:r>
              <a:rPr sz="2800">
                <a:sym typeface="+mn-ea"/>
              </a:rPr>
              <a:t>（这没有便宜多少啊。）</a:t>
            </a:r>
            <a:endParaRPr sz="2800" b="0"/>
          </a:p>
          <a:p>
            <a:pPr>
              <a:buClrTx/>
              <a:buSzTx/>
              <a:buFontTx/>
            </a:pPr>
            <a:r>
              <a:rPr sz="2800" b="0"/>
              <a:t>bargain：n.廉价物；特价商品；便宜货</a:t>
            </a:r>
            <a:endParaRPr sz="2800" b="0"/>
          </a:p>
          <a:p>
            <a:pPr>
              <a:buClrTx/>
              <a:buSzTx/>
              <a:buFontTx/>
            </a:pPr>
            <a:r>
              <a:rPr sz="2800" b="0"/>
              <a:t>be of +抽象名词(词组)， </a:t>
            </a:r>
            <a:endParaRPr sz="2800" b="0"/>
          </a:p>
          <a:p>
            <a:pPr>
              <a:buClrTx/>
              <a:buSzTx/>
              <a:buFontTx/>
            </a:pPr>
            <a:r>
              <a:rPr sz="2800" b="0"/>
              <a:t>表示主语的某种形状或特征。</a:t>
            </a:r>
            <a:endParaRPr sz="2800" b="0"/>
          </a:p>
          <a:p>
            <a:pPr>
              <a:buClrTx/>
              <a:buSzTx/>
              <a:buFontTx/>
            </a:pP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1170940" y="3545840"/>
            <a:ext cx="402272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Let</a:t>
            </a:r>
            <a:r>
              <a:rPr lang="en-US" altLang="zh-CN" sz="2800"/>
              <a:t>’</a:t>
            </a:r>
            <a:r>
              <a:rPr lang="zh-CN" altLang="en-US" sz="2800"/>
              <a:t>s split the difference. </a:t>
            </a:r>
            <a:endParaRPr lang="zh-CN" altLang="en-US" sz="2800"/>
          </a:p>
          <a:p>
            <a:pPr algn="l"/>
            <a:r>
              <a:rPr lang="zh-CN" altLang="en-US" sz="2800"/>
              <a:t>split/splɪt/：v.分离；劈开</a:t>
            </a:r>
            <a:endParaRPr lang="zh-CN" altLang="en-US" sz="2800"/>
          </a:p>
          <a:p>
            <a:pPr algn="l"/>
            <a:r>
              <a:rPr lang="zh-CN" altLang="en-US" sz="2800"/>
              <a:t>split the difference：折中</a:t>
            </a:r>
            <a:endParaRPr lang="zh-CN" altLang="en-US" sz="2800"/>
          </a:p>
          <a:p>
            <a:pPr algn="l"/>
            <a:r>
              <a:rPr lang="zh-CN" altLang="en-US" sz="2800"/>
              <a:t>（我们各让一半吧。）</a:t>
            </a:r>
            <a:endParaRPr lang="zh-CN" altLang="en-US" sz="2800"/>
          </a:p>
        </p:txBody>
      </p:sp>
      <p:sp>
        <p:nvSpPr>
          <p:cNvPr id="14" name="燕尾形 6"/>
          <p:cNvSpPr>
            <a:spLocks noChangeArrowheads="1"/>
          </p:cNvSpPr>
          <p:nvPr/>
        </p:nvSpPr>
        <p:spPr bwMode="auto">
          <a:xfrm>
            <a:off x="824865" y="331247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燕尾形 14"/>
          <p:cNvSpPr>
            <a:spLocks noChangeArrowheads="1"/>
          </p:cNvSpPr>
          <p:nvPr/>
        </p:nvSpPr>
        <p:spPr bwMode="auto">
          <a:xfrm>
            <a:off x="989235" y="3312478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" name="图片 -2147482608" descr="I(5YLFDBGG(7G)HURX]_@1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940" y="1619250"/>
            <a:ext cx="2466975" cy="1710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-2147482607" descr="spilt the difference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50" y="3641090"/>
            <a:ext cx="3322955" cy="1719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170940" y="6002655"/>
            <a:ext cx="86874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It</a:t>
            </a:r>
            <a:r>
              <a:rPr lang="en-US" altLang="zh-CN" sz="2800"/>
              <a:t>’</a:t>
            </a:r>
            <a:r>
              <a:rPr lang="zh-CN" altLang="en-US" sz="2800"/>
              <a:t>s a deal.：（口语）一言为定！/就这么定了！/成交。</a:t>
            </a:r>
            <a:endParaRPr lang="zh-CN" altLang="en-US" sz="2800"/>
          </a:p>
        </p:txBody>
      </p:sp>
      <p:sp>
        <p:nvSpPr>
          <p:cNvPr id="11" name="燕尾形 6"/>
          <p:cNvSpPr>
            <a:spLocks noChangeArrowheads="1"/>
          </p:cNvSpPr>
          <p:nvPr/>
        </p:nvSpPr>
        <p:spPr bwMode="auto">
          <a:xfrm>
            <a:off x="807720" y="614648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B678E"/>
          </a:solidFill>
          <a:ln w="9525">
            <a:solidFill>
              <a:srgbClr val="EB678E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燕尾形 7"/>
          <p:cNvSpPr>
            <a:spLocks noChangeArrowheads="1"/>
          </p:cNvSpPr>
          <p:nvPr/>
        </p:nvSpPr>
        <p:spPr bwMode="auto">
          <a:xfrm>
            <a:off x="972090" y="6146483"/>
            <a:ext cx="181705" cy="233362"/>
          </a:xfrm>
          <a:prstGeom prst="chevron">
            <a:avLst>
              <a:gd name="adj" fmla="val 50000"/>
            </a:avLst>
          </a:prstGeom>
          <a:solidFill>
            <a:srgbClr val="EC82A2"/>
          </a:solidFill>
          <a:ln w="9525">
            <a:solidFill>
              <a:srgbClr val="EC82A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/>
          <p:nvPr/>
        </p:nvSpPr>
        <p:spPr>
          <a:xfrm flipH="1">
            <a:off x="6953574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79181" y="2567074"/>
            <a:ext cx="1433638" cy="1481803"/>
          </a:xfrm>
          <a:prstGeom prst="ellipse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 w="12700">
            <a:solidFill>
              <a:srgbClr val="EB6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logo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6651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" y="2918460"/>
            <a:ext cx="4605338" cy="777875"/>
          </a:xfrm>
        </p:spPr>
        <p:txBody>
          <a:bodyPr>
            <a:normAutofit fontScale="90000"/>
          </a:bodyPr>
          <a:p>
            <a:pPr marL="0" indent="0" eaLnBrk="1" hangingPunct="1"/>
            <a:r>
              <a:rPr lang="zh-CN" altLang="zh-CN" smtClean="0">
                <a:sym typeface="微软雅黑" panose="020B0503020204020204" pitchFamily="34" charset="-122"/>
              </a:rPr>
              <a:t>感谢聆听</a:t>
            </a:r>
            <a:endParaRPr lang="zh-CN" altLang="zh-CN" smtClean="0">
              <a:sym typeface="微软雅黑" panose="020B0503020204020204" pitchFamily="34" charset="-122"/>
            </a:endParaRPr>
          </a:p>
        </p:txBody>
      </p:sp>
      <p:sp>
        <p:nvSpPr>
          <p:cNvPr id="26652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7675880" y="2918460"/>
            <a:ext cx="4853305" cy="458470"/>
          </a:xfrm>
        </p:spPr>
        <p:txBody>
          <a:bodyPr>
            <a:noAutofit/>
          </a:bodyPr>
          <a:p>
            <a:pPr eaLnBrk="1" hangingPunct="1"/>
            <a:r>
              <a:rPr lang="en-US" altLang="zh-CN" sz="3200" smtClean="0"/>
              <a:t>THANKS FOR LISTENING</a:t>
            </a:r>
            <a:endParaRPr lang="en-US" altLang="zh-CN" sz="3200" smtClean="0"/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0385" y="2820670"/>
            <a:ext cx="1043305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6491205" y="3877343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491205" y="244623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-5715"/>
            <a:ext cx="3798277" cy="6858000"/>
          </a:xfrm>
          <a:prstGeom prst="rect">
            <a:avLst/>
          </a:prstGeom>
          <a:solidFill>
            <a:srgbClr val="9292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2766" y="1201896"/>
            <a:ext cx="3353435" cy="3297555"/>
            <a:chOff x="222766" y="900528"/>
            <a:chExt cx="3353435" cy="3297555"/>
          </a:xfrm>
        </p:grpSpPr>
        <p:sp>
          <p:nvSpPr>
            <p:cNvPr id="7" name="矩形 6"/>
            <p:cNvSpPr/>
            <p:nvPr/>
          </p:nvSpPr>
          <p:spPr>
            <a:xfrm>
              <a:off x="791091" y="900528"/>
              <a:ext cx="2419985" cy="1342390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旅行中的购物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2766" y="3368138"/>
              <a:ext cx="335343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购物事项 </a:t>
              </a:r>
              <a:endPara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Matters on Shopping</a:t>
              </a:r>
              <a:endPara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7925" y="244623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2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32411" y="2483391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讨价还价 Bargaining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87109" y="3882648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4" name="圆角矩形 13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4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718935" y="3976370"/>
            <a:ext cx="465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 After-sales Service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309966"/>
            <a:ext cx="6096000" cy="263471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345238"/>
            <a:ext cx="6096000" cy="2634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491205" y="3172036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987925" y="317203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3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132411" y="3209196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成交付款 Paying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491205" y="1713441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987925" y="171344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30" name="圆角矩形 2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1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718935" y="1750695"/>
            <a:ext cx="5012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选购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商品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Shopping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Aro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nd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468345" y="4594436"/>
            <a:ext cx="4649492" cy="659097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965065" y="459443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35" name="圆角矩形 34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5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109551" y="4631596"/>
            <a:ext cx="309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退税 Tax Refund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679252"/>
            <a:ext cx="6642100" cy="584775"/>
            <a:chOff x="0" y="756663"/>
            <a:chExt cx="6642100" cy="584775"/>
          </a:xfrm>
        </p:grpSpPr>
        <p:sp>
          <p:nvSpPr>
            <p:cNvPr id="38" name="矩形 37"/>
            <p:cNvSpPr/>
            <p:nvPr/>
          </p:nvSpPr>
          <p:spPr>
            <a:xfrm>
              <a:off x="0" y="778933"/>
              <a:ext cx="1163638" cy="562505"/>
            </a:xfrm>
            <a:prstGeom prst="rect">
              <a:avLst/>
            </a:pr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3955" y="756663"/>
              <a:ext cx="547814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讨价还价 Bargaining</a:t>
              </a:r>
              <a:endParaRPr lang="zh-CN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7183" name="矩形 10"/>
          <p:cNvSpPr>
            <a:spLocks noChangeArrowheads="1"/>
          </p:cNvSpPr>
          <p:nvPr/>
        </p:nvSpPr>
        <p:spPr bwMode="auto">
          <a:xfrm>
            <a:off x="2110105" y="2034540"/>
            <a:ext cx="7639050" cy="575945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4" name="矩形 5"/>
          <p:cNvSpPr>
            <a:spLocks noChangeArrowheads="1"/>
          </p:cNvSpPr>
          <p:nvPr/>
        </p:nvSpPr>
        <p:spPr bwMode="auto">
          <a:xfrm>
            <a:off x="2110105" y="2610485"/>
            <a:ext cx="7639685" cy="280924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5200" y="2740025"/>
            <a:ext cx="762317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※视频导入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※国外购物讨价还价的常识知识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※讨价还价的技巧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※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国外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购物讨价还价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时常用的英语词汇与表达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80945" y="2034540"/>
            <a:ext cx="988060" cy="533400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8" name="圆角矩形 17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80945" y="2034540"/>
            <a:ext cx="1355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eaLnBrk="1" hangingPunct="1">
              <a:buNone/>
            </a:pPr>
            <a:r>
              <a:rPr lang="zh-CN" altLang="zh-CN" sz="2800" smtClean="0">
                <a:solidFill>
                  <a:schemeClr val="bg1"/>
                </a:solidFill>
                <a:sym typeface="+mn-ea"/>
              </a:rPr>
              <a:t>目 录</a:t>
            </a:r>
            <a:endParaRPr lang="zh-CN" altLang="zh-CN" sz="280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3" name="图片 22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50000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3269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581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pic>
        <p:nvPicPr>
          <p:cNvPr id="4" name="图片 3" descr="bargaining in fake mark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905" y="846455"/>
            <a:ext cx="3477260" cy="45205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55" y="1480185"/>
            <a:ext cx="46767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4925" y="1092835"/>
            <a:ext cx="4826635" cy="449770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3175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456055" y="337820"/>
            <a:ext cx="780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国外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购物讨价还价的常识知识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175" y="337820"/>
            <a:ext cx="1452880" cy="524510"/>
          </a:xfrm>
          <a:prstGeom prst="homePlate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980" y="1318895"/>
            <a:ext cx="8141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明码标价的购物场所：                        department stor百货商场</a:t>
            </a:r>
            <a:endParaRPr lang="zh-CN" altLang="en-US" sz="2400"/>
          </a:p>
        </p:txBody>
      </p:sp>
      <p:pic>
        <p:nvPicPr>
          <p:cNvPr id="6" name="图片 16" descr="购物中心shopping centrem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30" y="2250440"/>
            <a:ext cx="3265805" cy="1985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72085" y="4358640"/>
            <a:ext cx="5080000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p>
            <a:pPr>
              <a:buClrTx/>
              <a:buSzTx/>
              <a:buFontTx/>
            </a:pPr>
            <a:r>
              <a:rPr lang="zh-CN" altLang="en-US" sz="2400" b="0"/>
              <a:t>shopping centre/mall购物中心</a:t>
            </a:r>
            <a:endParaRPr lang="zh-CN" altLang="en-US" sz="2400" b="0"/>
          </a:p>
        </p:txBody>
      </p:sp>
      <p:pic>
        <p:nvPicPr>
          <p:cNvPr id="10" name="图片 4" descr="超市"/>
          <p:cNvPicPr>
            <a:picLocks noChangeAspect="1"/>
          </p:cNvPicPr>
          <p:nvPr/>
        </p:nvPicPr>
        <p:blipFill>
          <a:blip r:embed="rId3"/>
          <a:srcRect r="2945" b="9018"/>
          <a:stretch>
            <a:fillRect/>
          </a:stretch>
        </p:blipFill>
        <p:spPr>
          <a:xfrm>
            <a:off x="4811395" y="2310130"/>
            <a:ext cx="3133090" cy="1925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5170805" y="4358640"/>
            <a:ext cx="66833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400" b="0"/>
              <a:t>supermarket超市                     plaza购物广场</a:t>
            </a:r>
            <a:endParaRPr lang="zh-CN" altLang="en-US" sz="2400" b="0"/>
          </a:p>
        </p:txBody>
      </p:sp>
      <p:pic>
        <p:nvPicPr>
          <p:cNvPr id="12" name="图片 17" descr="购物广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445" y="2310130"/>
            <a:ext cx="3198495" cy="1958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prstClr val="white"/>
                </a:solidFill>
              </a:rPr>
              <a:t>bargain store廉价商店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1005" y="4685030"/>
            <a:ext cx="38633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zh-CN" altLang="en-US" sz="2400" b="0"/>
              <a:t>flea market 跳蚤市场</a:t>
            </a:r>
            <a:endParaRPr lang="zh-CN" altLang="en-US"/>
          </a:p>
        </p:txBody>
      </p:sp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90575" y="2101850"/>
            <a:ext cx="3494405" cy="243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617980" y="131889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可砍价的购物场所：                        </a:t>
            </a:r>
            <a:endParaRPr lang="zh-CN" altLang="en-US" sz="2400"/>
          </a:p>
        </p:txBody>
      </p:sp>
      <p:sp>
        <p:nvSpPr>
          <p:cNvPr id="101" name="文本框 100"/>
          <p:cNvSpPr txBox="1"/>
          <p:nvPr/>
        </p:nvSpPr>
        <p:spPr>
          <a:xfrm>
            <a:off x="4209415" y="4685030"/>
            <a:ext cx="7539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buClrTx/>
              <a:buSzTx/>
              <a:buFontTx/>
            </a:pPr>
            <a:r>
              <a:rPr lang="zh-CN" altLang="en-US" sz="2400">
                <a:sym typeface="+mn-ea"/>
              </a:rPr>
              <a:t>bargain store</a:t>
            </a:r>
            <a:r>
              <a:rPr lang="zh-CN" altLang="en-US" sz="2400">
                <a:sym typeface="+mn-ea"/>
              </a:rPr>
              <a:t>廉价商店</a:t>
            </a:r>
            <a:r>
              <a:rPr lang="zh-CN" altLang="en-US" sz="2400">
                <a:sym typeface="+mn-ea"/>
              </a:rPr>
              <a:t>               </a:t>
            </a:r>
            <a:r>
              <a:rPr lang="zh-CN" altLang="en-US" sz="2400">
                <a:sym typeface="+mn-ea"/>
              </a:rPr>
              <a:t>yard sell后院甩卖</a:t>
            </a:r>
            <a:endParaRPr lang="zh-CN" altLang="en-US" sz="2400">
              <a:sym typeface="+mn-ea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720590" y="2101850"/>
            <a:ext cx="2515235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2" descr="后院甩卖yard sell"/>
          <p:cNvPicPr>
            <a:picLocks noChangeAspect="1"/>
          </p:cNvPicPr>
          <p:nvPr/>
        </p:nvPicPr>
        <p:blipFill>
          <a:blip r:embed="rId4"/>
          <a:srcRect r="685" b="6097"/>
          <a:stretch>
            <a:fillRect/>
          </a:stretch>
        </p:blipFill>
        <p:spPr>
          <a:xfrm>
            <a:off x="7622540" y="2101850"/>
            <a:ext cx="3966845" cy="221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" name="图片 14" descr="搬家甩卖moving se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25" y="2103120"/>
            <a:ext cx="3978275" cy="2652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5" descr="夜市night mark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725" y="2103120"/>
            <a:ext cx="4118610" cy="258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352550" y="4978400"/>
            <a:ext cx="10033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indent="304800" algn="l">
              <a:buClrTx/>
              <a:buSzTx/>
              <a:buFontTx/>
            </a:pPr>
            <a:r>
              <a:rPr lang="zh-CN" altLang="en-US" sz="2400">
                <a:sym typeface="+mn-ea"/>
              </a:rPr>
              <a:t>moving </a:t>
            </a:r>
            <a:r>
              <a:rPr lang="zh-CN" altLang="en-US" sz="2400">
                <a:sym typeface="+mn-ea"/>
              </a:rPr>
              <a:t>sell</a:t>
            </a:r>
            <a:r>
              <a:rPr lang="zh-CN" altLang="en-US" sz="2400">
                <a:sym typeface="+mn-ea"/>
              </a:rPr>
              <a:t>搬家甩卖</a:t>
            </a:r>
            <a:r>
              <a:rPr lang="zh-CN" altLang="en-US" sz="2400">
                <a:sym typeface="+mn-ea"/>
              </a:rPr>
              <a:t>                           night market/night fair夜市                              </a:t>
            </a:r>
            <a:endParaRPr lang="zh-CN" altLang="en-US" sz="2400">
              <a:sym typeface="+mn-ea"/>
            </a:endParaRPr>
          </a:p>
        </p:txBody>
      </p:sp>
      <p:sp>
        <p:nvSpPr>
          <p:cNvPr id="12" name="爆炸形 2 11"/>
          <p:cNvSpPr/>
          <p:nvPr/>
        </p:nvSpPr>
        <p:spPr>
          <a:xfrm>
            <a:off x="7267575" y="641985"/>
            <a:ext cx="4585970" cy="2816225"/>
          </a:xfrm>
          <a:prstGeom prst="irregularSeal2">
            <a:avLst/>
          </a:prstGeom>
          <a:gradFill>
            <a:gsLst>
              <a:gs pos="0">
                <a:srgbClr val="E30000">
                  <a:alpha val="75000"/>
                </a:srgbClr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rot="20220000">
            <a:off x="8100695" y="1788795"/>
            <a:ext cx="28009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Fixed Price不议价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1143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17980" y="131889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砍价是一种文化                        </a:t>
            </a:r>
            <a:endParaRPr lang="zh-CN" altLang="en-US" sz="2400"/>
          </a:p>
        </p:txBody>
      </p:sp>
      <p:pic>
        <p:nvPicPr>
          <p:cNvPr id="11" name="图片 10" descr="境外购物，你会还价吗？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235" y="2000250"/>
            <a:ext cx="2775585" cy="3608705"/>
          </a:xfrm>
          <a:prstGeom prst="rect">
            <a:avLst/>
          </a:prstGeom>
        </p:spPr>
      </p:pic>
      <p:pic>
        <p:nvPicPr>
          <p:cNvPr id="13" name="图片 12" descr="小伙演绎各国的讲价方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620" y="1092835"/>
            <a:ext cx="28575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10594340" y="213043"/>
            <a:ext cx="1258888" cy="649287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" name="图片 8" descr="WMVL$(4$YF4FN`MQZ$1KJ%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2790" y="229235"/>
            <a:ext cx="662305" cy="617220"/>
          </a:xfrm>
          <a:prstGeom prst="rect">
            <a:avLst/>
          </a:prstGeom>
        </p:spPr>
      </p:pic>
      <p:sp>
        <p:nvSpPr>
          <p:cNvPr id="3" name="燕尾形 6"/>
          <p:cNvSpPr>
            <a:spLocks noChangeArrowheads="1"/>
          </p:cNvSpPr>
          <p:nvPr/>
        </p:nvSpPr>
        <p:spPr bwMode="auto">
          <a:xfrm>
            <a:off x="989330" y="1385888"/>
            <a:ext cx="181705" cy="233362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燕尾形 7"/>
          <p:cNvSpPr>
            <a:spLocks noChangeArrowheads="1"/>
          </p:cNvSpPr>
          <p:nvPr/>
        </p:nvSpPr>
        <p:spPr bwMode="auto">
          <a:xfrm>
            <a:off x="1170845" y="1385888"/>
            <a:ext cx="181705" cy="233362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9525">
            <a:solidFill>
              <a:srgbClr val="92D05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42110" y="138620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砍价是一门艺术</a:t>
            </a:r>
            <a:endParaRPr lang="zh-CN" altLang="en-US" sz="2400"/>
          </a:p>
        </p:txBody>
      </p:sp>
      <p:pic>
        <p:nvPicPr>
          <p:cNvPr id="13" name="图片 12" descr="国外购物砍价攻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190" y="1479550"/>
            <a:ext cx="3361690" cy="43707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2880360"/>
            <a:ext cx="3755390" cy="2109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3277</Words>
  <Application>WPS 演示</Application>
  <PresentationFormat>自定义</PresentationFormat>
  <Paragraphs>181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Calibri</vt:lpstr>
      <vt:lpstr>Engravers MT</vt:lpstr>
      <vt:lpstr>Segoe Print</vt:lpstr>
      <vt:lpstr>华文楷体</vt:lpstr>
      <vt:lpstr>Times New Roman</vt:lpstr>
      <vt:lpstr>Arial Unicode MS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风雨同行</cp:lastModifiedBy>
  <cp:revision>221</cp:revision>
  <dcterms:created xsi:type="dcterms:W3CDTF">2019-09-02T12:14:00Z</dcterms:created>
  <dcterms:modified xsi:type="dcterms:W3CDTF">2020-03-11T13:21:01Z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