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08" r:id="rId2"/>
    <p:sldId id="509" r:id="rId3"/>
    <p:sldId id="510" r:id="rId4"/>
    <p:sldId id="511" r:id="rId5"/>
    <p:sldId id="512" r:id="rId6"/>
    <p:sldId id="513" r:id="rId7"/>
    <p:sldId id="514" r:id="rId8"/>
    <p:sldId id="515" r:id="rId9"/>
    <p:sldId id="516" r:id="rId10"/>
    <p:sldId id="517" r:id="rId11"/>
    <p:sldId id="518" r:id="rId12"/>
    <p:sldId id="519" r:id="rId13"/>
    <p:sldId id="52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536" r:id="rId30"/>
    <p:sldId id="537" r:id="rId31"/>
    <p:sldId id="538" r:id="rId32"/>
    <p:sldId id="539" r:id="rId33"/>
    <p:sldId id="540"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D0FE575-D817-4017-940B-35A8FACEC0A0}"/>
              </a:ext>
            </a:extLst>
          </p:cNvPr>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grpSp>
        <p:nvGrpSpPr>
          <p:cNvPr id="131075" name="Group 3">
            <a:extLst>
              <a:ext uri="{FF2B5EF4-FFF2-40B4-BE49-F238E27FC236}">
                <a16:creationId xmlns:a16="http://schemas.microsoft.com/office/drawing/2014/main" id="{7F94495F-2545-4597-A30C-9ACA1EB4BE06}"/>
              </a:ext>
            </a:extLst>
          </p:cNvPr>
          <p:cNvGrpSpPr>
            <a:grpSpLocks/>
          </p:cNvGrpSpPr>
          <p:nvPr/>
        </p:nvGrpSpPr>
        <p:grpSpPr bwMode="auto">
          <a:xfrm>
            <a:off x="203200" y="381000"/>
            <a:ext cx="9118600" cy="3733800"/>
            <a:chOff x="664" y="1951"/>
            <a:chExt cx="4308" cy="2120"/>
          </a:xfrm>
        </p:grpSpPr>
        <p:sp>
          <p:nvSpPr>
            <p:cNvPr id="131076" name="Freeform 4">
              <a:extLst>
                <a:ext uri="{FF2B5EF4-FFF2-40B4-BE49-F238E27FC236}">
                  <a16:creationId xmlns:a16="http://schemas.microsoft.com/office/drawing/2014/main" id="{F2808C58-F97F-4857-BDA5-A7D4E59F2103}"/>
                </a:ext>
              </a:extLst>
            </p:cNvPr>
            <p:cNvSpPr>
              <a:spLocks/>
            </p:cNvSpPr>
            <p:nvPr/>
          </p:nvSpPr>
          <p:spPr bwMode="invGray">
            <a:xfrm>
              <a:off x="743" y="2045"/>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77" name="Freeform 5">
              <a:extLst>
                <a:ext uri="{FF2B5EF4-FFF2-40B4-BE49-F238E27FC236}">
                  <a16:creationId xmlns:a16="http://schemas.microsoft.com/office/drawing/2014/main" id="{D3FA9CDC-96DA-418B-9C8E-EFF0D9EA2A7D}"/>
                </a:ext>
              </a:extLst>
            </p:cNvPr>
            <p:cNvSpPr>
              <a:spLocks/>
            </p:cNvSpPr>
            <p:nvPr/>
          </p:nvSpPr>
          <p:spPr bwMode="invGray">
            <a:xfrm>
              <a:off x="703" y="2230"/>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78" name="Freeform 6">
              <a:extLst>
                <a:ext uri="{FF2B5EF4-FFF2-40B4-BE49-F238E27FC236}">
                  <a16:creationId xmlns:a16="http://schemas.microsoft.com/office/drawing/2014/main" id="{16CEDD92-A309-4ACF-9D31-C3D121138F61}"/>
                </a:ext>
              </a:extLst>
            </p:cNvPr>
            <p:cNvSpPr>
              <a:spLocks/>
            </p:cNvSpPr>
            <p:nvPr/>
          </p:nvSpPr>
          <p:spPr bwMode="invGray">
            <a:xfrm>
              <a:off x="1010" y="2353"/>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79" name="Freeform 7">
              <a:extLst>
                <a:ext uri="{FF2B5EF4-FFF2-40B4-BE49-F238E27FC236}">
                  <a16:creationId xmlns:a16="http://schemas.microsoft.com/office/drawing/2014/main" id="{99CBA7AE-17E9-48E7-80F8-EB617AB547B8}"/>
                </a:ext>
              </a:extLst>
            </p:cNvPr>
            <p:cNvSpPr>
              <a:spLocks/>
            </p:cNvSpPr>
            <p:nvPr/>
          </p:nvSpPr>
          <p:spPr bwMode="invGray">
            <a:xfrm>
              <a:off x="1792" y="2409"/>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0" name="Freeform 8">
              <a:extLst>
                <a:ext uri="{FF2B5EF4-FFF2-40B4-BE49-F238E27FC236}">
                  <a16:creationId xmlns:a16="http://schemas.microsoft.com/office/drawing/2014/main" id="{2A06254A-2AED-432D-8532-C3693E9B5BD9}"/>
                </a:ext>
              </a:extLst>
            </p:cNvPr>
            <p:cNvSpPr>
              <a:spLocks/>
            </p:cNvSpPr>
            <p:nvPr/>
          </p:nvSpPr>
          <p:spPr bwMode="invGray">
            <a:xfrm>
              <a:off x="1318" y="2793"/>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1" name="Freeform 9">
              <a:extLst>
                <a:ext uri="{FF2B5EF4-FFF2-40B4-BE49-F238E27FC236}">
                  <a16:creationId xmlns:a16="http://schemas.microsoft.com/office/drawing/2014/main" id="{A8382EBF-F410-4457-884F-19FE88ADCDAC}"/>
                </a:ext>
              </a:extLst>
            </p:cNvPr>
            <p:cNvSpPr>
              <a:spLocks/>
            </p:cNvSpPr>
            <p:nvPr/>
          </p:nvSpPr>
          <p:spPr bwMode="invGray">
            <a:xfrm>
              <a:off x="1448" y="2857"/>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2" name="Freeform 10">
              <a:extLst>
                <a:ext uri="{FF2B5EF4-FFF2-40B4-BE49-F238E27FC236}">
                  <a16:creationId xmlns:a16="http://schemas.microsoft.com/office/drawing/2014/main" id="{3FCCC35F-28F2-4F85-A3BF-4F0D0F607FA8}"/>
                </a:ext>
              </a:extLst>
            </p:cNvPr>
            <p:cNvSpPr>
              <a:spLocks/>
            </p:cNvSpPr>
            <p:nvPr/>
          </p:nvSpPr>
          <p:spPr bwMode="invGray">
            <a:xfrm>
              <a:off x="1553" y="288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3" name="Freeform 11">
              <a:extLst>
                <a:ext uri="{FF2B5EF4-FFF2-40B4-BE49-F238E27FC236}">
                  <a16:creationId xmlns:a16="http://schemas.microsoft.com/office/drawing/2014/main" id="{A6AD40E8-844E-45DC-BBC2-355638FF46D7}"/>
                </a:ext>
              </a:extLst>
            </p:cNvPr>
            <p:cNvSpPr>
              <a:spLocks/>
            </p:cNvSpPr>
            <p:nvPr/>
          </p:nvSpPr>
          <p:spPr bwMode="invGray">
            <a:xfrm>
              <a:off x="1609" y="2886"/>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4" name="Freeform 12">
              <a:extLst>
                <a:ext uri="{FF2B5EF4-FFF2-40B4-BE49-F238E27FC236}">
                  <a16:creationId xmlns:a16="http://schemas.microsoft.com/office/drawing/2014/main" id="{C981B800-67AC-48AD-94AC-D346531E8BA1}"/>
                </a:ext>
              </a:extLst>
            </p:cNvPr>
            <p:cNvSpPr>
              <a:spLocks/>
            </p:cNvSpPr>
            <p:nvPr/>
          </p:nvSpPr>
          <p:spPr bwMode="invGray">
            <a:xfrm>
              <a:off x="1426" y="2040"/>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5" name="Freeform 13">
              <a:extLst>
                <a:ext uri="{FF2B5EF4-FFF2-40B4-BE49-F238E27FC236}">
                  <a16:creationId xmlns:a16="http://schemas.microsoft.com/office/drawing/2014/main" id="{E71C2BCF-2689-47E0-B03C-BB9E8EF15F54}"/>
                </a:ext>
              </a:extLst>
            </p:cNvPr>
            <p:cNvSpPr>
              <a:spLocks/>
            </p:cNvSpPr>
            <p:nvPr/>
          </p:nvSpPr>
          <p:spPr bwMode="invGray">
            <a:xfrm>
              <a:off x="1506" y="1999"/>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6" name="Freeform 14">
              <a:extLst>
                <a:ext uri="{FF2B5EF4-FFF2-40B4-BE49-F238E27FC236}">
                  <a16:creationId xmlns:a16="http://schemas.microsoft.com/office/drawing/2014/main" id="{46B80251-9482-437E-ACD9-C7468F5F91F1}"/>
                </a:ext>
              </a:extLst>
            </p:cNvPr>
            <p:cNvSpPr>
              <a:spLocks/>
            </p:cNvSpPr>
            <p:nvPr/>
          </p:nvSpPr>
          <p:spPr bwMode="invGray">
            <a:xfrm>
              <a:off x="1711" y="2069"/>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7" name="Freeform 15">
              <a:extLst>
                <a:ext uri="{FF2B5EF4-FFF2-40B4-BE49-F238E27FC236}">
                  <a16:creationId xmlns:a16="http://schemas.microsoft.com/office/drawing/2014/main" id="{2FA5823D-41DE-49A4-B9EA-10FD9A5852B2}"/>
                </a:ext>
              </a:extLst>
            </p:cNvPr>
            <p:cNvSpPr>
              <a:spLocks/>
            </p:cNvSpPr>
            <p:nvPr/>
          </p:nvSpPr>
          <p:spPr bwMode="invGray">
            <a:xfrm>
              <a:off x="1709" y="1987"/>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8" name="Freeform 16">
              <a:extLst>
                <a:ext uri="{FF2B5EF4-FFF2-40B4-BE49-F238E27FC236}">
                  <a16:creationId xmlns:a16="http://schemas.microsoft.com/office/drawing/2014/main" id="{F70381CE-3223-4C28-8128-C9752B8E94C2}"/>
                </a:ext>
              </a:extLst>
            </p:cNvPr>
            <p:cNvSpPr>
              <a:spLocks/>
            </p:cNvSpPr>
            <p:nvPr/>
          </p:nvSpPr>
          <p:spPr bwMode="invGray">
            <a:xfrm>
              <a:off x="1625" y="2057"/>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9" name="Freeform 17">
              <a:extLst>
                <a:ext uri="{FF2B5EF4-FFF2-40B4-BE49-F238E27FC236}">
                  <a16:creationId xmlns:a16="http://schemas.microsoft.com/office/drawing/2014/main" id="{C00988F8-92EA-4CB6-9508-14D0B33D08AB}"/>
                </a:ext>
              </a:extLst>
            </p:cNvPr>
            <p:cNvSpPr>
              <a:spLocks/>
            </p:cNvSpPr>
            <p:nvPr/>
          </p:nvSpPr>
          <p:spPr bwMode="invGray">
            <a:xfrm>
              <a:off x="1693" y="2065"/>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0" name="Freeform 18">
              <a:extLst>
                <a:ext uri="{FF2B5EF4-FFF2-40B4-BE49-F238E27FC236}">
                  <a16:creationId xmlns:a16="http://schemas.microsoft.com/office/drawing/2014/main" id="{D4AF3B4F-EEB6-4800-A952-489F2B431AEA}"/>
                </a:ext>
              </a:extLst>
            </p:cNvPr>
            <p:cNvSpPr>
              <a:spLocks/>
            </p:cNvSpPr>
            <p:nvPr/>
          </p:nvSpPr>
          <p:spPr bwMode="invGray">
            <a:xfrm>
              <a:off x="1664" y="2029"/>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1" name="Freeform 19">
              <a:extLst>
                <a:ext uri="{FF2B5EF4-FFF2-40B4-BE49-F238E27FC236}">
                  <a16:creationId xmlns:a16="http://schemas.microsoft.com/office/drawing/2014/main" id="{77B38E77-2FC9-4CBD-B4D4-A849C79A531A}"/>
                </a:ext>
              </a:extLst>
            </p:cNvPr>
            <p:cNvSpPr>
              <a:spLocks/>
            </p:cNvSpPr>
            <p:nvPr/>
          </p:nvSpPr>
          <p:spPr bwMode="invGray">
            <a:xfrm>
              <a:off x="1637" y="1997"/>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2" name="Freeform 20">
              <a:extLst>
                <a:ext uri="{FF2B5EF4-FFF2-40B4-BE49-F238E27FC236}">
                  <a16:creationId xmlns:a16="http://schemas.microsoft.com/office/drawing/2014/main" id="{98BA994A-F28A-47EF-ABC2-EC881013ECC9}"/>
                </a:ext>
              </a:extLst>
            </p:cNvPr>
            <p:cNvSpPr>
              <a:spLocks/>
            </p:cNvSpPr>
            <p:nvPr/>
          </p:nvSpPr>
          <p:spPr bwMode="invGray">
            <a:xfrm>
              <a:off x="1751" y="2000"/>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3" name="Freeform 21">
              <a:extLst>
                <a:ext uri="{FF2B5EF4-FFF2-40B4-BE49-F238E27FC236}">
                  <a16:creationId xmlns:a16="http://schemas.microsoft.com/office/drawing/2014/main" id="{DAB3F304-5DFE-4777-9971-3413C672E089}"/>
                </a:ext>
              </a:extLst>
            </p:cNvPr>
            <p:cNvSpPr>
              <a:spLocks/>
            </p:cNvSpPr>
            <p:nvPr/>
          </p:nvSpPr>
          <p:spPr bwMode="invGray">
            <a:xfrm>
              <a:off x="664" y="2245"/>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4" name="Freeform 22">
              <a:extLst>
                <a:ext uri="{FF2B5EF4-FFF2-40B4-BE49-F238E27FC236}">
                  <a16:creationId xmlns:a16="http://schemas.microsoft.com/office/drawing/2014/main" id="{F2E4C36A-AB6C-429A-94AC-5A518937F25E}"/>
                </a:ext>
              </a:extLst>
            </p:cNvPr>
            <p:cNvSpPr>
              <a:spLocks/>
            </p:cNvSpPr>
            <p:nvPr/>
          </p:nvSpPr>
          <p:spPr bwMode="invGray">
            <a:xfrm>
              <a:off x="1421" y="2756"/>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5" name="Freeform 23">
              <a:extLst>
                <a:ext uri="{FF2B5EF4-FFF2-40B4-BE49-F238E27FC236}">
                  <a16:creationId xmlns:a16="http://schemas.microsoft.com/office/drawing/2014/main" id="{21D342A4-3FAA-48F6-9DFF-1D1F805CF809}"/>
                </a:ext>
              </a:extLst>
            </p:cNvPr>
            <p:cNvSpPr>
              <a:spLocks/>
            </p:cNvSpPr>
            <p:nvPr/>
          </p:nvSpPr>
          <p:spPr bwMode="invGray">
            <a:xfrm>
              <a:off x="1424" y="2781"/>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6" name="Freeform 24">
              <a:extLst>
                <a:ext uri="{FF2B5EF4-FFF2-40B4-BE49-F238E27FC236}">
                  <a16:creationId xmlns:a16="http://schemas.microsoft.com/office/drawing/2014/main" id="{68FEB4DE-DA32-46A5-98DA-D3B34CA432E4}"/>
                </a:ext>
              </a:extLst>
            </p:cNvPr>
            <p:cNvSpPr>
              <a:spLocks/>
            </p:cNvSpPr>
            <p:nvPr/>
          </p:nvSpPr>
          <p:spPr bwMode="invGray">
            <a:xfrm>
              <a:off x="1628" y="2913"/>
              <a:ext cx="15"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7" name="Freeform 25">
              <a:extLst>
                <a:ext uri="{FF2B5EF4-FFF2-40B4-BE49-F238E27FC236}">
                  <a16:creationId xmlns:a16="http://schemas.microsoft.com/office/drawing/2014/main" id="{EA59C234-3241-4055-B201-D73376BD8251}"/>
                </a:ext>
              </a:extLst>
            </p:cNvPr>
            <p:cNvSpPr>
              <a:spLocks/>
            </p:cNvSpPr>
            <p:nvPr/>
          </p:nvSpPr>
          <p:spPr bwMode="invGray">
            <a:xfrm>
              <a:off x="1752" y="2429"/>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8" name="Freeform 26">
              <a:extLst>
                <a:ext uri="{FF2B5EF4-FFF2-40B4-BE49-F238E27FC236}">
                  <a16:creationId xmlns:a16="http://schemas.microsoft.com/office/drawing/2014/main" id="{5E0A88E2-3608-4BA8-AA44-D1939B731878}"/>
                </a:ext>
              </a:extLst>
            </p:cNvPr>
            <p:cNvSpPr>
              <a:spLocks/>
            </p:cNvSpPr>
            <p:nvPr/>
          </p:nvSpPr>
          <p:spPr bwMode="invGray">
            <a:xfrm>
              <a:off x="1652" y="2224"/>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9" name="Freeform 27">
              <a:extLst>
                <a:ext uri="{FF2B5EF4-FFF2-40B4-BE49-F238E27FC236}">
                  <a16:creationId xmlns:a16="http://schemas.microsoft.com/office/drawing/2014/main" id="{D9624C20-A5E4-40D8-9C47-49ABB7B438F0}"/>
                </a:ext>
              </a:extLst>
            </p:cNvPr>
            <p:cNvSpPr>
              <a:spLocks/>
            </p:cNvSpPr>
            <p:nvPr/>
          </p:nvSpPr>
          <p:spPr bwMode="invGray">
            <a:xfrm>
              <a:off x="1717" y="204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0" name="Freeform 28">
              <a:extLst>
                <a:ext uri="{FF2B5EF4-FFF2-40B4-BE49-F238E27FC236}">
                  <a16:creationId xmlns:a16="http://schemas.microsoft.com/office/drawing/2014/main" id="{09881048-2197-4568-B77B-576856A15523}"/>
                </a:ext>
              </a:extLst>
            </p:cNvPr>
            <p:cNvSpPr>
              <a:spLocks/>
            </p:cNvSpPr>
            <p:nvPr/>
          </p:nvSpPr>
          <p:spPr bwMode="invGray">
            <a:xfrm>
              <a:off x="1780" y="215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1" name="Freeform 29">
              <a:extLst>
                <a:ext uri="{FF2B5EF4-FFF2-40B4-BE49-F238E27FC236}">
                  <a16:creationId xmlns:a16="http://schemas.microsoft.com/office/drawing/2014/main" id="{2A791777-04AF-48C2-9BE3-63297B589506}"/>
                </a:ext>
              </a:extLst>
            </p:cNvPr>
            <p:cNvSpPr>
              <a:spLocks/>
            </p:cNvSpPr>
            <p:nvPr/>
          </p:nvSpPr>
          <p:spPr bwMode="invGray">
            <a:xfrm>
              <a:off x="1796" y="1951"/>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2" name="Freeform 30">
              <a:extLst>
                <a:ext uri="{FF2B5EF4-FFF2-40B4-BE49-F238E27FC236}">
                  <a16:creationId xmlns:a16="http://schemas.microsoft.com/office/drawing/2014/main" id="{C3444ECC-8208-45F6-AD16-C2B67C9B80E5}"/>
                </a:ext>
              </a:extLst>
            </p:cNvPr>
            <p:cNvSpPr>
              <a:spLocks/>
            </p:cNvSpPr>
            <p:nvPr/>
          </p:nvSpPr>
          <p:spPr bwMode="invGray">
            <a:xfrm>
              <a:off x="2009" y="2135"/>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3" name="Freeform 31">
              <a:extLst>
                <a:ext uri="{FF2B5EF4-FFF2-40B4-BE49-F238E27FC236}">
                  <a16:creationId xmlns:a16="http://schemas.microsoft.com/office/drawing/2014/main" id="{4796F4D5-E8A6-4D6C-9A3B-9B88AF9491D6}"/>
                </a:ext>
              </a:extLst>
            </p:cNvPr>
            <p:cNvSpPr>
              <a:spLocks/>
            </p:cNvSpPr>
            <p:nvPr/>
          </p:nvSpPr>
          <p:spPr bwMode="invGray">
            <a:xfrm>
              <a:off x="2292" y="2201"/>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4" name="Freeform 32">
              <a:extLst>
                <a:ext uri="{FF2B5EF4-FFF2-40B4-BE49-F238E27FC236}">
                  <a16:creationId xmlns:a16="http://schemas.microsoft.com/office/drawing/2014/main" id="{5D2D8928-A976-4847-A761-CE2FFEB05CCA}"/>
                </a:ext>
              </a:extLst>
            </p:cNvPr>
            <p:cNvSpPr>
              <a:spLocks/>
            </p:cNvSpPr>
            <p:nvPr/>
          </p:nvSpPr>
          <p:spPr bwMode="invGray">
            <a:xfrm>
              <a:off x="2393" y="2038"/>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5" name="Freeform 33">
              <a:extLst>
                <a:ext uri="{FF2B5EF4-FFF2-40B4-BE49-F238E27FC236}">
                  <a16:creationId xmlns:a16="http://schemas.microsoft.com/office/drawing/2014/main" id="{D368DA03-85B1-4FDD-9800-EB13F38A39B3}"/>
                </a:ext>
              </a:extLst>
            </p:cNvPr>
            <p:cNvSpPr>
              <a:spLocks/>
            </p:cNvSpPr>
            <p:nvPr/>
          </p:nvSpPr>
          <p:spPr bwMode="invGray">
            <a:xfrm>
              <a:off x="2662" y="2006"/>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6" name="Freeform 34">
              <a:extLst>
                <a:ext uri="{FF2B5EF4-FFF2-40B4-BE49-F238E27FC236}">
                  <a16:creationId xmlns:a16="http://schemas.microsoft.com/office/drawing/2014/main" id="{B18EFCD0-7C49-409E-A46B-D2C585D631D1}"/>
                </a:ext>
              </a:extLst>
            </p:cNvPr>
            <p:cNvSpPr>
              <a:spLocks/>
            </p:cNvSpPr>
            <p:nvPr/>
          </p:nvSpPr>
          <p:spPr bwMode="invGray">
            <a:xfrm>
              <a:off x="2759" y="2039"/>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7" name="Freeform 35">
              <a:extLst>
                <a:ext uri="{FF2B5EF4-FFF2-40B4-BE49-F238E27FC236}">
                  <a16:creationId xmlns:a16="http://schemas.microsoft.com/office/drawing/2014/main" id="{A90DD720-8446-4A30-9293-25D044E73934}"/>
                </a:ext>
              </a:extLst>
            </p:cNvPr>
            <p:cNvSpPr>
              <a:spLocks/>
            </p:cNvSpPr>
            <p:nvPr/>
          </p:nvSpPr>
          <p:spPr bwMode="invGray">
            <a:xfrm>
              <a:off x="2467" y="2311"/>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8" name="Freeform 36">
              <a:extLst>
                <a:ext uri="{FF2B5EF4-FFF2-40B4-BE49-F238E27FC236}">
                  <a16:creationId xmlns:a16="http://schemas.microsoft.com/office/drawing/2014/main" id="{5DE8D450-DB79-4A5D-BB93-B10B68DF5463}"/>
                </a:ext>
              </a:extLst>
            </p:cNvPr>
            <p:cNvSpPr>
              <a:spLocks/>
            </p:cNvSpPr>
            <p:nvPr/>
          </p:nvSpPr>
          <p:spPr bwMode="invGray">
            <a:xfrm>
              <a:off x="2413" y="2359"/>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9" name="Freeform 37">
              <a:extLst>
                <a:ext uri="{FF2B5EF4-FFF2-40B4-BE49-F238E27FC236}">
                  <a16:creationId xmlns:a16="http://schemas.microsoft.com/office/drawing/2014/main" id="{CB9BDC1E-1251-4A1F-87C6-47436231B24B}"/>
                </a:ext>
              </a:extLst>
            </p:cNvPr>
            <p:cNvSpPr>
              <a:spLocks/>
            </p:cNvSpPr>
            <p:nvPr/>
          </p:nvSpPr>
          <p:spPr bwMode="invGray">
            <a:xfrm>
              <a:off x="4099" y="3502"/>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0" name="Freeform 38">
              <a:extLst>
                <a:ext uri="{FF2B5EF4-FFF2-40B4-BE49-F238E27FC236}">
                  <a16:creationId xmlns:a16="http://schemas.microsoft.com/office/drawing/2014/main" id="{CA56E639-462A-417B-89CC-2AF317251E6E}"/>
                </a:ext>
              </a:extLst>
            </p:cNvPr>
            <p:cNvSpPr>
              <a:spLocks/>
            </p:cNvSpPr>
            <p:nvPr/>
          </p:nvSpPr>
          <p:spPr bwMode="invGray">
            <a:xfrm>
              <a:off x="4246" y="3241"/>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FEFEFE">
                        <a:gamma/>
                        <a:shade val="60000"/>
                        <a:invGamma/>
                        <a:alpha val="50000"/>
                      </a:srgbClr>
                    </a:outerShdw>
                  </a:effectLst>
                </a14:hiddenEffects>
              </a:ext>
            </a:extLst>
          </p:spPr>
          <p:txBody>
            <a:bodyPr/>
            <a:lstStyle/>
            <a:p>
              <a:endParaRPr lang="zh-CN" altLang="en-US" sz="1800"/>
            </a:p>
          </p:txBody>
        </p:sp>
        <p:sp>
          <p:nvSpPr>
            <p:cNvPr id="131111" name="Freeform 39">
              <a:extLst>
                <a:ext uri="{FF2B5EF4-FFF2-40B4-BE49-F238E27FC236}">
                  <a16:creationId xmlns:a16="http://schemas.microsoft.com/office/drawing/2014/main" id="{E65020B7-C309-4ABF-A923-7A1EB149E80D}"/>
                </a:ext>
              </a:extLst>
            </p:cNvPr>
            <p:cNvSpPr>
              <a:spLocks/>
            </p:cNvSpPr>
            <p:nvPr/>
          </p:nvSpPr>
          <p:spPr bwMode="invGray">
            <a:xfrm>
              <a:off x="4255" y="3243"/>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2" name="Freeform 40">
              <a:extLst>
                <a:ext uri="{FF2B5EF4-FFF2-40B4-BE49-F238E27FC236}">
                  <a16:creationId xmlns:a16="http://schemas.microsoft.com/office/drawing/2014/main" id="{1F867EC2-E271-4160-BA2F-84B6F9C4A003}"/>
                </a:ext>
              </a:extLst>
            </p:cNvPr>
            <p:cNvSpPr>
              <a:spLocks/>
            </p:cNvSpPr>
            <p:nvPr/>
          </p:nvSpPr>
          <p:spPr bwMode="invGray">
            <a:xfrm>
              <a:off x="4485" y="4013"/>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3" name="Freeform 41">
              <a:extLst>
                <a:ext uri="{FF2B5EF4-FFF2-40B4-BE49-F238E27FC236}">
                  <a16:creationId xmlns:a16="http://schemas.microsoft.com/office/drawing/2014/main" id="{4DD9EE74-F6D1-43FA-92A2-497AB1733B5E}"/>
                </a:ext>
              </a:extLst>
            </p:cNvPr>
            <p:cNvSpPr>
              <a:spLocks/>
            </p:cNvSpPr>
            <p:nvPr/>
          </p:nvSpPr>
          <p:spPr bwMode="invGray">
            <a:xfrm>
              <a:off x="4621" y="3923"/>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4" name="Freeform 42">
              <a:extLst>
                <a:ext uri="{FF2B5EF4-FFF2-40B4-BE49-F238E27FC236}">
                  <a16:creationId xmlns:a16="http://schemas.microsoft.com/office/drawing/2014/main" id="{D1D574C9-7A37-4F14-A329-45B138776CC7}"/>
                </a:ext>
              </a:extLst>
            </p:cNvPr>
            <p:cNvSpPr>
              <a:spLocks/>
            </p:cNvSpPr>
            <p:nvPr/>
          </p:nvSpPr>
          <p:spPr bwMode="invGray">
            <a:xfrm>
              <a:off x="4791" y="3873"/>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5" name="Freeform 43">
              <a:extLst>
                <a:ext uri="{FF2B5EF4-FFF2-40B4-BE49-F238E27FC236}">
                  <a16:creationId xmlns:a16="http://schemas.microsoft.com/office/drawing/2014/main" id="{1A986F30-0B0E-4736-87DE-3A7363CE06F3}"/>
                </a:ext>
              </a:extLst>
            </p:cNvPr>
            <p:cNvSpPr>
              <a:spLocks/>
            </p:cNvSpPr>
            <p:nvPr/>
          </p:nvSpPr>
          <p:spPr bwMode="invGray">
            <a:xfrm>
              <a:off x="4846" y="3832"/>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6" name="Freeform 44">
              <a:extLst>
                <a:ext uri="{FF2B5EF4-FFF2-40B4-BE49-F238E27FC236}">
                  <a16:creationId xmlns:a16="http://schemas.microsoft.com/office/drawing/2014/main" id="{FB23FCA9-0F68-4EC8-853A-22050DEB16B9}"/>
                </a:ext>
              </a:extLst>
            </p:cNvPr>
            <p:cNvSpPr>
              <a:spLocks/>
            </p:cNvSpPr>
            <p:nvPr/>
          </p:nvSpPr>
          <p:spPr bwMode="invGray">
            <a:xfrm>
              <a:off x="3123" y="3346"/>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7" name="Freeform 45">
              <a:extLst>
                <a:ext uri="{FF2B5EF4-FFF2-40B4-BE49-F238E27FC236}">
                  <a16:creationId xmlns:a16="http://schemas.microsoft.com/office/drawing/2014/main" id="{1BC3E5F9-614C-4B0F-A38C-B776225FC061}"/>
                </a:ext>
              </a:extLst>
            </p:cNvPr>
            <p:cNvSpPr>
              <a:spLocks/>
            </p:cNvSpPr>
            <p:nvPr/>
          </p:nvSpPr>
          <p:spPr bwMode="invGray">
            <a:xfrm>
              <a:off x="3655" y="3034"/>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8" name="Freeform 46">
              <a:extLst>
                <a:ext uri="{FF2B5EF4-FFF2-40B4-BE49-F238E27FC236}">
                  <a16:creationId xmlns:a16="http://schemas.microsoft.com/office/drawing/2014/main" id="{AB4A5EA9-3C7F-4C83-A64E-AAB760812595}"/>
                </a:ext>
              </a:extLst>
            </p:cNvPr>
            <p:cNvSpPr>
              <a:spLocks/>
            </p:cNvSpPr>
            <p:nvPr/>
          </p:nvSpPr>
          <p:spPr bwMode="invGray">
            <a:xfrm>
              <a:off x="3988" y="3100"/>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9" name="Freeform 47">
              <a:extLst>
                <a:ext uri="{FF2B5EF4-FFF2-40B4-BE49-F238E27FC236}">
                  <a16:creationId xmlns:a16="http://schemas.microsoft.com/office/drawing/2014/main" id="{45F05480-D9AD-47AE-BB62-D10A4C3D04B2}"/>
                </a:ext>
              </a:extLst>
            </p:cNvPr>
            <p:cNvSpPr>
              <a:spLocks/>
            </p:cNvSpPr>
            <p:nvPr/>
          </p:nvSpPr>
          <p:spPr bwMode="invGray">
            <a:xfrm>
              <a:off x="3894" y="3043"/>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0" name="Freeform 48">
              <a:extLst>
                <a:ext uri="{FF2B5EF4-FFF2-40B4-BE49-F238E27FC236}">
                  <a16:creationId xmlns:a16="http://schemas.microsoft.com/office/drawing/2014/main" id="{9A507AF9-A61C-4E3C-9FC1-3210D00834E8}"/>
                </a:ext>
              </a:extLst>
            </p:cNvPr>
            <p:cNvSpPr>
              <a:spLocks/>
            </p:cNvSpPr>
            <p:nvPr/>
          </p:nvSpPr>
          <p:spPr bwMode="invGray">
            <a:xfrm>
              <a:off x="3943" y="3153"/>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1" name="Freeform 49">
              <a:extLst>
                <a:ext uri="{FF2B5EF4-FFF2-40B4-BE49-F238E27FC236}">
                  <a16:creationId xmlns:a16="http://schemas.microsoft.com/office/drawing/2014/main" id="{CE2E5B50-93AD-46F6-83EF-692F059F9014}"/>
                </a:ext>
              </a:extLst>
            </p:cNvPr>
            <p:cNvSpPr>
              <a:spLocks/>
            </p:cNvSpPr>
            <p:nvPr/>
          </p:nvSpPr>
          <p:spPr bwMode="invGray">
            <a:xfrm>
              <a:off x="3988" y="3290"/>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2" name="Freeform 50">
              <a:extLst>
                <a:ext uri="{FF2B5EF4-FFF2-40B4-BE49-F238E27FC236}">
                  <a16:creationId xmlns:a16="http://schemas.microsoft.com/office/drawing/2014/main" id="{46EAA6F5-1302-43D5-95C7-7585F8868B5F}"/>
                </a:ext>
              </a:extLst>
            </p:cNvPr>
            <p:cNvSpPr>
              <a:spLocks/>
            </p:cNvSpPr>
            <p:nvPr/>
          </p:nvSpPr>
          <p:spPr bwMode="invGray">
            <a:xfrm>
              <a:off x="4092" y="3195"/>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3" name="Freeform 51">
              <a:extLst>
                <a:ext uri="{FF2B5EF4-FFF2-40B4-BE49-F238E27FC236}">
                  <a16:creationId xmlns:a16="http://schemas.microsoft.com/office/drawing/2014/main" id="{0AB9062E-6058-44F3-86A2-7FB251F03604}"/>
                </a:ext>
              </a:extLst>
            </p:cNvPr>
            <p:cNvSpPr>
              <a:spLocks/>
            </p:cNvSpPr>
            <p:nvPr/>
          </p:nvSpPr>
          <p:spPr bwMode="invGray">
            <a:xfrm>
              <a:off x="4064" y="2777"/>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4" name="Freeform 52">
              <a:extLst>
                <a:ext uri="{FF2B5EF4-FFF2-40B4-BE49-F238E27FC236}">
                  <a16:creationId xmlns:a16="http://schemas.microsoft.com/office/drawing/2014/main" id="{80EC38F8-0C92-45A7-A649-8939CDF236D9}"/>
                </a:ext>
              </a:extLst>
            </p:cNvPr>
            <p:cNvSpPr>
              <a:spLocks/>
            </p:cNvSpPr>
            <p:nvPr/>
          </p:nvSpPr>
          <p:spPr bwMode="invGray">
            <a:xfrm>
              <a:off x="4078" y="2896"/>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5" name="Freeform 53">
              <a:extLst>
                <a:ext uri="{FF2B5EF4-FFF2-40B4-BE49-F238E27FC236}">
                  <a16:creationId xmlns:a16="http://schemas.microsoft.com/office/drawing/2014/main" id="{45CDE0B6-9EB2-45D3-9559-8DC057641F09}"/>
                </a:ext>
              </a:extLst>
            </p:cNvPr>
            <p:cNvSpPr>
              <a:spLocks/>
            </p:cNvSpPr>
            <p:nvPr/>
          </p:nvSpPr>
          <p:spPr bwMode="invGray">
            <a:xfrm>
              <a:off x="4121" y="3052"/>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6" name="Freeform 54">
              <a:extLst>
                <a:ext uri="{FF2B5EF4-FFF2-40B4-BE49-F238E27FC236}">
                  <a16:creationId xmlns:a16="http://schemas.microsoft.com/office/drawing/2014/main" id="{7504E20E-B0E0-490C-A0EF-060CD7897081}"/>
                </a:ext>
              </a:extLst>
            </p:cNvPr>
            <p:cNvSpPr>
              <a:spLocks/>
            </p:cNvSpPr>
            <p:nvPr/>
          </p:nvSpPr>
          <p:spPr bwMode="invGray">
            <a:xfrm>
              <a:off x="4197" y="3193"/>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7" name="Freeform 55">
              <a:extLst>
                <a:ext uri="{FF2B5EF4-FFF2-40B4-BE49-F238E27FC236}">
                  <a16:creationId xmlns:a16="http://schemas.microsoft.com/office/drawing/2014/main" id="{0E3B6E68-67CB-41BC-B838-236B834E6B97}"/>
                </a:ext>
              </a:extLst>
            </p:cNvPr>
            <p:cNvSpPr>
              <a:spLocks/>
            </p:cNvSpPr>
            <p:nvPr/>
          </p:nvSpPr>
          <p:spPr bwMode="invGray">
            <a:xfrm>
              <a:off x="4181" y="3275"/>
              <a:ext cx="18" cy="17"/>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8" name="Freeform 56">
              <a:extLst>
                <a:ext uri="{FF2B5EF4-FFF2-40B4-BE49-F238E27FC236}">
                  <a16:creationId xmlns:a16="http://schemas.microsoft.com/office/drawing/2014/main" id="{3B710DE9-3F27-4742-8EE3-A5D9B608BD1D}"/>
                </a:ext>
              </a:extLst>
            </p:cNvPr>
            <p:cNvSpPr>
              <a:spLocks/>
            </p:cNvSpPr>
            <p:nvPr/>
          </p:nvSpPr>
          <p:spPr bwMode="invGray">
            <a:xfrm>
              <a:off x="4208" y="3265"/>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9" name="Freeform 57">
              <a:extLst>
                <a:ext uri="{FF2B5EF4-FFF2-40B4-BE49-F238E27FC236}">
                  <a16:creationId xmlns:a16="http://schemas.microsoft.com/office/drawing/2014/main" id="{09ACF456-1CB3-4639-9C66-00D95C6D0D64}"/>
                </a:ext>
              </a:extLst>
            </p:cNvPr>
            <p:cNvSpPr>
              <a:spLocks/>
            </p:cNvSpPr>
            <p:nvPr/>
          </p:nvSpPr>
          <p:spPr bwMode="invGray">
            <a:xfrm>
              <a:off x="4277" y="3335"/>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0" name="Freeform 58">
              <a:extLst>
                <a:ext uri="{FF2B5EF4-FFF2-40B4-BE49-F238E27FC236}">
                  <a16:creationId xmlns:a16="http://schemas.microsoft.com/office/drawing/2014/main" id="{E755BA2B-11A4-4934-A8F1-C6DC11A9B0C7}"/>
                </a:ext>
              </a:extLst>
            </p:cNvPr>
            <p:cNvSpPr>
              <a:spLocks/>
            </p:cNvSpPr>
            <p:nvPr/>
          </p:nvSpPr>
          <p:spPr bwMode="invGray">
            <a:xfrm>
              <a:off x="4544" y="3293"/>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1" name="Freeform 59">
              <a:extLst>
                <a:ext uri="{FF2B5EF4-FFF2-40B4-BE49-F238E27FC236}">
                  <a16:creationId xmlns:a16="http://schemas.microsoft.com/office/drawing/2014/main" id="{E3AF131E-7F6D-4E98-B653-9A41141C2D50}"/>
                </a:ext>
              </a:extLst>
            </p:cNvPr>
            <p:cNvSpPr>
              <a:spLocks/>
            </p:cNvSpPr>
            <p:nvPr/>
          </p:nvSpPr>
          <p:spPr bwMode="invGray">
            <a:xfrm>
              <a:off x="4147" y="3352"/>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2" name="Freeform 60">
              <a:extLst>
                <a:ext uri="{FF2B5EF4-FFF2-40B4-BE49-F238E27FC236}">
                  <a16:creationId xmlns:a16="http://schemas.microsoft.com/office/drawing/2014/main" id="{C28951ED-9CE4-493F-AEA4-CBC14E9AADB2}"/>
                </a:ext>
              </a:extLst>
            </p:cNvPr>
            <p:cNvSpPr>
              <a:spLocks/>
            </p:cNvSpPr>
            <p:nvPr/>
          </p:nvSpPr>
          <p:spPr bwMode="invGray">
            <a:xfrm>
              <a:off x="4098" y="3371"/>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3" name="Freeform 61">
              <a:extLst>
                <a:ext uri="{FF2B5EF4-FFF2-40B4-BE49-F238E27FC236}">
                  <a16:creationId xmlns:a16="http://schemas.microsoft.com/office/drawing/2014/main" id="{EA2B24D9-696D-4C3C-92D8-383D96B688D4}"/>
                </a:ext>
              </a:extLst>
            </p:cNvPr>
            <p:cNvSpPr>
              <a:spLocks/>
            </p:cNvSpPr>
            <p:nvPr/>
          </p:nvSpPr>
          <p:spPr bwMode="invGray">
            <a:xfrm>
              <a:off x="4077" y="3342"/>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4" name="Freeform 62">
              <a:extLst>
                <a:ext uri="{FF2B5EF4-FFF2-40B4-BE49-F238E27FC236}">
                  <a16:creationId xmlns:a16="http://schemas.microsoft.com/office/drawing/2014/main" id="{60E4D1CC-90C2-4984-A115-9B929598F23A}"/>
                </a:ext>
              </a:extLst>
            </p:cNvPr>
            <p:cNvSpPr>
              <a:spLocks/>
            </p:cNvSpPr>
            <p:nvPr/>
          </p:nvSpPr>
          <p:spPr bwMode="invGray">
            <a:xfrm>
              <a:off x="4111" y="3353"/>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5" name="Freeform 63">
              <a:extLst>
                <a:ext uri="{FF2B5EF4-FFF2-40B4-BE49-F238E27FC236}">
                  <a16:creationId xmlns:a16="http://schemas.microsoft.com/office/drawing/2014/main" id="{7D933635-6EA0-488B-8080-B1E629B6B8FF}"/>
                </a:ext>
              </a:extLst>
            </p:cNvPr>
            <p:cNvSpPr>
              <a:spLocks/>
            </p:cNvSpPr>
            <p:nvPr/>
          </p:nvSpPr>
          <p:spPr bwMode="invGray">
            <a:xfrm>
              <a:off x="4062" y="3021"/>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6" name="Freeform 64">
              <a:extLst>
                <a:ext uri="{FF2B5EF4-FFF2-40B4-BE49-F238E27FC236}">
                  <a16:creationId xmlns:a16="http://schemas.microsoft.com/office/drawing/2014/main" id="{B86C314D-D31D-42B4-AB41-83CCA7FF2396}"/>
                </a:ext>
              </a:extLst>
            </p:cNvPr>
            <p:cNvSpPr>
              <a:spLocks/>
            </p:cNvSpPr>
            <p:nvPr/>
          </p:nvSpPr>
          <p:spPr bwMode="invGray">
            <a:xfrm>
              <a:off x="4113" y="3012"/>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7" name="Freeform 65">
              <a:extLst>
                <a:ext uri="{FF2B5EF4-FFF2-40B4-BE49-F238E27FC236}">
                  <a16:creationId xmlns:a16="http://schemas.microsoft.com/office/drawing/2014/main" id="{2604091A-AEAE-4B6A-853F-2440188A9D1E}"/>
                </a:ext>
              </a:extLst>
            </p:cNvPr>
            <p:cNvSpPr>
              <a:spLocks/>
            </p:cNvSpPr>
            <p:nvPr/>
          </p:nvSpPr>
          <p:spPr bwMode="invGray">
            <a:xfrm>
              <a:off x="4135" y="2995"/>
              <a:ext cx="10" cy="25"/>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8" name="Freeform 66">
              <a:extLst>
                <a:ext uri="{FF2B5EF4-FFF2-40B4-BE49-F238E27FC236}">
                  <a16:creationId xmlns:a16="http://schemas.microsoft.com/office/drawing/2014/main" id="{FAEF752E-59E8-44CF-A552-0113043DF4EA}"/>
                </a:ext>
              </a:extLst>
            </p:cNvPr>
            <p:cNvSpPr>
              <a:spLocks/>
            </p:cNvSpPr>
            <p:nvPr/>
          </p:nvSpPr>
          <p:spPr bwMode="invGray">
            <a:xfrm>
              <a:off x="4145" y="3007"/>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9" name="Freeform 67">
              <a:extLst>
                <a:ext uri="{FF2B5EF4-FFF2-40B4-BE49-F238E27FC236}">
                  <a16:creationId xmlns:a16="http://schemas.microsoft.com/office/drawing/2014/main" id="{09E13732-1FC7-4272-B92E-21B7769B3FEC}"/>
                </a:ext>
              </a:extLst>
            </p:cNvPr>
            <p:cNvSpPr>
              <a:spLocks/>
            </p:cNvSpPr>
            <p:nvPr/>
          </p:nvSpPr>
          <p:spPr bwMode="invGray">
            <a:xfrm>
              <a:off x="3876" y="3076"/>
              <a:ext cx="12" cy="27"/>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0" name="Freeform 68">
              <a:extLst>
                <a:ext uri="{FF2B5EF4-FFF2-40B4-BE49-F238E27FC236}">
                  <a16:creationId xmlns:a16="http://schemas.microsoft.com/office/drawing/2014/main" id="{F73902E2-E144-4197-B66D-642DB106FC27}"/>
                </a:ext>
              </a:extLst>
            </p:cNvPr>
            <p:cNvSpPr>
              <a:spLocks/>
            </p:cNvSpPr>
            <p:nvPr/>
          </p:nvSpPr>
          <p:spPr bwMode="invGray">
            <a:xfrm>
              <a:off x="3866" y="305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1" name="Freeform 69">
              <a:extLst>
                <a:ext uri="{FF2B5EF4-FFF2-40B4-BE49-F238E27FC236}">
                  <a16:creationId xmlns:a16="http://schemas.microsoft.com/office/drawing/2014/main" id="{9536B6C2-914E-4562-8CD2-688D0FA15F97}"/>
                </a:ext>
              </a:extLst>
            </p:cNvPr>
            <p:cNvSpPr>
              <a:spLocks/>
            </p:cNvSpPr>
            <p:nvPr/>
          </p:nvSpPr>
          <p:spPr bwMode="invGray">
            <a:xfrm>
              <a:off x="3862" y="3035"/>
              <a:ext cx="12"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2" name="Freeform 70">
              <a:extLst>
                <a:ext uri="{FF2B5EF4-FFF2-40B4-BE49-F238E27FC236}">
                  <a16:creationId xmlns:a16="http://schemas.microsoft.com/office/drawing/2014/main" id="{E80EB3E0-3F61-4AF5-8CD7-0473F6A116A6}"/>
                </a:ext>
              </a:extLst>
            </p:cNvPr>
            <p:cNvSpPr>
              <a:spLocks/>
            </p:cNvSpPr>
            <p:nvPr/>
          </p:nvSpPr>
          <p:spPr bwMode="invGray">
            <a:xfrm>
              <a:off x="3850" y="2995"/>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3" name="Freeform 71">
              <a:extLst>
                <a:ext uri="{FF2B5EF4-FFF2-40B4-BE49-F238E27FC236}">
                  <a16:creationId xmlns:a16="http://schemas.microsoft.com/office/drawing/2014/main" id="{4B4FD5B0-5A65-4D5E-8583-7D0E45255F00}"/>
                </a:ext>
              </a:extLst>
            </p:cNvPr>
            <p:cNvSpPr>
              <a:spLocks/>
            </p:cNvSpPr>
            <p:nvPr/>
          </p:nvSpPr>
          <p:spPr bwMode="invGray">
            <a:xfrm>
              <a:off x="3852" y="3020"/>
              <a:ext cx="16"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4" name="Freeform 72">
              <a:extLst>
                <a:ext uri="{FF2B5EF4-FFF2-40B4-BE49-F238E27FC236}">
                  <a16:creationId xmlns:a16="http://schemas.microsoft.com/office/drawing/2014/main" id="{CC7517F5-E127-443B-94CE-E53B30C8385D}"/>
                </a:ext>
              </a:extLst>
            </p:cNvPr>
            <p:cNvSpPr>
              <a:spLocks/>
            </p:cNvSpPr>
            <p:nvPr/>
          </p:nvSpPr>
          <p:spPr bwMode="invGray">
            <a:xfrm>
              <a:off x="4688" y="3643"/>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5" name="Freeform 73">
              <a:extLst>
                <a:ext uri="{FF2B5EF4-FFF2-40B4-BE49-F238E27FC236}">
                  <a16:creationId xmlns:a16="http://schemas.microsoft.com/office/drawing/2014/main" id="{7A3C07F5-88F4-42F2-9AD9-323D645218F1}"/>
                </a:ext>
              </a:extLst>
            </p:cNvPr>
            <p:cNvSpPr>
              <a:spLocks/>
            </p:cNvSpPr>
            <p:nvPr/>
          </p:nvSpPr>
          <p:spPr bwMode="invGray">
            <a:xfrm>
              <a:off x="4919" y="3594"/>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6" name="Freeform 74">
              <a:extLst>
                <a:ext uri="{FF2B5EF4-FFF2-40B4-BE49-F238E27FC236}">
                  <a16:creationId xmlns:a16="http://schemas.microsoft.com/office/drawing/2014/main" id="{2E8CCB29-341A-4713-85C4-C2F5D6A951E5}"/>
                </a:ext>
              </a:extLst>
            </p:cNvPr>
            <p:cNvSpPr>
              <a:spLocks/>
            </p:cNvSpPr>
            <p:nvPr/>
          </p:nvSpPr>
          <p:spPr bwMode="invGray">
            <a:xfrm>
              <a:off x="4759" y="3569"/>
              <a:ext cx="17" cy="23"/>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7" name="Freeform 75">
              <a:extLst>
                <a:ext uri="{FF2B5EF4-FFF2-40B4-BE49-F238E27FC236}">
                  <a16:creationId xmlns:a16="http://schemas.microsoft.com/office/drawing/2014/main" id="{67029514-C92B-4BF8-B258-2984D37F69B8}"/>
                </a:ext>
              </a:extLst>
            </p:cNvPr>
            <p:cNvSpPr>
              <a:spLocks/>
            </p:cNvSpPr>
            <p:nvPr/>
          </p:nvSpPr>
          <p:spPr bwMode="invGray">
            <a:xfrm>
              <a:off x="4751" y="3547"/>
              <a:ext cx="20" cy="17"/>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8" name="Freeform 76">
              <a:extLst>
                <a:ext uri="{FF2B5EF4-FFF2-40B4-BE49-F238E27FC236}">
                  <a16:creationId xmlns:a16="http://schemas.microsoft.com/office/drawing/2014/main" id="{4B211B32-F8A7-4BD5-9101-6A53B62DD0A9}"/>
                </a:ext>
              </a:extLst>
            </p:cNvPr>
            <p:cNvSpPr>
              <a:spLocks/>
            </p:cNvSpPr>
            <p:nvPr/>
          </p:nvSpPr>
          <p:spPr bwMode="invGray">
            <a:xfrm>
              <a:off x="4598" y="3353"/>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9" name="Freeform 77">
              <a:extLst>
                <a:ext uri="{FF2B5EF4-FFF2-40B4-BE49-F238E27FC236}">
                  <a16:creationId xmlns:a16="http://schemas.microsoft.com/office/drawing/2014/main" id="{D93015E1-6C0F-41CD-AD1B-93C87E48B11F}"/>
                </a:ext>
              </a:extLst>
            </p:cNvPr>
            <p:cNvSpPr>
              <a:spLocks/>
            </p:cNvSpPr>
            <p:nvPr/>
          </p:nvSpPr>
          <p:spPr bwMode="invGray">
            <a:xfrm>
              <a:off x="4632" y="3396"/>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0" name="Freeform 78">
              <a:extLst>
                <a:ext uri="{FF2B5EF4-FFF2-40B4-BE49-F238E27FC236}">
                  <a16:creationId xmlns:a16="http://schemas.microsoft.com/office/drawing/2014/main" id="{BEC0127B-1E9A-4981-8F10-778E092C48C4}"/>
                </a:ext>
              </a:extLst>
            </p:cNvPr>
            <p:cNvSpPr>
              <a:spLocks/>
            </p:cNvSpPr>
            <p:nvPr/>
          </p:nvSpPr>
          <p:spPr bwMode="invGray">
            <a:xfrm>
              <a:off x="4659" y="3459"/>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1" name="Freeform 79">
              <a:extLst>
                <a:ext uri="{FF2B5EF4-FFF2-40B4-BE49-F238E27FC236}">
                  <a16:creationId xmlns:a16="http://schemas.microsoft.com/office/drawing/2014/main" id="{4021ECB5-5B4A-4386-9FE5-4CCFE647FBA8}"/>
                </a:ext>
              </a:extLst>
            </p:cNvPr>
            <p:cNvSpPr>
              <a:spLocks/>
            </p:cNvSpPr>
            <p:nvPr/>
          </p:nvSpPr>
          <p:spPr bwMode="invGray">
            <a:xfrm>
              <a:off x="4693" y="3449"/>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2" name="Freeform 80">
              <a:extLst>
                <a:ext uri="{FF2B5EF4-FFF2-40B4-BE49-F238E27FC236}">
                  <a16:creationId xmlns:a16="http://schemas.microsoft.com/office/drawing/2014/main" id="{ACDA6ABD-ADF2-496E-ABCE-85A2D4A1D64A}"/>
                </a:ext>
              </a:extLst>
            </p:cNvPr>
            <p:cNvSpPr>
              <a:spLocks/>
            </p:cNvSpPr>
            <p:nvPr/>
          </p:nvSpPr>
          <p:spPr bwMode="invGray">
            <a:xfrm>
              <a:off x="4683" y="3413"/>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3" name="Freeform 81">
              <a:extLst>
                <a:ext uri="{FF2B5EF4-FFF2-40B4-BE49-F238E27FC236}">
                  <a16:creationId xmlns:a16="http://schemas.microsoft.com/office/drawing/2014/main" id="{7A61423C-BEC1-49CF-BF93-7B847FB1A57A}"/>
                </a:ext>
              </a:extLst>
            </p:cNvPr>
            <p:cNvSpPr>
              <a:spLocks/>
            </p:cNvSpPr>
            <p:nvPr/>
          </p:nvSpPr>
          <p:spPr bwMode="invGray">
            <a:xfrm>
              <a:off x="4657" y="3388"/>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4" name="Freeform 82">
              <a:extLst>
                <a:ext uri="{FF2B5EF4-FFF2-40B4-BE49-F238E27FC236}">
                  <a16:creationId xmlns:a16="http://schemas.microsoft.com/office/drawing/2014/main" id="{069C3BC9-7DA7-437D-8B8F-0794AA6C717F}"/>
                </a:ext>
              </a:extLst>
            </p:cNvPr>
            <p:cNvSpPr>
              <a:spLocks/>
            </p:cNvSpPr>
            <p:nvPr/>
          </p:nvSpPr>
          <p:spPr bwMode="invGray">
            <a:xfrm>
              <a:off x="4625" y="3372"/>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5" name="Freeform 83">
              <a:extLst>
                <a:ext uri="{FF2B5EF4-FFF2-40B4-BE49-F238E27FC236}">
                  <a16:creationId xmlns:a16="http://schemas.microsoft.com/office/drawing/2014/main" id="{D5E997FC-8502-4F7F-80FA-6E50D4763997}"/>
                </a:ext>
              </a:extLst>
            </p:cNvPr>
            <p:cNvSpPr>
              <a:spLocks/>
            </p:cNvSpPr>
            <p:nvPr/>
          </p:nvSpPr>
          <p:spPr bwMode="invGray">
            <a:xfrm>
              <a:off x="4665" y="3425"/>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6" name="Freeform 84">
              <a:extLst>
                <a:ext uri="{FF2B5EF4-FFF2-40B4-BE49-F238E27FC236}">
                  <a16:creationId xmlns:a16="http://schemas.microsoft.com/office/drawing/2014/main" id="{65FD2056-0362-480B-98C9-AAB511D697EB}"/>
                </a:ext>
              </a:extLst>
            </p:cNvPr>
            <p:cNvSpPr>
              <a:spLocks/>
            </p:cNvSpPr>
            <p:nvPr/>
          </p:nvSpPr>
          <p:spPr bwMode="invGray">
            <a:xfrm>
              <a:off x="3055" y="2051"/>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7" name="Freeform 85">
              <a:extLst>
                <a:ext uri="{FF2B5EF4-FFF2-40B4-BE49-F238E27FC236}">
                  <a16:creationId xmlns:a16="http://schemas.microsoft.com/office/drawing/2014/main" id="{42C8DA15-DB24-4C99-9012-D177A86E93E9}"/>
                </a:ext>
              </a:extLst>
            </p:cNvPr>
            <p:cNvSpPr>
              <a:spLocks/>
            </p:cNvSpPr>
            <p:nvPr/>
          </p:nvSpPr>
          <p:spPr bwMode="invGray">
            <a:xfrm>
              <a:off x="3139" y="2155"/>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8" name="Freeform 86">
              <a:extLst>
                <a:ext uri="{FF2B5EF4-FFF2-40B4-BE49-F238E27FC236}">
                  <a16:creationId xmlns:a16="http://schemas.microsoft.com/office/drawing/2014/main" id="{19C98F5D-CA0B-42C5-97A1-FCC2D50F5A3B}"/>
                </a:ext>
              </a:extLst>
            </p:cNvPr>
            <p:cNvSpPr>
              <a:spLocks/>
            </p:cNvSpPr>
            <p:nvPr/>
          </p:nvSpPr>
          <p:spPr bwMode="invGray">
            <a:xfrm>
              <a:off x="3344" y="1999"/>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9" name="Freeform 87">
              <a:extLst>
                <a:ext uri="{FF2B5EF4-FFF2-40B4-BE49-F238E27FC236}">
                  <a16:creationId xmlns:a16="http://schemas.microsoft.com/office/drawing/2014/main" id="{A4E8D50D-9301-4B0F-ADCC-F23388EC40A6}"/>
                </a:ext>
              </a:extLst>
            </p:cNvPr>
            <p:cNvSpPr>
              <a:spLocks/>
            </p:cNvSpPr>
            <p:nvPr/>
          </p:nvSpPr>
          <p:spPr bwMode="invGray">
            <a:xfrm>
              <a:off x="3374" y="2012"/>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0" name="Freeform 88">
              <a:extLst>
                <a:ext uri="{FF2B5EF4-FFF2-40B4-BE49-F238E27FC236}">
                  <a16:creationId xmlns:a16="http://schemas.microsoft.com/office/drawing/2014/main" id="{27C837AA-0675-4128-928D-0DCD3D8302E4}"/>
                </a:ext>
              </a:extLst>
            </p:cNvPr>
            <p:cNvSpPr>
              <a:spLocks/>
            </p:cNvSpPr>
            <p:nvPr/>
          </p:nvSpPr>
          <p:spPr bwMode="invGray">
            <a:xfrm>
              <a:off x="3428" y="2015"/>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1" name="Freeform 89">
              <a:extLst>
                <a:ext uri="{FF2B5EF4-FFF2-40B4-BE49-F238E27FC236}">
                  <a16:creationId xmlns:a16="http://schemas.microsoft.com/office/drawing/2014/main" id="{AE312D23-8B67-4322-8803-E84BAA104AF6}"/>
                </a:ext>
              </a:extLst>
            </p:cNvPr>
            <p:cNvSpPr>
              <a:spLocks/>
            </p:cNvSpPr>
            <p:nvPr/>
          </p:nvSpPr>
          <p:spPr bwMode="invGray">
            <a:xfrm>
              <a:off x="3777" y="2042"/>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2" name="Freeform 90">
              <a:extLst>
                <a:ext uri="{FF2B5EF4-FFF2-40B4-BE49-F238E27FC236}">
                  <a16:creationId xmlns:a16="http://schemas.microsoft.com/office/drawing/2014/main" id="{B1C7D665-284B-4AA2-B39E-64A22177FC6B}"/>
                </a:ext>
              </a:extLst>
            </p:cNvPr>
            <p:cNvSpPr>
              <a:spLocks/>
            </p:cNvSpPr>
            <p:nvPr/>
          </p:nvSpPr>
          <p:spPr bwMode="invGray">
            <a:xfrm>
              <a:off x="3867" y="2041"/>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3" name="Freeform 91">
              <a:extLst>
                <a:ext uri="{FF2B5EF4-FFF2-40B4-BE49-F238E27FC236}">
                  <a16:creationId xmlns:a16="http://schemas.microsoft.com/office/drawing/2014/main" id="{1B5DC990-C20C-4336-988A-D25E86EED82F}"/>
                </a:ext>
              </a:extLst>
            </p:cNvPr>
            <p:cNvSpPr>
              <a:spLocks/>
            </p:cNvSpPr>
            <p:nvPr/>
          </p:nvSpPr>
          <p:spPr bwMode="invGray">
            <a:xfrm>
              <a:off x="3846" y="2070"/>
              <a:ext cx="37" cy="17"/>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4" name="Freeform 92">
              <a:extLst>
                <a:ext uri="{FF2B5EF4-FFF2-40B4-BE49-F238E27FC236}">
                  <a16:creationId xmlns:a16="http://schemas.microsoft.com/office/drawing/2014/main" id="{7DB573CC-8F4A-4029-9448-99C29572D4B0}"/>
                </a:ext>
              </a:extLst>
            </p:cNvPr>
            <p:cNvSpPr>
              <a:spLocks/>
            </p:cNvSpPr>
            <p:nvPr/>
          </p:nvSpPr>
          <p:spPr bwMode="invGray">
            <a:xfrm>
              <a:off x="4098" y="2294"/>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5" name="Freeform 93">
              <a:extLst>
                <a:ext uri="{FF2B5EF4-FFF2-40B4-BE49-F238E27FC236}">
                  <a16:creationId xmlns:a16="http://schemas.microsoft.com/office/drawing/2014/main" id="{2F88D0F6-B3A0-42EB-BB63-DD17BD6188D6}"/>
                </a:ext>
              </a:extLst>
            </p:cNvPr>
            <p:cNvSpPr>
              <a:spLocks/>
            </p:cNvSpPr>
            <p:nvPr/>
          </p:nvSpPr>
          <p:spPr bwMode="invGray">
            <a:xfrm>
              <a:off x="4159" y="2412"/>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6" name="Freeform 94">
              <a:extLst>
                <a:ext uri="{FF2B5EF4-FFF2-40B4-BE49-F238E27FC236}">
                  <a16:creationId xmlns:a16="http://schemas.microsoft.com/office/drawing/2014/main" id="{3C10DC3C-ADB9-41A8-8FF0-C9B1EB7BFD9E}"/>
                </a:ext>
              </a:extLst>
            </p:cNvPr>
            <p:cNvSpPr>
              <a:spLocks/>
            </p:cNvSpPr>
            <p:nvPr/>
          </p:nvSpPr>
          <p:spPr bwMode="invGray">
            <a:xfrm>
              <a:off x="4123" y="2492"/>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7" name="Freeform 95">
              <a:extLst>
                <a:ext uri="{FF2B5EF4-FFF2-40B4-BE49-F238E27FC236}">
                  <a16:creationId xmlns:a16="http://schemas.microsoft.com/office/drawing/2014/main" id="{5CA7DCCC-18D5-4943-B131-65D99F18C22C}"/>
                </a:ext>
              </a:extLst>
            </p:cNvPr>
            <p:cNvSpPr>
              <a:spLocks/>
            </p:cNvSpPr>
            <p:nvPr/>
          </p:nvSpPr>
          <p:spPr bwMode="invGray">
            <a:xfrm>
              <a:off x="3062" y="1988"/>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8" name="Freeform 96">
              <a:extLst>
                <a:ext uri="{FF2B5EF4-FFF2-40B4-BE49-F238E27FC236}">
                  <a16:creationId xmlns:a16="http://schemas.microsoft.com/office/drawing/2014/main" id="{10B208C6-D1A5-44D1-97A8-2046373B6FE3}"/>
                </a:ext>
              </a:extLst>
            </p:cNvPr>
            <p:cNvSpPr>
              <a:spLocks/>
            </p:cNvSpPr>
            <p:nvPr/>
          </p:nvSpPr>
          <p:spPr bwMode="invGray">
            <a:xfrm>
              <a:off x="2955" y="1997"/>
              <a:ext cx="19" cy="22"/>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9" name="Freeform 97">
              <a:extLst>
                <a:ext uri="{FF2B5EF4-FFF2-40B4-BE49-F238E27FC236}">
                  <a16:creationId xmlns:a16="http://schemas.microsoft.com/office/drawing/2014/main" id="{35917070-6CB9-4819-870D-7B2ACA2FC0C4}"/>
                </a:ext>
              </a:extLst>
            </p:cNvPr>
            <p:cNvSpPr>
              <a:spLocks/>
            </p:cNvSpPr>
            <p:nvPr/>
          </p:nvSpPr>
          <p:spPr bwMode="invGray">
            <a:xfrm>
              <a:off x="2979" y="1996"/>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0" name="Freeform 98">
              <a:extLst>
                <a:ext uri="{FF2B5EF4-FFF2-40B4-BE49-F238E27FC236}">
                  <a16:creationId xmlns:a16="http://schemas.microsoft.com/office/drawing/2014/main" id="{E4E5B168-599C-42F9-A83E-BBF1EF28EF8A}"/>
                </a:ext>
              </a:extLst>
            </p:cNvPr>
            <p:cNvSpPr>
              <a:spLocks/>
            </p:cNvSpPr>
            <p:nvPr/>
          </p:nvSpPr>
          <p:spPr bwMode="invGray">
            <a:xfrm>
              <a:off x="3040" y="1987"/>
              <a:ext cx="20" cy="16"/>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1" name="Freeform 99">
              <a:extLst>
                <a:ext uri="{FF2B5EF4-FFF2-40B4-BE49-F238E27FC236}">
                  <a16:creationId xmlns:a16="http://schemas.microsoft.com/office/drawing/2014/main" id="{35C9703A-8D03-4A1D-976A-5F4EFA4D41AB}"/>
                </a:ext>
              </a:extLst>
            </p:cNvPr>
            <p:cNvSpPr>
              <a:spLocks/>
            </p:cNvSpPr>
            <p:nvPr/>
          </p:nvSpPr>
          <p:spPr bwMode="invGray">
            <a:xfrm>
              <a:off x="3022" y="2005"/>
              <a:ext cx="15"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2" name="Freeform 100">
              <a:extLst>
                <a:ext uri="{FF2B5EF4-FFF2-40B4-BE49-F238E27FC236}">
                  <a16:creationId xmlns:a16="http://schemas.microsoft.com/office/drawing/2014/main" id="{EF233AA9-9C8E-4681-AA2A-1D96A171DADA}"/>
                </a:ext>
              </a:extLst>
            </p:cNvPr>
            <p:cNvSpPr>
              <a:spLocks/>
            </p:cNvSpPr>
            <p:nvPr/>
          </p:nvSpPr>
          <p:spPr bwMode="invGray">
            <a:xfrm>
              <a:off x="4162" y="2021"/>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3" name="Freeform 101">
              <a:extLst>
                <a:ext uri="{FF2B5EF4-FFF2-40B4-BE49-F238E27FC236}">
                  <a16:creationId xmlns:a16="http://schemas.microsoft.com/office/drawing/2014/main" id="{7E8CF4C5-8805-49B9-B35A-668CB8F7B7B4}"/>
                </a:ext>
              </a:extLst>
            </p:cNvPr>
            <p:cNvSpPr>
              <a:spLocks/>
            </p:cNvSpPr>
            <p:nvPr/>
          </p:nvSpPr>
          <p:spPr bwMode="invGray">
            <a:xfrm>
              <a:off x="3278" y="3473"/>
              <a:ext cx="31" cy="18"/>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4" name="Freeform 102">
              <a:extLst>
                <a:ext uri="{FF2B5EF4-FFF2-40B4-BE49-F238E27FC236}">
                  <a16:creationId xmlns:a16="http://schemas.microsoft.com/office/drawing/2014/main" id="{B27AD216-F3C2-405D-ACC8-F04061FFF2AD}"/>
                </a:ext>
              </a:extLst>
            </p:cNvPr>
            <p:cNvSpPr>
              <a:spLocks/>
            </p:cNvSpPr>
            <p:nvPr/>
          </p:nvSpPr>
          <p:spPr bwMode="invGray">
            <a:xfrm>
              <a:off x="3318" y="3466"/>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5" name="Freeform 103">
              <a:extLst>
                <a:ext uri="{FF2B5EF4-FFF2-40B4-BE49-F238E27FC236}">
                  <a16:creationId xmlns:a16="http://schemas.microsoft.com/office/drawing/2014/main" id="{4BA91D5A-F3B4-4702-AF9B-FC9E3AD70828}"/>
                </a:ext>
              </a:extLst>
            </p:cNvPr>
            <p:cNvSpPr>
              <a:spLocks/>
            </p:cNvSpPr>
            <p:nvPr/>
          </p:nvSpPr>
          <p:spPr bwMode="invGray">
            <a:xfrm>
              <a:off x="3251" y="3312"/>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6" name="Freeform 104">
              <a:extLst>
                <a:ext uri="{FF2B5EF4-FFF2-40B4-BE49-F238E27FC236}">
                  <a16:creationId xmlns:a16="http://schemas.microsoft.com/office/drawing/2014/main" id="{760D5FC3-3671-4D95-B9CD-2772D0A2345A}"/>
                </a:ext>
              </a:extLst>
            </p:cNvPr>
            <p:cNvSpPr>
              <a:spLocks/>
            </p:cNvSpPr>
            <p:nvPr/>
          </p:nvSpPr>
          <p:spPr bwMode="invGray">
            <a:xfrm>
              <a:off x="3311" y="3239"/>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7" name="Freeform 105">
              <a:extLst>
                <a:ext uri="{FF2B5EF4-FFF2-40B4-BE49-F238E27FC236}">
                  <a16:creationId xmlns:a16="http://schemas.microsoft.com/office/drawing/2014/main" id="{935477B3-5624-4D0C-814B-06F5B4C19122}"/>
                </a:ext>
              </a:extLst>
            </p:cNvPr>
            <p:cNvSpPr>
              <a:spLocks/>
            </p:cNvSpPr>
            <p:nvPr/>
          </p:nvSpPr>
          <p:spPr bwMode="invGray">
            <a:xfrm>
              <a:off x="3287" y="3238"/>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8" name="Freeform 106">
              <a:extLst>
                <a:ext uri="{FF2B5EF4-FFF2-40B4-BE49-F238E27FC236}">
                  <a16:creationId xmlns:a16="http://schemas.microsoft.com/office/drawing/2014/main" id="{0533B642-15A9-4144-B476-7B9A5D231331}"/>
                </a:ext>
              </a:extLst>
            </p:cNvPr>
            <p:cNvSpPr>
              <a:spLocks/>
            </p:cNvSpPr>
            <p:nvPr/>
          </p:nvSpPr>
          <p:spPr bwMode="invGray">
            <a:xfrm>
              <a:off x="3276" y="3260"/>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9" name="Freeform 107">
              <a:extLst>
                <a:ext uri="{FF2B5EF4-FFF2-40B4-BE49-F238E27FC236}">
                  <a16:creationId xmlns:a16="http://schemas.microsoft.com/office/drawing/2014/main" id="{05E63733-28C1-4C5C-A574-B4CD75E71C30}"/>
                </a:ext>
              </a:extLst>
            </p:cNvPr>
            <p:cNvSpPr>
              <a:spLocks/>
            </p:cNvSpPr>
            <p:nvPr/>
          </p:nvSpPr>
          <p:spPr bwMode="invGray">
            <a:xfrm>
              <a:off x="3251" y="3294"/>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80" name="Freeform 108">
              <a:extLst>
                <a:ext uri="{FF2B5EF4-FFF2-40B4-BE49-F238E27FC236}">
                  <a16:creationId xmlns:a16="http://schemas.microsoft.com/office/drawing/2014/main" id="{428A6509-E13E-4384-BE0E-1F723D9A56D5}"/>
                </a:ext>
              </a:extLst>
            </p:cNvPr>
            <p:cNvSpPr>
              <a:spLocks/>
            </p:cNvSpPr>
            <p:nvPr/>
          </p:nvSpPr>
          <p:spPr bwMode="invGray">
            <a:xfrm>
              <a:off x="3270" y="3281"/>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81" name="Freeform 109">
              <a:extLst>
                <a:ext uri="{FF2B5EF4-FFF2-40B4-BE49-F238E27FC236}">
                  <a16:creationId xmlns:a16="http://schemas.microsoft.com/office/drawing/2014/main" id="{A0591609-CB9C-4C62-B3C0-0E32DDFACFCF}"/>
                </a:ext>
              </a:extLst>
            </p:cNvPr>
            <p:cNvSpPr>
              <a:spLocks/>
            </p:cNvSpPr>
            <p:nvPr/>
          </p:nvSpPr>
          <p:spPr bwMode="invGray">
            <a:xfrm>
              <a:off x="2537" y="229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82" name="Freeform 110">
              <a:extLst>
                <a:ext uri="{FF2B5EF4-FFF2-40B4-BE49-F238E27FC236}">
                  <a16:creationId xmlns:a16="http://schemas.microsoft.com/office/drawing/2014/main" id="{54585D42-9325-4EBE-BE6C-A7D2A155EBB5}"/>
                </a:ext>
              </a:extLst>
            </p:cNvPr>
            <p:cNvSpPr>
              <a:spLocks/>
            </p:cNvSpPr>
            <p:nvPr/>
          </p:nvSpPr>
          <p:spPr bwMode="invGray">
            <a:xfrm>
              <a:off x="2476" y="2259"/>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83" name="Freeform 111">
              <a:extLst>
                <a:ext uri="{FF2B5EF4-FFF2-40B4-BE49-F238E27FC236}">
                  <a16:creationId xmlns:a16="http://schemas.microsoft.com/office/drawing/2014/main" id="{331199A7-059D-4A1D-816D-9680442FDE0B}"/>
                </a:ext>
              </a:extLst>
            </p:cNvPr>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grpSp>
      <p:sp>
        <p:nvSpPr>
          <p:cNvPr id="131184" name="Rectangle 112">
            <a:extLst>
              <a:ext uri="{FF2B5EF4-FFF2-40B4-BE49-F238E27FC236}">
                <a16:creationId xmlns:a16="http://schemas.microsoft.com/office/drawing/2014/main" id="{80D3AF04-A271-468B-9748-3D4B0F88F89B}"/>
              </a:ext>
            </a:extLst>
          </p:cNvPr>
          <p:cNvSpPr>
            <a:spLocks noGrp="1" noChangeArrowheads="1"/>
          </p:cNvSpPr>
          <p:nvPr>
            <p:ph type="ftr" sz="quarter" idx="3"/>
          </p:nvPr>
        </p:nvSpPr>
        <p:spPr>
          <a:xfrm>
            <a:off x="8940800" y="6477001"/>
            <a:ext cx="3048000" cy="168275"/>
          </a:xfrm>
        </p:spPr>
        <p:txBody>
          <a:bodyPr/>
          <a:lstStyle>
            <a:lvl1pPr algn="r">
              <a:defRPr sz="1200" b="0">
                <a:ea typeface="宋体" panose="02010600030101010101" pitchFamily="2" charset="-122"/>
              </a:defRPr>
            </a:lvl1pPr>
          </a:lstStyle>
          <a:p>
            <a:endParaRPr lang="zh-CN" altLang="zh-CN"/>
          </a:p>
        </p:txBody>
      </p:sp>
      <p:sp>
        <p:nvSpPr>
          <p:cNvPr id="131185" name="Rectangle 113">
            <a:extLst>
              <a:ext uri="{FF2B5EF4-FFF2-40B4-BE49-F238E27FC236}">
                <a16:creationId xmlns:a16="http://schemas.microsoft.com/office/drawing/2014/main" id="{380B19D1-1E37-4EED-AB3E-5738265BA248}"/>
              </a:ext>
            </a:extLst>
          </p:cNvPr>
          <p:cNvSpPr>
            <a:spLocks noGrp="1" noChangeArrowheads="1"/>
          </p:cNvSpPr>
          <p:nvPr>
            <p:ph type="sldNum" sz="quarter" idx="4"/>
          </p:nvPr>
        </p:nvSpPr>
        <p:spPr>
          <a:xfrm>
            <a:off x="4876800" y="6477001"/>
            <a:ext cx="2844800" cy="168275"/>
          </a:xfrm>
        </p:spPr>
        <p:txBody>
          <a:bodyPr/>
          <a:lstStyle>
            <a:lvl1pPr algn="ctr">
              <a:defRPr/>
            </a:lvl1pPr>
          </a:lstStyle>
          <a:p>
            <a:fld id="{240815EC-566A-4092-B30F-98BF64C430A6}" type="slidenum">
              <a:rPr lang="en-US" altLang="zh-CN"/>
              <a:pPr/>
              <a:t>‹#›</a:t>
            </a:fld>
            <a:endParaRPr lang="en-US" altLang="zh-CN"/>
          </a:p>
        </p:txBody>
      </p:sp>
      <p:pic>
        <p:nvPicPr>
          <p:cNvPr id="131186" name="Picture 114">
            <a:extLst>
              <a:ext uri="{FF2B5EF4-FFF2-40B4-BE49-F238E27FC236}">
                <a16:creationId xmlns:a16="http://schemas.microsoft.com/office/drawing/2014/main" id="{7C67E7E8-DB66-4D05-95AC-5E7EF52E2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933" y="3167063"/>
            <a:ext cx="5901267" cy="2989262"/>
          </a:xfrm>
          <a:prstGeom prst="rect">
            <a:avLst/>
          </a:prstGeom>
          <a:noFill/>
          <a:extLst>
            <a:ext uri="{909E8E84-426E-40DD-AFC4-6F175D3DCCD1}">
              <a14:hiddenFill xmlns:a14="http://schemas.microsoft.com/office/drawing/2010/main">
                <a:solidFill>
                  <a:srgbClr val="FFFFFF"/>
                </a:solidFill>
              </a14:hiddenFill>
            </a:ext>
          </a:extLst>
        </p:spPr>
      </p:pic>
      <p:pic>
        <p:nvPicPr>
          <p:cNvPr id="131187" name="Picture 115">
            <a:extLst>
              <a:ext uri="{FF2B5EF4-FFF2-40B4-BE49-F238E27FC236}">
                <a16:creationId xmlns:a16="http://schemas.microsoft.com/office/drawing/2014/main" id="{1AE342AA-86FC-4C6B-82C2-FA492C2F6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234" y="3352800"/>
            <a:ext cx="2205567" cy="877888"/>
          </a:xfrm>
          <a:prstGeom prst="rect">
            <a:avLst/>
          </a:prstGeom>
          <a:noFill/>
          <a:extLst>
            <a:ext uri="{909E8E84-426E-40DD-AFC4-6F175D3DCCD1}">
              <a14:hiddenFill xmlns:a14="http://schemas.microsoft.com/office/drawing/2010/main">
                <a:solidFill>
                  <a:srgbClr val="FFFFFF"/>
                </a:solidFill>
              </a14:hiddenFill>
            </a:ext>
          </a:extLst>
        </p:spPr>
      </p:pic>
      <p:pic>
        <p:nvPicPr>
          <p:cNvPr id="131188" name="Picture 116">
            <a:extLst>
              <a:ext uri="{FF2B5EF4-FFF2-40B4-BE49-F238E27FC236}">
                <a16:creationId xmlns:a16="http://schemas.microsoft.com/office/drawing/2014/main" id="{391F7701-5119-45CF-BE41-F5D407E84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034" y="4594226"/>
            <a:ext cx="6548967" cy="1882775"/>
          </a:xfrm>
          <a:prstGeom prst="rect">
            <a:avLst/>
          </a:prstGeom>
          <a:noFill/>
          <a:extLst>
            <a:ext uri="{909E8E84-426E-40DD-AFC4-6F175D3DCCD1}">
              <a14:hiddenFill xmlns:a14="http://schemas.microsoft.com/office/drawing/2010/main">
                <a:solidFill>
                  <a:srgbClr val="FFFFFF"/>
                </a:solidFill>
              </a14:hiddenFill>
            </a:ext>
          </a:extLst>
        </p:spPr>
      </p:pic>
      <p:sp>
        <p:nvSpPr>
          <p:cNvPr id="131189" name="Rectangle 117">
            <a:extLst>
              <a:ext uri="{FF2B5EF4-FFF2-40B4-BE49-F238E27FC236}">
                <a16:creationId xmlns:a16="http://schemas.microsoft.com/office/drawing/2014/main" id="{E3D0421B-4F45-4C67-AC95-3D346EB318D1}"/>
              </a:ext>
            </a:extLst>
          </p:cNvPr>
          <p:cNvSpPr>
            <a:spLocks noGrp="1" noChangeArrowheads="1"/>
          </p:cNvSpPr>
          <p:nvPr>
            <p:ph type="ctrTitle"/>
          </p:nvPr>
        </p:nvSpPr>
        <p:spPr>
          <a:xfrm>
            <a:off x="711200" y="914400"/>
            <a:ext cx="6299200" cy="1143000"/>
          </a:xfrm>
        </p:spPr>
        <p:txBody>
          <a:bodyPr/>
          <a:lstStyle>
            <a:lvl1pPr algn="l">
              <a:defRPr sz="4300" i="0">
                <a:solidFill>
                  <a:schemeClr val="bg1"/>
                </a:solidFill>
              </a:defRPr>
            </a:lvl1pPr>
          </a:lstStyle>
          <a:p>
            <a:pPr lvl="0"/>
            <a:r>
              <a:rPr lang="zh-CN" altLang="en-US" noProof="0"/>
              <a:t>市场调查与预测</a:t>
            </a:r>
          </a:p>
        </p:txBody>
      </p:sp>
      <p:sp>
        <p:nvSpPr>
          <p:cNvPr id="131190" name="Rectangle 118">
            <a:extLst>
              <a:ext uri="{FF2B5EF4-FFF2-40B4-BE49-F238E27FC236}">
                <a16:creationId xmlns:a16="http://schemas.microsoft.com/office/drawing/2014/main" id="{8105671C-13FF-4273-9D62-256DAFE27018}"/>
              </a:ext>
            </a:extLst>
          </p:cNvPr>
          <p:cNvSpPr>
            <a:spLocks noGrp="1" noChangeArrowheads="1"/>
          </p:cNvSpPr>
          <p:nvPr>
            <p:ph type="subTitle" idx="1"/>
          </p:nvPr>
        </p:nvSpPr>
        <p:spPr>
          <a:xfrm>
            <a:off x="406400" y="4114800"/>
            <a:ext cx="8534400" cy="838200"/>
          </a:xfrm>
        </p:spPr>
        <p:txBody>
          <a:bodyPr/>
          <a:lstStyle>
            <a:lvl1pPr marL="0" indent="0">
              <a:buFont typeface="Wingdings" panose="05000000000000000000" pitchFamily="2" charset="2"/>
              <a:buNone/>
              <a:defRPr b="1">
                <a:solidFill>
                  <a:schemeClr val="bg1"/>
                </a:solidFill>
                <a:latin typeface="华文彩云" panose="02010600030101010101" pitchFamily="2" charset="-122"/>
                <a:ea typeface="华文彩云" panose="02010600030101010101" pitchFamily="2" charset="-122"/>
              </a:defRPr>
            </a:lvl1pPr>
          </a:lstStyle>
          <a:p>
            <a:pPr lvl="0"/>
            <a:r>
              <a:rPr lang="zh-CN" altLang="en-US" noProof="0"/>
              <a:t>主讲：杜明汉</a:t>
            </a:r>
          </a:p>
        </p:txBody>
      </p:sp>
      <p:sp>
        <p:nvSpPr>
          <p:cNvPr id="131191" name="Text Box 119">
            <a:extLst>
              <a:ext uri="{FF2B5EF4-FFF2-40B4-BE49-F238E27FC236}">
                <a16:creationId xmlns:a16="http://schemas.microsoft.com/office/drawing/2014/main" id="{F52AEA36-CED2-42E1-9C68-23EA991DC5E4}"/>
              </a:ext>
            </a:extLst>
          </p:cNvPr>
          <p:cNvSpPr txBox="1">
            <a:spLocks noChangeArrowheads="1"/>
          </p:cNvSpPr>
          <p:nvPr/>
        </p:nvSpPr>
        <p:spPr bwMode="auto">
          <a:xfrm>
            <a:off x="10996221" y="152401"/>
            <a:ext cx="9925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2000" b="1">
                <a:solidFill>
                  <a:srgbClr val="000000"/>
                </a:solidFill>
                <a:latin typeface="Verdana" panose="020B0604030504040204" pitchFamily="34" charset="0"/>
              </a:rPr>
              <a:t>LOGO</a:t>
            </a:r>
          </a:p>
        </p:txBody>
      </p:sp>
      <p:pic>
        <p:nvPicPr>
          <p:cNvPr id="131192" name="Picture 120">
            <a:extLst>
              <a:ext uri="{FF2B5EF4-FFF2-40B4-BE49-F238E27FC236}">
                <a16:creationId xmlns:a16="http://schemas.microsoft.com/office/drawing/2014/main" id="{32104FC3-55BB-4606-8BEF-0EF0A35CD1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1" y="3097213"/>
            <a:ext cx="3962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1193" name="Picture 121">
            <a:extLst>
              <a:ext uri="{FF2B5EF4-FFF2-40B4-BE49-F238E27FC236}">
                <a16:creationId xmlns:a16="http://schemas.microsoft.com/office/drawing/2014/main" id="{A44F6DDE-41B4-4F70-93B4-C174AC0F09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1" y="1993900"/>
            <a:ext cx="2061633"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31194" name="Picture 122">
            <a:extLst>
              <a:ext uri="{FF2B5EF4-FFF2-40B4-BE49-F238E27FC236}">
                <a16:creationId xmlns:a16="http://schemas.microsoft.com/office/drawing/2014/main" id="{6A575F40-1577-4525-B4AC-0643F07EF0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467" y="2862264"/>
            <a:ext cx="831851"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13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2000"/>
                                        <p:tgtEl>
                                          <p:spTgt spid="131074"/>
                                        </p:tgtEl>
                                      </p:cBhvr>
                                    </p:animEffect>
                                  </p:childTnLst>
                                </p:cTn>
                              </p:par>
                              <p:par>
                                <p:cTn id="8" presetID="10" presetClass="entr" presetSubtype="0" fill="hold" nodeType="withEffect">
                                  <p:stCondLst>
                                    <p:cond delay="0"/>
                                  </p:stCondLst>
                                  <p:childTnLst>
                                    <p:set>
                                      <p:cBhvr>
                                        <p:cTn id="9" dur="1" fill="hold">
                                          <p:stCondLst>
                                            <p:cond delay="0"/>
                                          </p:stCondLst>
                                        </p:cTn>
                                        <p:tgtEl>
                                          <p:spTgt spid="131186"/>
                                        </p:tgtEl>
                                        <p:attrNameLst>
                                          <p:attrName>style.visibility</p:attrName>
                                        </p:attrNameLst>
                                      </p:cBhvr>
                                      <p:to>
                                        <p:strVal val="visible"/>
                                      </p:to>
                                    </p:set>
                                    <p:animEffect transition="in" filter="fade">
                                      <p:cBhvr>
                                        <p:cTn id="10" dur="2000"/>
                                        <p:tgtEl>
                                          <p:spTgt spid="131186"/>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131192"/>
                                        </p:tgtEl>
                                        <p:attrNameLst>
                                          <p:attrName>style.visibility</p:attrName>
                                        </p:attrNameLst>
                                      </p:cBhvr>
                                      <p:to>
                                        <p:strVal val="visible"/>
                                      </p:to>
                                    </p:set>
                                    <p:animEffect transition="in" filter="fade">
                                      <p:cBhvr>
                                        <p:cTn id="14" dur="1000"/>
                                        <p:tgtEl>
                                          <p:spTgt spid="131192"/>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131194"/>
                                        </p:tgtEl>
                                        <p:attrNameLst>
                                          <p:attrName>style.visibility</p:attrName>
                                        </p:attrNameLst>
                                      </p:cBhvr>
                                      <p:to>
                                        <p:strVal val="visible"/>
                                      </p:to>
                                    </p:set>
                                    <p:animEffect transition="in" filter="wipe(down)">
                                      <p:cBhvr>
                                        <p:cTn id="18" dur="500"/>
                                        <p:tgtEl>
                                          <p:spTgt spid="131194"/>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131193"/>
                                        </p:tgtEl>
                                        <p:attrNameLst>
                                          <p:attrName>style.visibility</p:attrName>
                                        </p:attrNameLst>
                                      </p:cBhvr>
                                      <p:to>
                                        <p:strVal val="visible"/>
                                      </p:to>
                                    </p:set>
                                    <p:animEffect transition="in" filter="wipe(down)">
                                      <p:cBhvr>
                                        <p:cTn id="22" dur="500"/>
                                        <p:tgtEl>
                                          <p:spTgt spid="131193"/>
                                        </p:tgtEl>
                                      </p:cBhvr>
                                    </p:animEffect>
                                  </p:childTnLst>
                                </p:cTn>
                              </p:par>
                            </p:childTnLst>
                          </p:cTn>
                        </p:par>
                        <p:par>
                          <p:cTn id="23" fill="hold" nodeType="afterGroup">
                            <p:stCondLst>
                              <p:cond delay="4000"/>
                            </p:stCondLst>
                            <p:childTnLst>
                              <p:par>
                                <p:cTn id="24" presetID="22" presetClass="entr" presetSubtype="4" fill="hold" nodeType="afterEffect">
                                  <p:stCondLst>
                                    <p:cond delay="0"/>
                                  </p:stCondLst>
                                  <p:childTnLst>
                                    <p:set>
                                      <p:cBhvr>
                                        <p:cTn id="25" dur="1" fill="hold">
                                          <p:stCondLst>
                                            <p:cond delay="0"/>
                                          </p:stCondLst>
                                        </p:cTn>
                                        <p:tgtEl>
                                          <p:spTgt spid="131187"/>
                                        </p:tgtEl>
                                        <p:attrNameLst>
                                          <p:attrName>style.visibility</p:attrName>
                                        </p:attrNameLst>
                                      </p:cBhvr>
                                      <p:to>
                                        <p:strVal val="visible"/>
                                      </p:to>
                                    </p:set>
                                    <p:animEffect transition="in" filter="wipe(down)">
                                      <p:cBhvr>
                                        <p:cTn id="26" dur="500"/>
                                        <p:tgtEl>
                                          <p:spTgt spid="131187"/>
                                        </p:tgtEl>
                                      </p:cBhvr>
                                    </p:animEffect>
                                  </p:childTnLst>
                                </p:cTn>
                              </p:par>
                            </p:childTnLst>
                          </p:cTn>
                        </p:par>
                        <p:par>
                          <p:cTn id="27" fill="hold" nodeType="afterGroup">
                            <p:stCondLst>
                              <p:cond delay="4500"/>
                            </p:stCondLst>
                            <p:childTnLst>
                              <p:par>
                                <p:cTn id="28" presetID="22" presetClass="entr" presetSubtype="4" fill="hold" nodeType="afterEffect">
                                  <p:stCondLst>
                                    <p:cond delay="0"/>
                                  </p:stCondLst>
                                  <p:childTnLst>
                                    <p:set>
                                      <p:cBhvr>
                                        <p:cTn id="29" dur="1" fill="hold">
                                          <p:stCondLst>
                                            <p:cond delay="0"/>
                                          </p:stCondLst>
                                        </p:cTn>
                                        <p:tgtEl>
                                          <p:spTgt spid="131188"/>
                                        </p:tgtEl>
                                        <p:attrNameLst>
                                          <p:attrName>style.visibility</p:attrName>
                                        </p:attrNameLst>
                                      </p:cBhvr>
                                      <p:to>
                                        <p:strVal val="visible"/>
                                      </p:to>
                                    </p:set>
                                    <p:animEffect transition="in" filter="wipe(down)">
                                      <p:cBhvr>
                                        <p:cTn id="30" dur="1000"/>
                                        <p:tgtEl>
                                          <p:spTgt spid="131188"/>
                                        </p:tgtEl>
                                      </p:cBhvr>
                                    </p:animEffect>
                                  </p:childTnLst>
                                </p:cTn>
                              </p:par>
                              <p:par>
                                <p:cTn id="31" presetID="10" presetClass="entr" presetSubtype="0" fill="hold" nodeType="withEffect">
                                  <p:stCondLst>
                                    <p:cond delay="800"/>
                                  </p:stCondLst>
                                  <p:childTnLst>
                                    <p:set>
                                      <p:cBhvr>
                                        <p:cTn id="32" dur="1" fill="hold">
                                          <p:stCondLst>
                                            <p:cond delay="0"/>
                                          </p:stCondLst>
                                        </p:cTn>
                                        <p:tgtEl>
                                          <p:spTgt spid="131075"/>
                                        </p:tgtEl>
                                        <p:attrNameLst>
                                          <p:attrName>style.visibility</p:attrName>
                                        </p:attrNameLst>
                                      </p:cBhvr>
                                      <p:to>
                                        <p:strVal val="visible"/>
                                      </p:to>
                                    </p:set>
                                    <p:animEffect transition="in" filter="fade">
                                      <p:cBhvr>
                                        <p:cTn id="33" dur="2000"/>
                                        <p:tgtEl>
                                          <p:spTgt spid="131075"/>
                                        </p:tgtEl>
                                      </p:cBhvr>
                                    </p:animEffect>
                                  </p:childTnLst>
                                </p:cTn>
                              </p:par>
                            </p:childTnLst>
                          </p:cTn>
                        </p:par>
                        <p:par>
                          <p:cTn id="34" fill="hold" nodeType="afterGroup">
                            <p:stCondLst>
                              <p:cond delay="7300"/>
                            </p:stCondLst>
                            <p:childTnLst>
                              <p:par>
                                <p:cTn id="35" presetID="22" presetClass="entr" presetSubtype="8" fill="hold" grpId="0" nodeType="afterEffect">
                                  <p:stCondLst>
                                    <p:cond delay="0"/>
                                  </p:stCondLst>
                                  <p:childTnLst>
                                    <p:set>
                                      <p:cBhvr>
                                        <p:cTn id="36" dur="1" fill="hold">
                                          <p:stCondLst>
                                            <p:cond delay="0"/>
                                          </p:stCondLst>
                                        </p:cTn>
                                        <p:tgtEl>
                                          <p:spTgt spid="131189"/>
                                        </p:tgtEl>
                                        <p:attrNameLst>
                                          <p:attrName>style.visibility</p:attrName>
                                        </p:attrNameLst>
                                      </p:cBhvr>
                                      <p:to>
                                        <p:strVal val="visible"/>
                                      </p:to>
                                    </p:set>
                                    <p:animEffect transition="in" filter="wipe(left)">
                                      <p:cBhvr>
                                        <p:cTn id="37" dur="1000"/>
                                        <p:tgtEl>
                                          <p:spTgt spid="131189"/>
                                        </p:tgtEl>
                                      </p:cBhvr>
                                    </p:animEffect>
                                  </p:childTnLst>
                                </p:cTn>
                              </p:par>
                            </p:childTnLst>
                          </p:cTn>
                        </p:par>
                        <p:par>
                          <p:cTn id="38" fill="hold" nodeType="afterGroup">
                            <p:stCondLst>
                              <p:cond delay="8300"/>
                            </p:stCondLst>
                            <p:childTnLst>
                              <p:par>
                                <p:cTn id="39" presetID="22" presetClass="entr" presetSubtype="8" fill="hold" grpId="0" nodeType="afterEffect">
                                  <p:stCondLst>
                                    <p:cond delay="0"/>
                                  </p:stCondLst>
                                  <p:childTnLst>
                                    <p:set>
                                      <p:cBhvr>
                                        <p:cTn id="40" dur="1" fill="hold">
                                          <p:stCondLst>
                                            <p:cond delay="0"/>
                                          </p:stCondLst>
                                        </p:cTn>
                                        <p:tgtEl>
                                          <p:spTgt spid="131190">
                                            <p:txEl>
                                              <p:pRg st="0" end="0"/>
                                            </p:txEl>
                                          </p:spTgt>
                                        </p:tgtEl>
                                        <p:attrNameLst>
                                          <p:attrName>style.visibility</p:attrName>
                                        </p:attrNameLst>
                                      </p:cBhvr>
                                      <p:to>
                                        <p:strVal val="visible"/>
                                      </p:to>
                                    </p:set>
                                    <p:animEffect transition="in" filter="wipe(left)">
                                      <p:cBhvr>
                                        <p:cTn id="41" dur="1000"/>
                                        <p:tgtEl>
                                          <p:spTgt spid="1311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89" grpId="0"/>
      <p:bldP spid="131190" grpId="0" build="p">
        <p:tmplLst>
          <p:tmpl lvl="1">
            <p:tnLst>
              <p:par>
                <p:cTn presetID="22" presetClass="entr" presetSubtype="8" fill="hold" nodeType="afterEffect">
                  <p:stCondLst>
                    <p:cond delay="0"/>
                  </p:stCondLst>
                  <p:childTnLst>
                    <p:set>
                      <p:cBhvr>
                        <p:cTn dur="1" fill="hold">
                          <p:stCondLst>
                            <p:cond delay="0"/>
                          </p:stCondLst>
                        </p:cTn>
                        <p:tgtEl>
                          <p:spTgt spid="131190"/>
                        </p:tgtEl>
                        <p:attrNameLst>
                          <p:attrName>style.visibility</p:attrName>
                        </p:attrNameLst>
                      </p:cBhvr>
                      <p:to>
                        <p:strVal val="visible"/>
                      </p:to>
                    </p:set>
                    <p:animEffect transition="in" filter="wipe(left)">
                      <p:cBhvr>
                        <p:cTn dur="1000"/>
                        <p:tgtEl>
                          <p:spTgt spid="13119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72437A-FE04-4FBA-8B28-950085DEA35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E233BC0-78B5-42AF-825B-EE90853B13C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D278D5-C44A-4BDB-AC36-27E730DDB1AD}"/>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0C398365-6893-40BD-9ADF-6ED9B9419C6E}"/>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6DFC56C6-AB57-42E0-9FC2-AA2A3B877A86}"/>
              </a:ext>
            </a:extLst>
          </p:cNvPr>
          <p:cNvSpPr>
            <a:spLocks noGrp="1"/>
          </p:cNvSpPr>
          <p:nvPr>
            <p:ph type="sldNum" sz="quarter" idx="12"/>
          </p:nvPr>
        </p:nvSpPr>
        <p:spPr/>
        <p:txBody>
          <a:bodyPr/>
          <a:lstStyle>
            <a:lvl1pPr>
              <a:defRPr/>
            </a:lvl1pPr>
          </a:lstStyle>
          <a:p>
            <a:fld id="{33117ED8-1842-4052-9C29-4D3B5A2A3766}" type="slidenum">
              <a:rPr lang="en-US" altLang="zh-CN"/>
              <a:pPr/>
              <a:t>‹#›</a:t>
            </a:fld>
            <a:endParaRPr lang="en-US" altLang="zh-CN"/>
          </a:p>
        </p:txBody>
      </p:sp>
    </p:spTree>
    <p:extLst>
      <p:ext uri="{BB962C8B-B14F-4D97-AF65-F5344CB8AC3E}">
        <p14:creationId xmlns:p14="http://schemas.microsoft.com/office/powerpoint/2010/main" val="31432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0AA6EB-11F2-4398-933D-DF32E53E8A8F}"/>
              </a:ext>
            </a:extLst>
          </p:cNvPr>
          <p:cNvSpPr>
            <a:spLocks noGrp="1"/>
          </p:cNvSpPr>
          <p:nvPr>
            <p:ph type="title" orient="vert"/>
          </p:nvPr>
        </p:nvSpPr>
        <p:spPr>
          <a:xfrm>
            <a:off x="8839200" y="228600"/>
            <a:ext cx="2743200" cy="609600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5B0F597-2DCA-4281-AB6B-214CF5C91352}"/>
              </a:ext>
            </a:extLst>
          </p:cNvPr>
          <p:cNvSpPr>
            <a:spLocks noGrp="1"/>
          </p:cNvSpPr>
          <p:nvPr>
            <p:ph type="body" orient="vert" idx="1"/>
          </p:nvPr>
        </p:nvSpPr>
        <p:spPr>
          <a:xfrm>
            <a:off x="609600" y="228600"/>
            <a:ext cx="8026400" cy="60960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5D6325-9A7D-45CF-88F1-F4B4F1D63647}"/>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C62F1A90-DC0F-47BA-A10D-2F2730B578A0}"/>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6199577B-53A1-424C-8B19-587A03858CE3}"/>
              </a:ext>
            </a:extLst>
          </p:cNvPr>
          <p:cNvSpPr>
            <a:spLocks noGrp="1"/>
          </p:cNvSpPr>
          <p:nvPr>
            <p:ph type="sldNum" sz="quarter" idx="12"/>
          </p:nvPr>
        </p:nvSpPr>
        <p:spPr/>
        <p:txBody>
          <a:bodyPr/>
          <a:lstStyle>
            <a:lvl1pPr>
              <a:defRPr/>
            </a:lvl1pPr>
          </a:lstStyle>
          <a:p>
            <a:fld id="{8322DE59-419B-486A-B6B0-1D69D8F766FE}" type="slidenum">
              <a:rPr lang="en-US" altLang="zh-CN"/>
              <a:pPr/>
              <a:t>‹#›</a:t>
            </a:fld>
            <a:endParaRPr lang="en-US" altLang="zh-CN"/>
          </a:p>
        </p:txBody>
      </p:sp>
    </p:spTree>
    <p:extLst>
      <p:ext uri="{BB962C8B-B14F-4D97-AF65-F5344CB8AC3E}">
        <p14:creationId xmlns:p14="http://schemas.microsoft.com/office/powerpoint/2010/main" val="268434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335C21-A1E3-4A26-BFF1-131C58044E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439888-F287-4E9D-9B9C-BECFE0C13DA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48D7FF-8147-4013-A790-992B358A3BD8}"/>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4A9AECB9-EA41-4633-946E-A4914C1070D7}"/>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E94612D6-4296-4DD9-808F-24594340EB8C}"/>
              </a:ext>
            </a:extLst>
          </p:cNvPr>
          <p:cNvSpPr>
            <a:spLocks noGrp="1"/>
          </p:cNvSpPr>
          <p:nvPr>
            <p:ph type="sldNum" sz="quarter" idx="12"/>
          </p:nvPr>
        </p:nvSpPr>
        <p:spPr/>
        <p:txBody>
          <a:bodyPr/>
          <a:lstStyle>
            <a:lvl1pPr>
              <a:defRPr/>
            </a:lvl1pPr>
          </a:lstStyle>
          <a:p>
            <a:fld id="{21B2FD21-51A6-45AB-A95C-257F8DD4FC24}" type="slidenum">
              <a:rPr lang="en-US" altLang="zh-CN"/>
              <a:pPr/>
              <a:t>‹#›</a:t>
            </a:fld>
            <a:endParaRPr lang="en-US" altLang="zh-CN"/>
          </a:p>
        </p:txBody>
      </p:sp>
    </p:spTree>
    <p:extLst>
      <p:ext uri="{BB962C8B-B14F-4D97-AF65-F5344CB8AC3E}">
        <p14:creationId xmlns:p14="http://schemas.microsoft.com/office/powerpoint/2010/main" val="213742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E9E45-7458-4467-BC07-C8351ACACBC5}"/>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36AC334-36C4-4F9D-838A-F3D07DCF8E1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BEE5789-37E2-483F-8859-630C1ACCEAC9}"/>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49F89869-F197-4D3D-9059-21FAA88FA7B1}"/>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6A685598-804B-4A3D-BCD3-C4E0BC919275}"/>
              </a:ext>
            </a:extLst>
          </p:cNvPr>
          <p:cNvSpPr>
            <a:spLocks noGrp="1"/>
          </p:cNvSpPr>
          <p:nvPr>
            <p:ph type="sldNum" sz="quarter" idx="12"/>
          </p:nvPr>
        </p:nvSpPr>
        <p:spPr/>
        <p:txBody>
          <a:bodyPr/>
          <a:lstStyle>
            <a:lvl1pPr>
              <a:defRPr/>
            </a:lvl1pPr>
          </a:lstStyle>
          <a:p>
            <a:fld id="{B56CE56A-E01F-4BBF-AE81-6782A6A9BA4E}" type="slidenum">
              <a:rPr lang="en-US" altLang="zh-CN"/>
              <a:pPr/>
              <a:t>‹#›</a:t>
            </a:fld>
            <a:endParaRPr lang="en-US" altLang="zh-CN"/>
          </a:p>
        </p:txBody>
      </p:sp>
    </p:spTree>
    <p:extLst>
      <p:ext uri="{BB962C8B-B14F-4D97-AF65-F5344CB8AC3E}">
        <p14:creationId xmlns:p14="http://schemas.microsoft.com/office/powerpoint/2010/main" val="121216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861032-99DC-47E6-921D-137C46678C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4D859A-3CFA-4A62-8E8A-B0BE9ADC2272}"/>
              </a:ext>
            </a:extLst>
          </p:cNvPr>
          <p:cNvSpPr>
            <a:spLocks noGrp="1"/>
          </p:cNvSpPr>
          <p:nvPr>
            <p:ph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3543B76-AC25-40E0-9E86-77B0F25A34BC}"/>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547361E-36FA-4A58-9735-0D7FD9DF668A}"/>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id="{E0F8093D-D84B-404B-90D1-688E943B6F15}"/>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E3FAD56E-A73A-4F04-848F-12CFE548C669}"/>
              </a:ext>
            </a:extLst>
          </p:cNvPr>
          <p:cNvSpPr>
            <a:spLocks noGrp="1"/>
          </p:cNvSpPr>
          <p:nvPr>
            <p:ph type="sldNum" sz="quarter" idx="12"/>
          </p:nvPr>
        </p:nvSpPr>
        <p:spPr/>
        <p:txBody>
          <a:bodyPr/>
          <a:lstStyle>
            <a:lvl1pPr>
              <a:defRPr/>
            </a:lvl1pPr>
          </a:lstStyle>
          <a:p>
            <a:fld id="{FD97AA0C-0199-43F4-9472-85DA4C87A759}" type="slidenum">
              <a:rPr lang="en-US" altLang="zh-CN"/>
              <a:pPr/>
              <a:t>‹#›</a:t>
            </a:fld>
            <a:endParaRPr lang="en-US" altLang="zh-CN"/>
          </a:p>
        </p:txBody>
      </p:sp>
    </p:spTree>
    <p:extLst>
      <p:ext uri="{BB962C8B-B14F-4D97-AF65-F5344CB8AC3E}">
        <p14:creationId xmlns:p14="http://schemas.microsoft.com/office/powerpoint/2010/main" val="52088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4504A3-C9E2-4412-9D84-E7E722932DE5}"/>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30F9BFC-834C-405D-921E-4EB14228003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1E164A5-C8DD-4B90-843C-12319F8EB9AF}"/>
              </a:ext>
            </a:extLst>
          </p:cNvPr>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B8372F-BC79-4182-93CE-A92FA4B4B46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2EB2BE8-FE4C-4EE4-B2C4-6D0C4689B00C}"/>
              </a:ext>
            </a:extLst>
          </p:cNvPr>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B0BED4D-F377-411B-B11D-051E79025417}"/>
              </a:ext>
            </a:extLst>
          </p:cNvPr>
          <p:cNvSpPr>
            <a:spLocks noGrp="1"/>
          </p:cNvSpPr>
          <p:nvPr>
            <p:ph type="dt" sz="half" idx="10"/>
          </p:nvPr>
        </p:nvSpPr>
        <p:spPr/>
        <p:txBody>
          <a:bodyPr/>
          <a:lstStyle>
            <a:lvl1pPr>
              <a:defRPr/>
            </a:lvl1pPr>
          </a:lstStyle>
          <a:p>
            <a:endParaRPr lang="zh-CN" altLang="zh-CN"/>
          </a:p>
        </p:txBody>
      </p:sp>
      <p:sp>
        <p:nvSpPr>
          <p:cNvPr id="8" name="页脚占位符 7">
            <a:extLst>
              <a:ext uri="{FF2B5EF4-FFF2-40B4-BE49-F238E27FC236}">
                <a16:creationId xmlns:a16="http://schemas.microsoft.com/office/drawing/2014/main" id="{699B1D3F-9A46-4401-9604-D8114FB31011}"/>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id="{53E88855-193A-41D1-A8E1-39B71204AB88}"/>
              </a:ext>
            </a:extLst>
          </p:cNvPr>
          <p:cNvSpPr>
            <a:spLocks noGrp="1"/>
          </p:cNvSpPr>
          <p:nvPr>
            <p:ph type="sldNum" sz="quarter" idx="12"/>
          </p:nvPr>
        </p:nvSpPr>
        <p:spPr/>
        <p:txBody>
          <a:bodyPr/>
          <a:lstStyle>
            <a:lvl1pPr>
              <a:defRPr/>
            </a:lvl1pPr>
          </a:lstStyle>
          <a:p>
            <a:fld id="{21563F81-52D2-4BFF-99CD-F2D9CEDDD648}" type="slidenum">
              <a:rPr lang="en-US" altLang="zh-CN"/>
              <a:pPr/>
              <a:t>‹#›</a:t>
            </a:fld>
            <a:endParaRPr lang="en-US" altLang="zh-CN"/>
          </a:p>
        </p:txBody>
      </p:sp>
    </p:spTree>
    <p:extLst>
      <p:ext uri="{BB962C8B-B14F-4D97-AF65-F5344CB8AC3E}">
        <p14:creationId xmlns:p14="http://schemas.microsoft.com/office/powerpoint/2010/main" val="13950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52F7BC-8F26-45D3-A4D9-B29311FCDD4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B728683-0F91-4FF2-A286-0DED14B27122}"/>
              </a:ext>
            </a:extLst>
          </p:cNvPr>
          <p:cNvSpPr>
            <a:spLocks noGrp="1"/>
          </p:cNvSpPr>
          <p:nvPr>
            <p:ph type="dt" sz="half" idx="10"/>
          </p:nvPr>
        </p:nvSpPr>
        <p:spPr/>
        <p:txBody>
          <a:bodyPr/>
          <a:lstStyle>
            <a:lvl1pPr>
              <a:defRPr/>
            </a:lvl1pPr>
          </a:lstStyle>
          <a:p>
            <a:endParaRPr lang="zh-CN" altLang="zh-CN"/>
          </a:p>
        </p:txBody>
      </p:sp>
      <p:sp>
        <p:nvSpPr>
          <p:cNvPr id="4" name="页脚占位符 3">
            <a:extLst>
              <a:ext uri="{FF2B5EF4-FFF2-40B4-BE49-F238E27FC236}">
                <a16:creationId xmlns:a16="http://schemas.microsoft.com/office/drawing/2014/main" id="{244F5EA5-7C1D-4290-8C8C-42A961059DC7}"/>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7D713734-1C20-49E1-9FF7-5B728F21615C}"/>
              </a:ext>
            </a:extLst>
          </p:cNvPr>
          <p:cNvSpPr>
            <a:spLocks noGrp="1"/>
          </p:cNvSpPr>
          <p:nvPr>
            <p:ph type="sldNum" sz="quarter" idx="12"/>
          </p:nvPr>
        </p:nvSpPr>
        <p:spPr/>
        <p:txBody>
          <a:bodyPr/>
          <a:lstStyle>
            <a:lvl1pPr>
              <a:defRPr/>
            </a:lvl1pPr>
          </a:lstStyle>
          <a:p>
            <a:fld id="{83B1E5BA-E3A2-4AE3-91AD-D015D231BFB8}" type="slidenum">
              <a:rPr lang="en-US" altLang="zh-CN"/>
              <a:pPr/>
              <a:t>‹#›</a:t>
            </a:fld>
            <a:endParaRPr lang="en-US" altLang="zh-CN"/>
          </a:p>
        </p:txBody>
      </p:sp>
    </p:spTree>
    <p:extLst>
      <p:ext uri="{BB962C8B-B14F-4D97-AF65-F5344CB8AC3E}">
        <p14:creationId xmlns:p14="http://schemas.microsoft.com/office/powerpoint/2010/main" val="150334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09A54C6-792F-4801-A48C-6D2748ECBB6F}"/>
              </a:ext>
            </a:extLst>
          </p:cNvPr>
          <p:cNvSpPr>
            <a:spLocks noGrp="1"/>
          </p:cNvSpPr>
          <p:nvPr>
            <p:ph type="dt" sz="half" idx="10"/>
          </p:nvPr>
        </p:nvSpPr>
        <p:spPr/>
        <p:txBody>
          <a:bodyPr/>
          <a:lstStyle>
            <a:lvl1pPr>
              <a:defRPr/>
            </a:lvl1pPr>
          </a:lstStyle>
          <a:p>
            <a:endParaRPr lang="zh-CN" altLang="zh-CN"/>
          </a:p>
        </p:txBody>
      </p:sp>
      <p:sp>
        <p:nvSpPr>
          <p:cNvPr id="3" name="页脚占位符 2">
            <a:extLst>
              <a:ext uri="{FF2B5EF4-FFF2-40B4-BE49-F238E27FC236}">
                <a16:creationId xmlns:a16="http://schemas.microsoft.com/office/drawing/2014/main" id="{B9493669-38BD-43A9-AEB8-323314C1CCDF}"/>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id="{2EE550CB-AE88-4FE5-9B34-3F7D9E765F29}"/>
              </a:ext>
            </a:extLst>
          </p:cNvPr>
          <p:cNvSpPr>
            <a:spLocks noGrp="1"/>
          </p:cNvSpPr>
          <p:nvPr>
            <p:ph type="sldNum" sz="quarter" idx="12"/>
          </p:nvPr>
        </p:nvSpPr>
        <p:spPr/>
        <p:txBody>
          <a:bodyPr/>
          <a:lstStyle>
            <a:lvl1pPr>
              <a:defRPr/>
            </a:lvl1pPr>
          </a:lstStyle>
          <a:p>
            <a:fld id="{8E7DDEC0-F2C2-4AD8-8760-25A6C01BCFC1}" type="slidenum">
              <a:rPr lang="en-US" altLang="zh-CN"/>
              <a:pPr/>
              <a:t>‹#›</a:t>
            </a:fld>
            <a:endParaRPr lang="en-US" altLang="zh-CN"/>
          </a:p>
        </p:txBody>
      </p:sp>
    </p:spTree>
    <p:extLst>
      <p:ext uri="{BB962C8B-B14F-4D97-AF65-F5344CB8AC3E}">
        <p14:creationId xmlns:p14="http://schemas.microsoft.com/office/powerpoint/2010/main" val="302859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E5112-577C-4BC1-A23B-F00EE93EA199}"/>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22DBD77-D7E0-4B4F-9C7A-BFEBC55624E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463B589-29E6-41A2-A701-00F2BE48D50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BF1CDD-4836-4AC2-B649-D18DBE1242DE}"/>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id="{0E3E3F6C-0A45-4A84-B1BE-3C00D840A58F}"/>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29835638-B644-4B64-ABD9-4F5F7B87407B}"/>
              </a:ext>
            </a:extLst>
          </p:cNvPr>
          <p:cNvSpPr>
            <a:spLocks noGrp="1"/>
          </p:cNvSpPr>
          <p:nvPr>
            <p:ph type="sldNum" sz="quarter" idx="12"/>
          </p:nvPr>
        </p:nvSpPr>
        <p:spPr/>
        <p:txBody>
          <a:bodyPr/>
          <a:lstStyle>
            <a:lvl1pPr>
              <a:defRPr/>
            </a:lvl1pPr>
          </a:lstStyle>
          <a:p>
            <a:fld id="{0B4DB86E-0C7A-4634-8910-F03DA8A2B5FB}" type="slidenum">
              <a:rPr lang="en-US" altLang="zh-CN"/>
              <a:pPr/>
              <a:t>‹#›</a:t>
            </a:fld>
            <a:endParaRPr lang="en-US" altLang="zh-CN"/>
          </a:p>
        </p:txBody>
      </p:sp>
    </p:spTree>
    <p:extLst>
      <p:ext uri="{BB962C8B-B14F-4D97-AF65-F5344CB8AC3E}">
        <p14:creationId xmlns:p14="http://schemas.microsoft.com/office/powerpoint/2010/main" val="377873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06224E-91C2-4BD2-ABB5-AE7BE9EBB3BD}"/>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D6B66FA-D1AC-4220-825F-72EC9454BF15}"/>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423601B-840B-4A3C-8DF3-9BBBE26B293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82D7AE-852F-49B8-B86D-94EBFE22ECC5}"/>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id="{EEFF1436-1DD8-4B96-AF6D-F38DE46955E9}"/>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DB879592-AE14-4C9B-9AC6-37FC9BF119BF}"/>
              </a:ext>
            </a:extLst>
          </p:cNvPr>
          <p:cNvSpPr>
            <a:spLocks noGrp="1"/>
          </p:cNvSpPr>
          <p:nvPr>
            <p:ph type="sldNum" sz="quarter" idx="12"/>
          </p:nvPr>
        </p:nvSpPr>
        <p:spPr/>
        <p:txBody>
          <a:bodyPr/>
          <a:lstStyle>
            <a:lvl1pPr>
              <a:defRPr/>
            </a:lvl1pPr>
          </a:lstStyle>
          <a:p>
            <a:fld id="{B927CFCD-551A-48B9-BC14-71DE0CF25144}" type="slidenum">
              <a:rPr lang="en-US" altLang="zh-CN"/>
              <a:pPr/>
              <a:t>‹#›</a:t>
            </a:fld>
            <a:endParaRPr lang="en-US" altLang="zh-CN"/>
          </a:p>
        </p:txBody>
      </p:sp>
    </p:spTree>
    <p:extLst>
      <p:ext uri="{BB962C8B-B14F-4D97-AF65-F5344CB8AC3E}">
        <p14:creationId xmlns:p14="http://schemas.microsoft.com/office/powerpoint/2010/main" val="299088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0" name="Picture 2">
            <a:extLst>
              <a:ext uri="{FF2B5EF4-FFF2-40B4-BE49-F238E27FC236}">
                <a16:creationId xmlns:a16="http://schemas.microsoft.com/office/drawing/2014/main" id="{BDC3F20E-4005-4884-8F03-641976518A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38461"/>
          <a:stretch>
            <a:fillRect/>
          </a:stretch>
        </p:blipFill>
        <p:spPr bwMode="auto">
          <a:xfrm>
            <a:off x="0" y="6324601"/>
            <a:ext cx="12192000" cy="542925"/>
          </a:xfrm>
          <a:prstGeom prst="rect">
            <a:avLst/>
          </a:prstGeom>
          <a:noFill/>
          <a:extLst>
            <a:ext uri="{909E8E84-426E-40DD-AFC4-6F175D3DCCD1}">
              <a14:hiddenFill xmlns:a14="http://schemas.microsoft.com/office/drawing/2010/main">
                <a:solidFill>
                  <a:srgbClr val="FFFFFF"/>
                </a:solidFill>
              </a14:hiddenFill>
            </a:ext>
          </a:extLst>
        </p:spPr>
      </p:pic>
      <p:sp>
        <p:nvSpPr>
          <p:cNvPr id="130051" name="Rectangle 3">
            <a:extLst>
              <a:ext uri="{FF2B5EF4-FFF2-40B4-BE49-F238E27FC236}">
                <a16:creationId xmlns:a16="http://schemas.microsoft.com/office/drawing/2014/main" id="{ED0CDFF7-F012-4332-B64E-09897B2FA778}"/>
              </a:ext>
            </a:extLst>
          </p:cNvPr>
          <p:cNvSpPr>
            <a:spLocks noChangeArrowheads="1"/>
          </p:cNvSpPr>
          <p:nvPr/>
        </p:nvSpPr>
        <p:spPr bwMode="gray">
          <a:xfrm>
            <a:off x="0" y="0"/>
            <a:ext cx="12192000" cy="12192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30052" name="Rectangle 4">
            <a:extLst>
              <a:ext uri="{FF2B5EF4-FFF2-40B4-BE49-F238E27FC236}">
                <a16:creationId xmlns:a16="http://schemas.microsoft.com/office/drawing/2014/main" id="{1143EFDA-A78E-4E14-A59C-CFB9D719AD89}"/>
              </a:ext>
            </a:extLst>
          </p:cNvPr>
          <p:cNvSpPr>
            <a:spLocks noGrp="1" noChangeArrowheads="1"/>
          </p:cNvSpPr>
          <p:nvPr>
            <p:ph type="body" idx="1"/>
          </p:nvPr>
        </p:nvSpPr>
        <p:spPr bwMode="auto">
          <a:xfrm>
            <a:off x="609600" y="12954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30053" name="Rectangle 5">
            <a:extLst>
              <a:ext uri="{FF2B5EF4-FFF2-40B4-BE49-F238E27FC236}">
                <a16:creationId xmlns:a16="http://schemas.microsoft.com/office/drawing/2014/main" id="{5F747F2A-FED4-458A-9775-53A6A85217A6}"/>
              </a:ext>
            </a:extLst>
          </p:cNvPr>
          <p:cNvSpPr>
            <a:spLocks noGrp="1" noChangeArrowheads="1"/>
          </p:cNvSpPr>
          <p:nvPr>
            <p:ph type="dt" sz="half" idx="2"/>
          </p:nvPr>
        </p:nvSpPr>
        <p:spPr bwMode="auto">
          <a:xfrm>
            <a:off x="508000" y="66135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j-lt"/>
                <a:ea typeface="+mj-ea"/>
              </a:defRPr>
            </a:lvl1pPr>
          </a:lstStyle>
          <a:p>
            <a:endParaRPr lang="zh-CN" altLang="zh-CN"/>
          </a:p>
        </p:txBody>
      </p:sp>
      <p:sp>
        <p:nvSpPr>
          <p:cNvPr id="130054" name="Rectangle 6">
            <a:extLst>
              <a:ext uri="{FF2B5EF4-FFF2-40B4-BE49-F238E27FC236}">
                <a16:creationId xmlns:a16="http://schemas.microsoft.com/office/drawing/2014/main" id="{E8DAE7C0-367E-4B5F-BEF9-7E5BBDCA2E75}"/>
              </a:ext>
            </a:extLst>
          </p:cNvPr>
          <p:cNvSpPr>
            <a:spLocks noGrp="1" noChangeArrowheads="1"/>
          </p:cNvSpPr>
          <p:nvPr>
            <p:ph type="ftr" sz="quarter" idx="3"/>
          </p:nvPr>
        </p:nvSpPr>
        <p:spPr bwMode="auto">
          <a:xfrm>
            <a:off x="3454400" y="60960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1">
                <a:solidFill>
                  <a:schemeClr val="bg1"/>
                </a:solidFill>
                <a:ea typeface="幼圆" pitchFamily="49" charset="-122"/>
              </a:defRPr>
            </a:lvl1pPr>
          </a:lstStyle>
          <a:p>
            <a:endParaRPr lang="zh-CN" altLang="zh-CN"/>
          </a:p>
        </p:txBody>
      </p:sp>
      <p:sp>
        <p:nvSpPr>
          <p:cNvPr id="130055" name="Rectangle 7">
            <a:extLst>
              <a:ext uri="{FF2B5EF4-FFF2-40B4-BE49-F238E27FC236}">
                <a16:creationId xmlns:a16="http://schemas.microsoft.com/office/drawing/2014/main" id="{582FC71B-4AD0-4853-964D-5A7879B6A664}"/>
              </a:ext>
            </a:extLst>
          </p:cNvPr>
          <p:cNvSpPr>
            <a:spLocks noGrp="1" noChangeArrowheads="1"/>
          </p:cNvSpPr>
          <p:nvPr>
            <p:ph type="sldNum" sz="quarter" idx="4"/>
          </p:nvPr>
        </p:nvSpPr>
        <p:spPr bwMode="auto">
          <a:xfrm>
            <a:off x="8737600" y="65373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790CC07C-FF47-41A8-BBE7-D10B0038A3A4}" type="slidenum">
              <a:rPr lang="en-US" altLang="zh-CN"/>
              <a:pPr/>
              <a:t>‹#›</a:t>
            </a:fld>
            <a:endParaRPr lang="en-US" altLang="zh-CN"/>
          </a:p>
        </p:txBody>
      </p:sp>
      <p:pic>
        <p:nvPicPr>
          <p:cNvPr id="130056" name="Picture 8">
            <a:extLst>
              <a:ext uri="{FF2B5EF4-FFF2-40B4-BE49-F238E27FC236}">
                <a16:creationId xmlns:a16="http://schemas.microsoft.com/office/drawing/2014/main" id="{D92F9A12-5A2F-456A-BD0C-3C49267070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21951" y="5935664"/>
            <a:ext cx="1646767" cy="833437"/>
          </a:xfrm>
          <a:prstGeom prst="rect">
            <a:avLst/>
          </a:prstGeom>
          <a:noFill/>
          <a:extLst>
            <a:ext uri="{909E8E84-426E-40DD-AFC4-6F175D3DCCD1}">
              <a14:hiddenFill xmlns:a14="http://schemas.microsoft.com/office/drawing/2010/main">
                <a:solidFill>
                  <a:srgbClr val="FFFFFF"/>
                </a:solidFill>
              </a14:hiddenFill>
            </a:ext>
          </a:extLst>
        </p:spPr>
      </p:pic>
      <p:pic>
        <p:nvPicPr>
          <p:cNvPr id="130057" name="Picture 9">
            <a:extLst>
              <a:ext uri="{FF2B5EF4-FFF2-40B4-BE49-F238E27FC236}">
                <a16:creationId xmlns:a16="http://schemas.microsoft.com/office/drawing/2014/main" id="{6364F42C-EE6C-4589-A340-E1C45727BE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42601" y="5916613"/>
            <a:ext cx="1104900" cy="158750"/>
          </a:xfrm>
          <a:prstGeom prst="rect">
            <a:avLst/>
          </a:prstGeom>
          <a:noFill/>
          <a:extLst>
            <a:ext uri="{909E8E84-426E-40DD-AFC4-6F175D3DCCD1}">
              <a14:hiddenFill xmlns:a14="http://schemas.microsoft.com/office/drawing/2010/main">
                <a:solidFill>
                  <a:srgbClr val="FFFFFF"/>
                </a:solidFill>
              </a14:hiddenFill>
            </a:ext>
          </a:extLst>
        </p:spPr>
      </p:pic>
      <p:pic>
        <p:nvPicPr>
          <p:cNvPr id="130058" name="Picture 10">
            <a:extLst>
              <a:ext uri="{FF2B5EF4-FFF2-40B4-BE49-F238E27FC236}">
                <a16:creationId xmlns:a16="http://schemas.microsoft.com/office/drawing/2014/main" id="{0A635F09-3EDF-458D-AA6A-75ABE2B2070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81784" y="5608638"/>
            <a:ext cx="573616" cy="463550"/>
          </a:xfrm>
          <a:prstGeom prst="rect">
            <a:avLst/>
          </a:prstGeom>
          <a:noFill/>
          <a:extLst>
            <a:ext uri="{909E8E84-426E-40DD-AFC4-6F175D3DCCD1}">
              <a14:hiddenFill xmlns:a14="http://schemas.microsoft.com/office/drawing/2010/main">
                <a:solidFill>
                  <a:srgbClr val="FFFFFF"/>
                </a:solidFill>
              </a14:hiddenFill>
            </a:ext>
          </a:extLst>
        </p:spPr>
      </p:pic>
      <p:pic>
        <p:nvPicPr>
          <p:cNvPr id="130059" name="Picture 11">
            <a:extLst>
              <a:ext uri="{FF2B5EF4-FFF2-40B4-BE49-F238E27FC236}">
                <a16:creationId xmlns:a16="http://schemas.microsoft.com/office/drawing/2014/main" id="{6CF1AE3B-3619-4DBD-AD8E-3B2A9C406E0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03467" y="5849939"/>
            <a:ext cx="230717"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0060" name="Picture 12">
            <a:extLst>
              <a:ext uri="{FF2B5EF4-FFF2-40B4-BE49-F238E27FC236}">
                <a16:creationId xmlns:a16="http://schemas.microsoft.com/office/drawing/2014/main" id="{FA8A499D-34A8-4A67-9945-5E50C3DA781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92418" y="5969001"/>
            <a:ext cx="615949" cy="244475"/>
          </a:xfrm>
          <a:prstGeom prst="rect">
            <a:avLst/>
          </a:prstGeom>
          <a:noFill/>
          <a:extLst>
            <a:ext uri="{909E8E84-426E-40DD-AFC4-6F175D3DCCD1}">
              <a14:hiddenFill xmlns:a14="http://schemas.microsoft.com/office/drawing/2010/main">
                <a:solidFill>
                  <a:srgbClr val="FFFFFF"/>
                </a:solidFill>
              </a14:hiddenFill>
            </a:ext>
          </a:extLst>
        </p:spPr>
      </p:pic>
      <p:pic>
        <p:nvPicPr>
          <p:cNvPr id="130061" name="Picture 13">
            <a:extLst>
              <a:ext uri="{FF2B5EF4-FFF2-40B4-BE49-F238E27FC236}">
                <a16:creationId xmlns:a16="http://schemas.microsoft.com/office/drawing/2014/main" id="{BB84050C-13D7-4D90-8440-C0D31611F49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17301" y="5943600"/>
            <a:ext cx="412751" cy="241300"/>
          </a:xfrm>
          <a:prstGeom prst="rect">
            <a:avLst/>
          </a:prstGeom>
          <a:noFill/>
          <a:extLst>
            <a:ext uri="{909E8E84-426E-40DD-AFC4-6F175D3DCCD1}">
              <a14:hiddenFill xmlns:a14="http://schemas.microsoft.com/office/drawing/2010/main">
                <a:solidFill>
                  <a:srgbClr val="FFFFFF"/>
                </a:solidFill>
              </a14:hiddenFill>
            </a:ext>
          </a:extLst>
        </p:spPr>
      </p:pic>
      <p:pic>
        <p:nvPicPr>
          <p:cNvPr id="130062" name="Picture 14">
            <a:extLst>
              <a:ext uri="{FF2B5EF4-FFF2-40B4-BE49-F238E27FC236}">
                <a16:creationId xmlns:a16="http://schemas.microsoft.com/office/drawing/2014/main" id="{6A186467-E682-4CC0-93C4-603D3185E87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68517" y="6334126"/>
            <a:ext cx="1826683" cy="523875"/>
          </a:xfrm>
          <a:prstGeom prst="rect">
            <a:avLst/>
          </a:prstGeom>
          <a:noFill/>
          <a:extLst>
            <a:ext uri="{909E8E84-426E-40DD-AFC4-6F175D3DCCD1}">
              <a14:hiddenFill xmlns:a14="http://schemas.microsoft.com/office/drawing/2010/main">
                <a:solidFill>
                  <a:srgbClr val="FFFFFF"/>
                </a:solidFill>
              </a14:hiddenFill>
            </a:ext>
          </a:extLst>
        </p:spPr>
      </p:pic>
      <p:sp>
        <p:nvSpPr>
          <p:cNvPr id="130063" name="Rectangle 15">
            <a:extLst>
              <a:ext uri="{FF2B5EF4-FFF2-40B4-BE49-F238E27FC236}">
                <a16:creationId xmlns:a16="http://schemas.microsoft.com/office/drawing/2014/main" id="{30C99686-2EDB-433D-9CFA-32D67F42CE0B}"/>
              </a:ext>
            </a:extLst>
          </p:cNvPr>
          <p:cNvSpPr>
            <a:spLocks noGrp="1" noChangeArrowheads="1"/>
          </p:cNvSpPr>
          <p:nvPr>
            <p:ph type="title"/>
          </p:nvPr>
        </p:nvSpPr>
        <p:spPr bwMode="auto">
          <a:xfrm>
            <a:off x="609600" y="228601"/>
            <a:ext cx="10972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山东商业职业技术学院</a:t>
            </a:r>
          </a:p>
        </p:txBody>
      </p:sp>
      <p:sp>
        <p:nvSpPr>
          <p:cNvPr id="130064" name="Text Box 16">
            <a:extLst>
              <a:ext uri="{FF2B5EF4-FFF2-40B4-BE49-F238E27FC236}">
                <a16:creationId xmlns:a16="http://schemas.microsoft.com/office/drawing/2014/main" id="{813B45AB-7206-4BB4-8AFE-1C17DFF49B42}"/>
              </a:ext>
            </a:extLst>
          </p:cNvPr>
          <p:cNvSpPr txBox="1">
            <a:spLocks noChangeArrowheads="1"/>
          </p:cNvSpPr>
          <p:nvPr/>
        </p:nvSpPr>
        <p:spPr bwMode="auto">
          <a:xfrm>
            <a:off x="199365" y="0"/>
            <a:ext cx="615553" cy="6858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sz="2800" b="1"/>
              <a:t>           </a:t>
            </a:r>
            <a:r>
              <a:rPr lang="zh-CN" altLang="en-US" sz="2800" b="1"/>
              <a:t>营    销   心   理   学</a:t>
            </a:r>
          </a:p>
        </p:txBody>
      </p:sp>
      <p:sp>
        <p:nvSpPr>
          <p:cNvPr id="130065" name="Text Box 17">
            <a:extLst>
              <a:ext uri="{FF2B5EF4-FFF2-40B4-BE49-F238E27FC236}">
                <a16:creationId xmlns:a16="http://schemas.microsoft.com/office/drawing/2014/main" id="{68B1F5E3-F251-4B24-B86B-03C489B43242}"/>
              </a:ext>
            </a:extLst>
          </p:cNvPr>
          <p:cNvSpPr txBox="1">
            <a:spLocks noChangeArrowheads="1"/>
          </p:cNvSpPr>
          <p:nvPr userDrawn="1"/>
        </p:nvSpPr>
        <p:spPr bwMode="auto">
          <a:xfrm>
            <a:off x="212065" y="0"/>
            <a:ext cx="615553" cy="6858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sz="2800" b="1"/>
              <a:t>           </a:t>
            </a:r>
            <a:r>
              <a:rPr lang="zh-CN" altLang="en-US" sz="2800" b="1"/>
              <a:t>消    费   心   理   学</a:t>
            </a:r>
          </a:p>
        </p:txBody>
      </p:sp>
    </p:spTree>
    <p:extLst>
      <p:ext uri="{BB962C8B-B14F-4D97-AF65-F5344CB8AC3E}">
        <p14:creationId xmlns:p14="http://schemas.microsoft.com/office/powerpoint/2010/main" val="2261423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0062"/>
                                        </p:tgtEl>
                                        <p:attrNameLst>
                                          <p:attrName>style.visibility</p:attrName>
                                        </p:attrNameLst>
                                      </p:cBhvr>
                                      <p:to>
                                        <p:strVal val="visible"/>
                                      </p:to>
                                    </p:set>
                                    <p:animEffect transition="in" filter="wipe(down)">
                                      <p:cBhvr>
                                        <p:cTn id="7" dur="1000"/>
                                        <p:tgtEl>
                                          <p:spTgt spid="130062"/>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30063"/>
                                        </p:tgtEl>
                                        <p:attrNameLst>
                                          <p:attrName>style.visibility</p:attrName>
                                        </p:attrNameLst>
                                      </p:cBhvr>
                                      <p:to>
                                        <p:strVal val="visible"/>
                                      </p:to>
                                    </p:set>
                                    <p:animEffect transition="in" filter="wipe(left)">
                                      <p:cBhvr>
                                        <p:cTn id="10" dur="1000"/>
                                        <p:tgtEl>
                                          <p:spTgt spid="130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Lst>
  </p:timing>
  <p:txStyles>
    <p:titleStyle>
      <a:lvl1pPr algn="ctr" rtl="0" fontAlgn="base">
        <a:spcBef>
          <a:spcPct val="0"/>
        </a:spcBef>
        <a:spcAft>
          <a:spcPct val="0"/>
        </a:spcAft>
        <a:defRPr sz="4200" b="1" i="1" kern="1200">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2pPr>
      <a:lvl3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3pPr>
      <a:lvl4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4pPr>
      <a:lvl5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5pPr>
      <a:lvl6pPr marL="4572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6pPr>
      <a:lvl7pPr marL="9144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7pPr>
      <a:lvl8pPr marL="13716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8pPr>
      <a:lvl9pPr marL="18288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9pPr>
    </p:titleStyle>
    <p:bodyStyle>
      <a:lvl1pPr marL="342900" indent="-342900" algn="l" rtl="0" fontAlgn="base">
        <a:spcBef>
          <a:spcPct val="20000"/>
        </a:spcBef>
        <a:spcAft>
          <a:spcPct val="0"/>
        </a:spcAft>
        <a:buClr>
          <a:schemeClr val="fo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25E59672-9CB1-4922-AD9F-65738A6A3303}"/>
              </a:ext>
            </a:extLst>
          </p:cNvPr>
          <p:cNvSpPr>
            <a:spLocks noGrp="1" noChangeArrowheads="1"/>
          </p:cNvSpPr>
          <p:nvPr>
            <p:ph type="ctrTitle"/>
          </p:nvPr>
        </p:nvSpPr>
        <p:spPr>
          <a:xfrm>
            <a:off x="1524000" y="5105400"/>
            <a:ext cx="5791200" cy="1219200"/>
          </a:xfrm>
        </p:spPr>
        <p:txBody>
          <a:bodyPr/>
          <a:lstStyle/>
          <a:p>
            <a:r>
              <a:rPr lang="zh-CN" altLang="en-US"/>
              <a:t>第</a:t>
            </a:r>
            <a:r>
              <a:rPr lang="en-US" altLang="zh-CN"/>
              <a:t>7</a:t>
            </a:r>
            <a:r>
              <a:rPr lang="zh-CN" altLang="en-US"/>
              <a:t>章    </a:t>
            </a:r>
            <a:br>
              <a:rPr lang="zh-CN" altLang="en-US"/>
            </a:br>
            <a:r>
              <a:rPr lang="zh-CN" altLang="en-US"/>
              <a:t>商品价格与消费心理</a:t>
            </a:r>
          </a:p>
        </p:txBody>
      </p:sp>
      <p:sp>
        <p:nvSpPr>
          <p:cNvPr id="269315" name="Rectangle 3">
            <a:extLst>
              <a:ext uri="{FF2B5EF4-FFF2-40B4-BE49-F238E27FC236}">
                <a16:creationId xmlns:a16="http://schemas.microsoft.com/office/drawing/2014/main" id="{1579E186-F63B-4BD4-B792-787B8B6AD7AC}"/>
              </a:ext>
            </a:extLst>
          </p:cNvPr>
          <p:cNvSpPr>
            <a:spLocks noChangeArrowheads="1"/>
          </p:cNvSpPr>
          <p:nvPr/>
        </p:nvSpPr>
        <p:spPr bwMode="auto">
          <a:xfrm>
            <a:off x="2667000" y="1981200"/>
            <a:ext cx="441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r>
              <a:rPr lang="zh-CN" altLang="en-US" sz="5400" b="1">
                <a:solidFill>
                  <a:srgbClr val="FFFFFF"/>
                </a:solidFill>
                <a:latin typeface="华文彩云" panose="02010600030101010101" pitchFamily="2" charset="-122"/>
                <a:ea typeface="华文彩云" panose="02010600030101010101" pitchFamily="2" charset="-122"/>
              </a:rPr>
              <a:t>消费心理学</a:t>
            </a:r>
            <a:br>
              <a:rPr lang="zh-CN" altLang="en-US" sz="5400" b="1">
                <a:solidFill>
                  <a:srgbClr val="FFFFFF"/>
                </a:solidFill>
                <a:latin typeface="华文彩云" panose="02010600030101010101" pitchFamily="2" charset="-122"/>
                <a:ea typeface="华文彩云" panose="02010600030101010101" pitchFamily="2" charset="-122"/>
              </a:rPr>
            </a:br>
            <a:r>
              <a:rPr lang="zh-CN" altLang="en-US" sz="5400" b="1">
                <a:solidFill>
                  <a:srgbClr val="FFFFFF"/>
                </a:solidFill>
                <a:latin typeface="华文彩云" panose="02010600030101010101" pitchFamily="2" charset="-122"/>
                <a:ea typeface="华文彩云" panose="02010600030101010101" pitchFamily="2" charset="-122"/>
              </a:rPr>
              <a:t>电子教案</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530" name="Group 2">
            <a:extLst>
              <a:ext uri="{FF2B5EF4-FFF2-40B4-BE49-F238E27FC236}">
                <a16:creationId xmlns:a16="http://schemas.microsoft.com/office/drawing/2014/main" id="{75606241-BBE7-43AC-9507-13C34AD8AD6C}"/>
              </a:ext>
            </a:extLst>
          </p:cNvPr>
          <p:cNvGrpSpPr>
            <a:grpSpLocks/>
          </p:cNvGrpSpPr>
          <p:nvPr/>
        </p:nvGrpSpPr>
        <p:grpSpPr bwMode="auto">
          <a:xfrm>
            <a:off x="3048000" y="1219200"/>
            <a:ext cx="5791200" cy="4800600"/>
            <a:chOff x="960" y="768"/>
            <a:chExt cx="3648" cy="3024"/>
          </a:xfrm>
        </p:grpSpPr>
        <p:grpSp>
          <p:nvGrpSpPr>
            <p:cNvPr id="278531" name="Group 3">
              <a:extLst>
                <a:ext uri="{FF2B5EF4-FFF2-40B4-BE49-F238E27FC236}">
                  <a16:creationId xmlns:a16="http://schemas.microsoft.com/office/drawing/2014/main" id="{81944A59-765E-45AF-8FA7-B356E1075CAA}"/>
                </a:ext>
              </a:extLst>
            </p:cNvPr>
            <p:cNvGrpSpPr>
              <a:grpSpLocks/>
            </p:cNvGrpSpPr>
            <p:nvPr/>
          </p:nvGrpSpPr>
          <p:grpSpPr bwMode="auto">
            <a:xfrm>
              <a:off x="960" y="2112"/>
              <a:ext cx="816" cy="1584"/>
              <a:chOff x="720" y="2112"/>
              <a:chExt cx="1440" cy="1680"/>
            </a:xfrm>
          </p:grpSpPr>
          <p:sp>
            <p:nvSpPr>
              <p:cNvPr id="278532" name="AutoShape 4">
                <a:extLst>
                  <a:ext uri="{FF2B5EF4-FFF2-40B4-BE49-F238E27FC236}">
                    <a16:creationId xmlns:a16="http://schemas.microsoft.com/office/drawing/2014/main" id="{75F8E453-EB87-4410-8047-B0FF0552DD9A}"/>
                  </a:ext>
                </a:extLst>
              </p:cNvPr>
              <p:cNvSpPr>
                <a:spLocks noChangeArrowheads="1"/>
              </p:cNvSpPr>
              <p:nvPr/>
            </p:nvSpPr>
            <p:spPr bwMode="auto">
              <a:xfrm>
                <a:off x="720" y="2112"/>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CN" altLang="zh-CN">
                  <a:solidFill>
                    <a:srgbClr val="080808"/>
                  </a:solidFill>
                  <a:latin typeface="Verdana" panose="020B0604030504040204" pitchFamily="34" charset="0"/>
                  <a:ea typeface="宋体" panose="02010600030101010101" pitchFamily="2" charset="-122"/>
                </a:endParaRPr>
              </a:p>
            </p:txBody>
          </p:sp>
          <p:sp>
            <p:nvSpPr>
              <p:cNvPr id="278533" name="Text Box 5">
                <a:extLst>
                  <a:ext uri="{FF2B5EF4-FFF2-40B4-BE49-F238E27FC236}">
                    <a16:creationId xmlns:a16="http://schemas.microsoft.com/office/drawing/2014/main" id="{D79E9BF1-5D2A-4C4D-AC3A-7F876982C3F7}"/>
                  </a:ext>
                </a:extLst>
              </p:cNvPr>
              <p:cNvSpPr txBox="1">
                <a:spLocks noChangeArrowheads="1"/>
              </p:cNvSpPr>
              <p:nvPr/>
            </p:nvSpPr>
            <p:spPr bwMode="auto">
              <a:xfrm>
                <a:off x="780" y="2238"/>
                <a:ext cx="1285"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3200" b="1">
                    <a:solidFill>
                      <a:srgbClr val="4AB1E4"/>
                    </a:solidFill>
                    <a:latin typeface="Arial" panose="020B0604020202020204" pitchFamily="34" charset="0"/>
                    <a:ea typeface="华文行楷" panose="02010800040101010101" pitchFamily="2" charset="-122"/>
                  </a:rPr>
                  <a:t>价格需求弹性心理</a:t>
                </a:r>
              </a:p>
            </p:txBody>
          </p:sp>
        </p:grpSp>
        <p:sp>
          <p:nvSpPr>
            <p:cNvPr id="278534" name="Freeform 6">
              <a:extLst>
                <a:ext uri="{FF2B5EF4-FFF2-40B4-BE49-F238E27FC236}">
                  <a16:creationId xmlns:a16="http://schemas.microsoft.com/office/drawing/2014/main" id="{ECD3CF3F-7B9D-4FE7-BCBF-9225555747F7}"/>
                </a:ext>
              </a:extLst>
            </p:cNvPr>
            <p:cNvSpPr>
              <a:spLocks/>
            </p:cNvSpPr>
            <p:nvPr/>
          </p:nvSpPr>
          <p:spPr bwMode="gray">
            <a:xfrm>
              <a:off x="2030" y="2051"/>
              <a:ext cx="569" cy="78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78535" name="Group 7">
              <a:extLst>
                <a:ext uri="{FF2B5EF4-FFF2-40B4-BE49-F238E27FC236}">
                  <a16:creationId xmlns:a16="http://schemas.microsoft.com/office/drawing/2014/main" id="{03774F61-098F-4708-B16A-6193E0CE9C95}"/>
                </a:ext>
              </a:extLst>
            </p:cNvPr>
            <p:cNvGrpSpPr>
              <a:grpSpLocks/>
            </p:cNvGrpSpPr>
            <p:nvPr/>
          </p:nvGrpSpPr>
          <p:grpSpPr bwMode="auto">
            <a:xfrm>
              <a:off x="1920" y="768"/>
              <a:ext cx="1889" cy="1009"/>
              <a:chOff x="1920" y="1026"/>
              <a:chExt cx="1889" cy="1009"/>
            </a:xfrm>
          </p:grpSpPr>
          <p:grpSp>
            <p:nvGrpSpPr>
              <p:cNvPr id="278536" name="Group 8">
                <a:extLst>
                  <a:ext uri="{FF2B5EF4-FFF2-40B4-BE49-F238E27FC236}">
                    <a16:creationId xmlns:a16="http://schemas.microsoft.com/office/drawing/2014/main" id="{93E976DC-14F7-41EA-910A-1B11EE879382}"/>
                  </a:ext>
                </a:extLst>
              </p:cNvPr>
              <p:cNvGrpSpPr>
                <a:grpSpLocks/>
              </p:cNvGrpSpPr>
              <p:nvPr/>
            </p:nvGrpSpPr>
            <p:grpSpPr bwMode="auto">
              <a:xfrm>
                <a:off x="1920" y="1026"/>
                <a:ext cx="1889" cy="1009"/>
                <a:chOff x="1997" y="1314"/>
                <a:chExt cx="1889" cy="1009"/>
              </a:xfrm>
            </p:grpSpPr>
            <p:grpSp>
              <p:nvGrpSpPr>
                <p:cNvPr id="278537" name="Group 9">
                  <a:extLst>
                    <a:ext uri="{FF2B5EF4-FFF2-40B4-BE49-F238E27FC236}">
                      <a16:creationId xmlns:a16="http://schemas.microsoft.com/office/drawing/2014/main" id="{6297F733-934F-4B30-9E19-EA43DCBE2476}"/>
                    </a:ext>
                  </a:extLst>
                </p:cNvPr>
                <p:cNvGrpSpPr>
                  <a:grpSpLocks/>
                </p:cNvGrpSpPr>
                <p:nvPr/>
              </p:nvGrpSpPr>
              <p:grpSpPr bwMode="auto">
                <a:xfrm>
                  <a:off x="1997" y="1404"/>
                  <a:ext cx="1889" cy="919"/>
                  <a:chOff x="1973" y="1027"/>
                  <a:chExt cx="1926" cy="937"/>
                </a:xfrm>
              </p:grpSpPr>
              <p:sp>
                <p:nvSpPr>
                  <p:cNvPr id="278538" name="Oval 10">
                    <a:extLst>
                      <a:ext uri="{FF2B5EF4-FFF2-40B4-BE49-F238E27FC236}">
                        <a16:creationId xmlns:a16="http://schemas.microsoft.com/office/drawing/2014/main" id="{861A2900-F9E5-4FFC-8E20-A78655E6223A}"/>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8539" name="Oval 11">
                    <a:extLst>
                      <a:ext uri="{FF2B5EF4-FFF2-40B4-BE49-F238E27FC236}">
                        <a16:creationId xmlns:a16="http://schemas.microsoft.com/office/drawing/2014/main" id="{4B160FBC-B327-48A4-AE93-43217B9D16EA}"/>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78540" name="Oval 12">
                  <a:extLst>
                    <a:ext uri="{FF2B5EF4-FFF2-40B4-BE49-F238E27FC236}">
                      <a16:creationId xmlns:a16="http://schemas.microsoft.com/office/drawing/2014/main" id="{F380EA5B-858E-417F-9207-75628D59A0AF}"/>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8541" name="Oval 13">
                  <a:extLst>
                    <a:ext uri="{FF2B5EF4-FFF2-40B4-BE49-F238E27FC236}">
                      <a16:creationId xmlns:a16="http://schemas.microsoft.com/office/drawing/2014/main" id="{CF0F4E29-4244-4A24-B750-71AAC6365A91}"/>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8542" name="Oval 14">
                  <a:extLst>
                    <a:ext uri="{FF2B5EF4-FFF2-40B4-BE49-F238E27FC236}">
                      <a16:creationId xmlns:a16="http://schemas.microsoft.com/office/drawing/2014/main" id="{76CC532E-301E-411A-8DFA-40AFF2494FC2}"/>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8543" name="Oval 15">
                  <a:extLst>
                    <a:ext uri="{FF2B5EF4-FFF2-40B4-BE49-F238E27FC236}">
                      <a16:creationId xmlns:a16="http://schemas.microsoft.com/office/drawing/2014/main" id="{A008DA11-4FEB-402B-922C-0F5E6F1D7B49}"/>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78544" name="Text Box 16">
                <a:extLst>
                  <a:ext uri="{FF2B5EF4-FFF2-40B4-BE49-F238E27FC236}">
                    <a16:creationId xmlns:a16="http://schemas.microsoft.com/office/drawing/2014/main" id="{C25B0996-BBDA-47CB-9175-B895B9051F49}"/>
                  </a:ext>
                </a:extLst>
              </p:cNvPr>
              <p:cNvSpPr txBox="1">
                <a:spLocks noChangeArrowheads="1"/>
              </p:cNvSpPr>
              <p:nvPr/>
            </p:nvSpPr>
            <p:spPr bwMode="auto">
              <a:xfrm>
                <a:off x="2328" y="1143"/>
                <a:ext cx="101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zh-CN" altLang="en-US" sz="2800" b="1">
                    <a:solidFill>
                      <a:srgbClr val="080808"/>
                    </a:solidFill>
                    <a:latin typeface="华文行楷" panose="02010800040101010101" pitchFamily="2" charset="-122"/>
                    <a:ea typeface="华文行楷" panose="02010800040101010101" pitchFamily="2" charset="-122"/>
                  </a:rPr>
                  <a:t>调节需求</a:t>
                </a:r>
              </a:p>
              <a:p>
                <a:pPr algn="ctr" fontAlgn="base">
                  <a:spcBef>
                    <a:spcPct val="0"/>
                  </a:spcBef>
                  <a:spcAft>
                    <a:spcPct val="0"/>
                  </a:spcAft>
                </a:pPr>
                <a:r>
                  <a:rPr lang="zh-CN" altLang="en-US" sz="2800" b="1">
                    <a:solidFill>
                      <a:srgbClr val="080808"/>
                    </a:solidFill>
                    <a:latin typeface="华文行楷" panose="02010800040101010101" pitchFamily="2" charset="-122"/>
                    <a:ea typeface="华文行楷" panose="02010800040101010101" pitchFamily="2" charset="-122"/>
                  </a:rPr>
                  <a:t>的功能</a:t>
                </a:r>
                <a:r>
                  <a:rPr lang="zh-CN" altLang="en-US" sz="2800">
                    <a:solidFill>
                      <a:srgbClr val="080808"/>
                    </a:solidFill>
                    <a:latin typeface="华文行楷" panose="02010800040101010101" pitchFamily="2" charset="-122"/>
                    <a:ea typeface="华文行楷" panose="02010800040101010101" pitchFamily="2" charset="-122"/>
                  </a:rPr>
                  <a:t> </a:t>
                </a:r>
              </a:p>
            </p:txBody>
          </p:sp>
        </p:grpSp>
        <p:grpSp>
          <p:nvGrpSpPr>
            <p:cNvPr id="278545" name="Group 17">
              <a:extLst>
                <a:ext uri="{FF2B5EF4-FFF2-40B4-BE49-F238E27FC236}">
                  <a16:creationId xmlns:a16="http://schemas.microsoft.com/office/drawing/2014/main" id="{9A4C3D19-D00A-4AD7-9971-53E87FCE4845}"/>
                </a:ext>
              </a:extLst>
            </p:cNvPr>
            <p:cNvGrpSpPr>
              <a:grpSpLocks/>
            </p:cNvGrpSpPr>
            <p:nvPr/>
          </p:nvGrpSpPr>
          <p:grpSpPr bwMode="auto">
            <a:xfrm>
              <a:off x="3840" y="2112"/>
              <a:ext cx="768" cy="1680"/>
              <a:chOff x="3504" y="2112"/>
              <a:chExt cx="1440" cy="1680"/>
            </a:xfrm>
          </p:grpSpPr>
          <p:sp>
            <p:nvSpPr>
              <p:cNvPr id="278546" name="AutoShape 18">
                <a:extLst>
                  <a:ext uri="{FF2B5EF4-FFF2-40B4-BE49-F238E27FC236}">
                    <a16:creationId xmlns:a16="http://schemas.microsoft.com/office/drawing/2014/main" id="{0761B503-6830-4AF7-9DAE-8091060ADAE6}"/>
                  </a:ext>
                </a:extLst>
              </p:cNvPr>
              <p:cNvSpPr>
                <a:spLocks noChangeArrowheads="1"/>
              </p:cNvSpPr>
              <p:nvPr/>
            </p:nvSpPr>
            <p:spPr bwMode="auto">
              <a:xfrm>
                <a:off x="3504" y="2112"/>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CN" altLang="zh-CN">
                  <a:solidFill>
                    <a:srgbClr val="080808"/>
                  </a:solidFill>
                  <a:latin typeface="Verdana" panose="020B0604030504040204" pitchFamily="34" charset="0"/>
                  <a:ea typeface="宋体" panose="02010600030101010101" pitchFamily="2" charset="-122"/>
                </a:endParaRPr>
              </a:p>
            </p:txBody>
          </p:sp>
          <p:sp>
            <p:nvSpPr>
              <p:cNvPr id="278547" name="Text Box 19">
                <a:extLst>
                  <a:ext uri="{FF2B5EF4-FFF2-40B4-BE49-F238E27FC236}">
                    <a16:creationId xmlns:a16="http://schemas.microsoft.com/office/drawing/2014/main" id="{30193BC5-8538-4C74-89AB-C306F6A678D8}"/>
                  </a:ext>
                </a:extLst>
              </p:cNvPr>
              <p:cNvSpPr txBox="1">
                <a:spLocks noChangeArrowheads="1"/>
              </p:cNvSpPr>
              <p:nvPr/>
            </p:nvSpPr>
            <p:spPr bwMode="auto">
              <a:xfrm>
                <a:off x="3648" y="2256"/>
                <a:ext cx="1285"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3200" b="1">
                    <a:solidFill>
                      <a:srgbClr val="4AB1E4"/>
                    </a:solidFill>
                    <a:latin typeface="Arial" panose="020B0604020202020204" pitchFamily="34" charset="0"/>
                    <a:ea typeface="华文行楷" panose="02010800040101010101" pitchFamily="2" charset="-122"/>
                  </a:rPr>
                  <a:t>追涨等跌心理</a:t>
                </a:r>
              </a:p>
            </p:txBody>
          </p:sp>
        </p:grpSp>
        <p:sp>
          <p:nvSpPr>
            <p:cNvPr id="278548" name="Freeform 20">
              <a:extLst>
                <a:ext uri="{FF2B5EF4-FFF2-40B4-BE49-F238E27FC236}">
                  <a16:creationId xmlns:a16="http://schemas.microsoft.com/office/drawing/2014/main" id="{3B84B232-DBDE-4D73-867F-F17B9ABB9673}"/>
                </a:ext>
              </a:extLst>
            </p:cNvPr>
            <p:cNvSpPr>
              <a:spLocks/>
            </p:cNvSpPr>
            <p:nvPr/>
          </p:nvSpPr>
          <p:spPr bwMode="gray">
            <a:xfrm flipH="1">
              <a:off x="3167" y="2147"/>
              <a:ext cx="569" cy="78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8530"/>
                                        </p:tgtEl>
                                        <p:attrNameLst>
                                          <p:attrName>style.visibility</p:attrName>
                                        </p:attrNameLst>
                                      </p:cBhvr>
                                      <p:to>
                                        <p:strVal val="visible"/>
                                      </p:to>
                                    </p:set>
                                    <p:animEffect transition="in" filter="dissolve">
                                      <p:cBhvr>
                                        <p:cTn id="7" dur="500"/>
                                        <p:tgtEl>
                                          <p:spTgt spid="278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4F24352C-F816-4799-B61A-09E499B235C1}"/>
              </a:ext>
            </a:extLst>
          </p:cNvPr>
          <p:cNvSpPr>
            <a:spLocks noGrp="1" noChangeArrowheads="1"/>
          </p:cNvSpPr>
          <p:nvPr>
            <p:ph type="title"/>
          </p:nvPr>
        </p:nvSpPr>
        <p:spPr>
          <a:xfrm>
            <a:off x="1981200" y="598489"/>
            <a:ext cx="5867400" cy="452437"/>
          </a:xfrm>
        </p:spPr>
        <p:txBody>
          <a:bodyPr/>
          <a:lstStyle/>
          <a:p>
            <a:r>
              <a:rPr lang="en-US" altLang="zh-CN" sz="3200" i="0">
                <a:latin typeface="宋体" panose="02010600030101010101" pitchFamily="2" charset="-122"/>
              </a:rPr>
              <a:t>7.1.2</a:t>
            </a:r>
            <a:r>
              <a:rPr lang="zh-CN" altLang="en-US" sz="3200" i="0">
                <a:latin typeface="宋体" panose="02010600030101010101" pitchFamily="2" charset="-122"/>
              </a:rPr>
              <a:t>消费者的价格心理特征</a:t>
            </a:r>
          </a:p>
        </p:txBody>
      </p:sp>
      <p:sp>
        <p:nvSpPr>
          <p:cNvPr id="279555" name="Rectangle 3">
            <a:extLst>
              <a:ext uri="{FF2B5EF4-FFF2-40B4-BE49-F238E27FC236}">
                <a16:creationId xmlns:a16="http://schemas.microsoft.com/office/drawing/2014/main" id="{65055E39-73BC-4D79-88CE-DA277902A041}"/>
              </a:ext>
            </a:extLst>
          </p:cNvPr>
          <p:cNvSpPr>
            <a:spLocks noGrp="1" noChangeArrowheads="1"/>
          </p:cNvSpPr>
          <p:nvPr>
            <p:ph type="body" idx="1"/>
          </p:nvPr>
        </p:nvSpPr>
        <p:spPr/>
        <p:txBody>
          <a:bodyPr/>
          <a:lstStyle/>
          <a:p>
            <a:r>
              <a:rPr lang="zh-CN" altLang="en-US"/>
              <a:t>消费者价格心理 </a:t>
            </a:r>
          </a:p>
        </p:txBody>
      </p:sp>
      <p:sp>
        <p:nvSpPr>
          <p:cNvPr id="279556" name="AutoShape 4">
            <a:extLst>
              <a:ext uri="{FF2B5EF4-FFF2-40B4-BE49-F238E27FC236}">
                <a16:creationId xmlns:a16="http://schemas.microsoft.com/office/drawing/2014/main" id="{DA64BD5B-6978-4B10-A4AD-23AC044E259B}"/>
              </a:ext>
            </a:extLst>
          </p:cNvPr>
          <p:cNvSpPr>
            <a:spLocks noChangeArrowheads="1"/>
          </p:cNvSpPr>
          <p:nvPr/>
        </p:nvSpPr>
        <p:spPr bwMode="auto">
          <a:xfrm>
            <a:off x="2362200" y="3048000"/>
            <a:ext cx="7772400" cy="3352800"/>
          </a:xfrm>
          <a:prstGeom prst="cloudCallout">
            <a:avLst>
              <a:gd name="adj1" fmla="val -12481"/>
              <a:gd name="adj2" fmla="val -64065"/>
            </a:avLst>
          </a:prstGeom>
          <a:gradFill rotWithShape="1">
            <a:gsLst>
              <a:gs pos="0">
                <a:srgbClr val="FF3300">
                  <a:alpha val="81000"/>
                </a:srgbClr>
              </a:gs>
              <a:gs pos="100000">
                <a:schemeClr val="accent2"/>
              </a:gs>
            </a:gsLst>
            <a:lin ang="540000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0"/>
              </a:spcBef>
              <a:spcAft>
                <a:spcPct val="0"/>
              </a:spcAft>
            </a:pPr>
            <a:r>
              <a:rPr kumimoji="1" lang="zh-CN" altLang="en-US" sz="2800" b="1">
                <a:solidFill>
                  <a:srgbClr val="080808"/>
                </a:solidFill>
                <a:latin typeface="仿宋_GB2312" pitchFamily="49" charset="-122"/>
                <a:ea typeface="仿宋_GB2312" pitchFamily="49" charset="-122"/>
              </a:rPr>
              <a:t>消费者在购买活动中对价格认识的心理现象，它反映出消费者对价格的知觉程度，也反映出消费者个性心理、消费者价格心理特征主要有以下几个方面。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dissolve">
                                      <p:cBhvr>
                                        <p:cTn id="7" dur="500"/>
                                        <p:tgtEl>
                                          <p:spTgt spid="279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9555">
                                            <p:txEl>
                                              <p:pRg st="0" end="0"/>
                                            </p:txEl>
                                          </p:spTgt>
                                        </p:tgtEl>
                                        <p:attrNameLst>
                                          <p:attrName>style.visibility</p:attrName>
                                        </p:attrNameLst>
                                      </p:cBhvr>
                                      <p:to>
                                        <p:strVal val="visible"/>
                                      </p:to>
                                    </p:set>
                                    <p:animEffect transition="in" filter="dissolve">
                                      <p:cBhvr>
                                        <p:cTn id="12" dur="500"/>
                                        <p:tgtEl>
                                          <p:spTgt spid="279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9556"/>
                                        </p:tgtEl>
                                        <p:attrNameLst>
                                          <p:attrName>style.visibility</p:attrName>
                                        </p:attrNameLst>
                                      </p:cBhvr>
                                      <p:to>
                                        <p:strVal val="visible"/>
                                      </p:to>
                                    </p:set>
                                    <p:animEffect transition="in" filter="diamond(in)">
                                      <p:cBhvr>
                                        <p:cTn id="17" dur="1000"/>
                                        <p:tgtEl>
                                          <p:spTgt spid="27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P spid="279555" grpId="0" build="p"/>
      <p:bldP spid="2795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BDE60784-BF00-481A-9454-EB39B2C2ACCA}"/>
              </a:ext>
            </a:extLst>
          </p:cNvPr>
          <p:cNvSpPr>
            <a:spLocks noGrp="1" noChangeArrowheads="1"/>
          </p:cNvSpPr>
          <p:nvPr>
            <p:ph type="title"/>
          </p:nvPr>
        </p:nvSpPr>
        <p:spPr>
          <a:xfrm>
            <a:off x="2762250" y="228601"/>
            <a:ext cx="5391150" cy="868363"/>
          </a:xfrm>
        </p:spPr>
        <p:txBody>
          <a:bodyPr/>
          <a:lstStyle/>
          <a:p>
            <a:r>
              <a:rPr lang="en-US" altLang="zh-CN" sz="3200" i="0">
                <a:latin typeface="宋体" panose="02010600030101010101" pitchFamily="2" charset="-122"/>
              </a:rPr>
              <a:t>7.1.2</a:t>
            </a:r>
            <a:r>
              <a:rPr lang="zh-CN" altLang="en-US" sz="3200" i="0">
                <a:latin typeface="宋体" panose="02010600030101010101" pitchFamily="2" charset="-122"/>
              </a:rPr>
              <a:t>消费者的价格心理特征</a:t>
            </a:r>
          </a:p>
        </p:txBody>
      </p:sp>
      <p:sp>
        <p:nvSpPr>
          <p:cNvPr id="280579" name="Rectangle 3">
            <a:extLst>
              <a:ext uri="{FF2B5EF4-FFF2-40B4-BE49-F238E27FC236}">
                <a16:creationId xmlns:a16="http://schemas.microsoft.com/office/drawing/2014/main" id="{DE6CA1DE-821B-469B-B124-F55AB4459C66}"/>
              </a:ext>
            </a:extLst>
          </p:cNvPr>
          <p:cNvSpPr>
            <a:spLocks noGrp="1" noChangeArrowheads="1"/>
          </p:cNvSpPr>
          <p:nvPr>
            <p:ph type="body" idx="1"/>
          </p:nvPr>
        </p:nvSpPr>
        <p:spPr>
          <a:xfrm>
            <a:off x="5562600" y="1752600"/>
            <a:ext cx="4648200" cy="3657600"/>
          </a:xfrm>
        </p:spPr>
        <p:txBody>
          <a:bodyPr/>
          <a:lstStyle/>
          <a:p>
            <a:pPr>
              <a:buFont typeface="Wingdings" panose="05000000000000000000" pitchFamily="2" charset="2"/>
              <a:buNone/>
            </a:pPr>
            <a:endParaRPr lang="en-US" altLang="zh-CN"/>
          </a:p>
          <a:p>
            <a:pPr>
              <a:lnSpc>
                <a:spcPct val="120000"/>
              </a:lnSpc>
              <a:spcBef>
                <a:spcPct val="0"/>
              </a:spcBef>
            </a:pPr>
            <a:r>
              <a:rPr lang="en-US" altLang="zh-CN" sz="2800" b="1">
                <a:solidFill>
                  <a:srgbClr val="FF6600"/>
                </a:solidFill>
                <a:latin typeface="宋体" panose="02010600030101010101" pitchFamily="2" charset="-122"/>
              </a:rPr>
              <a:t>1</a:t>
            </a:r>
            <a:r>
              <a:rPr lang="zh-CN" altLang="en-US" sz="2800" b="1">
                <a:solidFill>
                  <a:srgbClr val="FF6600"/>
                </a:solidFill>
                <a:latin typeface="宋体" panose="02010600030101010101" pitchFamily="2" charset="-122"/>
              </a:rPr>
              <a:t>．消费者对价格的感受性</a:t>
            </a:r>
          </a:p>
          <a:p>
            <a:pPr>
              <a:lnSpc>
                <a:spcPct val="120000"/>
              </a:lnSpc>
              <a:spcBef>
                <a:spcPct val="0"/>
              </a:spcBef>
            </a:pPr>
            <a:r>
              <a:rPr lang="en-US" altLang="zh-CN" sz="2800" b="1">
                <a:solidFill>
                  <a:srgbClr val="FF6600"/>
                </a:solidFill>
                <a:latin typeface="宋体" panose="02010600030101010101" pitchFamily="2" charset="-122"/>
              </a:rPr>
              <a:t>2</a:t>
            </a:r>
            <a:r>
              <a:rPr lang="zh-CN" altLang="en-US" sz="2800" b="1">
                <a:solidFill>
                  <a:srgbClr val="FF6600"/>
                </a:solidFill>
                <a:latin typeface="宋体" panose="02010600030101010101" pitchFamily="2" charset="-122"/>
              </a:rPr>
              <a:t>．消费者对价格的敏感性</a:t>
            </a:r>
            <a:endParaRPr lang="zh-CN" altLang="en-US" sz="2400" b="1" u="sng">
              <a:solidFill>
                <a:srgbClr val="FF6600"/>
              </a:solidFill>
              <a:latin typeface="宋体" panose="02010600030101010101" pitchFamily="2" charset="-122"/>
            </a:endParaRPr>
          </a:p>
          <a:p>
            <a:pPr>
              <a:lnSpc>
                <a:spcPct val="120000"/>
              </a:lnSpc>
              <a:spcBef>
                <a:spcPct val="0"/>
              </a:spcBef>
            </a:pPr>
            <a:r>
              <a:rPr lang="en-US" altLang="zh-CN" sz="2800" b="1">
                <a:solidFill>
                  <a:srgbClr val="FF6600"/>
                </a:solidFill>
                <a:latin typeface="宋体" panose="02010600030101010101" pitchFamily="2" charset="-122"/>
              </a:rPr>
              <a:t>3</a:t>
            </a:r>
            <a:r>
              <a:rPr lang="zh-CN" altLang="en-US" sz="2800" b="1">
                <a:solidFill>
                  <a:srgbClr val="FF6600"/>
                </a:solidFill>
                <a:latin typeface="宋体" panose="02010600030101010101" pitchFamily="2" charset="-122"/>
              </a:rPr>
              <a:t>．消费者对价格的习惯性 </a:t>
            </a:r>
          </a:p>
          <a:p>
            <a:pPr>
              <a:lnSpc>
                <a:spcPct val="120000"/>
              </a:lnSpc>
              <a:spcBef>
                <a:spcPct val="0"/>
              </a:spcBef>
            </a:pPr>
            <a:r>
              <a:rPr lang="en-US" altLang="zh-CN" sz="2800" b="1">
                <a:solidFill>
                  <a:srgbClr val="FF6600"/>
                </a:solidFill>
                <a:latin typeface="宋体" panose="02010600030101010101" pitchFamily="2" charset="-122"/>
              </a:rPr>
              <a:t>4</a:t>
            </a:r>
            <a:r>
              <a:rPr lang="zh-CN" altLang="en-US" sz="2800" b="1">
                <a:solidFill>
                  <a:srgbClr val="FF6600"/>
                </a:solidFill>
                <a:latin typeface="宋体" panose="02010600030101010101" pitchFamily="2" charset="-122"/>
              </a:rPr>
              <a:t>．消费者对价格的倾向性</a:t>
            </a:r>
            <a:r>
              <a:rPr lang="zh-CN" altLang="en-US" sz="2800">
                <a:solidFill>
                  <a:srgbClr val="FF6600"/>
                </a:solidFill>
                <a:latin typeface="宋体" panose="02010600030101010101" pitchFamily="2" charset="-122"/>
              </a:rPr>
              <a:t> </a:t>
            </a:r>
          </a:p>
        </p:txBody>
      </p:sp>
      <p:pic>
        <p:nvPicPr>
          <p:cNvPr id="280580" name="Picture 4">
            <a:extLst>
              <a:ext uri="{FF2B5EF4-FFF2-40B4-BE49-F238E27FC236}">
                <a16:creationId xmlns:a16="http://schemas.microsoft.com/office/drawing/2014/main" id="{C1ACC652-C88C-4110-BEE7-01BC2C8DF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981200"/>
            <a:ext cx="3203575"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0580"/>
                                        </p:tgtEl>
                                        <p:attrNameLst>
                                          <p:attrName>style.visibility</p:attrName>
                                        </p:attrNameLst>
                                      </p:cBhvr>
                                      <p:to>
                                        <p:strVal val="visible"/>
                                      </p:to>
                                    </p:set>
                                    <p:animEffect transition="in" filter="box(out)">
                                      <p:cBhvr>
                                        <p:cTn id="7" dur="1000"/>
                                        <p:tgtEl>
                                          <p:spTgt spid="280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0578"/>
                                        </p:tgtEl>
                                        <p:attrNameLst>
                                          <p:attrName>style.visibility</p:attrName>
                                        </p:attrNameLst>
                                      </p:cBhvr>
                                      <p:to>
                                        <p:strVal val="visible"/>
                                      </p:to>
                                    </p:set>
                                    <p:animEffect transition="in" filter="dissolve">
                                      <p:cBhvr>
                                        <p:cTn id="12" dur="500"/>
                                        <p:tgtEl>
                                          <p:spTgt spid="280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0579">
                                            <p:txEl>
                                              <p:pRg st="1" end="1"/>
                                            </p:txEl>
                                          </p:spTgt>
                                        </p:tgtEl>
                                        <p:attrNameLst>
                                          <p:attrName>style.visibility</p:attrName>
                                        </p:attrNameLst>
                                      </p:cBhvr>
                                      <p:to>
                                        <p:strVal val="visible"/>
                                      </p:to>
                                    </p:set>
                                    <p:anim calcmode="lin" valueType="num">
                                      <p:cBhvr additive="base">
                                        <p:cTn id="17" dur="5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0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0579">
                                            <p:txEl>
                                              <p:pRg st="2" end="2"/>
                                            </p:txEl>
                                          </p:spTgt>
                                        </p:tgtEl>
                                        <p:attrNameLst>
                                          <p:attrName>style.visibility</p:attrName>
                                        </p:attrNameLst>
                                      </p:cBhvr>
                                      <p:to>
                                        <p:strVal val="visible"/>
                                      </p:to>
                                    </p:set>
                                    <p:anim calcmode="lin" valueType="num">
                                      <p:cBhvr additive="base">
                                        <p:cTn id="23" dur="5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0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0579">
                                            <p:txEl>
                                              <p:pRg st="3" end="3"/>
                                            </p:txEl>
                                          </p:spTgt>
                                        </p:tgtEl>
                                        <p:attrNameLst>
                                          <p:attrName>style.visibility</p:attrName>
                                        </p:attrNameLst>
                                      </p:cBhvr>
                                      <p:to>
                                        <p:strVal val="visible"/>
                                      </p:to>
                                    </p:set>
                                    <p:anim calcmode="lin" valueType="num">
                                      <p:cBhvr additive="base">
                                        <p:cTn id="29" dur="500" fill="hold"/>
                                        <p:tgtEl>
                                          <p:spTgt spid="28057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0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0579">
                                            <p:txEl>
                                              <p:pRg st="4" end="4"/>
                                            </p:txEl>
                                          </p:spTgt>
                                        </p:tgtEl>
                                        <p:attrNameLst>
                                          <p:attrName>style.visibility</p:attrName>
                                        </p:attrNameLst>
                                      </p:cBhvr>
                                      <p:to>
                                        <p:strVal val="visible"/>
                                      </p:to>
                                    </p:set>
                                    <p:anim calcmode="lin" valueType="num">
                                      <p:cBhvr additive="base">
                                        <p:cTn id="35" dur="500" fill="hold"/>
                                        <p:tgtEl>
                                          <p:spTgt spid="28057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0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C8FC2840-9B93-40A2-8376-30B8915515FF}"/>
              </a:ext>
            </a:extLst>
          </p:cNvPr>
          <p:cNvSpPr>
            <a:spLocks noGrp="1" noChangeArrowheads="1"/>
          </p:cNvSpPr>
          <p:nvPr>
            <p:ph type="title"/>
          </p:nvPr>
        </p:nvSpPr>
        <p:spPr>
          <a:xfrm>
            <a:off x="2286000" y="541339"/>
            <a:ext cx="7848600" cy="369887"/>
          </a:xfrm>
        </p:spPr>
        <p:txBody>
          <a:bodyPr/>
          <a:lstStyle/>
          <a:p>
            <a:r>
              <a:rPr lang="en-US" altLang="zh-CN" sz="3400" i="0">
                <a:latin typeface="宋体" panose="02010600030101010101" pitchFamily="2" charset="-122"/>
              </a:rPr>
              <a:t>【</a:t>
            </a:r>
            <a:r>
              <a:rPr lang="zh-CN" altLang="en-US" sz="3400" i="0">
                <a:latin typeface="宋体" panose="02010600030101010101" pitchFamily="2" charset="-122"/>
              </a:rPr>
              <a:t>同步实训</a:t>
            </a:r>
            <a:r>
              <a:rPr lang="en-US" altLang="zh-CN" sz="3400" i="0">
                <a:latin typeface="宋体" panose="02010600030101010101" pitchFamily="2" charset="-122"/>
              </a:rPr>
              <a:t>7-1】</a:t>
            </a:r>
            <a:r>
              <a:rPr lang="zh-CN" altLang="en-US" sz="3400" i="0">
                <a:latin typeface="宋体" panose="02010600030101010101" pitchFamily="2" charset="-122"/>
              </a:rPr>
              <a:t>消费者对价格敏感吗</a:t>
            </a:r>
            <a:r>
              <a:rPr lang="zh-CN" altLang="en-US" sz="3400">
                <a:latin typeface="宋体" panose="02010600030101010101" pitchFamily="2" charset="-122"/>
              </a:rPr>
              <a:t>？</a:t>
            </a:r>
          </a:p>
        </p:txBody>
      </p:sp>
      <p:sp>
        <p:nvSpPr>
          <p:cNvPr id="281603" name="Rectangle 3">
            <a:extLst>
              <a:ext uri="{FF2B5EF4-FFF2-40B4-BE49-F238E27FC236}">
                <a16:creationId xmlns:a16="http://schemas.microsoft.com/office/drawing/2014/main" id="{22CFB6E7-8448-4826-B452-6351C8AD5143}"/>
              </a:ext>
            </a:extLst>
          </p:cNvPr>
          <p:cNvSpPr>
            <a:spLocks noGrp="1" noChangeArrowheads="1"/>
          </p:cNvSpPr>
          <p:nvPr>
            <p:ph type="body" idx="1"/>
          </p:nvPr>
        </p:nvSpPr>
        <p:spPr/>
        <p:txBody>
          <a:bodyPr/>
          <a:lstStyle/>
          <a:p>
            <a:pPr>
              <a:buFont typeface="Wingdings" panose="05000000000000000000" pitchFamily="2" charset="2"/>
              <a:buNone/>
            </a:pPr>
            <a:r>
              <a:rPr lang="en-US" altLang="zh-CN" sz="2800" b="1">
                <a:latin typeface="宋体" panose="02010600030101010101" pitchFamily="2" charset="-122"/>
              </a:rPr>
              <a:t>【</a:t>
            </a:r>
            <a:r>
              <a:rPr lang="zh-CN" altLang="en-US" sz="2800" b="1">
                <a:latin typeface="宋体" panose="02010600030101010101" pitchFamily="2" charset="-122"/>
              </a:rPr>
              <a:t>训练目标</a:t>
            </a:r>
            <a:r>
              <a:rPr lang="en-US" altLang="zh-CN" sz="2800" b="1">
                <a:latin typeface="宋体" panose="02010600030101010101" pitchFamily="2" charset="-122"/>
              </a:rPr>
              <a:t>】</a:t>
            </a:r>
          </a:p>
          <a:p>
            <a:pPr>
              <a:buFont typeface="Wingdings" panose="05000000000000000000" pitchFamily="2" charset="2"/>
              <a:buNone/>
            </a:pPr>
            <a:r>
              <a:rPr lang="en-US" altLang="zh-CN" b="1">
                <a:latin typeface="宋体" panose="02010600030101010101" pitchFamily="2" charset="-122"/>
              </a:rPr>
              <a:t>      </a:t>
            </a:r>
            <a:r>
              <a:rPr lang="zh-CN" altLang="en-US" sz="2800" b="1">
                <a:latin typeface="宋体" panose="02010600030101010101" pitchFamily="2" charset="-122"/>
              </a:rPr>
              <a:t>培养学生对消费者价格敏感性进行分析判断的能力。</a:t>
            </a:r>
          </a:p>
          <a:p>
            <a:pPr>
              <a:buFont typeface="Wingdings" panose="05000000000000000000" pitchFamily="2" charset="2"/>
              <a:buNone/>
            </a:pPr>
            <a:r>
              <a:rPr lang="en-US" altLang="zh-CN" sz="2800" b="1">
                <a:latin typeface="宋体" panose="02010600030101010101" pitchFamily="2" charset="-122"/>
              </a:rPr>
              <a:t>【</a:t>
            </a:r>
            <a:r>
              <a:rPr lang="zh-CN" altLang="en-US" sz="2800" b="1">
                <a:latin typeface="宋体" panose="02010600030101010101" pitchFamily="2" charset="-122"/>
              </a:rPr>
              <a:t>训练内容</a:t>
            </a:r>
            <a:r>
              <a:rPr lang="en-US" altLang="zh-CN" sz="2800" b="1">
                <a:latin typeface="宋体" panose="02010600030101010101" pitchFamily="2" charset="-122"/>
              </a:rPr>
              <a:t>】</a:t>
            </a:r>
          </a:p>
          <a:p>
            <a:pPr>
              <a:buFont typeface="Wingdings" panose="05000000000000000000" pitchFamily="2" charset="2"/>
              <a:buNone/>
            </a:pPr>
            <a:r>
              <a:rPr lang="en-US" altLang="zh-CN" sz="2800" b="1">
                <a:latin typeface="宋体" panose="02010600030101010101" pitchFamily="2" charset="-122"/>
              </a:rPr>
              <a:t>      </a:t>
            </a:r>
            <a:r>
              <a:rPr lang="zh-CN" altLang="en-US" sz="2800" b="1">
                <a:latin typeface="宋体" panose="02010600030101010101" pitchFamily="2" charset="-122"/>
              </a:rPr>
              <a:t>到各大超市观察打折商品销售情况，或节日前夕商品打折优惠活动现场了解商品销售情况，从而分析研究消费者对价格的敏感性。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1603">
                                            <p:txEl>
                                              <p:pRg st="0" end="0"/>
                                            </p:txEl>
                                          </p:spTgt>
                                        </p:tgtEl>
                                        <p:attrNameLst>
                                          <p:attrName>style.visibility</p:attrName>
                                        </p:attrNameLst>
                                      </p:cBhvr>
                                      <p:to>
                                        <p:strVal val="visible"/>
                                      </p:to>
                                    </p:set>
                                    <p:anim calcmode="lin" valueType="num">
                                      <p:cBhvr additive="base">
                                        <p:cTn id="12" dur="500" fill="hold"/>
                                        <p:tgtEl>
                                          <p:spTgt spid="2816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1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1603">
                                            <p:txEl>
                                              <p:pRg st="1" end="1"/>
                                            </p:txEl>
                                          </p:spTgt>
                                        </p:tgtEl>
                                        <p:attrNameLst>
                                          <p:attrName>style.visibility</p:attrName>
                                        </p:attrNameLst>
                                      </p:cBhvr>
                                      <p:to>
                                        <p:strVal val="visible"/>
                                      </p:to>
                                    </p:set>
                                    <p:anim calcmode="lin" valueType="num">
                                      <p:cBhvr additive="base">
                                        <p:cTn id="18" dur="500" fill="hold"/>
                                        <p:tgtEl>
                                          <p:spTgt spid="2816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1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1603">
                                            <p:txEl>
                                              <p:pRg st="2" end="2"/>
                                            </p:txEl>
                                          </p:spTgt>
                                        </p:tgtEl>
                                        <p:attrNameLst>
                                          <p:attrName>style.visibility</p:attrName>
                                        </p:attrNameLst>
                                      </p:cBhvr>
                                      <p:to>
                                        <p:strVal val="visible"/>
                                      </p:to>
                                    </p:set>
                                    <p:anim calcmode="lin" valueType="num">
                                      <p:cBhvr additive="base">
                                        <p:cTn id="24" dur="500" fill="hold"/>
                                        <p:tgtEl>
                                          <p:spTgt spid="28160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1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1603">
                                            <p:txEl>
                                              <p:pRg st="3" end="3"/>
                                            </p:txEl>
                                          </p:spTgt>
                                        </p:tgtEl>
                                        <p:attrNameLst>
                                          <p:attrName>style.visibility</p:attrName>
                                        </p:attrNameLst>
                                      </p:cBhvr>
                                      <p:to>
                                        <p:strVal val="visible"/>
                                      </p:to>
                                    </p:set>
                                    <p:anim calcmode="lin" valueType="num">
                                      <p:cBhvr additive="base">
                                        <p:cTn id="30" dur="500" fill="hold"/>
                                        <p:tgtEl>
                                          <p:spTgt spid="28160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1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P spid="281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275D22B0-EFD0-4BEF-AE34-2191BD17C766}"/>
              </a:ext>
            </a:extLst>
          </p:cNvPr>
          <p:cNvSpPr>
            <a:spLocks noGrp="1" noChangeArrowheads="1"/>
          </p:cNvSpPr>
          <p:nvPr>
            <p:ph type="body" idx="1"/>
          </p:nvPr>
        </p:nvSpPr>
        <p:spPr>
          <a:xfrm>
            <a:off x="2209800" y="1395413"/>
            <a:ext cx="8153400" cy="4895850"/>
          </a:xfrm>
        </p:spPr>
        <p:txBody>
          <a:bodyPr/>
          <a:lstStyle/>
          <a:p>
            <a:pPr>
              <a:buFont typeface="Wingdings" panose="05000000000000000000" pitchFamily="2" charset="2"/>
              <a:buNone/>
            </a:pPr>
            <a:r>
              <a:rPr lang="en-US" altLang="zh-CN" sz="2800" b="1">
                <a:solidFill>
                  <a:srgbClr val="660066"/>
                </a:solidFill>
                <a:latin typeface="宋体" panose="02010600030101010101" pitchFamily="2" charset="-122"/>
              </a:rPr>
              <a:t>【</a:t>
            </a:r>
            <a:r>
              <a:rPr lang="zh-CN" altLang="en-US" sz="2800" b="1">
                <a:solidFill>
                  <a:srgbClr val="660066"/>
                </a:solidFill>
                <a:latin typeface="宋体" panose="02010600030101010101" pitchFamily="2" charset="-122"/>
              </a:rPr>
              <a:t>训练操作</a:t>
            </a:r>
            <a:r>
              <a:rPr lang="en-US" altLang="zh-CN" sz="2800" b="1">
                <a:solidFill>
                  <a:srgbClr val="660066"/>
                </a:solidFill>
                <a:latin typeface="宋体" panose="02010600030101010101" pitchFamily="2" charset="-122"/>
              </a:rPr>
              <a:t>】</a:t>
            </a:r>
          </a:p>
          <a:p>
            <a:pPr>
              <a:buFont typeface="Wingdings" panose="05000000000000000000" pitchFamily="2" charset="2"/>
              <a:buNone/>
            </a:pPr>
            <a:r>
              <a:rPr lang="en-US" altLang="zh-CN" sz="2800" b="1">
                <a:latin typeface="宋体" panose="02010600030101010101" pitchFamily="2" charset="-122"/>
              </a:rPr>
              <a:t>1</a:t>
            </a:r>
            <a:r>
              <a:rPr lang="zh-CN" altLang="en-US" sz="2800" b="1">
                <a:latin typeface="宋体" panose="02010600030101010101" pitchFamily="2" charset="-122"/>
              </a:rPr>
              <a:t>．将学生分组每</a:t>
            </a:r>
            <a:r>
              <a:rPr lang="en-US" altLang="zh-CN" sz="2800" b="1">
                <a:latin typeface="宋体" panose="02010600030101010101" pitchFamily="2" charset="-122"/>
              </a:rPr>
              <a:t>5</a:t>
            </a:r>
            <a:r>
              <a:rPr lang="zh-CN" altLang="en-US" sz="2800" b="1">
                <a:latin typeface="宋体" panose="02010600030101010101" pitchFamily="2" charset="-122"/>
              </a:rPr>
              <a:t>人一组，并选出一名小组负责人。</a:t>
            </a:r>
          </a:p>
          <a:p>
            <a:pPr>
              <a:buFont typeface="Wingdings" panose="05000000000000000000" pitchFamily="2" charset="2"/>
              <a:buNone/>
            </a:pPr>
            <a:r>
              <a:rPr lang="en-US" altLang="zh-CN" sz="2800" b="1">
                <a:latin typeface="宋体" panose="02010600030101010101" pitchFamily="2" charset="-122"/>
              </a:rPr>
              <a:t>2</a:t>
            </a:r>
            <a:r>
              <a:rPr lang="zh-CN" altLang="en-US" sz="2800" b="1">
                <a:latin typeface="宋体" panose="02010600030101010101" pitchFamily="2" charset="-122"/>
              </a:rPr>
              <a:t>．小组负责人与其他同学共同制定实施计划，明 确任务。</a:t>
            </a:r>
          </a:p>
          <a:p>
            <a:pPr>
              <a:buFont typeface="Wingdings" panose="05000000000000000000" pitchFamily="2" charset="2"/>
              <a:buNone/>
            </a:pPr>
            <a:r>
              <a:rPr lang="en-US" altLang="zh-CN" sz="2800" b="1">
                <a:latin typeface="宋体" panose="02010600030101010101" pitchFamily="2" charset="-122"/>
              </a:rPr>
              <a:t>3</a:t>
            </a:r>
            <a:r>
              <a:rPr lang="zh-CN" altLang="en-US" sz="2800" b="1">
                <a:latin typeface="宋体" panose="02010600030101010101" pitchFamily="2" charset="-122"/>
              </a:rPr>
              <a:t>．详细记录几种商品打折销售情况和消费者的一 些购买行为。</a:t>
            </a:r>
          </a:p>
          <a:p>
            <a:pPr>
              <a:buFont typeface="Wingdings" panose="05000000000000000000" pitchFamily="2" charset="2"/>
              <a:buNone/>
            </a:pPr>
            <a:r>
              <a:rPr lang="en-US" altLang="zh-CN" sz="2800" b="1">
                <a:latin typeface="宋体" panose="02010600030101010101" pitchFamily="2" charset="-122"/>
              </a:rPr>
              <a:t>4</a:t>
            </a:r>
            <a:r>
              <a:rPr lang="zh-CN" altLang="en-US" sz="2800" b="1">
                <a:latin typeface="宋体" panose="02010600030101010101" pitchFamily="2" charset="-122"/>
              </a:rPr>
              <a:t>．询问几位现场购物的消费者购物心情或感受。</a:t>
            </a:r>
          </a:p>
          <a:p>
            <a:pPr>
              <a:buFont typeface="Wingdings" panose="05000000000000000000" pitchFamily="2" charset="2"/>
              <a:buNone/>
            </a:pPr>
            <a:r>
              <a:rPr lang="en-US" altLang="zh-CN" sz="2800" b="1">
                <a:latin typeface="宋体" panose="02010600030101010101" pitchFamily="2" charset="-122"/>
              </a:rPr>
              <a:t>5</a:t>
            </a:r>
            <a:r>
              <a:rPr lang="zh-CN" altLang="en-US" sz="2800" b="1">
                <a:latin typeface="宋体" panose="02010600030101010101" pitchFamily="2" charset="-122"/>
              </a:rPr>
              <a:t>．每组写一份关于消费者价格敏感性的分析报告，在同学中交流并请老师指导。</a:t>
            </a:r>
          </a:p>
        </p:txBody>
      </p:sp>
      <p:pic>
        <p:nvPicPr>
          <p:cNvPr id="282627" name="Picture 3">
            <a:extLst>
              <a:ext uri="{FF2B5EF4-FFF2-40B4-BE49-F238E27FC236}">
                <a16:creationId xmlns:a16="http://schemas.microsoft.com/office/drawing/2014/main" id="{35529712-E1D6-4D26-A3C3-5FFEC5E7E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0"/>
            <a:ext cx="1493838" cy="1989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82627"/>
                                        </p:tgtEl>
                                        <p:attrNameLst>
                                          <p:attrName>style.visibility</p:attrName>
                                        </p:attrNameLst>
                                      </p:cBhvr>
                                      <p:to>
                                        <p:strVal val="visible"/>
                                      </p:to>
                                    </p:set>
                                    <p:anim calcmode="lin" valueType="num">
                                      <p:cBhvr>
                                        <p:cTn id="7" dur="1000" fill="hold"/>
                                        <p:tgtEl>
                                          <p:spTgt spid="282627"/>
                                        </p:tgtEl>
                                        <p:attrNameLst>
                                          <p:attrName>ppt_x</p:attrName>
                                        </p:attrNameLst>
                                      </p:cBhvr>
                                      <p:tavLst>
                                        <p:tav tm="0">
                                          <p:val>
                                            <p:strVal val="#ppt_x-.2"/>
                                          </p:val>
                                        </p:tav>
                                        <p:tav tm="100000">
                                          <p:val>
                                            <p:strVal val="#ppt_x"/>
                                          </p:val>
                                        </p:tav>
                                      </p:tavLst>
                                    </p:anim>
                                    <p:anim calcmode="lin" valueType="num">
                                      <p:cBhvr>
                                        <p:cTn id="8" dur="1000" fill="hold"/>
                                        <p:tgtEl>
                                          <p:spTgt spid="2826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26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2626">
                                            <p:txEl>
                                              <p:pRg st="0" end="0"/>
                                            </p:txEl>
                                          </p:spTgt>
                                        </p:tgtEl>
                                        <p:attrNameLst>
                                          <p:attrName>style.visibility</p:attrName>
                                        </p:attrNameLst>
                                      </p:cBhvr>
                                      <p:to>
                                        <p:strVal val="visible"/>
                                      </p:to>
                                    </p:set>
                                    <p:anim calcmode="lin" valueType="num">
                                      <p:cBhvr additive="base">
                                        <p:cTn id="14" dur="500" fill="hold"/>
                                        <p:tgtEl>
                                          <p:spTgt spid="28262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82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2626">
                                            <p:txEl>
                                              <p:pRg st="1" end="1"/>
                                            </p:txEl>
                                          </p:spTgt>
                                        </p:tgtEl>
                                        <p:attrNameLst>
                                          <p:attrName>style.visibility</p:attrName>
                                        </p:attrNameLst>
                                      </p:cBhvr>
                                      <p:to>
                                        <p:strVal val="visible"/>
                                      </p:to>
                                    </p:set>
                                    <p:anim calcmode="lin" valueType="num">
                                      <p:cBhvr additive="base">
                                        <p:cTn id="20" dur="500" fill="hold"/>
                                        <p:tgtEl>
                                          <p:spTgt spid="28262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826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82626">
                                            <p:txEl>
                                              <p:pRg st="2" end="2"/>
                                            </p:txEl>
                                          </p:spTgt>
                                        </p:tgtEl>
                                        <p:attrNameLst>
                                          <p:attrName>style.visibility</p:attrName>
                                        </p:attrNameLst>
                                      </p:cBhvr>
                                      <p:to>
                                        <p:strVal val="visible"/>
                                      </p:to>
                                    </p:set>
                                    <p:anim calcmode="lin" valueType="num">
                                      <p:cBhvr additive="base">
                                        <p:cTn id="26" dur="500" fill="hold"/>
                                        <p:tgtEl>
                                          <p:spTgt spid="28262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82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82626">
                                            <p:txEl>
                                              <p:pRg st="3" end="3"/>
                                            </p:txEl>
                                          </p:spTgt>
                                        </p:tgtEl>
                                        <p:attrNameLst>
                                          <p:attrName>style.visibility</p:attrName>
                                        </p:attrNameLst>
                                      </p:cBhvr>
                                      <p:to>
                                        <p:strVal val="visible"/>
                                      </p:to>
                                    </p:set>
                                    <p:anim calcmode="lin" valueType="num">
                                      <p:cBhvr additive="base">
                                        <p:cTn id="32" dur="500" fill="hold"/>
                                        <p:tgtEl>
                                          <p:spTgt spid="28262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826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2626">
                                            <p:txEl>
                                              <p:pRg st="4" end="4"/>
                                            </p:txEl>
                                          </p:spTgt>
                                        </p:tgtEl>
                                        <p:attrNameLst>
                                          <p:attrName>style.visibility</p:attrName>
                                        </p:attrNameLst>
                                      </p:cBhvr>
                                      <p:to>
                                        <p:strVal val="visible"/>
                                      </p:to>
                                    </p:set>
                                    <p:anim calcmode="lin" valueType="num">
                                      <p:cBhvr additive="base">
                                        <p:cTn id="38" dur="500" fill="hold"/>
                                        <p:tgtEl>
                                          <p:spTgt spid="28262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26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82626">
                                            <p:txEl>
                                              <p:pRg st="5" end="5"/>
                                            </p:txEl>
                                          </p:spTgt>
                                        </p:tgtEl>
                                        <p:attrNameLst>
                                          <p:attrName>style.visibility</p:attrName>
                                        </p:attrNameLst>
                                      </p:cBhvr>
                                      <p:to>
                                        <p:strVal val="visible"/>
                                      </p:to>
                                    </p:set>
                                    <p:anim calcmode="lin" valueType="num">
                                      <p:cBhvr additive="base">
                                        <p:cTn id="44" dur="500" fill="hold"/>
                                        <p:tgtEl>
                                          <p:spTgt spid="28262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826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4C7455DE-0346-421D-AD0C-A9376F213020}"/>
              </a:ext>
            </a:extLst>
          </p:cNvPr>
          <p:cNvSpPr>
            <a:spLocks noGrp="1" noChangeArrowheads="1"/>
          </p:cNvSpPr>
          <p:nvPr>
            <p:ph type="body" idx="1"/>
          </p:nvPr>
        </p:nvSpPr>
        <p:spPr>
          <a:xfrm>
            <a:off x="2209800" y="1295400"/>
            <a:ext cx="8229600" cy="5029200"/>
          </a:xfrm>
        </p:spPr>
        <p:txBody>
          <a:bodyPr/>
          <a:lstStyle/>
          <a:p>
            <a:pPr>
              <a:buFont typeface="Wingdings" panose="05000000000000000000" pitchFamily="2" charset="2"/>
              <a:buNone/>
            </a:pPr>
            <a:r>
              <a:rPr lang="en-US" altLang="zh-CN" sz="2800" b="1">
                <a:solidFill>
                  <a:srgbClr val="660033"/>
                </a:solidFill>
                <a:latin typeface="宋体" panose="02010600030101010101" pitchFamily="2" charset="-122"/>
              </a:rPr>
              <a:t>【</a:t>
            </a:r>
            <a:r>
              <a:rPr lang="zh-CN" altLang="en-US" sz="2800" b="1">
                <a:solidFill>
                  <a:srgbClr val="660033"/>
                </a:solidFill>
                <a:latin typeface="宋体" panose="02010600030101010101" pitchFamily="2" charset="-122"/>
              </a:rPr>
              <a:t>成果要求</a:t>
            </a:r>
            <a:r>
              <a:rPr lang="en-US" altLang="zh-CN" sz="2800" b="1">
                <a:solidFill>
                  <a:srgbClr val="660033"/>
                </a:solidFill>
                <a:latin typeface="宋体" panose="02010600030101010101" pitchFamily="2" charset="-122"/>
              </a:rPr>
              <a:t>】</a:t>
            </a:r>
          </a:p>
          <a:p>
            <a:pPr>
              <a:buFont typeface="Wingdings" panose="05000000000000000000" pitchFamily="2" charset="2"/>
              <a:buNone/>
            </a:pPr>
            <a:r>
              <a:rPr lang="en-US" altLang="zh-CN" sz="2800" b="1">
                <a:latin typeface="宋体" panose="02010600030101010101" pitchFamily="2" charset="-122"/>
              </a:rPr>
              <a:t>1</a:t>
            </a:r>
            <a:r>
              <a:rPr lang="zh-CN" altLang="en-US" sz="2800" b="1">
                <a:latin typeface="宋体" panose="02010600030101010101" pitchFamily="2" charset="-122"/>
              </a:rPr>
              <a:t>．每组撰写一份</a:t>
            </a:r>
            <a:r>
              <a:rPr lang="en-US" altLang="zh-CN" sz="2800" b="1">
                <a:latin typeface="宋体" panose="02010600030101010101" pitchFamily="2" charset="-122"/>
              </a:rPr>
              <a:t>《</a:t>
            </a:r>
            <a:r>
              <a:rPr lang="zh-CN" altLang="en-US" sz="2800" b="1">
                <a:latin typeface="宋体" panose="02010600030101010101" pitchFamily="2" charset="-122"/>
              </a:rPr>
              <a:t>关于消费者价格敏感性问题的分析报告</a:t>
            </a:r>
            <a:r>
              <a:rPr lang="en-US" altLang="zh-CN" sz="2800" b="1">
                <a:latin typeface="宋体" panose="02010600030101010101" pitchFamily="2" charset="-122"/>
              </a:rPr>
              <a:t>》</a:t>
            </a:r>
            <a:r>
              <a:rPr lang="zh-CN" altLang="en-US" sz="2800" b="1">
                <a:latin typeface="宋体" panose="02010600030101010101" pitchFamily="2" charset="-122"/>
              </a:rPr>
              <a:t>报告，包括观察的商场、销售商品、价格变动幅度、消费者购买的行为及动机、结论等内容。</a:t>
            </a:r>
          </a:p>
          <a:p>
            <a:pPr>
              <a:buFont typeface="Wingdings" panose="05000000000000000000" pitchFamily="2" charset="2"/>
              <a:buNone/>
            </a:pPr>
            <a:r>
              <a:rPr lang="en-US" altLang="zh-CN" sz="2800" b="1">
                <a:latin typeface="宋体" panose="02010600030101010101" pitchFamily="2" charset="-122"/>
              </a:rPr>
              <a:t>2</a:t>
            </a:r>
            <a:r>
              <a:rPr lang="zh-CN" altLang="en-US" sz="2800" b="1">
                <a:latin typeface="宋体" panose="02010600030101010101" pitchFamily="2" charset="-122"/>
              </a:rPr>
              <a:t>．就各组的分析报告在班级交流，老师要作点评。</a:t>
            </a:r>
          </a:p>
          <a:p>
            <a:pPr>
              <a:buFont typeface="Wingdings" panose="05000000000000000000" pitchFamily="2" charset="2"/>
              <a:buNone/>
            </a:pPr>
            <a:r>
              <a:rPr lang="en-US" altLang="zh-CN" sz="2800" b="1">
                <a:latin typeface="宋体" panose="02010600030101010101" pitchFamily="2" charset="-122"/>
              </a:rPr>
              <a:t>3</a:t>
            </a:r>
            <a:r>
              <a:rPr lang="zh-CN" altLang="en-US" sz="2800" b="1">
                <a:latin typeface="宋体" panose="02010600030101010101" pitchFamily="2" charset="-122"/>
              </a:rPr>
              <a:t>．学生实训成绩由学院完成任务情况、资料记录情况和报告交流成绩综合评定。</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650">
                                            <p:txEl>
                                              <p:pRg st="0" end="0"/>
                                            </p:txEl>
                                          </p:spTgt>
                                        </p:tgtEl>
                                        <p:attrNameLst>
                                          <p:attrName>style.visibility</p:attrName>
                                        </p:attrNameLst>
                                      </p:cBhvr>
                                      <p:to>
                                        <p:strVal val="visible"/>
                                      </p:to>
                                    </p:set>
                                    <p:anim calcmode="lin" valueType="num">
                                      <p:cBhvr additive="base">
                                        <p:cTn id="7" dur="500" fill="hold"/>
                                        <p:tgtEl>
                                          <p:spTgt spid="283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3650">
                                            <p:txEl>
                                              <p:pRg st="1" end="1"/>
                                            </p:txEl>
                                          </p:spTgt>
                                        </p:tgtEl>
                                        <p:attrNameLst>
                                          <p:attrName>style.visibility</p:attrName>
                                        </p:attrNameLst>
                                      </p:cBhvr>
                                      <p:to>
                                        <p:strVal val="visible"/>
                                      </p:to>
                                    </p:set>
                                    <p:anim calcmode="lin" valueType="num">
                                      <p:cBhvr additive="base">
                                        <p:cTn id="13" dur="500" fill="hold"/>
                                        <p:tgtEl>
                                          <p:spTgt spid="283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3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3650">
                                            <p:txEl>
                                              <p:pRg st="2" end="2"/>
                                            </p:txEl>
                                          </p:spTgt>
                                        </p:tgtEl>
                                        <p:attrNameLst>
                                          <p:attrName>style.visibility</p:attrName>
                                        </p:attrNameLst>
                                      </p:cBhvr>
                                      <p:to>
                                        <p:strVal val="visible"/>
                                      </p:to>
                                    </p:set>
                                    <p:anim calcmode="lin" valueType="num">
                                      <p:cBhvr additive="base">
                                        <p:cTn id="19" dur="500" fill="hold"/>
                                        <p:tgtEl>
                                          <p:spTgt spid="283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3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3650">
                                            <p:txEl>
                                              <p:pRg st="3" end="3"/>
                                            </p:txEl>
                                          </p:spTgt>
                                        </p:tgtEl>
                                        <p:attrNameLst>
                                          <p:attrName>style.visibility</p:attrName>
                                        </p:attrNameLst>
                                      </p:cBhvr>
                                      <p:to>
                                        <p:strVal val="visible"/>
                                      </p:to>
                                    </p:set>
                                    <p:anim calcmode="lin" valueType="num">
                                      <p:cBhvr additive="base">
                                        <p:cTn id="25" dur="500" fill="hold"/>
                                        <p:tgtEl>
                                          <p:spTgt spid="283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36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DAE32084-25C4-4A8E-A79D-8ED8BA392AB6}"/>
              </a:ext>
            </a:extLst>
          </p:cNvPr>
          <p:cNvSpPr>
            <a:spLocks noGrp="1" noChangeArrowheads="1"/>
          </p:cNvSpPr>
          <p:nvPr>
            <p:ph type="title"/>
          </p:nvPr>
        </p:nvSpPr>
        <p:spPr>
          <a:xfrm>
            <a:off x="1981200" y="327025"/>
            <a:ext cx="8229600" cy="452438"/>
          </a:xfrm>
        </p:spPr>
        <p:txBody>
          <a:bodyPr/>
          <a:lstStyle/>
          <a:p>
            <a:r>
              <a:rPr lang="en-US" altLang="zh-CN" sz="3400" i="0">
                <a:latin typeface="宋体" panose="02010600030101010101" pitchFamily="2" charset="-122"/>
              </a:rPr>
              <a:t>【</a:t>
            </a:r>
            <a:r>
              <a:rPr lang="zh-CN" altLang="en-US" sz="3400" i="0">
                <a:latin typeface="宋体" panose="02010600030101010101" pitchFamily="2" charset="-122"/>
              </a:rPr>
              <a:t>同步案例</a:t>
            </a:r>
            <a:r>
              <a:rPr lang="en-US" altLang="zh-CN" sz="3400" i="0">
                <a:latin typeface="宋体" panose="02010600030101010101" pitchFamily="2" charset="-122"/>
              </a:rPr>
              <a:t>7-2】</a:t>
            </a:r>
            <a:r>
              <a:rPr lang="zh-CN" altLang="en-US" sz="3400" i="0">
                <a:latin typeface="宋体" panose="02010600030101010101" pitchFamily="2" charset="-122"/>
              </a:rPr>
              <a:t>巧妙定价出奇效</a:t>
            </a:r>
          </a:p>
        </p:txBody>
      </p:sp>
      <p:sp>
        <p:nvSpPr>
          <p:cNvPr id="284675" name="Rectangle 3">
            <a:extLst>
              <a:ext uri="{FF2B5EF4-FFF2-40B4-BE49-F238E27FC236}">
                <a16:creationId xmlns:a16="http://schemas.microsoft.com/office/drawing/2014/main" id="{74C05A7A-8AB9-42F7-AAD4-BC6985D2CFB0}"/>
              </a:ext>
            </a:extLst>
          </p:cNvPr>
          <p:cNvSpPr>
            <a:spLocks noGrp="1" noChangeArrowheads="1"/>
          </p:cNvSpPr>
          <p:nvPr>
            <p:ph type="body" idx="1"/>
          </p:nvPr>
        </p:nvSpPr>
        <p:spPr>
          <a:xfrm>
            <a:off x="1828800" y="1295400"/>
            <a:ext cx="8534400" cy="5334000"/>
          </a:xfrm>
        </p:spPr>
        <p:txBody>
          <a:bodyPr/>
          <a:lstStyle/>
          <a:p>
            <a:pPr>
              <a:buFont typeface="Wingdings" panose="05000000000000000000" pitchFamily="2" charset="2"/>
              <a:buNone/>
            </a:pPr>
            <a:r>
              <a:rPr lang="en-US" altLang="zh-CN" sz="2800" b="1">
                <a:solidFill>
                  <a:srgbClr val="FF6600"/>
                </a:solidFill>
                <a:latin typeface="华文新魏" panose="02010800040101010101" pitchFamily="2" charset="-122"/>
                <a:ea typeface="华文新魏" panose="02010800040101010101" pitchFamily="2" charset="-122"/>
              </a:rPr>
              <a:t>      </a:t>
            </a:r>
            <a:r>
              <a:rPr lang="zh-CN" altLang="en-US" sz="2800" b="1">
                <a:solidFill>
                  <a:srgbClr val="FF6600"/>
                </a:solidFill>
                <a:latin typeface="宋体" panose="02010600030101010101" pitchFamily="2" charset="-122"/>
              </a:rPr>
              <a:t>背景资料：</a:t>
            </a:r>
          </a:p>
          <a:p>
            <a:pPr>
              <a:buFont typeface="Wingdings" panose="05000000000000000000" pitchFamily="2" charset="2"/>
              <a:buNone/>
            </a:pPr>
            <a:r>
              <a:rPr lang="zh-CN" altLang="en-US" sz="2800" b="1">
                <a:latin typeface="宋体" panose="02010600030101010101" pitchFamily="2" charset="-122"/>
              </a:rPr>
              <a:t>      </a:t>
            </a:r>
            <a:r>
              <a:rPr lang="zh-CN" altLang="en-US" sz="2400" b="1">
                <a:latin typeface="宋体" panose="02010600030101010101" pitchFamily="2" charset="-122"/>
              </a:rPr>
              <a:t>泰国曼谷有一家专门经营儿童玩具的商店，有一次购进了造型极为相似的两种玩具小鹿，一种是日本生产，一种是中国生产，标价都是</a:t>
            </a:r>
            <a:r>
              <a:rPr lang="en-US" altLang="zh-CN" sz="2400" b="1">
                <a:latin typeface="宋体" panose="02010600030101010101" pitchFamily="2" charset="-122"/>
              </a:rPr>
              <a:t>3.9</a:t>
            </a:r>
            <a:r>
              <a:rPr lang="zh-CN" altLang="en-US" sz="2400" b="1">
                <a:latin typeface="宋体" panose="02010600030101010101" pitchFamily="2" charset="-122"/>
              </a:rPr>
              <a:t>元</a:t>
            </a:r>
            <a:r>
              <a:rPr lang="en-US" altLang="zh-CN" sz="2400" b="1">
                <a:latin typeface="宋体" panose="02010600030101010101" pitchFamily="2" charset="-122"/>
              </a:rPr>
              <a:t>.</a:t>
            </a:r>
            <a:r>
              <a:rPr lang="zh-CN" altLang="en-US" sz="2400" b="1">
                <a:latin typeface="宋体" panose="02010600030101010101" pitchFamily="2" charset="-122"/>
              </a:rPr>
              <a:t>出乎意料的是，两种造型可爱的小鹿就是卖不动，店员们认为，定价太高，纷纷建议降价促销。可是，精明的老板经过一番思考，不仅没有采纳大家降价促销的建议，反而作出将中国生产小鹿的售价提高到</a:t>
            </a:r>
            <a:r>
              <a:rPr lang="en-US" altLang="zh-CN" sz="2400" b="1">
                <a:latin typeface="宋体" panose="02010600030101010101" pitchFamily="2" charset="-122"/>
              </a:rPr>
              <a:t>5.6</a:t>
            </a:r>
            <a:r>
              <a:rPr lang="zh-CN" altLang="en-US" sz="2400" b="1">
                <a:latin typeface="宋体" panose="02010600030101010101" pitchFamily="2" charset="-122"/>
              </a:rPr>
              <a:t>元的决定，并让店员们把它与日本生产的</a:t>
            </a:r>
            <a:r>
              <a:rPr lang="en-US" altLang="zh-CN" sz="2400" b="1">
                <a:latin typeface="宋体" panose="02010600030101010101" pitchFamily="2" charset="-122"/>
              </a:rPr>
              <a:t>3.9</a:t>
            </a:r>
            <a:r>
              <a:rPr lang="zh-CN" altLang="en-US" sz="2400" b="1">
                <a:latin typeface="宋体" panose="02010600030101010101" pitchFamily="2" charset="-122"/>
              </a:rPr>
              <a:t>元小鹿一起卖。光顾这家商店的顾客看到两种相似的小鹿，价钱相差如此悬殊，就忍不住询问，此时，售货员按老板的安排，告诉顾客：价钱不同是因为产地不同、进货渠道不同，其实质量并没有什么区别。</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dissolve">
                                      <p:cBhvr>
                                        <p:cTn id="7" dur="500"/>
                                        <p:tgtEl>
                                          <p:spTgt spid="284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 calcmode="lin" valueType="num">
                                      <p:cBhvr additive="base">
                                        <p:cTn id="12" dur="500" fill="hold"/>
                                        <p:tgtEl>
                                          <p:spTgt spid="2846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4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4675">
                                            <p:txEl>
                                              <p:pRg st="1" end="1"/>
                                            </p:txEl>
                                          </p:spTgt>
                                        </p:tgtEl>
                                        <p:attrNameLst>
                                          <p:attrName>style.visibility</p:attrName>
                                        </p:attrNameLst>
                                      </p:cBhvr>
                                      <p:to>
                                        <p:strVal val="visible"/>
                                      </p:to>
                                    </p:set>
                                    <p:anim calcmode="lin" valueType="num">
                                      <p:cBhvr additive="base">
                                        <p:cTn id="18" dur="500" fill="hold"/>
                                        <p:tgtEl>
                                          <p:spTgt spid="2846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4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E7987E19-A613-4C76-9C08-584DD60E2E41}"/>
              </a:ext>
            </a:extLst>
          </p:cNvPr>
          <p:cNvSpPr>
            <a:spLocks noGrp="1" noChangeArrowheads="1"/>
          </p:cNvSpPr>
          <p:nvPr>
            <p:ph type="body" idx="1"/>
          </p:nvPr>
        </p:nvSpPr>
        <p:spPr>
          <a:xfrm>
            <a:off x="2514600" y="1524000"/>
            <a:ext cx="7391400" cy="4514850"/>
          </a:xfrm>
        </p:spPr>
        <p:txBody>
          <a:bodyPr/>
          <a:lstStyle/>
          <a:p>
            <a:pPr>
              <a:buFont typeface="Wingdings" panose="05000000000000000000" pitchFamily="2" charset="2"/>
              <a:buNone/>
            </a:pPr>
            <a:r>
              <a:rPr lang="en-US" altLang="zh-CN" sz="2800" b="1">
                <a:latin typeface="华文新魏" panose="02010800040101010101" pitchFamily="2" charset="-122"/>
                <a:ea typeface="华文新魏" panose="02010800040101010101" pitchFamily="2" charset="-122"/>
              </a:rPr>
              <a:t>         </a:t>
            </a:r>
            <a:r>
              <a:rPr lang="zh-CN" altLang="en-US" sz="2800" b="1">
                <a:latin typeface="宋体" panose="02010600030101010101" pitchFamily="2" charset="-122"/>
              </a:rPr>
              <a:t>经过仔细比较，顾客发现两种小鹿玩具确实差不多，自然觉得买日本生产的就特别合算，产生一种买了便宜、得了实惠的心理。不出半个月日本产的小鹿就卖完了。这时，老板又让售货员把中国产的小鹿玩具标上原价</a:t>
            </a:r>
            <a:r>
              <a:rPr lang="en-US" altLang="zh-CN" sz="2800" b="1">
                <a:latin typeface="宋体" panose="02010600030101010101" pitchFamily="2" charset="-122"/>
              </a:rPr>
              <a:t>5.6</a:t>
            </a:r>
            <a:r>
              <a:rPr lang="zh-CN" altLang="en-US" sz="2800" b="1">
                <a:latin typeface="宋体" panose="02010600030101010101" pitchFamily="2" charset="-122"/>
              </a:rPr>
              <a:t>元，现价</a:t>
            </a:r>
            <a:r>
              <a:rPr lang="en-US" altLang="zh-CN" sz="2800" b="1">
                <a:latin typeface="宋体" panose="02010600030101010101" pitchFamily="2" charset="-122"/>
              </a:rPr>
              <a:t>3.9</a:t>
            </a:r>
            <a:r>
              <a:rPr lang="zh-CN" altLang="en-US" sz="2800" b="1">
                <a:latin typeface="宋体" panose="02010600030101010101" pitchFamily="2" charset="-122"/>
              </a:rPr>
              <a:t>元，减价出售。光顾这家商店的顾客看到减价，又以为买了便宜、得了实惠，成了人们茶余饭后津津乐道的话题，其广而告之的效果可想而知，不久，这些中国生产的小鹿也卖光了。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5698">
                                            <p:txEl>
                                              <p:pRg st="0" end="0"/>
                                            </p:txEl>
                                          </p:spTgt>
                                        </p:tgtEl>
                                        <p:attrNameLst>
                                          <p:attrName>style.visibility</p:attrName>
                                        </p:attrNameLst>
                                      </p:cBhvr>
                                      <p:to>
                                        <p:strVal val="visible"/>
                                      </p:to>
                                    </p:set>
                                    <p:anim calcmode="lin" valueType="num">
                                      <p:cBhvr additive="base">
                                        <p:cTn id="7" dur="500" fill="hold"/>
                                        <p:tgtEl>
                                          <p:spTgt spid="285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56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FC9B0E2D-BFF5-449A-B6CB-18733E08427C}"/>
              </a:ext>
            </a:extLst>
          </p:cNvPr>
          <p:cNvSpPr>
            <a:spLocks noGrp="1" noChangeArrowheads="1"/>
          </p:cNvSpPr>
          <p:nvPr>
            <p:ph type="body" idx="1"/>
          </p:nvPr>
        </p:nvSpPr>
        <p:spPr>
          <a:xfrm>
            <a:off x="1905000" y="914400"/>
            <a:ext cx="8382000" cy="5200650"/>
          </a:xfrm>
        </p:spPr>
        <p:txBody>
          <a:bodyPr/>
          <a:lstStyle/>
          <a:p>
            <a:pPr>
              <a:lnSpc>
                <a:spcPct val="120000"/>
              </a:lnSpc>
              <a:buFont typeface="Wingdings" panose="05000000000000000000" pitchFamily="2" charset="2"/>
              <a:buNone/>
            </a:pPr>
            <a:r>
              <a:rPr lang="en-US" altLang="zh-CN" sz="2400">
                <a:solidFill>
                  <a:srgbClr val="FF0000"/>
                </a:solidFill>
                <a:latin typeface="仿宋_GB2312" pitchFamily="49" charset="-122"/>
                <a:ea typeface="仿宋_GB2312" pitchFamily="49" charset="-122"/>
              </a:rPr>
              <a:t>  </a:t>
            </a:r>
            <a:r>
              <a:rPr lang="zh-CN" altLang="en-US" sz="2400" b="1">
                <a:solidFill>
                  <a:srgbClr val="FF0000"/>
                </a:solidFill>
                <a:latin typeface="宋体" panose="02010600030101010101" pitchFamily="2" charset="-122"/>
              </a:rPr>
              <a:t>问题：</a:t>
            </a:r>
            <a:r>
              <a:rPr lang="zh-CN" altLang="en-US" sz="2400" b="1">
                <a:latin typeface="宋体" panose="02010600030101010101" pitchFamily="2" charset="-122"/>
              </a:rPr>
              <a:t>本案例中为什么能够产生如此神奇效果？                           其营销取得成功的主要原因是什么？</a:t>
            </a:r>
          </a:p>
          <a:p>
            <a:pPr>
              <a:lnSpc>
                <a:spcPct val="80000"/>
              </a:lnSpc>
              <a:buFont typeface="Wingdings" panose="05000000000000000000" pitchFamily="2" charset="2"/>
              <a:buNone/>
            </a:pPr>
            <a:r>
              <a:rPr lang="zh-CN" altLang="en-US" sz="2400" b="1">
                <a:latin typeface="宋体" panose="02010600030101010101" pitchFamily="2" charset="-122"/>
              </a:rPr>
              <a:t>  分析提示：</a:t>
            </a:r>
          </a:p>
          <a:p>
            <a:pPr>
              <a:lnSpc>
                <a:spcPct val="80000"/>
              </a:lnSpc>
              <a:buFont typeface="Wingdings" panose="05000000000000000000" pitchFamily="2" charset="2"/>
              <a:buNone/>
            </a:pPr>
            <a:r>
              <a:rPr lang="zh-CN" altLang="en-US" sz="2400" b="1">
                <a:latin typeface="宋体" panose="02010600030101010101" pitchFamily="2" charset="-122"/>
              </a:rPr>
              <a:t>      该商家巧妙的利用了消费者对价格的感受性和敏感性的价格心理特征，巧妙定价，取得了奇特的效果。</a:t>
            </a:r>
          </a:p>
          <a:p>
            <a:pPr>
              <a:lnSpc>
                <a:spcPct val="80000"/>
              </a:lnSpc>
              <a:buFont typeface="Wingdings" panose="05000000000000000000" pitchFamily="2" charset="2"/>
              <a:buNone/>
            </a:pPr>
            <a:r>
              <a:rPr lang="zh-CN" altLang="en-US" sz="2400" b="1">
                <a:latin typeface="宋体" panose="02010600030101010101" pitchFamily="2" charset="-122"/>
              </a:rPr>
              <a:t>      一是把中国生产的小鹿从</a:t>
            </a:r>
            <a:r>
              <a:rPr lang="en-US" altLang="zh-CN" sz="2400" b="1">
                <a:latin typeface="宋体" panose="02010600030101010101" pitchFamily="2" charset="-122"/>
              </a:rPr>
              <a:t>3.9</a:t>
            </a:r>
            <a:r>
              <a:rPr lang="zh-CN" altLang="en-US" sz="2400" b="1">
                <a:latin typeface="宋体" panose="02010600030101010101" pitchFamily="2" charset="-122"/>
              </a:rPr>
              <a:t>元提高到</a:t>
            </a:r>
            <a:r>
              <a:rPr lang="en-US" altLang="zh-CN" sz="2400" b="1">
                <a:latin typeface="宋体" panose="02010600030101010101" pitchFamily="2" charset="-122"/>
              </a:rPr>
              <a:t>5.6</a:t>
            </a:r>
            <a:r>
              <a:rPr lang="zh-CN" altLang="en-US" sz="2400" b="1">
                <a:latin typeface="宋体" panose="02010600030101010101" pitchFamily="2" charset="-122"/>
              </a:rPr>
              <a:t>元，日本生产的小鹿仍定价</a:t>
            </a:r>
            <a:r>
              <a:rPr lang="en-US" altLang="zh-CN" sz="2400" b="1">
                <a:latin typeface="宋体" panose="02010600030101010101" pitchFamily="2" charset="-122"/>
              </a:rPr>
              <a:t>3.9</a:t>
            </a:r>
            <a:r>
              <a:rPr lang="zh-CN" altLang="en-US" sz="2400" b="1">
                <a:latin typeface="宋体" panose="02010600030101010101" pitchFamily="2" charset="-122"/>
              </a:rPr>
              <a:t>元。大多数消费者会与市场同类商品的价格进行比较，加之营业人员的推荐，日本产的小鹿就会很畅销。这是商家用了消费者对价格的感受性，满足了消费者对价格的自主比较、判断、选择的心理。</a:t>
            </a:r>
          </a:p>
          <a:p>
            <a:pPr>
              <a:lnSpc>
                <a:spcPct val="80000"/>
              </a:lnSpc>
              <a:buFont typeface="Wingdings" panose="05000000000000000000" pitchFamily="2" charset="2"/>
              <a:buNone/>
            </a:pPr>
            <a:r>
              <a:rPr lang="zh-CN" altLang="en-US" sz="2400" b="1">
                <a:latin typeface="宋体" panose="02010600030101010101" pitchFamily="2" charset="-122"/>
              </a:rPr>
              <a:t>      二是当日本产小鹿卖完了后，又把中国产小鹿由</a:t>
            </a:r>
            <a:r>
              <a:rPr lang="en-US" altLang="zh-CN" sz="2400" b="1">
                <a:latin typeface="宋体" panose="02010600030101010101" pitchFamily="2" charset="-122"/>
              </a:rPr>
              <a:t>5.6</a:t>
            </a:r>
            <a:r>
              <a:rPr lang="zh-CN" altLang="en-US" sz="2400" b="1">
                <a:latin typeface="宋体" panose="02010600030101010101" pitchFamily="2" charset="-122"/>
              </a:rPr>
              <a:t>元调回到</a:t>
            </a:r>
            <a:r>
              <a:rPr lang="en-US" altLang="zh-CN" sz="2400" b="1">
                <a:latin typeface="宋体" panose="02010600030101010101" pitchFamily="2" charset="-122"/>
              </a:rPr>
              <a:t>3.9</a:t>
            </a:r>
            <a:r>
              <a:rPr lang="zh-CN" altLang="en-US" sz="2400" b="1">
                <a:latin typeface="宋体" panose="02010600030101010101" pitchFamily="2" charset="-122"/>
              </a:rPr>
              <a:t>元，给人们的感觉是减价出售，这是商家利用了消费者对价格的敏感性心理特征，让他们明确感知降价了，吸引消费者购买。</a:t>
            </a:r>
          </a:p>
        </p:txBody>
      </p:sp>
      <p:sp>
        <p:nvSpPr>
          <p:cNvPr id="286723" name="WordArt 3">
            <a:hlinkClick r:id="rId2" action="ppaction://hlinksldjump"/>
            <a:extLst>
              <a:ext uri="{FF2B5EF4-FFF2-40B4-BE49-F238E27FC236}">
                <a16:creationId xmlns:a16="http://schemas.microsoft.com/office/drawing/2014/main" id="{211BF89D-2494-4F35-8E8C-F73D9B6033B3}"/>
              </a:ext>
            </a:extLst>
          </p:cNvPr>
          <p:cNvSpPr>
            <a:spLocks noChangeArrowheads="1" noChangeShapeType="1" noTextEdit="1"/>
          </p:cNvSpPr>
          <p:nvPr/>
        </p:nvSpPr>
        <p:spPr bwMode="auto">
          <a:xfrm>
            <a:off x="9067800" y="6019800"/>
            <a:ext cx="933450" cy="4714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zh-CN" altLang="en-US" sz="3600" b="1" kern="10">
                <a:ln w="9525">
                  <a:round/>
                  <a:headEnd/>
                  <a:tailEnd/>
                </a:ln>
                <a:blipFill dpi="0" rotWithShape="0">
                  <a:blip r:embed="rId3"/>
                  <a:srcRect/>
                  <a:tile tx="0" ty="0" sx="100000" sy="100000" flip="none" algn="tl"/>
                </a:blipFill>
                <a:latin typeface="华文行楷" panose="02010800040101010101" pitchFamily="2" charset="-122"/>
                <a:ea typeface="华文行楷" panose="02010800040101010101" pitchFamily="2" charset="-122"/>
              </a:rPr>
              <a:t>返回</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22">
                                            <p:txEl>
                                              <p:pRg st="0" end="0"/>
                                            </p:txEl>
                                          </p:spTgt>
                                        </p:tgtEl>
                                        <p:attrNameLst>
                                          <p:attrName>style.visibility</p:attrName>
                                        </p:attrNameLst>
                                      </p:cBhvr>
                                      <p:to>
                                        <p:strVal val="visible"/>
                                      </p:to>
                                    </p:set>
                                    <p:animEffect transition="in" filter="blinds(horizontal)">
                                      <p:cBhvr>
                                        <p:cTn id="7" dur="500"/>
                                        <p:tgtEl>
                                          <p:spTgt spid="286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22">
                                            <p:txEl>
                                              <p:pRg st="1" end="1"/>
                                            </p:txEl>
                                          </p:spTgt>
                                        </p:tgtEl>
                                        <p:attrNameLst>
                                          <p:attrName>style.visibility</p:attrName>
                                        </p:attrNameLst>
                                      </p:cBhvr>
                                      <p:to>
                                        <p:strVal val="visible"/>
                                      </p:to>
                                    </p:set>
                                    <p:animEffect transition="in" filter="blinds(horizontal)">
                                      <p:cBhvr>
                                        <p:cTn id="12" dur="500"/>
                                        <p:tgtEl>
                                          <p:spTgt spid="28672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86722">
                                            <p:txEl>
                                              <p:pRg st="2" end="2"/>
                                            </p:txEl>
                                          </p:spTgt>
                                        </p:tgtEl>
                                        <p:attrNameLst>
                                          <p:attrName>style.visibility</p:attrName>
                                        </p:attrNameLst>
                                      </p:cBhvr>
                                      <p:to>
                                        <p:strVal val="visible"/>
                                      </p:to>
                                    </p:set>
                                    <p:animEffect transition="in" filter="blinds(horizontal)">
                                      <p:cBhvr>
                                        <p:cTn id="15" dur="500"/>
                                        <p:tgtEl>
                                          <p:spTgt spid="28672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86722">
                                            <p:txEl>
                                              <p:pRg st="3" end="3"/>
                                            </p:txEl>
                                          </p:spTgt>
                                        </p:tgtEl>
                                        <p:attrNameLst>
                                          <p:attrName>style.visibility</p:attrName>
                                        </p:attrNameLst>
                                      </p:cBhvr>
                                      <p:to>
                                        <p:strVal val="visible"/>
                                      </p:to>
                                    </p:set>
                                    <p:animEffect transition="in" filter="blinds(horizontal)">
                                      <p:cBhvr>
                                        <p:cTn id="18" dur="500"/>
                                        <p:tgtEl>
                                          <p:spTgt spid="28672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86722">
                                            <p:txEl>
                                              <p:pRg st="4" end="4"/>
                                            </p:txEl>
                                          </p:spTgt>
                                        </p:tgtEl>
                                        <p:attrNameLst>
                                          <p:attrName>style.visibility</p:attrName>
                                        </p:attrNameLst>
                                      </p:cBhvr>
                                      <p:to>
                                        <p:strVal val="visible"/>
                                      </p:to>
                                    </p:set>
                                    <p:animEffect transition="in" filter="blinds(horizontal)">
                                      <p:cBhvr>
                                        <p:cTn id="21" dur="500"/>
                                        <p:tgtEl>
                                          <p:spTgt spid="28672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86723"/>
                                        </p:tgtEl>
                                        <p:attrNameLst>
                                          <p:attrName>style.visibility</p:attrName>
                                        </p:attrNameLst>
                                      </p:cBhvr>
                                      <p:to>
                                        <p:strVal val="visible"/>
                                      </p:to>
                                    </p:set>
                                    <p:animEffect transition="in" filter="blinds(horizontal)">
                                      <p:cBhvr>
                                        <p:cTn id="26" dur="500"/>
                                        <p:tgtEl>
                                          <p:spTgt spid="286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E6188097-B6C7-4B2D-897F-589178AAE65E}"/>
              </a:ext>
            </a:extLst>
          </p:cNvPr>
          <p:cNvSpPr>
            <a:spLocks noGrp="1" noChangeArrowheads="1"/>
          </p:cNvSpPr>
          <p:nvPr>
            <p:ph type="title"/>
          </p:nvPr>
        </p:nvSpPr>
        <p:spPr>
          <a:xfrm>
            <a:off x="2762250" y="228601"/>
            <a:ext cx="6610350" cy="868363"/>
          </a:xfrm>
        </p:spPr>
        <p:txBody>
          <a:bodyPr/>
          <a:lstStyle/>
          <a:p>
            <a:r>
              <a:rPr lang="en-US" altLang="zh-CN" sz="3800" i="0">
                <a:latin typeface="宋体" panose="02010600030101010101" pitchFamily="2" charset="-122"/>
              </a:rPr>
              <a:t>7.1.3</a:t>
            </a:r>
            <a:r>
              <a:rPr lang="zh-CN" altLang="en-US" sz="3800" i="0">
                <a:latin typeface="宋体" panose="02010600030101010101" pitchFamily="2" charset="-122"/>
              </a:rPr>
              <a:t>影响消费者心理价格的社会因素</a:t>
            </a:r>
          </a:p>
        </p:txBody>
      </p:sp>
      <p:sp>
        <p:nvSpPr>
          <p:cNvPr id="287747" name="Rectangle 3">
            <a:extLst>
              <a:ext uri="{FF2B5EF4-FFF2-40B4-BE49-F238E27FC236}">
                <a16:creationId xmlns:a16="http://schemas.microsoft.com/office/drawing/2014/main" id="{7CC99213-F98C-4CC9-B202-AC89D08C0D81}"/>
              </a:ext>
            </a:extLst>
          </p:cNvPr>
          <p:cNvSpPr>
            <a:spLocks noGrp="1" noChangeArrowheads="1"/>
          </p:cNvSpPr>
          <p:nvPr>
            <p:ph type="body" idx="1"/>
          </p:nvPr>
        </p:nvSpPr>
        <p:spPr>
          <a:xfrm>
            <a:off x="5562600" y="1524000"/>
            <a:ext cx="4648200" cy="3886200"/>
          </a:xfrm>
        </p:spPr>
        <p:txBody>
          <a:bodyPr/>
          <a:lstStyle/>
          <a:p>
            <a:pPr>
              <a:buFont typeface="Wingdings" panose="05000000000000000000" pitchFamily="2" charset="2"/>
              <a:buNone/>
            </a:pPr>
            <a:endParaRPr lang="en-US" altLang="zh-CN"/>
          </a:p>
          <a:p>
            <a:pPr>
              <a:lnSpc>
                <a:spcPct val="150000"/>
              </a:lnSpc>
            </a:pPr>
            <a:r>
              <a:rPr lang="en-US" altLang="zh-CN" sz="2800" b="1">
                <a:solidFill>
                  <a:srgbClr val="FF6600"/>
                </a:solidFill>
                <a:latin typeface="宋体" panose="02010600030101010101" pitchFamily="2" charset="-122"/>
              </a:rPr>
              <a:t>1</a:t>
            </a:r>
            <a:r>
              <a:rPr lang="zh-CN" altLang="en-US" sz="2800" b="1">
                <a:solidFill>
                  <a:srgbClr val="FF6600"/>
                </a:solidFill>
                <a:latin typeface="宋体" panose="02010600030101010101" pitchFamily="2" charset="-122"/>
              </a:rPr>
              <a:t>．价格预期心理 </a:t>
            </a:r>
          </a:p>
          <a:p>
            <a:pPr>
              <a:lnSpc>
                <a:spcPct val="150000"/>
              </a:lnSpc>
            </a:pPr>
            <a:r>
              <a:rPr lang="en-US" altLang="zh-CN" sz="2800" b="1">
                <a:solidFill>
                  <a:srgbClr val="FF6600"/>
                </a:solidFill>
                <a:latin typeface="宋体" panose="02010600030101010101" pitchFamily="2" charset="-122"/>
              </a:rPr>
              <a:t>2</a:t>
            </a:r>
            <a:r>
              <a:rPr lang="zh-CN" altLang="en-US" sz="2800" b="1">
                <a:solidFill>
                  <a:srgbClr val="FF6600"/>
                </a:solidFill>
                <a:latin typeface="宋体" panose="02010600030101010101" pitchFamily="2" charset="-122"/>
              </a:rPr>
              <a:t>．价格攀比心理</a:t>
            </a:r>
          </a:p>
          <a:p>
            <a:pPr>
              <a:lnSpc>
                <a:spcPct val="150000"/>
              </a:lnSpc>
            </a:pPr>
            <a:r>
              <a:rPr lang="en-US" altLang="zh-CN" sz="2800" b="1">
                <a:solidFill>
                  <a:srgbClr val="FF6600"/>
                </a:solidFill>
                <a:latin typeface="宋体" panose="02010600030101010101" pitchFamily="2" charset="-122"/>
              </a:rPr>
              <a:t>3</a:t>
            </a:r>
            <a:r>
              <a:rPr lang="zh-CN" altLang="en-US" sz="2800" b="1">
                <a:solidFill>
                  <a:srgbClr val="FF6600"/>
                </a:solidFill>
                <a:latin typeface="宋体" panose="02010600030101010101" pitchFamily="2" charset="-122"/>
              </a:rPr>
              <a:t>．价格观望心理 </a:t>
            </a:r>
          </a:p>
          <a:p>
            <a:pPr>
              <a:lnSpc>
                <a:spcPct val="150000"/>
              </a:lnSpc>
            </a:pPr>
            <a:r>
              <a:rPr lang="en-US" altLang="zh-CN" sz="2800" b="1">
                <a:solidFill>
                  <a:srgbClr val="FF6600"/>
                </a:solidFill>
                <a:latin typeface="宋体" panose="02010600030101010101" pitchFamily="2" charset="-122"/>
              </a:rPr>
              <a:t>4</a:t>
            </a:r>
            <a:r>
              <a:rPr lang="zh-CN" altLang="en-US" sz="2800" b="1">
                <a:solidFill>
                  <a:srgbClr val="FF6600"/>
                </a:solidFill>
                <a:latin typeface="宋体" panose="02010600030101010101" pitchFamily="2" charset="-122"/>
              </a:rPr>
              <a:t>．倾斜心理与补偿心理</a:t>
            </a:r>
            <a:r>
              <a:rPr lang="zh-CN" altLang="en-US" sz="2800">
                <a:solidFill>
                  <a:srgbClr val="FF6600"/>
                </a:solidFill>
                <a:latin typeface="华文行楷" panose="02010800040101010101" pitchFamily="2" charset="-122"/>
                <a:ea typeface="华文行楷" panose="02010800040101010101" pitchFamily="2" charset="-122"/>
              </a:rPr>
              <a:t> </a:t>
            </a:r>
          </a:p>
        </p:txBody>
      </p:sp>
      <p:pic>
        <p:nvPicPr>
          <p:cNvPr id="287748" name="Picture 4">
            <a:extLst>
              <a:ext uri="{FF2B5EF4-FFF2-40B4-BE49-F238E27FC236}">
                <a16:creationId xmlns:a16="http://schemas.microsoft.com/office/drawing/2014/main" id="{2AAA946E-84E8-4F27-943E-33F9BE10C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981200"/>
            <a:ext cx="3203575"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box(out)">
                                      <p:cBhvr>
                                        <p:cTn id="7" dur="1000"/>
                                        <p:tgtEl>
                                          <p:spTgt spid="287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Effect transition="in" filter="dissolve">
                                      <p:cBhvr>
                                        <p:cTn id="12" dur="500"/>
                                        <p:tgtEl>
                                          <p:spTgt spid="2877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7747">
                                            <p:txEl>
                                              <p:pRg st="1" end="1"/>
                                            </p:txEl>
                                          </p:spTgt>
                                        </p:tgtEl>
                                        <p:attrNameLst>
                                          <p:attrName>style.visibility</p:attrName>
                                        </p:attrNameLst>
                                      </p:cBhvr>
                                      <p:to>
                                        <p:strVal val="visible"/>
                                      </p:to>
                                    </p:set>
                                    <p:anim calcmode="lin" valueType="num">
                                      <p:cBhvr additive="base">
                                        <p:cTn id="17" dur="500" fill="hold"/>
                                        <p:tgtEl>
                                          <p:spTgt spid="2877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7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7747">
                                            <p:txEl>
                                              <p:pRg st="2" end="2"/>
                                            </p:txEl>
                                          </p:spTgt>
                                        </p:tgtEl>
                                        <p:attrNameLst>
                                          <p:attrName>style.visibility</p:attrName>
                                        </p:attrNameLst>
                                      </p:cBhvr>
                                      <p:to>
                                        <p:strVal val="visible"/>
                                      </p:to>
                                    </p:set>
                                    <p:anim calcmode="lin" valueType="num">
                                      <p:cBhvr additive="base">
                                        <p:cTn id="23" dur="500" fill="hold"/>
                                        <p:tgtEl>
                                          <p:spTgt spid="28774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7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7747">
                                            <p:txEl>
                                              <p:pRg st="3" end="3"/>
                                            </p:txEl>
                                          </p:spTgt>
                                        </p:tgtEl>
                                        <p:attrNameLst>
                                          <p:attrName>style.visibility</p:attrName>
                                        </p:attrNameLst>
                                      </p:cBhvr>
                                      <p:to>
                                        <p:strVal val="visible"/>
                                      </p:to>
                                    </p:set>
                                    <p:anim calcmode="lin" valueType="num">
                                      <p:cBhvr additive="base">
                                        <p:cTn id="29" dur="500" fill="hold"/>
                                        <p:tgtEl>
                                          <p:spTgt spid="28774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7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7747">
                                            <p:txEl>
                                              <p:pRg st="4" end="4"/>
                                            </p:txEl>
                                          </p:spTgt>
                                        </p:tgtEl>
                                        <p:attrNameLst>
                                          <p:attrName>style.visibility</p:attrName>
                                        </p:attrNameLst>
                                      </p:cBhvr>
                                      <p:to>
                                        <p:strVal val="visible"/>
                                      </p:to>
                                    </p:set>
                                    <p:anim calcmode="lin" valueType="num">
                                      <p:cBhvr additive="base">
                                        <p:cTn id="35" dur="500" fill="hold"/>
                                        <p:tgtEl>
                                          <p:spTgt spid="28774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7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338" name="Group 2">
            <a:extLst>
              <a:ext uri="{FF2B5EF4-FFF2-40B4-BE49-F238E27FC236}">
                <a16:creationId xmlns:a16="http://schemas.microsoft.com/office/drawing/2014/main" id="{FCC89224-5637-463A-8B99-0792692D5CF5}"/>
              </a:ext>
            </a:extLst>
          </p:cNvPr>
          <p:cNvGrpSpPr>
            <a:grpSpLocks/>
          </p:cNvGrpSpPr>
          <p:nvPr/>
        </p:nvGrpSpPr>
        <p:grpSpPr bwMode="auto">
          <a:xfrm>
            <a:off x="2220914" y="1143001"/>
            <a:ext cx="7989887" cy="4030663"/>
            <a:chOff x="446" y="1296"/>
            <a:chExt cx="5033" cy="2539"/>
          </a:xfrm>
        </p:grpSpPr>
        <p:grpSp>
          <p:nvGrpSpPr>
            <p:cNvPr id="270339" name="Group 3">
              <a:extLst>
                <a:ext uri="{FF2B5EF4-FFF2-40B4-BE49-F238E27FC236}">
                  <a16:creationId xmlns:a16="http://schemas.microsoft.com/office/drawing/2014/main" id="{A38CBCC0-8404-4D20-9FF2-1AEC47814734}"/>
                </a:ext>
              </a:extLst>
            </p:cNvPr>
            <p:cNvGrpSpPr>
              <a:grpSpLocks/>
            </p:cNvGrpSpPr>
            <p:nvPr/>
          </p:nvGrpSpPr>
          <p:grpSpPr bwMode="auto">
            <a:xfrm>
              <a:off x="720" y="1488"/>
              <a:ext cx="1205" cy="2119"/>
              <a:chOff x="513" y="998"/>
              <a:chExt cx="1109" cy="2271"/>
            </a:xfrm>
          </p:grpSpPr>
          <p:sp>
            <p:nvSpPr>
              <p:cNvPr id="270340" name="Freeform 4">
                <a:extLst>
                  <a:ext uri="{FF2B5EF4-FFF2-40B4-BE49-F238E27FC236}">
                    <a16:creationId xmlns:a16="http://schemas.microsoft.com/office/drawing/2014/main" id="{B831BA86-0BA3-41E9-A35F-EC1368FD486F}"/>
                  </a:ext>
                </a:extLst>
              </p:cNvPr>
              <p:cNvSpPr>
                <a:spLocks/>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0341" name="Freeform 5">
                <a:extLst>
                  <a:ext uri="{FF2B5EF4-FFF2-40B4-BE49-F238E27FC236}">
                    <a16:creationId xmlns:a16="http://schemas.microsoft.com/office/drawing/2014/main" id="{8C09B209-85BE-4A19-BCCE-6E86DCCC218C}"/>
                  </a:ext>
                </a:extLst>
              </p:cNvPr>
              <p:cNvSpPr>
                <a:spLocks/>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0342" name="Freeform 6">
                <a:extLst>
                  <a:ext uri="{FF2B5EF4-FFF2-40B4-BE49-F238E27FC236}">
                    <a16:creationId xmlns:a16="http://schemas.microsoft.com/office/drawing/2014/main" id="{DDA03A73-B9D9-4DD6-A526-3140A1862E12}"/>
                  </a:ext>
                </a:extLst>
              </p:cNvPr>
              <p:cNvSpPr>
                <a:spLocks/>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70343" name="AutoShape 7">
              <a:extLst>
                <a:ext uri="{FF2B5EF4-FFF2-40B4-BE49-F238E27FC236}">
                  <a16:creationId xmlns:a16="http://schemas.microsoft.com/office/drawing/2014/main" id="{41EBB80E-DF76-47EE-AE73-DC27BDFC1382}"/>
                </a:ext>
              </a:extLst>
            </p:cNvPr>
            <p:cNvSpPr>
              <a:spLocks noChangeArrowheads="1"/>
            </p:cNvSpPr>
            <p:nvPr/>
          </p:nvSpPr>
          <p:spPr bwMode="gray">
            <a:xfrm>
              <a:off x="3042" y="2364"/>
              <a:ext cx="237" cy="203"/>
            </a:xfrm>
            <a:prstGeom prst="rightArrow">
              <a:avLst>
                <a:gd name="adj1" fmla="val 50000"/>
                <a:gd name="adj2" fmla="val 48645"/>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0344" name="AutoShape 8">
              <a:extLst>
                <a:ext uri="{FF2B5EF4-FFF2-40B4-BE49-F238E27FC236}">
                  <a16:creationId xmlns:a16="http://schemas.microsoft.com/office/drawing/2014/main" id="{5BF773CE-3E82-4F78-B8FD-F3D5D2477669}"/>
                </a:ext>
              </a:extLst>
            </p:cNvPr>
            <p:cNvSpPr>
              <a:spLocks noChangeArrowheads="1"/>
            </p:cNvSpPr>
            <p:nvPr/>
          </p:nvSpPr>
          <p:spPr bwMode="gray">
            <a:xfrm>
              <a:off x="2921" y="3194"/>
              <a:ext cx="237" cy="205"/>
            </a:xfrm>
            <a:prstGeom prst="rightArrow">
              <a:avLst>
                <a:gd name="adj1" fmla="val 50000"/>
                <a:gd name="adj2" fmla="val 48171"/>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0345" name="AutoShape 9">
              <a:extLst>
                <a:ext uri="{FF2B5EF4-FFF2-40B4-BE49-F238E27FC236}">
                  <a16:creationId xmlns:a16="http://schemas.microsoft.com/office/drawing/2014/main" id="{34F6F90A-15C3-478C-91DF-A806B2BE2D0D}"/>
                </a:ext>
              </a:extLst>
            </p:cNvPr>
            <p:cNvSpPr>
              <a:spLocks noChangeArrowheads="1"/>
            </p:cNvSpPr>
            <p:nvPr/>
          </p:nvSpPr>
          <p:spPr bwMode="gray">
            <a:xfrm>
              <a:off x="2982" y="1409"/>
              <a:ext cx="237" cy="203"/>
            </a:xfrm>
            <a:prstGeom prst="rightArrow">
              <a:avLst>
                <a:gd name="adj1" fmla="val 50000"/>
                <a:gd name="adj2" fmla="val 48645"/>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0346" name="AutoShape 10">
              <a:extLst>
                <a:ext uri="{FF2B5EF4-FFF2-40B4-BE49-F238E27FC236}">
                  <a16:creationId xmlns:a16="http://schemas.microsoft.com/office/drawing/2014/main" id="{95A1C8F2-8573-4B12-B1E9-314F62B6A6B4}"/>
                </a:ext>
              </a:extLst>
            </p:cNvPr>
            <p:cNvSpPr>
              <a:spLocks noChangeArrowheads="1"/>
            </p:cNvSpPr>
            <p:nvPr/>
          </p:nvSpPr>
          <p:spPr bwMode="gray">
            <a:xfrm>
              <a:off x="1920" y="1296"/>
              <a:ext cx="3456" cy="763"/>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0347" name="Freeform 11">
              <a:extLst>
                <a:ext uri="{FF2B5EF4-FFF2-40B4-BE49-F238E27FC236}">
                  <a16:creationId xmlns:a16="http://schemas.microsoft.com/office/drawing/2014/main" id="{830B5767-FB01-4159-B599-CAAFCFB20643}"/>
                </a:ext>
              </a:extLst>
            </p:cNvPr>
            <p:cNvSpPr>
              <a:spLocks/>
            </p:cNvSpPr>
            <p:nvPr/>
          </p:nvSpPr>
          <p:spPr bwMode="gray">
            <a:xfrm>
              <a:off x="2064" y="1344"/>
              <a:ext cx="511" cy="38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0348" name="AutoShape 12">
              <a:extLst>
                <a:ext uri="{FF2B5EF4-FFF2-40B4-BE49-F238E27FC236}">
                  <a16:creationId xmlns:a16="http://schemas.microsoft.com/office/drawing/2014/main" id="{4BDAA0D7-5843-4645-BCC3-D27B4D8422C6}"/>
                </a:ext>
              </a:extLst>
            </p:cNvPr>
            <p:cNvSpPr>
              <a:spLocks noChangeArrowheads="1"/>
            </p:cNvSpPr>
            <p:nvPr/>
          </p:nvSpPr>
          <p:spPr bwMode="gray">
            <a:xfrm>
              <a:off x="1920" y="2188"/>
              <a:ext cx="3504" cy="764"/>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r>
                <a:rPr lang="en-US" altLang="zh-CN" sz="2800" b="1">
                  <a:solidFill>
                    <a:srgbClr val="FFFFFF"/>
                  </a:solidFill>
                  <a:latin typeface="Arial" panose="020B0604020202020204" pitchFamily="34" charset="0"/>
                  <a:ea typeface="宋体" panose="02010600030101010101" pitchFamily="2" charset="-122"/>
                </a:rPr>
                <a:t> </a:t>
              </a:r>
              <a:r>
                <a:rPr lang="en-US" altLang="zh-CN" sz="3200" b="1">
                  <a:solidFill>
                    <a:srgbClr val="FFFFFF"/>
                  </a:solidFill>
                  <a:latin typeface="仿宋_GB2312" pitchFamily="49" charset="-122"/>
                  <a:ea typeface="仿宋_GB2312" pitchFamily="49" charset="-122"/>
                </a:rPr>
                <a:t>7.2  </a:t>
              </a:r>
              <a:r>
                <a:rPr lang="zh-CN" altLang="en-US" sz="3200" b="1">
                  <a:solidFill>
                    <a:srgbClr val="FFFFFF"/>
                  </a:solidFill>
                  <a:latin typeface="仿宋_GB2312" pitchFamily="49" charset="-122"/>
                  <a:ea typeface="仿宋_GB2312" pitchFamily="49" charset="-122"/>
                </a:rPr>
                <a:t>商品定价的心理策略</a:t>
              </a:r>
            </a:p>
          </p:txBody>
        </p:sp>
        <p:sp>
          <p:nvSpPr>
            <p:cNvPr id="270349" name="Freeform 13">
              <a:extLst>
                <a:ext uri="{FF2B5EF4-FFF2-40B4-BE49-F238E27FC236}">
                  <a16:creationId xmlns:a16="http://schemas.microsoft.com/office/drawing/2014/main" id="{F0AEEF06-8EAA-4498-892D-E177C26AF791}"/>
                </a:ext>
              </a:extLst>
            </p:cNvPr>
            <p:cNvSpPr>
              <a:spLocks/>
            </p:cNvSpPr>
            <p:nvPr/>
          </p:nvSpPr>
          <p:spPr bwMode="gray">
            <a:xfrm>
              <a:off x="2112" y="2284"/>
              <a:ext cx="511" cy="38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0350" name="AutoShape 14">
              <a:extLst>
                <a:ext uri="{FF2B5EF4-FFF2-40B4-BE49-F238E27FC236}">
                  <a16:creationId xmlns:a16="http://schemas.microsoft.com/office/drawing/2014/main" id="{3B27EF8A-2E73-424E-92CC-091941471A1E}"/>
                </a:ext>
              </a:extLst>
            </p:cNvPr>
            <p:cNvSpPr>
              <a:spLocks noChangeArrowheads="1"/>
            </p:cNvSpPr>
            <p:nvPr/>
          </p:nvSpPr>
          <p:spPr bwMode="gray">
            <a:xfrm>
              <a:off x="1912" y="3072"/>
              <a:ext cx="3512" cy="763"/>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r>
                <a:rPr lang="en-US" altLang="zh-CN" sz="3200" b="1">
                  <a:solidFill>
                    <a:srgbClr val="FFFFFF"/>
                  </a:solidFill>
                  <a:latin typeface="仿宋_GB2312" pitchFamily="49" charset="-122"/>
                  <a:ea typeface="仿宋_GB2312" pitchFamily="49" charset="-122"/>
                </a:rPr>
                <a:t>  7.3  </a:t>
              </a:r>
              <a:r>
                <a:rPr lang="zh-CN" altLang="en-US" sz="3200" b="1">
                  <a:solidFill>
                    <a:srgbClr val="FFFFFF"/>
                  </a:solidFill>
                  <a:latin typeface="仿宋_GB2312" pitchFamily="49" charset="-122"/>
                  <a:ea typeface="仿宋_GB2312" pitchFamily="49" charset="-122"/>
                </a:rPr>
                <a:t>商品调价的心理策略 </a:t>
              </a:r>
            </a:p>
          </p:txBody>
        </p:sp>
        <p:sp>
          <p:nvSpPr>
            <p:cNvPr id="270351" name="Freeform 15">
              <a:extLst>
                <a:ext uri="{FF2B5EF4-FFF2-40B4-BE49-F238E27FC236}">
                  <a16:creationId xmlns:a16="http://schemas.microsoft.com/office/drawing/2014/main" id="{1D280337-6822-4F03-870B-E9089377CDC5}"/>
                </a:ext>
              </a:extLst>
            </p:cNvPr>
            <p:cNvSpPr>
              <a:spLocks/>
            </p:cNvSpPr>
            <p:nvPr/>
          </p:nvSpPr>
          <p:spPr bwMode="gray">
            <a:xfrm>
              <a:off x="1960" y="3120"/>
              <a:ext cx="511" cy="38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pic>
          <p:nvPicPr>
            <p:cNvPr id="270352" name="Picture 16">
              <a:extLst>
                <a:ext uri="{FF2B5EF4-FFF2-40B4-BE49-F238E27FC236}">
                  <a16:creationId xmlns:a16="http://schemas.microsoft.com/office/drawing/2014/main" id="{0471CD6B-4122-4921-A8FC-34EF0CD54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 y="1829"/>
              <a:ext cx="1186" cy="1105"/>
            </a:xfrm>
            <a:prstGeom prst="rect">
              <a:avLst/>
            </a:prstGeom>
            <a:noFill/>
            <a:extLst>
              <a:ext uri="{909E8E84-426E-40DD-AFC4-6F175D3DCCD1}">
                <a14:hiddenFill xmlns:a14="http://schemas.microsoft.com/office/drawing/2010/main">
                  <a:solidFill>
                    <a:srgbClr val="FFFFFF"/>
                  </a:solidFill>
                </a14:hiddenFill>
              </a:ext>
            </a:extLst>
          </p:spPr>
        </p:pic>
        <p:sp>
          <p:nvSpPr>
            <p:cNvPr id="270353" name="Text Box 17">
              <a:extLst>
                <a:ext uri="{FF2B5EF4-FFF2-40B4-BE49-F238E27FC236}">
                  <a16:creationId xmlns:a16="http://schemas.microsoft.com/office/drawing/2014/main" id="{50EFFEC9-D3BF-474A-B17A-90104575EBBE}"/>
                </a:ext>
              </a:extLst>
            </p:cNvPr>
            <p:cNvSpPr txBox="1">
              <a:spLocks noChangeArrowheads="1"/>
            </p:cNvSpPr>
            <p:nvPr/>
          </p:nvSpPr>
          <p:spPr bwMode="gray">
            <a:xfrm>
              <a:off x="542" y="1963"/>
              <a:ext cx="99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fontAlgn="base" hangingPunct="0">
                <a:spcBef>
                  <a:spcPct val="0"/>
                </a:spcBef>
                <a:spcAft>
                  <a:spcPct val="0"/>
                </a:spcAft>
              </a:pPr>
              <a:endParaRPr lang="en-US" altLang="zh-CN" b="1">
                <a:solidFill>
                  <a:srgbClr val="080808"/>
                </a:solidFill>
                <a:latin typeface="Arial" panose="020B0604020202020204" pitchFamily="34" charset="0"/>
                <a:ea typeface="宋体" panose="02010600030101010101" pitchFamily="2" charset="-122"/>
              </a:endParaRPr>
            </a:p>
            <a:p>
              <a:pPr algn="ctr" eaLnBrk="0" fontAlgn="base" hangingPunct="0">
                <a:spcBef>
                  <a:spcPct val="0"/>
                </a:spcBef>
                <a:spcAft>
                  <a:spcPct val="0"/>
                </a:spcAft>
              </a:pPr>
              <a:r>
                <a:rPr lang="zh-CN" altLang="en-US" sz="3600" b="1">
                  <a:solidFill>
                    <a:srgbClr val="000000"/>
                  </a:solidFill>
                  <a:latin typeface="Arial" panose="020B0604020202020204" pitchFamily="34" charset="0"/>
                  <a:ea typeface="宋体" panose="02010600030101010101" pitchFamily="2" charset="-122"/>
                </a:rPr>
                <a:t>目录</a:t>
              </a:r>
            </a:p>
          </p:txBody>
        </p:sp>
        <p:sp>
          <p:nvSpPr>
            <p:cNvPr id="270354" name="Text Box 18">
              <a:extLst>
                <a:ext uri="{FF2B5EF4-FFF2-40B4-BE49-F238E27FC236}">
                  <a16:creationId xmlns:a16="http://schemas.microsoft.com/office/drawing/2014/main" id="{76E8AF3B-0002-4CD5-8E31-E85A090DC390}"/>
                </a:ext>
              </a:extLst>
            </p:cNvPr>
            <p:cNvSpPr txBox="1">
              <a:spLocks noChangeArrowheads="1"/>
            </p:cNvSpPr>
            <p:nvPr/>
          </p:nvSpPr>
          <p:spPr bwMode="white">
            <a:xfrm>
              <a:off x="1872" y="1440"/>
              <a:ext cx="3607" cy="3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just" fontAlgn="base">
                <a:spcBef>
                  <a:spcPct val="0"/>
                </a:spcBef>
                <a:spcAft>
                  <a:spcPct val="0"/>
                </a:spcAft>
              </a:pPr>
              <a:r>
                <a:rPr lang="en-US" altLang="zh-CN" sz="2800" b="1">
                  <a:solidFill>
                    <a:srgbClr val="FFFFFF"/>
                  </a:solidFill>
                  <a:latin typeface="Arial" panose="020B0604020202020204" pitchFamily="34" charset="0"/>
                  <a:ea typeface="宋体" panose="02010600030101010101" pitchFamily="2" charset="-122"/>
                </a:rPr>
                <a:t>  </a:t>
              </a:r>
              <a:r>
                <a:rPr lang="en-US" altLang="zh-CN" sz="3200" b="1">
                  <a:solidFill>
                    <a:srgbClr val="FFFFFF"/>
                  </a:solidFill>
                  <a:latin typeface="仿宋_GB2312" pitchFamily="49" charset="-122"/>
                  <a:ea typeface="仿宋_GB2312" pitchFamily="49" charset="-122"/>
                </a:rPr>
                <a:t>7.1  </a:t>
              </a:r>
              <a:r>
                <a:rPr lang="zh-CN" altLang="en-US" sz="3200" b="1">
                  <a:solidFill>
                    <a:srgbClr val="FFFFFF"/>
                  </a:solidFill>
                  <a:latin typeface="仿宋_GB2312" pitchFamily="49" charset="-122"/>
                  <a:ea typeface="仿宋_GB2312" pitchFamily="49" charset="-122"/>
                </a:rPr>
                <a:t>消费者的价格心理</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dissolve">
                                      <p:cBhvr>
                                        <p:cTn id="7" dur="500"/>
                                        <p:tgtEl>
                                          <p:spTgt spid="270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02DB8DF0-F4CB-4018-9981-3F2F4A2EFF0B}"/>
              </a:ext>
            </a:extLst>
          </p:cNvPr>
          <p:cNvSpPr>
            <a:spLocks noGrp="1" noChangeArrowheads="1"/>
          </p:cNvSpPr>
          <p:nvPr>
            <p:ph type="title"/>
          </p:nvPr>
        </p:nvSpPr>
        <p:spPr>
          <a:xfrm>
            <a:off x="2762251" y="327025"/>
            <a:ext cx="6810375" cy="407988"/>
          </a:xfrm>
        </p:spPr>
        <p:txBody>
          <a:bodyPr/>
          <a:lstStyle/>
          <a:p>
            <a:r>
              <a:rPr lang="en-US" altLang="zh-CN" sz="3800" i="0">
                <a:latin typeface="宋体" panose="02010600030101010101" pitchFamily="2" charset="-122"/>
              </a:rPr>
              <a:t>7.2 </a:t>
            </a:r>
            <a:r>
              <a:rPr lang="zh-CN" altLang="en-US" sz="3800" i="0">
                <a:latin typeface="宋体" panose="02010600030101010101" pitchFamily="2" charset="-122"/>
              </a:rPr>
              <a:t>商品定价的心理策略</a:t>
            </a:r>
          </a:p>
        </p:txBody>
      </p:sp>
      <p:sp>
        <p:nvSpPr>
          <p:cNvPr id="288771" name="Rectangle 3">
            <a:extLst>
              <a:ext uri="{FF2B5EF4-FFF2-40B4-BE49-F238E27FC236}">
                <a16:creationId xmlns:a16="http://schemas.microsoft.com/office/drawing/2014/main" id="{AEB0108F-3FF2-4B5B-9A19-EF67A822C0C1}"/>
              </a:ext>
            </a:extLst>
          </p:cNvPr>
          <p:cNvSpPr>
            <a:spLocks noGrp="1" noChangeArrowheads="1"/>
          </p:cNvSpPr>
          <p:nvPr>
            <p:ph type="body" idx="1"/>
          </p:nvPr>
        </p:nvSpPr>
        <p:spPr>
          <a:xfrm>
            <a:off x="5257800" y="1828800"/>
            <a:ext cx="5105400" cy="4724400"/>
          </a:xfrm>
        </p:spPr>
        <p:txBody>
          <a:bodyPr/>
          <a:lstStyle/>
          <a:p>
            <a:pPr>
              <a:lnSpc>
                <a:spcPct val="80000"/>
              </a:lnSpc>
              <a:buFont typeface="Wingdings" panose="05000000000000000000" pitchFamily="2" charset="2"/>
              <a:buNone/>
            </a:pPr>
            <a:endParaRPr lang="en-US" altLang="zh-CN" sz="2000"/>
          </a:p>
          <a:p>
            <a:pPr>
              <a:lnSpc>
                <a:spcPct val="80000"/>
              </a:lnSpc>
              <a:spcBef>
                <a:spcPct val="0"/>
              </a:spcBef>
            </a:pPr>
            <a:endParaRPr lang="en-US" altLang="zh-CN">
              <a:solidFill>
                <a:srgbClr val="FF6600"/>
              </a:solidFill>
              <a:latin typeface="华文行楷" panose="02010800040101010101" pitchFamily="2" charset="-122"/>
              <a:ea typeface="华文行楷" panose="02010800040101010101" pitchFamily="2" charset="-122"/>
            </a:endParaRPr>
          </a:p>
          <a:p>
            <a:pPr>
              <a:lnSpc>
                <a:spcPct val="80000"/>
              </a:lnSpc>
              <a:spcBef>
                <a:spcPct val="0"/>
              </a:spcBef>
            </a:pPr>
            <a:r>
              <a:rPr lang="en-US" altLang="zh-CN" sz="2400" b="1">
                <a:solidFill>
                  <a:srgbClr val="FF6600"/>
                </a:solidFill>
                <a:latin typeface="宋体" panose="02010600030101010101" pitchFamily="2" charset="-122"/>
              </a:rPr>
              <a:t>1</a:t>
            </a:r>
            <a:r>
              <a:rPr lang="zh-CN" altLang="en-US" sz="2400" b="1">
                <a:solidFill>
                  <a:srgbClr val="FF6600"/>
                </a:solidFill>
                <a:latin typeface="宋体" panose="02010600030101010101" pitchFamily="2" charset="-122"/>
              </a:rPr>
              <a:t>．非整数定价心理策略</a:t>
            </a:r>
          </a:p>
          <a:p>
            <a:pPr>
              <a:lnSpc>
                <a:spcPct val="120000"/>
              </a:lnSpc>
              <a:spcBef>
                <a:spcPct val="0"/>
              </a:spcBef>
            </a:pPr>
            <a:r>
              <a:rPr lang="en-US" altLang="zh-CN" sz="2400" b="1">
                <a:solidFill>
                  <a:srgbClr val="FF6600"/>
                </a:solidFill>
                <a:latin typeface="宋体" panose="02010600030101010101" pitchFamily="2" charset="-122"/>
              </a:rPr>
              <a:t>2</a:t>
            </a:r>
            <a:r>
              <a:rPr lang="zh-CN" altLang="en-US" sz="2400" b="1">
                <a:solidFill>
                  <a:srgbClr val="FF6600"/>
                </a:solidFill>
                <a:latin typeface="宋体" panose="02010600030101010101" pitchFamily="2" charset="-122"/>
              </a:rPr>
              <a:t>．习惯价格心理策略 </a:t>
            </a:r>
          </a:p>
          <a:p>
            <a:pPr>
              <a:lnSpc>
                <a:spcPct val="120000"/>
              </a:lnSpc>
              <a:spcBef>
                <a:spcPct val="0"/>
              </a:spcBef>
            </a:pPr>
            <a:r>
              <a:rPr lang="en-US" altLang="zh-CN" sz="2400" b="1">
                <a:solidFill>
                  <a:srgbClr val="FF6600"/>
                </a:solidFill>
                <a:latin typeface="宋体" panose="02010600030101010101" pitchFamily="2" charset="-122"/>
              </a:rPr>
              <a:t>3</a:t>
            </a:r>
            <a:r>
              <a:rPr lang="zh-CN" altLang="en-US" sz="2400" b="1">
                <a:solidFill>
                  <a:srgbClr val="FF6600"/>
                </a:solidFill>
                <a:latin typeface="宋体" panose="02010600030101010101" pitchFamily="2" charset="-122"/>
              </a:rPr>
              <a:t>．整数定价的心理策略 </a:t>
            </a:r>
          </a:p>
          <a:p>
            <a:pPr>
              <a:lnSpc>
                <a:spcPct val="85000"/>
              </a:lnSpc>
              <a:spcBef>
                <a:spcPct val="0"/>
              </a:spcBef>
            </a:pPr>
            <a:r>
              <a:rPr lang="en-US" altLang="zh-CN" sz="2400" b="1">
                <a:solidFill>
                  <a:srgbClr val="FF6600"/>
                </a:solidFill>
                <a:latin typeface="宋体" panose="02010600030101010101" pitchFamily="2" charset="-122"/>
              </a:rPr>
              <a:t>4</a:t>
            </a:r>
            <a:r>
              <a:rPr lang="zh-CN" altLang="en-US" sz="2400" b="1">
                <a:solidFill>
                  <a:srgbClr val="FF6600"/>
                </a:solidFill>
                <a:latin typeface="宋体" panose="02010600030101010101" pitchFamily="2" charset="-122"/>
              </a:rPr>
              <a:t>．折让价格心理策略</a:t>
            </a:r>
          </a:p>
          <a:p>
            <a:pPr>
              <a:lnSpc>
                <a:spcPct val="110000"/>
              </a:lnSpc>
              <a:spcBef>
                <a:spcPct val="0"/>
              </a:spcBef>
            </a:pPr>
            <a:r>
              <a:rPr lang="en-US" altLang="zh-CN" sz="2400" b="1">
                <a:solidFill>
                  <a:srgbClr val="FF6600"/>
                </a:solidFill>
                <a:latin typeface="宋体" panose="02010600030101010101" pitchFamily="2" charset="-122"/>
              </a:rPr>
              <a:t>5</a:t>
            </a:r>
            <a:r>
              <a:rPr lang="zh-CN" altLang="en-US" sz="2400" b="1">
                <a:solidFill>
                  <a:srgbClr val="FF6600"/>
                </a:solidFill>
                <a:latin typeface="宋体" panose="02010600030101010101" pitchFamily="2" charset="-122"/>
              </a:rPr>
              <a:t>．声望定价心理策略 </a:t>
            </a:r>
          </a:p>
          <a:p>
            <a:pPr>
              <a:lnSpc>
                <a:spcPct val="110000"/>
              </a:lnSpc>
              <a:spcBef>
                <a:spcPct val="0"/>
              </a:spcBef>
            </a:pPr>
            <a:r>
              <a:rPr lang="en-US" altLang="zh-CN" sz="2400" b="1">
                <a:solidFill>
                  <a:srgbClr val="FF6600"/>
                </a:solidFill>
                <a:latin typeface="宋体" panose="02010600030101010101" pitchFamily="2" charset="-122"/>
              </a:rPr>
              <a:t>6</a:t>
            </a:r>
            <a:r>
              <a:rPr lang="zh-CN" altLang="en-US" sz="2400" b="1">
                <a:solidFill>
                  <a:srgbClr val="FF6600"/>
                </a:solidFill>
                <a:latin typeface="宋体" panose="02010600030101010101" pitchFamily="2" charset="-122"/>
              </a:rPr>
              <a:t>．分档定价心理策略 </a:t>
            </a:r>
            <a:endParaRPr lang="zh-CN" altLang="en-US" sz="2400" b="1">
              <a:latin typeface="宋体" panose="02010600030101010101" pitchFamily="2" charset="-122"/>
            </a:endParaRPr>
          </a:p>
        </p:txBody>
      </p:sp>
      <p:pic>
        <p:nvPicPr>
          <p:cNvPr id="288772" name="Picture 4">
            <a:extLst>
              <a:ext uri="{FF2B5EF4-FFF2-40B4-BE49-F238E27FC236}">
                <a16:creationId xmlns:a16="http://schemas.microsoft.com/office/drawing/2014/main" id="{7AFA54E9-925F-4BFD-BA6E-DEF383625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2667000" cy="3816350"/>
          </a:xfrm>
          <a:prstGeom prst="rect">
            <a:avLst/>
          </a:prstGeom>
          <a:noFill/>
          <a:extLst>
            <a:ext uri="{909E8E84-426E-40DD-AFC4-6F175D3DCCD1}">
              <a14:hiddenFill xmlns:a14="http://schemas.microsoft.com/office/drawing/2010/main">
                <a:solidFill>
                  <a:srgbClr val="FFFFFF"/>
                </a:solidFill>
              </a14:hiddenFill>
            </a:ext>
          </a:extLst>
        </p:spPr>
      </p:pic>
      <p:sp>
        <p:nvSpPr>
          <p:cNvPr id="288773" name="Text Box 5">
            <a:extLst>
              <a:ext uri="{FF2B5EF4-FFF2-40B4-BE49-F238E27FC236}">
                <a16:creationId xmlns:a16="http://schemas.microsoft.com/office/drawing/2014/main" id="{121D3311-DAEC-4B50-862F-E07E86809C1F}"/>
              </a:ext>
            </a:extLst>
          </p:cNvPr>
          <p:cNvSpPr txBox="1">
            <a:spLocks noChangeArrowheads="1"/>
          </p:cNvSpPr>
          <p:nvPr/>
        </p:nvSpPr>
        <p:spPr bwMode="auto">
          <a:xfrm>
            <a:off x="2514600" y="1219201"/>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4AB1E4"/>
                </a:solidFill>
                <a:effectLst>
                  <a:outerShdw blurRad="38100" dist="38100" dir="2700000" algn="tl">
                    <a:srgbClr val="C0C0C0"/>
                  </a:outerShdw>
                </a:effectLst>
                <a:latin typeface="宋体" panose="02010600030101010101" pitchFamily="2" charset="-122"/>
                <a:ea typeface="宋体" panose="02010600030101010101" pitchFamily="2" charset="-122"/>
              </a:rPr>
              <a:t>7.2.1</a:t>
            </a:r>
            <a:r>
              <a:rPr lang="zh-CN" altLang="en-US" sz="2800" b="1">
                <a:solidFill>
                  <a:srgbClr val="4AB1E4"/>
                </a:solidFill>
                <a:effectLst>
                  <a:outerShdw blurRad="38100" dist="38100" dir="2700000" algn="tl">
                    <a:srgbClr val="C0C0C0"/>
                  </a:outerShdw>
                </a:effectLst>
                <a:latin typeface="宋体" panose="02010600030101010101" pitchFamily="2" charset="-122"/>
                <a:ea typeface="宋体" panose="02010600030101010101" pitchFamily="2" charset="-122"/>
              </a:rPr>
              <a:t>商品定价的一般心理策略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8772"/>
                                        </p:tgtEl>
                                        <p:attrNameLst>
                                          <p:attrName>style.visibility</p:attrName>
                                        </p:attrNameLst>
                                      </p:cBhvr>
                                      <p:to>
                                        <p:strVal val="visible"/>
                                      </p:to>
                                    </p:set>
                                    <p:animEffect transition="in" filter="box(out)">
                                      <p:cBhvr>
                                        <p:cTn id="7" dur="1000"/>
                                        <p:tgtEl>
                                          <p:spTgt spid="288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70"/>
                                        </p:tgtEl>
                                        <p:attrNameLst>
                                          <p:attrName>style.visibility</p:attrName>
                                        </p:attrNameLst>
                                      </p:cBhvr>
                                      <p:to>
                                        <p:strVal val="visible"/>
                                      </p:to>
                                    </p:set>
                                    <p:animEffect transition="in" filter="dissolve">
                                      <p:cBhvr>
                                        <p:cTn id="12" dur="500"/>
                                        <p:tgtEl>
                                          <p:spTgt spid="288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8773"/>
                                        </p:tgtEl>
                                        <p:attrNameLst>
                                          <p:attrName>style.visibility</p:attrName>
                                        </p:attrNameLst>
                                      </p:cBhvr>
                                      <p:to>
                                        <p:strVal val="visible"/>
                                      </p:to>
                                    </p:set>
                                    <p:animEffect transition="in" filter="dissolve">
                                      <p:cBhvr>
                                        <p:cTn id="17" dur="500"/>
                                        <p:tgtEl>
                                          <p:spTgt spid="288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8771">
                                            <p:txEl>
                                              <p:pRg st="2" end="2"/>
                                            </p:txEl>
                                          </p:spTgt>
                                        </p:tgtEl>
                                        <p:attrNameLst>
                                          <p:attrName>style.visibility</p:attrName>
                                        </p:attrNameLst>
                                      </p:cBhvr>
                                      <p:to>
                                        <p:strVal val="visible"/>
                                      </p:to>
                                    </p:set>
                                    <p:anim calcmode="lin" valueType="num">
                                      <p:cBhvr additive="base">
                                        <p:cTn id="22" dur="500" fill="hold"/>
                                        <p:tgtEl>
                                          <p:spTgt spid="28877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88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8771">
                                            <p:txEl>
                                              <p:pRg st="3" end="3"/>
                                            </p:txEl>
                                          </p:spTgt>
                                        </p:tgtEl>
                                        <p:attrNameLst>
                                          <p:attrName>style.visibility</p:attrName>
                                        </p:attrNameLst>
                                      </p:cBhvr>
                                      <p:to>
                                        <p:strVal val="visible"/>
                                      </p:to>
                                    </p:set>
                                    <p:anim calcmode="lin" valueType="num">
                                      <p:cBhvr additive="base">
                                        <p:cTn id="28" dur="500" fill="hold"/>
                                        <p:tgtEl>
                                          <p:spTgt spid="28877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8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88771">
                                            <p:txEl>
                                              <p:pRg st="4" end="4"/>
                                            </p:txEl>
                                          </p:spTgt>
                                        </p:tgtEl>
                                        <p:attrNameLst>
                                          <p:attrName>style.visibility</p:attrName>
                                        </p:attrNameLst>
                                      </p:cBhvr>
                                      <p:to>
                                        <p:strVal val="visible"/>
                                      </p:to>
                                    </p:set>
                                    <p:anim calcmode="lin" valueType="num">
                                      <p:cBhvr additive="base">
                                        <p:cTn id="34" dur="500" fill="hold"/>
                                        <p:tgtEl>
                                          <p:spTgt spid="288771">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88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88771">
                                            <p:txEl>
                                              <p:pRg st="5" end="5"/>
                                            </p:txEl>
                                          </p:spTgt>
                                        </p:tgtEl>
                                        <p:attrNameLst>
                                          <p:attrName>style.visibility</p:attrName>
                                        </p:attrNameLst>
                                      </p:cBhvr>
                                      <p:to>
                                        <p:strVal val="visible"/>
                                      </p:to>
                                    </p:set>
                                    <p:anim calcmode="lin" valueType="num">
                                      <p:cBhvr additive="base">
                                        <p:cTn id="40" dur="500" fill="hold"/>
                                        <p:tgtEl>
                                          <p:spTgt spid="288771">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88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88771">
                                            <p:txEl>
                                              <p:pRg st="6" end="6"/>
                                            </p:txEl>
                                          </p:spTgt>
                                        </p:tgtEl>
                                        <p:attrNameLst>
                                          <p:attrName>style.visibility</p:attrName>
                                        </p:attrNameLst>
                                      </p:cBhvr>
                                      <p:to>
                                        <p:strVal val="visible"/>
                                      </p:to>
                                    </p:set>
                                    <p:anim calcmode="lin" valueType="num">
                                      <p:cBhvr additive="base">
                                        <p:cTn id="46" dur="500" fill="hold"/>
                                        <p:tgtEl>
                                          <p:spTgt spid="288771">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87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88771">
                                            <p:txEl>
                                              <p:pRg st="7" end="7"/>
                                            </p:txEl>
                                          </p:spTgt>
                                        </p:tgtEl>
                                        <p:attrNameLst>
                                          <p:attrName>style.visibility</p:attrName>
                                        </p:attrNameLst>
                                      </p:cBhvr>
                                      <p:to>
                                        <p:strVal val="visible"/>
                                      </p:to>
                                    </p:set>
                                    <p:anim calcmode="lin" valueType="num">
                                      <p:cBhvr additive="base">
                                        <p:cTn id="52" dur="500" fill="hold"/>
                                        <p:tgtEl>
                                          <p:spTgt spid="288771">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88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88771" grpId="0" build="p"/>
      <p:bldP spid="2887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540E5357-699B-4F64-8536-3516D4B7B0B6}"/>
              </a:ext>
            </a:extLst>
          </p:cNvPr>
          <p:cNvSpPr>
            <a:spLocks noGrp="1" noChangeArrowheads="1"/>
          </p:cNvSpPr>
          <p:nvPr>
            <p:ph type="title"/>
          </p:nvPr>
        </p:nvSpPr>
        <p:spPr>
          <a:xfrm>
            <a:off x="2438400" y="1219201"/>
            <a:ext cx="7543800" cy="487363"/>
          </a:xfrm>
        </p:spPr>
        <p:txBody>
          <a:bodyPr/>
          <a:lstStyle/>
          <a:p>
            <a:r>
              <a:rPr lang="en-US" altLang="zh-CN" sz="2900" i="0">
                <a:latin typeface="宋体" panose="02010600030101010101" pitchFamily="2" charset="-122"/>
              </a:rPr>
              <a:t>【</a:t>
            </a:r>
            <a:r>
              <a:rPr lang="zh-CN" altLang="en-US" sz="2900" i="0">
                <a:latin typeface="宋体" panose="02010600030101010101" pitchFamily="2" charset="-122"/>
              </a:rPr>
              <a:t>同步实训</a:t>
            </a:r>
            <a:r>
              <a:rPr lang="en-US" altLang="zh-CN" sz="2900" i="0">
                <a:latin typeface="宋体" panose="02010600030101010101" pitchFamily="2" charset="-122"/>
              </a:rPr>
              <a:t>7-2】</a:t>
            </a:r>
            <a:r>
              <a:rPr lang="zh-CN" altLang="en-US" sz="2900" i="0">
                <a:latin typeface="宋体" panose="02010600030101010101" pitchFamily="2" charset="-122"/>
              </a:rPr>
              <a:t>非整数定价的认知实训</a:t>
            </a:r>
            <a:endParaRPr lang="zh-CN" altLang="en-US" sz="3800" i="0">
              <a:latin typeface="宋体" panose="02010600030101010101" pitchFamily="2" charset="-122"/>
            </a:endParaRPr>
          </a:p>
        </p:txBody>
      </p:sp>
      <p:sp>
        <p:nvSpPr>
          <p:cNvPr id="289795" name="Rectangle 3">
            <a:extLst>
              <a:ext uri="{FF2B5EF4-FFF2-40B4-BE49-F238E27FC236}">
                <a16:creationId xmlns:a16="http://schemas.microsoft.com/office/drawing/2014/main" id="{C4C78FD9-1F93-4356-833D-D2383DC2FF67}"/>
              </a:ext>
            </a:extLst>
          </p:cNvPr>
          <p:cNvSpPr>
            <a:spLocks noGrp="1" noChangeArrowheads="1"/>
          </p:cNvSpPr>
          <p:nvPr>
            <p:ph type="body" idx="1"/>
          </p:nvPr>
        </p:nvSpPr>
        <p:spPr>
          <a:xfrm>
            <a:off x="2706688" y="1905000"/>
            <a:ext cx="7772400" cy="4114800"/>
          </a:xfrm>
        </p:spPr>
        <p:txBody>
          <a:bodyPr/>
          <a:lstStyle/>
          <a:p>
            <a:pPr>
              <a:lnSpc>
                <a:spcPct val="90000"/>
              </a:lnSpc>
              <a:buFont typeface="Wingdings" panose="05000000000000000000" pitchFamily="2" charset="2"/>
              <a:buNone/>
            </a:pPr>
            <a:r>
              <a:rPr lang="en-US" altLang="zh-CN" sz="2400" b="1">
                <a:solidFill>
                  <a:srgbClr val="FF0000"/>
                </a:solidFill>
                <a:latin typeface="宋体" panose="02010600030101010101" pitchFamily="2" charset="-122"/>
              </a:rPr>
              <a:t>【</a:t>
            </a:r>
            <a:r>
              <a:rPr lang="zh-CN" altLang="en-US" sz="2400" b="1">
                <a:solidFill>
                  <a:srgbClr val="FF0000"/>
                </a:solidFill>
                <a:latin typeface="宋体" panose="02010600030101010101" pitchFamily="2" charset="-122"/>
              </a:rPr>
              <a:t>训练目标</a:t>
            </a:r>
            <a:r>
              <a:rPr lang="en-US" altLang="zh-CN" sz="2400" b="1">
                <a:solidFill>
                  <a:srgbClr val="FF0000"/>
                </a:solidFill>
                <a:latin typeface="宋体" panose="02010600030101010101" pitchFamily="2" charset="-122"/>
              </a:rPr>
              <a:t>】</a:t>
            </a:r>
          </a:p>
          <a:p>
            <a:pPr>
              <a:lnSpc>
                <a:spcPct val="90000"/>
              </a:lnSpc>
              <a:buFont typeface="Wingdings" panose="05000000000000000000" pitchFamily="2" charset="2"/>
              <a:buNone/>
            </a:pPr>
            <a:r>
              <a:rPr lang="zh-CN" altLang="en-US" sz="2400" b="1">
                <a:latin typeface="宋体" panose="02010600030101010101" pitchFamily="2" charset="-122"/>
              </a:rPr>
              <a:t>培养学生对非整数价格制定的方法和技巧的操作能力。</a:t>
            </a:r>
          </a:p>
          <a:p>
            <a:pPr>
              <a:lnSpc>
                <a:spcPct val="90000"/>
              </a:lnSpc>
              <a:buFont typeface="Wingdings" panose="05000000000000000000" pitchFamily="2" charset="2"/>
              <a:buNone/>
            </a:pPr>
            <a:r>
              <a:rPr lang="en-US" altLang="zh-CN" sz="2400" b="1">
                <a:solidFill>
                  <a:srgbClr val="FF6600"/>
                </a:solidFill>
                <a:latin typeface="宋体" panose="02010600030101010101" pitchFamily="2" charset="-122"/>
              </a:rPr>
              <a:t>【</a:t>
            </a:r>
            <a:r>
              <a:rPr lang="zh-CN" altLang="en-US" sz="2400" b="1">
                <a:solidFill>
                  <a:srgbClr val="FF6600"/>
                </a:solidFill>
                <a:latin typeface="宋体" panose="02010600030101010101" pitchFamily="2" charset="-122"/>
              </a:rPr>
              <a:t>训练内容</a:t>
            </a:r>
            <a:r>
              <a:rPr lang="en-US" altLang="zh-CN" sz="2400" b="1">
                <a:solidFill>
                  <a:srgbClr val="FF6600"/>
                </a:solidFill>
                <a:latin typeface="宋体" panose="02010600030101010101" pitchFamily="2" charset="-122"/>
              </a:rPr>
              <a:t>】</a:t>
            </a:r>
          </a:p>
          <a:p>
            <a:pPr>
              <a:lnSpc>
                <a:spcPct val="90000"/>
              </a:lnSpc>
              <a:buFont typeface="Wingdings" panose="05000000000000000000" pitchFamily="2" charset="2"/>
              <a:buNone/>
            </a:pPr>
            <a:r>
              <a:rPr lang="en-US" altLang="zh-CN" sz="2400" b="1">
                <a:latin typeface="宋体" panose="02010600030101010101" pitchFamily="2" charset="-122"/>
              </a:rPr>
              <a:t>  </a:t>
            </a:r>
            <a:r>
              <a:rPr lang="zh-CN" altLang="en-US" sz="2400" b="1">
                <a:latin typeface="宋体" panose="02010600030101010101" pitchFamily="2" charset="-122"/>
              </a:rPr>
              <a:t>到各大商场超市调查了解当地市场上哪些商场、哪些类别的商品采用非整数定价策略。</a:t>
            </a:r>
          </a:p>
          <a:p>
            <a:pPr>
              <a:lnSpc>
                <a:spcPct val="90000"/>
              </a:lnSpc>
              <a:buFont typeface="Wingdings" panose="05000000000000000000" pitchFamily="2" charset="2"/>
              <a:buNone/>
            </a:pPr>
            <a:r>
              <a:rPr lang="en-US" altLang="zh-CN" sz="2400" b="1">
                <a:solidFill>
                  <a:srgbClr val="660033"/>
                </a:solidFill>
                <a:latin typeface="宋体" panose="02010600030101010101" pitchFamily="2" charset="-122"/>
              </a:rPr>
              <a:t>【</a:t>
            </a:r>
            <a:r>
              <a:rPr lang="zh-CN" altLang="en-US" sz="2400" b="1">
                <a:solidFill>
                  <a:srgbClr val="660033"/>
                </a:solidFill>
                <a:latin typeface="宋体" panose="02010600030101010101" pitchFamily="2" charset="-122"/>
              </a:rPr>
              <a:t>训练操作</a:t>
            </a:r>
            <a:r>
              <a:rPr lang="en-US" altLang="zh-CN" sz="2400" b="1">
                <a:solidFill>
                  <a:srgbClr val="660033"/>
                </a:solidFill>
                <a:latin typeface="宋体" panose="02010600030101010101" pitchFamily="2" charset="-122"/>
              </a:rPr>
              <a:t>】</a:t>
            </a:r>
          </a:p>
          <a:p>
            <a:pPr>
              <a:lnSpc>
                <a:spcPct val="90000"/>
              </a:lnSpc>
              <a:buFont typeface="Wingdings" panose="05000000000000000000" pitchFamily="2" charset="2"/>
              <a:buNone/>
            </a:pPr>
            <a:r>
              <a:rPr lang="en-US" altLang="zh-CN" sz="2400" b="1">
                <a:latin typeface="宋体" panose="02010600030101010101" pitchFamily="2" charset="-122"/>
              </a:rPr>
              <a:t>1</a:t>
            </a:r>
            <a:r>
              <a:rPr lang="zh-CN" altLang="en-US" sz="2400" b="1">
                <a:latin typeface="宋体" panose="02010600030101010101" pitchFamily="2" charset="-122"/>
              </a:rPr>
              <a:t>．将学生每</a:t>
            </a:r>
            <a:r>
              <a:rPr lang="en-US" altLang="zh-CN" sz="2400" b="1">
                <a:latin typeface="宋体" panose="02010600030101010101" pitchFamily="2" charset="-122"/>
              </a:rPr>
              <a:t>5</a:t>
            </a:r>
            <a:r>
              <a:rPr lang="zh-CN" altLang="en-US" sz="2400" b="1">
                <a:latin typeface="宋体" panose="02010600030101010101" pitchFamily="2" charset="-122"/>
              </a:rPr>
              <a:t>人分为一组，并选出一名小组负责人。</a:t>
            </a:r>
          </a:p>
          <a:p>
            <a:pPr>
              <a:lnSpc>
                <a:spcPct val="90000"/>
              </a:lnSpc>
              <a:buFont typeface="Wingdings" panose="05000000000000000000" pitchFamily="2" charset="2"/>
              <a:buNone/>
            </a:pPr>
            <a:r>
              <a:rPr lang="en-US" altLang="zh-CN" sz="2400" b="1">
                <a:latin typeface="宋体" panose="02010600030101010101" pitchFamily="2" charset="-122"/>
              </a:rPr>
              <a:t>2</a:t>
            </a:r>
            <a:r>
              <a:rPr lang="zh-CN" altLang="en-US" sz="2400" b="1">
                <a:latin typeface="宋体" panose="02010600030101010101" pitchFamily="2" charset="-122"/>
              </a:rPr>
              <a:t>．小组负责人与其他同学共同制定调查计划，明确任务，合理分工。</a:t>
            </a:r>
          </a:p>
          <a:p>
            <a:pPr>
              <a:lnSpc>
                <a:spcPct val="90000"/>
              </a:lnSpc>
              <a:buFont typeface="Wingdings" panose="05000000000000000000" pitchFamily="2" charset="2"/>
              <a:buNone/>
            </a:pPr>
            <a:r>
              <a:rPr lang="en-US" altLang="zh-CN" sz="2400" b="1">
                <a:latin typeface="宋体" panose="02010600030101010101" pitchFamily="2" charset="-122"/>
              </a:rPr>
              <a:t>3</a:t>
            </a:r>
            <a:r>
              <a:rPr lang="zh-CN" altLang="en-US" sz="2400" b="1">
                <a:latin typeface="宋体" panose="02010600030101010101" pitchFamily="2" charset="-122"/>
              </a:rPr>
              <a:t>．走访五家以上商场，详细记录</a:t>
            </a:r>
            <a:r>
              <a:rPr lang="en-US" altLang="zh-CN" sz="2400" b="1">
                <a:latin typeface="宋体" panose="02010600030101010101" pitchFamily="2" charset="-122"/>
              </a:rPr>
              <a:t>10</a:t>
            </a:r>
            <a:r>
              <a:rPr lang="zh-CN" altLang="en-US" sz="2400" b="1">
                <a:latin typeface="宋体" panose="02010600030101010101" pitchFamily="2" charset="-122"/>
              </a:rPr>
              <a:t>种以上商品的非整数定价情况。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dissolve">
                                      <p:cBhvr>
                                        <p:cTn id="7" dur="500"/>
                                        <p:tgtEl>
                                          <p:spTgt spid="289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9795">
                                            <p:txEl>
                                              <p:pRg st="0" end="0"/>
                                            </p:txEl>
                                          </p:spTgt>
                                        </p:tgtEl>
                                        <p:attrNameLst>
                                          <p:attrName>style.visibility</p:attrName>
                                        </p:attrNameLst>
                                      </p:cBhvr>
                                      <p:to>
                                        <p:strVal val="visible"/>
                                      </p:to>
                                    </p:set>
                                    <p:anim calcmode="lin" valueType="num">
                                      <p:cBhvr additive="base">
                                        <p:cTn id="12" dur="500" fill="hold"/>
                                        <p:tgtEl>
                                          <p:spTgt spid="2897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9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9795">
                                            <p:txEl>
                                              <p:pRg st="1" end="1"/>
                                            </p:txEl>
                                          </p:spTgt>
                                        </p:tgtEl>
                                        <p:attrNameLst>
                                          <p:attrName>style.visibility</p:attrName>
                                        </p:attrNameLst>
                                      </p:cBhvr>
                                      <p:to>
                                        <p:strVal val="visible"/>
                                      </p:to>
                                    </p:set>
                                    <p:anim calcmode="lin" valueType="num">
                                      <p:cBhvr additive="base">
                                        <p:cTn id="18" dur="500" fill="hold"/>
                                        <p:tgtEl>
                                          <p:spTgt spid="28979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9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9795">
                                            <p:txEl>
                                              <p:pRg st="2" end="2"/>
                                            </p:txEl>
                                          </p:spTgt>
                                        </p:tgtEl>
                                        <p:attrNameLst>
                                          <p:attrName>style.visibility</p:attrName>
                                        </p:attrNameLst>
                                      </p:cBhvr>
                                      <p:to>
                                        <p:strVal val="visible"/>
                                      </p:to>
                                    </p:set>
                                    <p:anim calcmode="lin" valueType="num">
                                      <p:cBhvr additive="base">
                                        <p:cTn id="24" dur="500" fill="hold"/>
                                        <p:tgtEl>
                                          <p:spTgt spid="28979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9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9795">
                                            <p:txEl>
                                              <p:pRg st="3" end="3"/>
                                            </p:txEl>
                                          </p:spTgt>
                                        </p:tgtEl>
                                        <p:attrNameLst>
                                          <p:attrName>style.visibility</p:attrName>
                                        </p:attrNameLst>
                                      </p:cBhvr>
                                      <p:to>
                                        <p:strVal val="visible"/>
                                      </p:to>
                                    </p:set>
                                    <p:anim calcmode="lin" valueType="num">
                                      <p:cBhvr additive="base">
                                        <p:cTn id="30" dur="500" fill="hold"/>
                                        <p:tgtEl>
                                          <p:spTgt spid="28979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9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9795">
                                            <p:txEl>
                                              <p:pRg st="4" end="4"/>
                                            </p:txEl>
                                          </p:spTgt>
                                        </p:tgtEl>
                                        <p:attrNameLst>
                                          <p:attrName>style.visibility</p:attrName>
                                        </p:attrNameLst>
                                      </p:cBhvr>
                                      <p:to>
                                        <p:strVal val="visible"/>
                                      </p:to>
                                    </p:set>
                                    <p:anim calcmode="lin" valueType="num">
                                      <p:cBhvr additive="base">
                                        <p:cTn id="36" dur="500" fill="hold"/>
                                        <p:tgtEl>
                                          <p:spTgt spid="28979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89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9795">
                                            <p:txEl>
                                              <p:pRg st="5" end="5"/>
                                            </p:txEl>
                                          </p:spTgt>
                                        </p:tgtEl>
                                        <p:attrNameLst>
                                          <p:attrName>style.visibility</p:attrName>
                                        </p:attrNameLst>
                                      </p:cBhvr>
                                      <p:to>
                                        <p:strVal val="visible"/>
                                      </p:to>
                                    </p:set>
                                    <p:anim calcmode="lin" valueType="num">
                                      <p:cBhvr additive="base">
                                        <p:cTn id="42" dur="500" fill="hold"/>
                                        <p:tgtEl>
                                          <p:spTgt spid="28979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89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89795">
                                            <p:txEl>
                                              <p:pRg st="6" end="6"/>
                                            </p:txEl>
                                          </p:spTgt>
                                        </p:tgtEl>
                                        <p:attrNameLst>
                                          <p:attrName>style.visibility</p:attrName>
                                        </p:attrNameLst>
                                      </p:cBhvr>
                                      <p:to>
                                        <p:strVal val="visible"/>
                                      </p:to>
                                    </p:set>
                                    <p:anim calcmode="lin" valueType="num">
                                      <p:cBhvr additive="base">
                                        <p:cTn id="48" dur="500" fill="hold"/>
                                        <p:tgtEl>
                                          <p:spTgt spid="28979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89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89795">
                                            <p:txEl>
                                              <p:pRg st="7" end="7"/>
                                            </p:txEl>
                                          </p:spTgt>
                                        </p:tgtEl>
                                        <p:attrNameLst>
                                          <p:attrName>style.visibility</p:attrName>
                                        </p:attrNameLst>
                                      </p:cBhvr>
                                      <p:to>
                                        <p:strVal val="visible"/>
                                      </p:to>
                                    </p:set>
                                    <p:anim calcmode="lin" valueType="num">
                                      <p:cBhvr additive="base">
                                        <p:cTn id="54" dur="500" fill="hold"/>
                                        <p:tgtEl>
                                          <p:spTgt spid="28979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89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FE1FA587-7E37-4830-A26B-81F3CC092A50}"/>
              </a:ext>
            </a:extLst>
          </p:cNvPr>
          <p:cNvSpPr>
            <a:spLocks noGrp="1" noChangeArrowheads="1"/>
          </p:cNvSpPr>
          <p:nvPr>
            <p:ph type="body" idx="1"/>
          </p:nvPr>
        </p:nvSpPr>
        <p:spPr>
          <a:xfrm>
            <a:off x="2286001" y="1447800"/>
            <a:ext cx="8062913" cy="4895850"/>
          </a:xfrm>
        </p:spPr>
        <p:txBody>
          <a:bodyPr/>
          <a:lstStyle/>
          <a:p>
            <a:pPr>
              <a:lnSpc>
                <a:spcPct val="90000"/>
              </a:lnSpc>
              <a:buFont typeface="Wingdings" panose="05000000000000000000" pitchFamily="2" charset="2"/>
              <a:buNone/>
            </a:pPr>
            <a:r>
              <a:rPr lang="en-US" altLang="zh-CN" sz="2400" b="1">
                <a:latin typeface="宋体" panose="02010600030101010101" pitchFamily="2" charset="-122"/>
              </a:rPr>
              <a:t>4</a:t>
            </a:r>
            <a:r>
              <a:rPr lang="zh-CN" altLang="en-US" sz="2400" b="1">
                <a:latin typeface="宋体" panose="02010600030101010101" pitchFamily="2" charset="-122"/>
              </a:rPr>
              <a:t>．现场询问商家非整数定价的原因，询问消费者的感受。</a:t>
            </a:r>
          </a:p>
          <a:p>
            <a:pPr>
              <a:lnSpc>
                <a:spcPct val="90000"/>
              </a:lnSpc>
              <a:buFont typeface="Wingdings" panose="05000000000000000000" pitchFamily="2" charset="2"/>
              <a:buNone/>
            </a:pPr>
            <a:r>
              <a:rPr lang="en-US" altLang="zh-CN" sz="2400" b="1">
                <a:latin typeface="宋体" panose="02010600030101010101" pitchFamily="2" charset="-122"/>
              </a:rPr>
              <a:t>5</a:t>
            </a:r>
            <a:r>
              <a:rPr lang="zh-CN" altLang="en-US" sz="2400" b="1">
                <a:latin typeface="宋体" panose="02010600030101010101" pitchFamily="2" charset="-122"/>
              </a:rPr>
              <a:t>．详细记录相关资料和消费者对非整数定价商品的购买行为等资料。</a:t>
            </a:r>
          </a:p>
          <a:p>
            <a:pPr>
              <a:lnSpc>
                <a:spcPct val="90000"/>
              </a:lnSpc>
              <a:buFont typeface="Wingdings" panose="05000000000000000000" pitchFamily="2" charset="2"/>
              <a:buNone/>
            </a:pPr>
            <a:r>
              <a:rPr lang="en-US" altLang="zh-CN" sz="2400" b="1">
                <a:latin typeface="宋体" panose="02010600030101010101" pitchFamily="2" charset="-122"/>
              </a:rPr>
              <a:t>6</a:t>
            </a:r>
            <a:r>
              <a:rPr lang="zh-CN" altLang="en-US" sz="2400" b="1">
                <a:latin typeface="宋体" panose="02010600030101010101" pitchFamily="2" charset="-122"/>
              </a:rPr>
              <a:t>．每组写一份认知实习报告（先列提纲，后同学交流，请老师指导）。</a:t>
            </a:r>
          </a:p>
          <a:p>
            <a:pPr>
              <a:lnSpc>
                <a:spcPct val="90000"/>
              </a:lnSpc>
              <a:buFont typeface="Wingdings" panose="05000000000000000000" pitchFamily="2" charset="2"/>
              <a:buNone/>
            </a:pPr>
            <a:r>
              <a:rPr lang="en-US" altLang="zh-CN" sz="2400" b="1">
                <a:solidFill>
                  <a:srgbClr val="660066"/>
                </a:solidFill>
                <a:latin typeface="宋体" panose="02010600030101010101" pitchFamily="2" charset="-122"/>
              </a:rPr>
              <a:t>【</a:t>
            </a:r>
            <a:r>
              <a:rPr lang="zh-CN" altLang="en-US" sz="2400" b="1">
                <a:solidFill>
                  <a:srgbClr val="660066"/>
                </a:solidFill>
                <a:latin typeface="宋体" panose="02010600030101010101" pitchFamily="2" charset="-122"/>
              </a:rPr>
              <a:t>成果要求</a:t>
            </a:r>
            <a:r>
              <a:rPr lang="en-US" altLang="zh-CN" sz="2400" b="1">
                <a:solidFill>
                  <a:srgbClr val="660066"/>
                </a:solidFill>
                <a:latin typeface="宋体" panose="02010600030101010101" pitchFamily="2" charset="-122"/>
              </a:rPr>
              <a:t>】</a:t>
            </a:r>
          </a:p>
          <a:p>
            <a:pPr>
              <a:lnSpc>
                <a:spcPct val="90000"/>
              </a:lnSpc>
              <a:buFont typeface="Wingdings" panose="05000000000000000000" pitchFamily="2" charset="2"/>
              <a:buNone/>
            </a:pPr>
            <a:r>
              <a:rPr lang="en-US" altLang="zh-CN" sz="2400" b="1">
                <a:latin typeface="宋体" panose="02010600030101010101" pitchFamily="2" charset="-122"/>
              </a:rPr>
              <a:t>1</a:t>
            </a:r>
            <a:r>
              <a:rPr lang="zh-CN" altLang="en-US" sz="2400" b="1">
                <a:latin typeface="宋体" panose="02010600030101010101" pitchFamily="2" charset="-122"/>
              </a:rPr>
              <a:t>．每组撰写一份</a:t>
            </a:r>
            <a:r>
              <a:rPr lang="en-US" altLang="zh-CN" sz="2400" b="1">
                <a:latin typeface="宋体" panose="02010600030101010101" pitchFamily="2" charset="-122"/>
              </a:rPr>
              <a:t>《</a:t>
            </a:r>
            <a:r>
              <a:rPr lang="zh-CN" altLang="en-US" sz="2400" b="1">
                <a:latin typeface="宋体" panose="02010600030101010101" pitchFamily="2" charset="-122"/>
              </a:rPr>
              <a:t>关于非整数定价方法认知实训报告</a:t>
            </a:r>
            <a:r>
              <a:rPr lang="en-US" altLang="zh-CN" sz="2400" b="1">
                <a:latin typeface="宋体" panose="02010600030101010101" pitchFamily="2" charset="-122"/>
              </a:rPr>
              <a:t>》</a:t>
            </a:r>
            <a:r>
              <a:rPr lang="zh-CN" altLang="en-US" sz="2400" b="1">
                <a:latin typeface="宋体" panose="02010600030101010101" pitchFamily="2" charset="-122"/>
              </a:rPr>
              <a:t>，包括调查的商场，列举</a:t>
            </a:r>
            <a:r>
              <a:rPr lang="en-US" altLang="zh-CN" sz="2400" b="1">
                <a:latin typeface="宋体" panose="02010600030101010101" pitchFamily="2" charset="-122"/>
              </a:rPr>
              <a:t>10</a:t>
            </a:r>
            <a:r>
              <a:rPr lang="zh-CN" altLang="en-US" sz="2400" b="1">
                <a:latin typeface="宋体" panose="02010600030101010101" pitchFamily="2" charset="-122"/>
              </a:rPr>
              <a:t>种商品，非整数定价情况，商家非整数定价的理由，消费者对非整数定价的感受，以及小组成员的共同体会等内容。</a:t>
            </a:r>
          </a:p>
          <a:p>
            <a:pPr>
              <a:lnSpc>
                <a:spcPct val="90000"/>
              </a:lnSpc>
              <a:buFont typeface="Wingdings" panose="05000000000000000000" pitchFamily="2" charset="2"/>
              <a:buNone/>
            </a:pPr>
            <a:r>
              <a:rPr lang="en-US" altLang="zh-CN" sz="2400" b="1">
                <a:latin typeface="宋体" panose="02010600030101010101" pitchFamily="2" charset="-122"/>
              </a:rPr>
              <a:t>2</a:t>
            </a:r>
            <a:r>
              <a:rPr lang="zh-CN" altLang="en-US" sz="2400" b="1">
                <a:latin typeface="宋体" panose="02010600030101010101" pitchFamily="2" charset="-122"/>
              </a:rPr>
              <a:t>．就各组的分析报告在班级交流，老师要作点评。</a:t>
            </a:r>
          </a:p>
          <a:p>
            <a:pPr>
              <a:lnSpc>
                <a:spcPct val="90000"/>
              </a:lnSpc>
              <a:buFont typeface="Wingdings" panose="05000000000000000000" pitchFamily="2" charset="2"/>
              <a:buNone/>
            </a:pPr>
            <a:r>
              <a:rPr lang="en-US" altLang="zh-CN" sz="2400" b="1">
                <a:latin typeface="宋体" panose="02010600030101010101" pitchFamily="2" charset="-122"/>
              </a:rPr>
              <a:t>3</a:t>
            </a:r>
            <a:r>
              <a:rPr lang="zh-CN" altLang="en-US" sz="2400" b="1">
                <a:latin typeface="宋体" panose="02010600030101010101" pitchFamily="2" charset="-122"/>
              </a:rPr>
              <a:t>．学生实训成绩由学生完成调查任务情况、资料记录情况和小组报告交流成绩综合评定。</a:t>
            </a:r>
          </a:p>
        </p:txBody>
      </p:sp>
      <p:pic>
        <p:nvPicPr>
          <p:cNvPr id="290819" name="Picture 3">
            <a:extLst>
              <a:ext uri="{FF2B5EF4-FFF2-40B4-BE49-F238E27FC236}">
                <a16:creationId xmlns:a16="http://schemas.microsoft.com/office/drawing/2014/main" id="{626B1C33-EC5A-40C1-B695-9830A8CE1EA3}"/>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8169276" y="282575"/>
            <a:ext cx="1851025" cy="814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0818">
                                            <p:txEl>
                                              <p:pRg st="0" end="0"/>
                                            </p:txEl>
                                          </p:spTgt>
                                        </p:tgtEl>
                                        <p:attrNameLst>
                                          <p:attrName>style.visibility</p:attrName>
                                        </p:attrNameLst>
                                      </p:cBhvr>
                                      <p:to>
                                        <p:strVal val="visible"/>
                                      </p:to>
                                    </p:set>
                                    <p:anim calcmode="lin" valueType="num">
                                      <p:cBhvr additive="base">
                                        <p:cTn id="7" dur="500" fill="hold"/>
                                        <p:tgtEl>
                                          <p:spTgt spid="290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0818">
                                            <p:txEl>
                                              <p:pRg st="1" end="1"/>
                                            </p:txEl>
                                          </p:spTgt>
                                        </p:tgtEl>
                                        <p:attrNameLst>
                                          <p:attrName>style.visibility</p:attrName>
                                        </p:attrNameLst>
                                      </p:cBhvr>
                                      <p:to>
                                        <p:strVal val="visible"/>
                                      </p:to>
                                    </p:set>
                                    <p:anim calcmode="lin" valueType="num">
                                      <p:cBhvr additive="base">
                                        <p:cTn id="13" dur="500" fill="hold"/>
                                        <p:tgtEl>
                                          <p:spTgt spid="2908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8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0818">
                                            <p:txEl>
                                              <p:pRg st="2" end="2"/>
                                            </p:txEl>
                                          </p:spTgt>
                                        </p:tgtEl>
                                        <p:attrNameLst>
                                          <p:attrName>style.visibility</p:attrName>
                                        </p:attrNameLst>
                                      </p:cBhvr>
                                      <p:to>
                                        <p:strVal val="visible"/>
                                      </p:to>
                                    </p:set>
                                    <p:anim calcmode="lin" valueType="num">
                                      <p:cBhvr additive="base">
                                        <p:cTn id="19" dur="500" fill="hold"/>
                                        <p:tgtEl>
                                          <p:spTgt spid="2908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08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0818">
                                            <p:txEl>
                                              <p:pRg st="3" end="3"/>
                                            </p:txEl>
                                          </p:spTgt>
                                        </p:tgtEl>
                                        <p:attrNameLst>
                                          <p:attrName>style.visibility</p:attrName>
                                        </p:attrNameLst>
                                      </p:cBhvr>
                                      <p:to>
                                        <p:strVal val="visible"/>
                                      </p:to>
                                    </p:set>
                                    <p:anim calcmode="lin" valueType="num">
                                      <p:cBhvr additive="base">
                                        <p:cTn id="25" dur="500" fill="hold"/>
                                        <p:tgtEl>
                                          <p:spTgt spid="2908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08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0818">
                                            <p:txEl>
                                              <p:pRg st="4" end="4"/>
                                            </p:txEl>
                                          </p:spTgt>
                                        </p:tgtEl>
                                        <p:attrNameLst>
                                          <p:attrName>style.visibility</p:attrName>
                                        </p:attrNameLst>
                                      </p:cBhvr>
                                      <p:to>
                                        <p:strVal val="visible"/>
                                      </p:to>
                                    </p:set>
                                    <p:anim calcmode="lin" valueType="num">
                                      <p:cBhvr additive="base">
                                        <p:cTn id="31" dur="500" fill="hold"/>
                                        <p:tgtEl>
                                          <p:spTgt spid="2908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08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0818">
                                            <p:txEl>
                                              <p:pRg st="5" end="5"/>
                                            </p:txEl>
                                          </p:spTgt>
                                        </p:tgtEl>
                                        <p:attrNameLst>
                                          <p:attrName>style.visibility</p:attrName>
                                        </p:attrNameLst>
                                      </p:cBhvr>
                                      <p:to>
                                        <p:strVal val="visible"/>
                                      </p:to>
                                    </p:set>
                                    <p:anim calcmode="lin" valueType="num">
                                      <p:cBhvr additive="base">
                                        <p:cTn id="37" dur="500" fill="hold"/>
                                        <p:tgtEl>
                                          <p:spTgt spid="2908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08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0818">
                                            <p:txEl>
                                              <p:pRg st="6" end="6"/>
                                            </p:txEl>
                                          </p:spTgt>
                                        </p:tgtEl>
                                        <p:attrNameLst>
                                          <p:attrName>style.visibility</p:attrName>
                                        </p:attrNameLst>
                                      </p:cBhvr>
                                      <p:to>
                                        <p:strVal val="visible"/>
                                      </p:to>
                                    </p:set>
                                    <p:anim calcmode="lin" valueType="num">
                                      <p:cBhvr additive="base">
                                        <p:cTn id="43" dur="500" fill="hold"/>
                                        <p:tgtEl>
                                          <p:spTgt spid="2908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08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3821BED7-9FFF-4C20-9ACC-2BD9059332B6}"/>
              </a:ext>
            </a:extLst>
          </p:cNvPr>
          <p:cNvSpPr>
            <a:spLocks noGrp="1" noChangeArrowheads="1"/>
          </p:cNvSpPr>
          <p:nvPr>
            <p:ph type="title"/>
          </p:nvPr>
        </p:nvSpPr>
        <p:spPr>
          <a:xfrm>
            <a:off x="1981200" y="373063"/>
            <a:ext cx="8229600" cy="361950"/>
          </a:xfrm>
        </p:spPr>
        <p:txBody>
          <a:bodyPr/>
          <a:lstStyle/>
          <a:p>
            <a:r>
              <a:rPr lang="en-US" altLang="zh-CN" sz="2900" i="0">
                <a:latin typeface="宋体" panose="02010600030101010101" pitchFamily="2" charset="-122"/>
              </a:rPr>
              <a:t>【</a:t>
            </a:r>
            <a:r>
              <a:rPr lang="zh-CN" altLang="en-US" sz="2900" i="0">
                <a:latin typeface="宋体" panose="02010600030101010101" pitchFamily="2" charset="-122"/>
              </a:rPr>
              <a:t>同步案例</a:t>
            </a:r>
            <a:r>
              <a:rPr lang="en-US" altLang="zh-CN" sz="2900" i="0">
                <a:latin typeface="宋体" panose="02010600030101010101" pitchFamily="2" charset="-122"/>
              </a:rPr>
              <a:t>7-3】</a:t>
            </a:r>
            <a:r>
              <a:rPr lang="zh-CN" altLang="en-US" sz="2900" i="0">
                <a:latin typeface="宋体" panose="02010600030101010101" pitchFamily="2" charset="-122"/>
              </a:rPr>
              <a:t>先标高价格，后打折</a:t>
            </a:r>
          </a:p>
        </p:txBody>
      </p:sp>
      <p:sp>
        <p:nvSpPr>
          <p:cNvPr id="291843" name="Rectangle 3">
            <a:extLst>
              <a:ext uri="{FF2B5EF4-FFF2-40B4-BE49-F238E27FC236}">
                <a16:creationId xmlns:a16="http://schemas.microsoft.com/office/drawing/2014/main" id="{6294DAD9-7D9A-4CDF-9034-9B12C2FE5291}"/>
              </a:ext>
            </a:extLst>
          </p:cNvPr>
          <p:cNvSpPr>
            <a:spLocks noGrp="1" noChangeArrowheads="1"/>
          </p:cNvSpPr>
          <p:nvPr>
            <p:ph type="body" idx="1"/>
          </p:nvPr>
        </p:nvSpPr>
        <p:spPr>
          <a:xfrm>
            <a:off x="2286001" y="1447800"/>
            <a:ext cx="7910513" cy="4895850"/>
          </a:xfrm>
        </p:spPr>
        <p:txBody>
          <a:bodyPr/>
          <a:lstStyle/>
          <a:p>
            <a:pPr>
              <a:lnSpc>
                <a:spcPct val="90000"/>
              </a:lnSpc>
              <a:buFont typeface="Wingdings" panose="05000000000000000000" pitchFamily="2" charset="2"/>
              <a:buNone/>
            </a:pPr>
            <a:r>
              <a:rPr lang="zh-CN" altLang="en-US" sz="2400" b="1">
                <a:solidFill>
                  <a:srgbClr val="FFCC00"/>
                </a:solidFill>
                <a:latin typeface="宋体" panose="02010600030101010101" pitchFamily="2" charset="-122"/>
              </a:rPr>
              <a:t>背景资料：</a:t>
            </a:r>
          </a:p>
          <a:p>
            <a:pPr>
              <a:lnSpc>
                <a:spcPct val="90000"/>
              </a:lnSpc>
              <a:buFont typeface="Wingdings" panose="05000000000000000000" pitchFamily="2" charset="2"/>
              <a:buNone/>
            </a:pPr>
            <a:r>
              <a:rPr lang="zh-CN" altLang="en-US" sz="2400" b="1">
                <a:latin typeface="宋体" panose="02010600030101010101" pitchFamily="2" charset="-122"/>
              </a:rPr>
              <a:t>      一超市在中秋时节为扩大销售，回笼资金，在中秋节搞促销的前几天，将其准备打折的商品都把标价改高了一倍。开始搞促销了，标出“实惠加优惠，回馈又酬宾”，所有商品</a:t>
            </a:r>
            <a:r>
              <a:rPr lang="en-US" altLang="zh-CN" sz="2400" b="1">
                <a:latin typeface="宋体" panose="02010600030101010101" pitchFamily="2" charset="-122"/>
              </a:rPr>
              <a:t>7</a:t>
            </a:r>
            <a:r>
              <a:rPr lang="zh-CN" altLang="en-US" sz="2400" b="1">
                <a:latin typeface="宋体" panose="02010600030101010101" pitchFamily="2" charset="-122"/>
              </a:rPr>
              <a:t>折销售，由于折扣比较大，对顾客有一定诱惑，也招徕了一些顾客。</a:t>
            </a:r>
          </a:p>
          <a:p>
            <a:pPr>
              <a:lnSpc>
                <a:spcPct val="90000"/>
              </a:lnSpc>
              <a:buFont typeface="Wingdings" panose="05000000000000000000" pitchFamily="2" charset="2"/>
              <a:buNone/>
            </a:pPr>
            <a:endParaRPr lang="zh-CN" altLang="en-US" sz="2400" b="1">
              <a:latin typeface="宋体" panose="02010600030101010101" pitchFamily="2" charset="-122"/>
            </a:endParaRPr>
          </a:p>
          <a:p>
            <a:pPr>
              <a:lnSpc>
                <a:spcPct val="90000"/>
              </a:lnSpc>
              <a:buFont typeface="Wingdings" panose="05000000000000000000" pitchFamily="2" charset="2"/>
              <a:buNone/>
            </a:pPr>
            <a:r>
              <a:rPr lang="zh-CN" altLang="en-US" sz="2400" b="1">
                <a:solidFill>
                  <a:srgbClr val="FF0000"/>
                </a:solidFill>
                <a:latin typeface="宋体" panose="02010600030101010101" pitchFamily="2" charset="-122"/>
              </a:rPr>
              <a:t>问题：</a:t>
            </a:r>
            <a:r>
              <a:rPr lang="zh-CN" altLang="en-US" sz="2400" b="1">
                <a:latin typeface="宋体" panose="02010600030101010101" pitchFamily="2" charset="-122"/>
              </a:rPr>
              <a:t>谈谈你对该超市为促销先标高价格，后打折的做法的评价。</a:t>
            </a:r>
          </a:p>
          <a:p>
            <a:pPr>
              <a:buFont typeface="Wingdings" panose="05000000000000000000" pitchFamily="2" charset="2"/>
              <a:buNone/>
            </a:pPr>
            <a:r>
              <a:rPr lang="zh-CN" altLang="en-US" sz="2400" b="1">
                <a:solidFill>
                  <a:srgbClr val="660066"/>
                </a:solidFill>
                <a:latin typeface="宋体" panose="02010600030101010101" pitchFamily="2" charset="-122"/>
              </a:rPr>
              <a:t>分析提示：</a:t>
            </a:r>
            <a:r>
              <a:rPr lang="zh-CN" altLang="en-US" sz="2400" b="1">
                <a:latin typeface="宋体" panose="02010600030101010101" pitchFamily="2" charset="-122"/>
              </a:rPr>
              <a:t>本超市采取先提价，再打折的方式，玩的是欺骗顾客的花招。这是对顾客的最大欺骗，这种做法既违背了企业经营的职业道德与营销伦理，也违反了相关法律。应该受到社会舆论的谴责和法律的处罚。</a:t>
            </a:r>
          </a:p>
        </p:txBody>
      </p:sp>
      <p:sp>
        <p:nvSpPr>
          <p:cNvPr id="291844" name="WordArt 4">
            <a:hlinkClick r:id="rId2" action="ppaction://hlinksldjump"/>
            <a:extLst>
              <a:ext uri="{FF2B5EF4-FFF2-40B4-BE49-F238E27FC236}">
                <a16:creationId xmlns:a16="http://schemas.microsoft.com/office/drawing/2014/main" id="{E028DBE7-D59B-4AB8-B720-E2E130DFF1A7}"/>
              </a:ext>
            </a:extLst>
          </p:cNvPr>
          <p:cNvSpPr>
            <a:spLocks noChangeArrowheads="1" noChangeShapeType="1" noTextEdit="1"/>
          </p:cNvSpPr>
          <p:nvPr/>
        </p:nvSpPr>
        <p:spPr bwMode="auto">
          <a:xfrm>
            <a:off x="9144000" y="6096000"/>
            <a:ext cx="933450" cy="4714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zh-CN" altLang="en-US" sz="3600" b="1" kern="10">
                <a:ln w="9525">
                  <a:round/>
                  <a:headEnd/>
                  <a:tailEnd/>
                </a:ln>
                <a:blipFill dpi="0" rotWithShape="0">
                  <a:blip r:embed="rId3"/>
                  <a:srcRect/>
                  <a:tile tx="0" ty="0" sx="100000" sy="100000" flip="none" algn="tl"/>
                </a:blipFill>
                <a:latin typeface="华文行楷" panose="02010800040101010101" pitchFamily="2" charset="-122"/>
                <a:ea typeface="华文行楷" panose="02010800040101010101" pitchFamily="2" charset="-122"/>
              </a:rPr>
              <a:t>返回</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dissolve">
                                      <p:cBhvr>
                                        <p:cTn id="7" dur="500"/>
                                        <p:tgtEl>
                                          <p:spTgt spid="291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1843">
                                            <p:txEl>
                                              <p:pRg st="0" end="0"/>
                                            </p:txEl>
                                          </p:spTgt>
                                        </p:tgtEl>
                                        <p:attrNameLst>
                                          <p:attrName>style.visibility</p:attrName>
                                        </p:attrNameLst>
                                      </p:cBhvr>
                                      <p:to>
                                        <p:strVal val="visible"/>
                                      </p:to>
                                    </p:set>
                                    <p:animEffect transition="in" filter="blinds(horizontal)">
                                      <p:cBhvr>
                                        <p:cTn id="12" dur="500"/>
                                        <p:tgtEl>
                                          <p:spTgt spid="29184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91843">
                                            <p:txEl>
                                              <p:pRg st="1" end="1"/>
                                            </p:txEl>
                                          </p:spTgt>
                                        </p:tgtEl>
                                        <p:attrNameLst>
                                          <p:attrName>style.visibility</p:attrName>
                                        </p:attrNameLst>
                                      </p:cBhvr>
                                      <p:to>
                                        <p:strVal val="visible"/>
                                      </p:to>
                                    </p:set>
                                    <p:animEffect transition="in" filter="blinds(horizontal)">
                                      <p:cBhvr>
                                        <p:cTn id="15" dur="500"/>
                                        <p:tgtEl>
                                          <p:spTgt spid="29184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91843">
                                            <p:txEl>
                                              <p:pRg st="3" end="3"/>
                                            </p:txEl>
                                          </p:spTgt>
                                        </p:tgtEl>
                                        <p:attrNameLst>
                                          <p:attrName>style.visibility</p:attrName>
                                        </p:attrNameLst>
                                      </p:cBhvr>
                                      <p:to>
                                        <p:strVal val="visible"/>
                                      </p:to>
                                    </p:set>
                                    <p:animEffect transition="in" filter="blinds(horizontal)">
                                      <p:cBhvr>
                                        <p:cTn id="20" dur="500"/>
                                        <p:tgtEl>
                                          <p:spTgt spid="29184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91843">
                                            <p:txEl>
                                              <p:pRg st="4" end="4"/>
                                            </p:txEl>
                                          </p:spTgt>
                                        </p:tgtEl>
                                        <p:attrNameLst>
                                          <p:attrName>style.visibility</p:attrName>
                                        </p:attrNameLst>
                                      </p:cBhvr>
                                      <p:to>
                                        <p:strVal val="visible"/>
                                      </p:to>
                                    </p:set>
                                    <p:animEffect transition="in" filter="blinds(horizontal)">
                                      <p:cBhvr>
                                        <p:cTn id="25" dur="500"/>
                                        <p:tgtEl>
                                          <p:spTgt spid="29184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91844"/>
                                        </p:tgtEl>
                                        <p:attrNameLst>
                                          <p:attrName>style.visibility</p:attrName>
                                        </p:attrNameLst>
                                      </p:cBhvr>
                                      <p:to>
                                        <p:strVal val="visible"/>
                                      </p:to>
                                    </p:set>
                                    <p:animEffect transition="in" filter="blinds(horizontal)">
                                      <p:cBhvr>
                                        <p:cTn id="30" dur="500"/>
                                        <p:tgtEl>
                                          <p:spTgt spid="291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FBD24CD5-A798-489D-BBFC-998B3B812BE7}"/>
              </a:ext>
            </a:extLst>
          </p:cNvPr>
          <p:cNvSpPr>
            <a:spLocks noGrp="1" noChangeArrowheads="1"/>
          </p:cNvSpPr>
          <p:nvPr>
            <p:ph type="title"/>
          </p:nvPr>
        </p:nvSpPr>
        <p:spPr>
          <a:xfrm>
            <a:off x="1981200" y="282576"/>
            <a:ext cx="7448550" cy="633413"/>
          </a:xfrm>
        </p:spPr>
        <p:txBody>
          <a:bodyPr/>
          <a:lstStyle/>
          <a:p>
            <a:r>
              <a:rPr lang="en-US" altLang="zh-CN" sz="2900">
                <a:latin typeface="宋体" panose="02010600030101010101" pitchFamily="2" charset="-122"/>
              </a:rPr>
              <a:t>【</a:t>
            </a:r>
            <a:r>
              <a:rPr lang="zh-CN" altLang="en-US" sz="2900">
                <a:latin typeface="宋体" panose="02010600030101010101" pitchFamily="2" charset="-122"/>
              </a:rPr>
              <a:t>同步案例</a:t>
            </a:r>
            <a:r>
              <a:rPr lang="en-US" altLang="zh-CN" sz="2900">
                <a:latin typeface="宋体" panose="02010600030101010101" pitchFamily="2" charset="-122"/>
              </a:rPr>
              <a:t>7-4】</a:t>
            </a:r>
            <a:r>
              <a:rPr lang="zh-CN" altLang="en-US" sz="2900">
                <a:latin typeface="宋体" panose="02010600030101010101" pitchFamily="2" charset="-122"/>
              </a:rPr>
              <a:t>某品牌手机的三种定价策略</a:t>
            </a:r>
          </a:p>
        </p:txBody>
      </p:sp>
      <p:sp>
        <p:nvSpPr>
          <p:cNvPr id="292867" name="Rectangle 3">
            <a:extLst>
              <a:ext uri="{FF2B5EF4-FFF2-40B4-BE49-F238E27FC236}">
                <a16:creationId xmlns:a16="http://schemas.microsoft.com/office/drawing/2014/main" id="{4CAE2D08-E24C-48D6-A851-6FC1C7BAE594}"/>
              </a:ext>
            </a:extLst>
          </p:cNvPr>
          <p:cNvSpPr>
            <a:spLocks noGrp="1" noChangeArrowheads="1"/>
          </p:cNvSpPr>
          <p:nvPr>
            <p:ph type="body" idx="1"/>
          </p:nvPr>
        </p:nvSpPr>
        <p:spPr>
          <a:xfrm>
            <a:off x="2133600" y="1428750"/>
            <a:ext cx="8382000" cy="4895850"/>
          </a:xfrm>
        </p:spPr>
        <p:txBody>
          <a:bodyPr/>
          <a:lstStyle/>
          <a:p>
            <a:pPr>
              <a:lnSpc>
                <a:spcPct val="80000"/>
              </a:lnSpc>
              <a:buFont typeface="Wingdings" panose="05000000000000000000" pitchFamily="2" charset="2"/>
              <a:buNone/>
            </a:pPr>
            <a:r>
              <a:rPr lang="zh-CN" altLang="en-US" sz="2400" b="1">
                <a:solidFill>
                  <a:srgbClr val="FFCC00"/>
                </a:solidFill>
                <a:latin typeface="宋体" panose="02010600030101010101" pitchFamily="2" charset="-122"/>
              </a:rPr>
              <a:t>背景资料：</a:t>
            </a:r>
          </a:p>
          <a:p>
            <a:pPr>
              <a:buFont typeface="Wingdings" panose="05000000000000000000" pitchFamily="2" charset="2"/>
              <a:buNone/>
            </a:pPr>
            <a:r>
              <a:rPr lang="zh-CN" altLang="en-US" sz="2400" b="1">
                <a:latin typeface="宋体" panose="02010600030101010101" pitchFamily="2" charset="-122"/>
              </a:rPr>
              <a:t>      某手机生产商生产多种型号和功能的手机。</a:t>
            </a:r>
            <a:r>
              <a:rPr lang="en-US" altLang="zh-CN" sz="2400" b="1">
                <a:latin typeface="宋体" panose="02010600030101010101" pitchFamily="2" charset="-122"/>
              </a:rPr>
              <a:t>A</a:t>
            </a:r>
            <a:r>
              <a:rPr lang="zh-CN" altLang="en-US" sz="2400" b="1">
                <a:latin typeface="宋体" panose="02010600030101010101" pitchFamily="2" charset="-122"/>
              </a:rPr>
              <a:t>型是普通型定价</a:t>
            </a:r>
            <a:r>
              <a:rPr lang="en-US" altLang="zh-CN" sz="2400" b="1">
                <a:latin typeface="宋体" panose="02010600030101010101" pitchFamily="2" charset="-122"/>
              </a:rPr>
              <a:t>800</a:t>
            </a:r>
            <a:r>
              <a:rPr lang="zh-CN" altLang="en-US" sz="2400" b="1">
                <a:latin typeface="宋体" panose="02010600030101010101" pitchFamily="2" charset="-122"/>
              </a:rPr>
              <a:t>元，成本</a:t>
            </a:r>
            <a:r>
              <a:rPr lang="en-US" altLang="zh-CN" sz="2400" b="1">
                <a:latin typeface="宋体" panose="02010600030101010101" pitchFamily="2" charset="-122"/>
              </a:rPr>
              <a:t>600</a:t>
            </a:r>
            <a:r>
              <a:rPr lang="zh-CN" altLang="en-US" sz="2400" b="1">
                <a:latin typeface="宋体" panose="02010600030101010101" pitchFamily="2" charset="-122"/>
              </a:rPr>
              <a:t>元。</a:t>
            </a:r>
            <a:r>
              <a:rPr lang="en-US" altLang="zh-CN" sz="2400" b="1">
                <a:latin typeface="宋体" panose="02010600030101010101" pitchFamily="2" charset="-122"/>
              </a:rPr>
              <a:t>B</a:t>
            </a:r>
            <a:r>
              <a:rPr lang="zh-CN" altLang="en-US" sz="2400" b="1">
                <a:latin typeface="宋体" panose="02010600030101010101" pitchFamily="2" charset="-122"/>
              </a:rPr>
              <a:t>型是改进型定价</a:t>
            </a:r>
            <a:r>
              <a:rPr lang="en-US" altLang="zh-CN" sz="2400" b="1">
                <a:latin typeface="宋体" panose="02010600030101010101" pitchFamily="2" charset="-122"/>
              </a:rPr>
              <a:t>1200</a:t>
            </a:r>
            <a:r>
              <a:rPr lang="zh-CN" altLang="en-US" sz="2400" b="1">
                <a:latin typeface="宋体" panose="02010600030101010101" pitchFamily="2" charset="-122"/>
              </a:rPr>
              <a:t>元，成本</a:t>
            </a:r>
            <a:r>
              <a:rPr lang="en-US" altLang="zh-CN" sz="2400" b="1">
                <a:latin typeface="宋体" panose="02010600030101010101" pitchFamily="2" charset="-122"/>
              </a:rPr>
              <a:t>800</a:t>
            </a:r>
            <a:r>
              <a:rPr lang="zh-CN" altLang="en-US" sz="2400" b="1">
                <a:latin typeface="宋体" panose="02010600030101010101" pitchFamily="2" charset="-122"/>
              </a:rPr>
              <a:t>元。</a:t>
            </a:r>
            <a:r>
              <a:rPr lang="en-US" altLang="zh-CN" sz="2400" b="1">
                <a:latin typeface="宋体" panose="02010600030101010101" pitchFamily="2" charset="-122"/>
              </a:rPr>
              <a:t>C</a:t>
            </a:r>
            <a:r>
              <a:rPr lang="zh-CN" altLang="en-US" sz="2400" b="1">
                <a:latin typeface="宋体" panose="02010600030101010101" pitchFamily="2" charset="-122"/>
              </a:rPr>
              <a:t>型是</a:t>
            </a:r>
            <a:r>
              <a:rPr lang="en-US" altLang="zh-CN" sz="2400" b="1">
                <a:latin typeface="宋体" panose="02010600030101010101" pitchFamily="2" charset="-122"/>
              </a:rPr>
              <a:t>3G</a:t>
            </a:r>
            <a:r>
              <a:rPr lang="zh-CN" altLang="en-US" sz="2400" b="1">
                <a:latin typeface="宋体" panose="02010600030101010101" pitchFamily="2" charset="-122"/>
              </a:rPr>
              <a:t>型定价</a:t>
            </a:r>
            <a:r>
              <a:rPr lang="en-US" altLang="zh-CN" sz="2400" b="1">
                <a:latin typeface="宋体" panose="02010600030101010101" pitchFamily="2" charset="-122"/>
              </a:rPr>
              <a:t>4800</a:t>
            </a:r>
            <a:r>
              <a:rPr lang="zh-CN" altLang="en-US" sz="2400" b="1">
                <a:latin typeface="宋体" panose="02010600030101010101" pitchFamily="2" charset="-122"/>
              </a:rPr>
              <a:t>元，成本</a:t>
            </a:r>
            <a:r>
              <a:rPr lang="en-US" altLang="zh-CN" sz="2400" b="1">
                <a:latin typeface="宋体" panose="02010600030101010101" pitchFamily="2" charset="-122"/>
              </a:rPr>
              <a:t>2400</a:t>
            </a:r>
            <a:r>
              <a:rPr lang="zh-CN" altLang="en-US" sz="2400" b="1">
                <a:latin typeface="宋体" panose="02010600030101010101" pitchFamily="2" charset="-122"/>
              </a:rPr>
              <a:t>元，根据顾客群的经济条件和购买心理，制定了不同的价格，满足了不同顾客的心理需求。</a:t>
            </a:r>
          </a:p>
          <a:p>
            <a:pPr>
              <a:lnSpc>
                <a:spcPct val="80000"/>
              </a:lnSpc>
              <a:buFont typeface="Wingdings" panose="05000000000000000000" pitchFamily="2" charset="2"/>
              <a:buNone/>
            </a:pPr>
            <a:r>
              <a:rPr lang="zh-CN" altLang="en-US" sz="2400" b="1">
                <a:solidFill>
                  <a:srgbClr val="FF0000"/>
                </a:solidFill>
                <a:latin typeface="宋体" panose="02010600030101010101" pitchFamily="2" charset="-122"/>
              </a:rPr>
              <a:t>问题：</a:t>
            </a:r>
            <a:r>
              <a:rPr lang="zh-CN" altLang="en-US" sz="2400" b="1">
                <a:latin typeface="宋体" panose="02010600030101010101" pitchFamily="2" charset="-122"/>
              </a:rPr>
              <a:t>试分析三种型号手机定价的心理策略。</a:t>
            </a:r>
          </a:p>
          <a:p>
            <a:pPr>
              <a:buFont typeface="Wingdings" panose="05000000000000000000" pitchFamily="2" charset="2"/>
              <a:buNone/>
            </a:pPr>
            <a:r>
              <a:rPr lang="zh-CN" altLang="en-US" sz="2400" b="1">
                <a:solidFill>
                  <a:srgbClr val="660066"/>
                </a:solidFill>
                <a:latin typeface="宋体" panose="02010600030101010101" pitchFamily="2" charset="-122"/>
              </a:rPr>
              <a:t>分析提示：</a:t>
            </a:r>
            <a:r>
              <a:rPr lang="zh-CN" altLang="en-US" sz="2400" b="1">
                <a:latin typeface="宋体" panose="02010600030101010101" pitchFamily="2" charset="-122"/>
              </a:rPr>
              <a:t>手机作为现代通讯手段，已日益普及，同时手机由于有不同功能，款式，价格也有较大差异。通过分层、分档定价，从而更好地满足不同的细分市场用户的需求。</a:t>
            </a:r>
          </a:p>
          <a:p>
            <a:pPr>
              <a:lnSpc>
                <a:spcPct val="80000"/>
              </a:lnSpc>
              <a:buFont typeface="Wingdings" panose="05000000000000000000" pitchFamily="2" charset="2"/>
              <a:buNone/>
            </a:pPr>
            <a:r>
              <a:rPr lang="zh-CN" altLang="en-US" sz="2400" b="1">
                <a:latin typeface="宋体" panose="02010600030101010101" pitchFamily="2" charset="-122"/>
              </a:rPr>
              <a:t>    </a:t>
            </a:r>
            <a:r>
              <a:rPr lang="en-US" altLang="zh-CN" sz="2400" b="1">
                <a:latin typeface="宋体" panose="02010600030101010101" pitchFamily="2" charset="-122"/>
              </a:rPr>
              <a:t>A</a:t>
            </a:r>
            <a:r>
              <a:rPr lang="zh-CN" altLang="en-US" sz="2400" b="1">
                <a:latin typeface="宋体" panose="02010600030101010101" pitchFamily="2" charset="-122"/>
              </a:rPr>
              <a:t>型手机，价格较低，满足求廉顾客的购买心理。</a:t>
            </a:r>
          </a:p>
          <a:p>
            <a:pPr>
              <a:lnSpc>
                <a:spcPct val="80000"/>
              </a:lnSpc>
              <a:buFont typeface="Wingdings" panose="05000000000000000000" pitchFamily="2" charset="2"/>
              <a:buNone/>
            </a:pPr>
            <a:r>
              <a:rPr lang="zh-CN" altLang="en-US" sz="2400" b="1">
                <a:latin typeface="宋体" panose="02010600030101010101" pitchFamily="2" charset="-122"/>
              </a:rPr>
              <a:t>    </a:t>
            </a:r>
            <a:r>
              <a:rPr lang="en-US" altLang="zh-CN" sz="2400" b="1">
                <a:latin typeface="宋体" panose="02010600030101010101" pitchFamily="2" charset="-122"/>
              </a:rPr>
              <a:t>B</a:t>
            </a:r>
            <a:r>
              <a:rPr lang="zh-CN" altLang="en-US" sz="2400" b="1">
                <a:latin typeface="宋体" panose="02010600030101010101" pitchFamily="2" charset="-122"/>
              </a:rPr>
              <a:t>型手机，价格适中，满足有一些特殊爱好和需求顾客的购买心理。</a:t>
            </a:r>
          </a:p>
          <a:p>
            <a:pPr>
              <a:lnSpc>
                <a:spcPct val="80000"/>
              </a:lnSpc>
              <a:buFont typeface="Wingdings" panose="05000000000000000000" pitchFamily="2" charset="2"/>
              <a:buNone/>
            </a:pPr>
            <a:r>
              <a:rPr lang="zh-CN" altLang="en-US" sz="2400" b="1">
                <a:latin typeface="宋体" panose="02010600030101010101" pitchFamily="2" charset="-122"/>
              </a:rPr>
              <a:t>    </a:t>
            </a:r>
            <a:r>
              <a:rPr lang="en-US" altLang="zh-CN" sz="2400" b="1">
                <a:latin typeface="宋体" panose="02010600030101010101" pitchFamily="2" charset="-122"/>
              </a:rPr>
              <a:t>C</a:t>
            </a:r>
            <a:r>
              <a:rPr lang="zh-CN" altLang="en-US" sz="2400" b="1">
                <a:latin typeface="宋体" panose="02010600030101010101" pitchFamily="2" charset="-122"/>
              </a:rPr>
              <a:t>型手机，满足追求时尚，体现自身社会地位的顾客购买心理。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6"/>
                                        </p:tgtEl>
                                        <p:attrNameLst>
                                          <p:attrName>style.visibility</p:attrName>
                                        </p:attrNameLst>
                                      </p:cBhvr>
                                      <p:to>
                                        <p:strVal val="visible"/>
                                      </p:to>
                                    </p:set>
                                    <p:animEffect transition="in" filter="dissolve">
                                      <p:cBhvr>
                                        <p:cTn id="7" dur="500"/>
                                        <p:tgtEl>
                                          <p:spTgt spid="292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2867">
                                            <p:txEl>
                                              <p:pRg st="0" end="0"/>
                                            </p:txEl>
                                          </p:spTgt>
                                        </p:tgtEl>
                                        <p:attrNameLst>
                                          <p:attrName>style.visibility</p:attrName>
                                        </p:attrNameLst>
                                      </p:cBhvr>
                                      <p:to>
                                        <p:strVal val="visible"/>
                                      </p:to>
                                    </p:set>
                                    <p:animEffect transition="in" filter="blinds(horizontal)">
                                      <p:cBhvr>
                                        <p:cTn id="12" dur="500"/>
                                        <p:tgtEl>
                                          <p:spTgt spid="29286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92867">
                                            <p:txEl>
                                              <p:pRg st="1" end="1"/>
                                            </p:txEl>
                                          </p:spTgt>
                                        </p:tgtEl>
                                        <p:attrNameLst>
                                          <p:attrName>style.visibility</p:attrName>
                                        </p:attrNameLst>
                                      </p:cBhvr>
                                      <p:to>
                                        <p:strVal val="visible"/>
                                      </p:to>
                                    </p:set>
                                    <p:animEffect transition="in" filter="blinds(horizontal)">
                                      <p:cBhvr>
                                        <p:cTn id="15" dur="500"/>
                                        <p:tgtEl>
                                          <p:spTgt spid="29286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92867">
                                            <p:txEl>
                                              <p:pRg st="2" end="2"/>
                                            </p:txEl>
                                          </p:spTgt>
                                        </p:tgtEl>
                                        <p:attrNameLst>
                                          <p:attrName>style.visibility</p:attrName>
                                        </p:attrNameLst>
                                      </p:cBhvr>
                                      <p:to>
                                        <p:strVal val="visible"/>
                                      </p:to>
                                    </p:set>
                                    <p:animEffect transition="in" filter="blinds(horizontal)">
                                      <p:cBhvr>
                                        <p:cTn id="20" dur="500"/>
                                        <p:tgtEl>
                                          <p:spTgt spid="29286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92867">
                                            <p:txEl>
                                              <p:pRg st="3" end="3"/>
                                            </p:txEl>
                                          </p:spTgt>
                                        </p:tgtEl>
                                        <p:attrNameLst>
                                          <p:attrName>style.visibility</p:attrName>
                                        </p:attrNameLst>
                                      </p:cBhvr>
                                      <p:to>
                                        <p:strVal val="visible"/>
                                      </p:to>
                                    </p:set>
                                    <p:animEffect transition="in" filter="blinds(horizontal)">
                                      <p:cBhvr>
                                        <p:cTn id="25" dur="500"/>
                                        <p:tgtEl>
                                          <p:spTgt spid="292867">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92867">
                                            <p:txEl>
                                              <p:pRg st="4" end="4"/>
                                            </p:txEl>
                                          </p:spTgt>
                                        </p:tgtEl>
                                        <p:attrNameLst>
                                          <p:attrName>style.visibility</p:attrName>
                                        </p:attrNameLst>
                                      </p:cBhvr>
                                      <p:to>
                                        <p:strVal val="visible"/>
                                      </p:to>
                                    </p:set>
                                    <p:animEffect transition="in" filter="blinds(horizontal)">
                                      <p:cBhvr>
                                        <p:cTn id="28" dur="500"/>
                                        <p:tgtEl>
                                          <p:spTgt spid="292867">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92867">
                                            <p:txEl>
                                              <p:pRg st="5" end="5"/>
                                            </p:txEl>
                                          </p:spTgt>
                                        </p:tgtEl>
                                        <p:attrNameLst>
                                          <p:attrName>style.visibility</p:attrName>
                                        </p:attrNameLst>
                                      </p:cBhvr>
                                      <p:to>
                                        <p:strVal val="visible"/>
                                      </p:to>
                                    </p:set>
                                    <p:animEffect transition="in" filter="blinds(horizontal)">
                                      <p:cBhvr>
                                        <p:cTn id="31" dur="500"/>
                                        <p:tgtEl>
                                          <p:spTgt spid="292867">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92867">
                                            <p:txEl>
                                              <p:pRg st="6" end="6"/>
                                            </p:txEl>
                                          </p:spTgt>
                                        </p:tgtEl>
                                        <p:attrNameLst>
                                          <p:attrName>style.visibility</p:attrName>
                                        </p:attrNameLst>
                                      </p:cBhvr>
                                      <p:to>
                                        <p:strVal val="visible"/>
                                      </p:to>
                                    </p:set>
                                    <p:animEffect transition="in" filter="blinds(horizontal)">
                                      <p:cBhvr>
                                        <p:cTn id="34" dur="500"/>
                                        <p:tgtEl>
                                          <p:spTgt spid="292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FFE747C0-2942-46F4-A9CA-C8A2885CB83F}"/>
              </a:ext>
            </a:extLst>
          </p:cNvPr>
          <p:cNvSpPr>
            <a:spLocks noGrp="1" noChangeArrowheads="1"/>
          </p:cNvSpPr>
          <p:nvPr>
            <p:ph type="title"/>
          </p:nvPr>
        </p:nvSpPr>
        <p:spPr>
          <a:xfrm>
            <a:off x="2590800" y="228601"/>
            <a:ext cx="7848600" cy="487363"/>
          </a:xfrm>
          <a:noFill/>
          <a:extLst>
            <a:ext uri="{909E8E84-426E-40DD-AFC4-6F175D3DCCD1}">
              <a14:hiddenFill xmlns:a14="http://schemas.microsoft.com/office/drawing/2010/main">
                <a:solidFill>
                  <a:srgbClr val="333399"/>
                </a:solidFill>
              </a14:hiddenFill>
            </a:ext>
          </a:extLst>
        </p:spPr>
        <p:txBody>
          <a:bodyPr/>
          <a:lstStyle/>
          <a:p>
            <a:r>
              <a:rPr lang="en-US" altLang="zh-CN" sz="3200" i="0">
                <a:latin typeface="宋体" panose="02010600030101010101" pitchFamily="2" charset="-122"/>
              </a:rPr>
              <a:t>7.2.2 </a:t>
            </a:r>
            <a:r>
              <a:rPr lang="zh-CN" altLang="en-US" sz="3200" i="0">
                <a:latin typeface="宋体" panose="02010600030101010101" pitchFamily="2" charset="-122"/>
              </a:rPr>
              <a:t>新产品定价的心理策略</a:t>
            </a:r>
          </a:p>
        </p:txBody>
      </p:sp>
      <p:sp>
        <p:nvSpPr>
          <p:cNvPr id="293891" name="AutoShape 3">
            <a:extLst>
              <a:ext uri="{FF2B5EF4-FFF2-40B4-BE49-F238E27FC236}">
                <a16:creationId xmlns:a16="http://schemas.microsoft.com/office/drawing/2014/main" id="{CEA1F0F0-FCA5-4013-96CB-79BA6DC242CF}"/>
              </a:ext>
            </a:extLst>
          </p:cNvPr>
          <p:cNvSpPr>
            <a:spLocks noChangeArrowheads="1"/>
          </p:cNvSpPr>
          <p:nvPr/>
        </p:nvSpPr>
        <p:spPr bwMode="auto">
          <a:xfrm>
            <a:off x="5029201" y="3124200"/>
            <a:ext cx="2500313" cy="35814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又称低价策略。这种定价策略利用消费者求实惠、求价廉的心理。先采取低价出售，借以迅速打开销路，扩大市场份额，然后逐步渗透，逐步提高，最后把价格涨到一定高度的策略。</a:t>
            </a:r>
          </a:p>
        </p:txBody>
      </p:sp>
      <p:sp>
        <p:nvSpPr>
          <p:cNvPr id="293892" name="AutoShape 4">
            <a:extLst>
              <a:ext uri="{FF2B5EF4-FFF2-40B4-BE49-F238E27FC236}">
                <a16:creationId xmlns:a16="http://schemas.microsoft.com/office/drawing/2014/main" id="{5652AD42-CB89-470B-88BB-B2622CCECA64}"/>
              </a:ext>
            </a:extLst>
          </p:cNvPr>
          <p:cNvSpPr>
            <a:spLocks noChangeArrowheads="1"/>
          </p:cNvSpPr>
          <p:nvPr/>
        </p:nvSpPr>
        <p:spPr bwMode="auto">
          <a:xfrm>
            <a:off x="2286000" y="3124200"/>
            <a:ext cx="2438400" cy="35814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zh-CN" altLang="en-US" sz="2000" b="1">
                <a:solidFill>
                  <a:srgbClr val="080808"/>
                </a:solidFill>
                <a:latin typeface="宋体" panose="02010600030101010101" pitchFamily="2" charset="-122"/>
                <a:ea typeface="宋体" panose="02010600030101010101" pitchFamily="2" charset="-122"/>
              </a:rPr>
              <a:t>又称高价策略，这种定价策略利用消费者的求新、猎奇和追求时尚的心理，在新产品进入市场初期，将价格定得很高，大大超出商品的实际价值，以便在短期内尽快收回投资，减少经营风险。 </a:t>
            </a:r>
          </a:p>
        </p:txBody>
      </p:sp>
      <p:sp>
        <p:nvSpPr>
          <p:cNvPr id="293893" name="AutoShape 5">
            <a:extLst>
              <a:ext uri="{FF2B5EF4-FFF2-40B4-BE49-F238E27FC236}">
                <a16:creationId xmlns:a16="http://schemas.microsoft.com/office/drawing/2014/main" id="{356D7509-A788-450D-8448-E2F3000B1289}"/>
              </a:ext>
            </a:extLst>
          </p:cNvPr>
          <p:cNvSpPr>
            <a:spLocks noChangeArrowheads="1"/>
          </p:cNvSpPr>
          <p:nvPr/>
        </p:nvSpPr>
        <p:spPr bwMode="auto">
          <a:xfrm>
            <a:off x="7848600" y="3124200"/>
            <a:ext cx="2438400" cy="35814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zh-CN" altLang="en-US" sz="2000" b="1">
                <a:solidFill>
                  <a:srgbClr val="080808"/>
                </a:solidFill>
                <a:latin typeface="宋体" panose="02010600030101010101" pitchFamily="2" charset="-122"/>
                <a:ea typeface="宋体" panose="02010600030101010101" pitchFamily="2" charset="-122"/>
              </a:rPr>
              <a:t>是介于撇脂定价策略与渗透定价策略之间的一种定价策略。是根据消费者对该种新产品所期望的支付价格，将其定在高价与低价之间，兼顾消费者和生产者的利益，使两者均满意的价格策略 </a:t>
            </a:r>
          </a:p>
        </p:txBody>
      </p:sp>
      <p:sp>
        <p:nvSpPr>
          <p:cNvPr id="293894" name="AutoShape 6">
            <a:extLst>
              <a:ext uri="{FF2B5EF4-FFF2-40B4-BE49-F238E27FC236}">
                <a16:creationId xmlns:a16="http://schemas.microsoft.com/office/drawing/2014/main" id="{00EE4433-831F-4B04-AE3F-1794C2296AF0}"/>
              </a:ext>
            </a:extLst>
          </p:cNvPr>
          <p:cNvSpPr>
            <a:spLocks noChangeArrowheads="1"/>
          </p:cNvSpPr>
          <p:nvPr/>
        </p:nvSpPr>
        <p:spPr bwMode="gray">
          <a:xfrm>
            <a:off x="4579938" y="1617663"/>
            <a:ext cx="525462" cy="614362"/>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5" name="AutoShape 7">
            <a:extLst>
              <a:ext uri="{FF2B5EF4-FFF2-40B4-BE49-F238E27FC236}">
                <a16:creationId xmlns:a16="http://schemas.microsoft.com/office/drawing/2014/main" id="{3FC76041-A249-408F-90BF-E5FA009B82BA}"/>
              </a:ext>
            </a:extLst>
          </p:cNvPr>
          <p:cNvSpPr>
            <a:spLocks noChangeArrowheads="1"/>
          </p:cNvSpPr>
          <p:nvPr/>
        </p:nvSpPr>
        <p:spPr bwMode="gray">
          <a:xfrm>
            <a:off x="7289801" y="1617663"/>
            <a:ext cx="523875" cy="614362"/>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6" name="Oval 8">
            <a:extLst>
              <a:ext uri="{FF2B5EF4-FFF2-40B4-BE49-F238E27FC236}">
                <a16:creationId xmlns:a16="http://schemas.microsoft.com/office/drawing/2014/main" id="{2DFD22DE-3C66-4DCF-A2CF-265D8FA49CAB}"/>
              </a:ext>
            </a:extLst>
          </p:cNvPr>
          <p:cNvSpPr>
            <a:spLocks noChangeArrowheads="1"/>
          </p:cNvSpPr>
          <p:nvPr/>
        </p:nvSpPr>
        <p:spPr bwMode="gray">
          <a:xfrm>
            <a:off x="7772400" y="1665169"/>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7" name="Oval 9">
            <a:extLst>
              <a:ext uri="{FF2B5EF4-FFF2-40B4-BE49-F238E27FC236}">
                <a16:creationId xmlns:a16="http://schemas.microsoft.com/office/drawing/2014/main" id="{C19F4DBA-0BEE-4E70-91E3-083F8C7F152D}"/>
              </a:ext>
            </a:extLst>
          </p:cNvPr>
          <p:cNvSpPr>
            <a:spLocks noChangeArrowheads="1"/>
          </p:cNvSpPr>
          <p:nvPr/>
        </p:nvSpPr>
        <p:spPr bwMode="gray">
          <a:xfrm>
            <a:off x="7772401" y="1665169"/>
            <a:ext cx="2239963" cy="519351"/>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8" name="Oval 10">
            <a:extLst>
              <a:ext uri="{FF2B5EF4-FFF2-40B4-BE49-F238E27FC236}">
                <a16:creationId xmlns:a16="http://schemas.microsoft.com/office/drawing/2014/main" id="{BFE0100C-1C69-4EAE-8A70-B5D00BA8B595}"/>
              </a:ext>
            </a:extLst>
          </p:cNvPr>
          <p:cNvSpPr>
            <a:spLocks noChangeArrowheads="1"/>
          </p:cNvSpPr>
          <p:nvPr/>
        </p:nvSpPr>
        <p:spPr bwMode="gray">
          <a:xfrm>
            <a:off x="7918451" y="1665963"/>
            <a:ext cx="1947863"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9" name="Oval 11">
            <a:extLst>
              <a:ext uri="{FF2B5EF4-FFF2-40B4-BE49-F238E27FC236}">
                <a16:creationId xmlns:a16="http://schemas.microsoft.com/office/drawing/2014/main" id="{32AB776E-BD81-4593-9157-F6756EC2BCE3}"/>
              </a:ext>
            </a:extLst>
          </p:cNvPr>
          <p:cNvSpPr>
            <a:spLocks noChangeArrowheads="1"/>
          </p:cNvSpPr>
          <p:nvPr/>
        </p:nvSpPr>
        <p:spPr bwMode="gray">
          <a:xfrm>
            <a:off x="7951788" y="1677076"/>
            <a:ext cx="1947862" cy="51935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0" name="Oval 12">
            <a:extLst>
              <a:ext uri="{FF2B5EF4-FFF2-40B4-BE49-F238E27FC236}">
                <a16:creationId xmlns:a16="http://schemas.microsoft.com/office/drawing/2014/main" id="{8B6AE0BE-DD63-4D10-8B80-079F60502FA9}"/>
              </a:ext>
            </a:extLst>
          </p:cNvPr>
          <p:cNvSpPr>
            <a:spLocks noChangeArrowheads="1"/>
          </p:cNvSpPr>
          <p:nvPr/>
        </p:nvSpPr>
        <p:spPr bwMode="gray">
          <a:xfrm>
            <a:off x="8023226" y="1664375"/>
            <a:ext cx="1755775"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1" name="Oval 13">
            <a:extLst>
              <a:ext uri="{FF2B5EF4-FFF2-40B4-BE49-F238E27FC236}">
                <a16:creationId xmlns:a16="http://schemas.microsoft.com/office/drawing/2014/main" id="{54ACB971-8BB6-478A-9B8B-3B45867BB7CA}"/>
              </a:ext>
            </a:extLst>
          </p:cNvPr>
          <p:cNvSpPr>
            <a:spLocks noChangeArrowheads="1"/>
          </p:cNvSpPr>
          <p:nvPr/>
        </p:nvSpPr>
        <p:spPr bwMode="gray">
          <a:xfrm>
            <a:off x="2408238" y="1658819"/>
            <a:ext cx="259766" cy="51935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2" name="Oval 14">
            <a:extLst>
              <a:ext uri="{FF2B5EF4-FFF2-40B4-BE49-F238E27FC236}">
                <a16:creationId xmlns:a16="http://schemas.microsoft.com/office/drawing/2014/main" id="{713C7EA1-5EA0-458F-AD00-33EDA616185F}"/>
              </a:ext>
            </a:extLst>
          </p:cNvPr>
          <p:cNvSpPr>
            <a:spLocks noChangeArrowheads="1"/>
          </p:cNvSpPr>
          <p:nvPr/>
        </p:nvSpPr>
        <p:spPr bwMode="gray">
          <a:xfrm>
            <a:off x="2408238" y="1658819"/>
            <a:ext cx="259766" cy="51935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3" name="Oval 15">
            <a:extLst>
              <a:ext uri="{FF2B5EF4-FFF2-40B4-BE49-F238E27FC236}">
                <a16:creationId xmlns:a16="http://schemas.microsoft.com/office/drawing/2014/main" id="{60EEAE68-DFB3-4ABA-AA3E-8A3079772380}"/>
              </a:ext>
            </a:extLst>
          </p:cNvPr>
          <p:cNvSpPr>
            <a:spLocks noChangeArrowheads="1"/>
          </p:cNvSpPr>
          <p:nvPr/>
        </p:nvSpPr>
        <p:spPr bwMode="gray">
          <a:xfrm>
            <a:off x="2547938" y="1658026"/>
            <a:ext cx="1947862" cy="51935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4" name="Oval 16">
            <a:extLst>
              <a:ext uri="{FF2B5EF4-FFF2-40B4-BE49-F238E27FC236}">
                <a16:creationId xmlns:a16="http://schemas.microsoft.com/office/drawing/2014/main" id="{31034C6F-BE9B-4680-94E1-1C1483EE9B95}"/>
              </a:ext>
            </a:extLst>
          </p:cNvPr>
          <p:cNvSpPr>
            <a:spLocks noChangeArrowheads="1"/>
          </p:cNvSpPr>
          <p:nvPr/>
        </p:nvSpPr>
        <p:spPr bwMode="gray">
          <a:xfrm>
            <a:off x="2514601" y="1661994"/>
            <a:ext cx="1947863" cy="519351"/>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5" name="Oval 17">
            <a:extLst>
              <a:ext uri="{FF2B5EF4-FFF2-40B4-BE49-F238E27FC236}">
                <a16:creationId xmlns:a16="http://schemas.microsoft.com/office/drawing/2014/main" id="{EE081BFC-1DD7-4C7D-A005-4515B9FC43B9}"/>
              </a:ext>
            </a:extLst>
          </p:cNvPr>
          <p:cNvSpPr>
            <a:spLocks noChangeArrowheads="1"/>
          </p:cNvSpPr>
          <p:nvPr/>
        </p:nvSpPr>
        <p:spPr bwMode="gray">
          <a:xfrm>
            <a:off x="2514600" y="1659613"/>
            <a:ext cx="1752600"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93906" name="Group 18">
            <a:extLst>
              <a:ext uri="{FF2B5EF4-FFF2-40B4-BE49-F238E27FC236}">
                <a16:creationId xmlns:a16="http://schemas.microsoft.com/office/drawing/2014/main" id="{F3544B63-0ACF-40BC-91FE-0484300F8D36}"/>
              </a:ext>
            </a:extLst>
          </p:cNvPr>
          <p:cNvGrpSpPr>
            <a:grpSpLocks/>
          </p:cNvGrpSpPr>
          <p:nvPr/>
        </p:nvGrpSpPr>
        <p:grpSpPr bwMode="auto">
          <a:xfrm>
            <a:off x="2692400" y="1039813"/>
            <a:ext cx="1697038" cy="1752600"/>
            <a:chOff x="4166" y="1706"/>
            <a:chExt cx="1252" cy="1252"/>
          </a:xfrm>
        </p:grpSpPr>
        <p:sp>
          <p:nvSpPr>
            <p:cNvPr id="293907" name="Oval 19">
              <a:extLst>
                <a:ext uri="{FF2B5EF4-FFF2-40B4-BE49-F238E27FC236}">
                  <a16:creationId xmlns:a16="http://schemas.microsoft.com/office/drawing/2014/main" id="{87ABCA2A-A772-4D41-B4B8-B7CCBFF08D41}"/>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8" name="Oval 20">
              <a:extLst>
                <a:ext uri="{FF2B5EF4-FFF2-40B4-BE49-F238E27FC236}">
                  <a16:creationId xmlns:a16="http://schemas.microsoft.com/office/drawing/2014/main" id="{9FF01415-7808-4EB8-BDB6-ADC9D5628549}"/>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9" name="Oval 21">
              <a:extLst>
                <a:ext uri="{FF2B5EF4-FFF2-40B4-BE49-F238E27FC236}">
                  <a16:creationId xmlns:a16="http://schemas.microsoft.com/office/drawing/2014/main" id="{6149FBFC-90FB-40C1-8F5E-FA60EB509718}"/>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0" name="Oval 22">
              <a:extLst>
                <a:ext uri="{FF2B5EF4-FFF2-40B4-BE49-F238E27FC236}">
                  <a16:creationId xmlns:a16="http://schemas.microsoft.com/office/drawing/2014/main" id="{90B8804D-3AEF-407F-BCD9-C50AFB8701DE}"/>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3911" name="Oval 23">
            <a:extLst>
              <a:ext uri="{FF2B5EF4-FFF2-40B4-BE49-F238E27FC236}">
                <a16:creationId xmlns:a16="http://schemas.microsoft.com/office/drawing/2014/main" id="{2D9FC7E2-3538-46FE-8A3B-32677CA5C6BE}"/>
              </a:ext>
            </a:extLst>
          </p:cNvPr>
          <p:cNvSpPr>
            <a:spLocks noChangeArrowheads="1"/>
          </p:cNvSpPr>
          <p:nvPr/>
        </p:nvSpPr>
        <p:spPr bwMode="gray">
          <a:xfrm>
            <a:off x="5091113" y="1665169"/>
            <a:ext cx="259766" cy="51935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2" name="Oval 24">
            <a:extLst>
              <a:ext uri="{FF2B5EF4-FFF2-40B4-BE49-F238E27FC236}">
                <a16:creationId xmlns:a16="http://schemas.microsoft.com/office/drawing/2014/main" id="{E7555DDB-741C-472D-A9C8-DFD0C509A3DD}"/>
              </a:ext>
            </a:extLst>
          </p:cNvPr>
          <p:cNvSpPr>
            <a:spLocks noChangeArrowheads="1"/>
          </p:cNvSpPr>
          <p:nvPr/>
        </p:nvSpPr>
        <p:spPr bwMode="gray">
          <a:xfrm>
            <a:off x="5091113" y="1665169"/>
            <a:ext cx="259766" cy="519351"/>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3" name="Oval 25">
            <a:extLst>
              <a:ext uri="{FF2B5EF4-FFF2-40B4-BE49-F238E27FC236}">
                <a16:creationId xmlns:a16="http://schemas.microsoft.com/office/drawing/2014/main" id="{2336AE1E-F7A6-43EA-9C7B-37424E0C6B23}"/>
              </a:ext>
            </a:extLst>
          </p:cNvPr>
          <p:cNvSpPr>
            <a:spLocks noChangeArrowheads="1"/>
          </p:cNvSpPr>
          <p:nvPr/>
        </p:nvSpPr>
        <p:spPr bwMode="gray">
          <a:xfrm>
            <a:off x="5237163" y="1665963"/>
            <a:ext cx="1947862" cy="51935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4" name="Oval 26">
            <a:extLst>
              <a:ext uri="{FF2B5EF4-FFF2-40B4-BE49-F238E27FC236}">
                <a16:creationId xmlns:a16="http://schemas.microsoft.com/office/drawing/2014/main" id="{BCF1F0AC-D53E-4754-97B2-220931417D1B}"/>
              </a:ext>
            </a:extLst>
          </p:cNvPr>
          <p:cNvSpPr>
            <a:spLocks noChangeArrowheads="1"/>
          </p:cNvSpPr>
          <p:nvPr/>
        </p:nvSpPr>
        <p:spPr bwMode="gray">
          <a:xfrm>
            <a:off x="5240339" y="1668344"/>
            <a:ext cx="1946275" cy="519351"/>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5" name="Oval 27">
            <a:extLst>
              <a:ext uri="{FF2B5EF4-FFF2-40B4-BE49-F238E27FC236}">
                <a16:creationId xmlns:a16="http://schemas.microsoft.com/office/drawing/2014/main" id="{31F37CFF-96D8-4BA9-8990-146B282A7D0E}"/>
              </a:ext>
            </a:extLst>
          </p:cNvPr>
          <p:cNvSpPr>
            <a:spLocks noChangeArrowheads="1"/>
          </p:cNvSpPr>
          <p:nvPr/>
        </p:nvSpPr>
        <p:spPr bwMode="gray">
          <a:xfrm>
            <a:off x="5334000" y="1664375"/>
            <a:ext cx="1752600"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93916" name="Group 28">
            <a:extLst>
              <a:ext uri="{FF2B5EF4-FFF2-40B4-BE49-F238E27FC236}">
                <a16:creationId xmlns:a16="http://schemas.microsoft.com/office/drawing/2014/main" id="{9B37A937-5ED5-4908-9694-3F18118BCFC4}"/>
              </a:ext>
            </a:extLst>
          </p:cNvPr>
          <p:cNvGrpSpPr>
            <a:grpSpLocks/>
          </p:cNvGrpSpPr>
          <p:nvPr/>
        </p:nvGrpSpPr>
        <p:grpSpPr bwMode="auto">
          <a:xfrm>
            <a:off x="5362575" y="1039813"/>
            <a:ext cx="1697038" cy="1752600"/>
            <a:chOff x="4166" y="1706"/>
            <a:chExt cx="1252" cy="1252"/>
          </a:xfrm>
        </p:grpSpPr>
        <p:sp>
          <p:nvSpPr>
            <p:cNvPr id="293917" name="Oval 29">
              <a:extLst>
                <a:ext uri="{FF2B5EF4-FFF2-40B4-BE49-F238E27FC236}">
                  <a16:creationId xmlns:a16="http://schemas.microsoft.com/office/drawing/2014/main" id="{CC75D668-FA80-49EE-BE13-BD74EB0E213E}"/>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8" name="Oval 30">
              <a:extLst>
                <a:ext uri="{FF2B5EF4-FFF2-40B4-BE49-F238E27FC236}">
                  <a16:creationId xmlns:a16="http://schemas.microsoft.com/office/drawing/2014/main" id="{25D8BEEA-F952-4778-A550-5F6BB495CFF2}"/>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9" name="Oval 31">
              <a:extLst>
                <a:ext uri="{FF2B5EF4-FFF2-40B4-BE49-F238E27FC236}">
                  <a16:creationId xmlns:a16="http://schemas.microsoft.com/office/drawing/2014/main" id="{7B2E1D95-FC01-4538-BFC4-716E9657396C}"/>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20" name="Oval 32">
              <a:extLst>
                <a:ext uri="{FF2B5EF4-FFF2-40B4-BE49-F238E27FC236}">
                  <a16:creationId xmlns:a16="http://schemas.microsoft.com/office/drawing/2014/main" id="{B3E3680A-BC06-4D99-ACC8-500A660E4B47}"/>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grpSp>
        <p:nvGrpSpPr>
          <p:cNvPr id="293921" name="Group 33">
            <a:extLst>
              <a:ext uri="{FF2B5EF4-FFF2-40B4-BE49-F238E27FC236}">
                <a16:creationId xmlns:a16="http://schemas.microsoft.com/office/drawing/2014/main" id="{3387A6E3-A77C-400F-A427-B63188CBD9A7}"/>
              </a:ext>
            </a:extLst>
          </p:cNvPr>
          <p:cNvGrpSpPr>
            <a:grpSpLocks/>
          </p:cNvGrpSpPr>
          <p:nvPr/>
        </p:nvGrpSpPr>
        <p:grpSpPr bwMode="auto">
          <a:xfrm>
            <a:off x="8054976" y="1039813"/>
            <a:ext cx="1698625" cy="1752600"/>
            <a:chOff x="4166" y="1706"/>
            <a:chExt cx="1252" cy="1252"/>
          </a:xfrm>
        </p:grpSpPr>
        <p:sp>
          <p:nvSpPr>
            <p:cNvPr id="293922" name="Oval 34">
              <a:extLst>
                <a:ext uri="{FF2B5EF4-FFF2-40B4-BE49-F238E27FC236}">
                  <a16:creationId xmlns:a16="http://schemas.microsoft.com/office/drawing/2014/main" id="{1DD2B534-8CAC-4CAD-8752-86AE386CAFA6}"/>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23" name="Oval 35">
              <a:extLst>
                <a:ext uri="{FF2B5EF4-FFF2-40B4-BE49-F238E27FC236}">
                  <a16:creationId xmlns:a16="http://schemas.microsoft.com/office/drawing/2014/main" id="{EDF47E6E-E830-4A97-9CBF-9413A06D9748}"/>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24" name="Oval 36">
              <a:extLst>
                <a:ext uri="{FF2B5EF4-FFF2-40B4-BE49-F238E27FC236}">
                  <a16:creationId xmlns:a16="http://schemas.microsoft.com/office/drawing/2014/main" id="{CBACA358-3CC3-4599-970B-624367F52E8A}"/>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25" name="Oval 37">
              <a:extLst>
                <a:ext uri="{FF2B5EF4-FFF2-40B4-BE49-F238E27FC236}">
                  <a16:creationId xmlns:a16="http://schemas.microsoft.com/office/drawing/2014/main" id="{F4318A3C-AA19-4B15-A3D6-0D2C959A0DD8}"/>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3926" name="Text Box 38">
            <a:extLst>
              <a:ext uri="{FF2B5EF4-FFF2-40B4-BE49-F238E27FC236}">
                <a16:creationId xmlns:a16="http://schemas.microsoft.com/office/drawing/2014/main" id="{D5CAE584-DFE7-4F6D-83C3-43E1FEBD7A2D}"/>
              </a:ext>
            </a:extLst>
          </p:cNvPr>
          <p:cNvSpPr txBox="1">
            <a:spLocks noChangeArrowheads="1"/>
          </p:cNvSpPr>
          <p:nvPr/>
        </p:nvSpPr>
        <p:spPr bwMode="gray">
          <a:xfrm>
            <a:off x="2787169" y="1728789"/>
            <a:ext cx="15440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b="1">
                <a:solidFill>
                  <a:srgbClr val="660066"/>
                </a:solidFill>
                <a:latin typeface="华文新魏" panose="02010800040101010101" pitchFamily="2" charset="-122"/>
                <a:ea typeface="华文新魏" panose="02010800040101010101" pitchFamily="2" charset="-122"/>
              </a:rPr>
              <a:t>1</a:t>
            </a:r>
            <a:r>
              <a:rPr lang="zh-CN" altLang="en-US" sz="2400" b="1">
                <a:solidFill>
                  <a:srgbClr val="660066"/>
                </a:solidFill>
                <a:latin typeface="华文新魏" panose="02010800040101010101" pitchFamily="2" charset="-122"/>
                <a:ea typeface="华文新魏" panose="02010800040101010101" pitchFamily="2" charset="-122"/>
              </a:rPr>
              <a:t>．</a:t>
            </a:r>
            <a:r>
              <a:rPr lang="zh-CN" altLang="en-US" sz="2400" b="1">
                <a:solidFill>
                  <a:srgbClr val="660066"/>
                </a:solidFill>
                <a:latin typeface="宋体" panose="02010600030101010101" pitchFamily="2" charset="-122"/>
                <a:ea typeface="宋体" panose="02010600030101010101" pitchFamily="2" charset="-122"/>
              </a:rPr>
              <a:t>撇脂定</a:t>
            </a:r>
          </a:p>
          <a:p>
            <a:pPr algn="ctr" eaLnBrk="0" fontAlgn="base" hangingPunct="0">
              <a:spcBef>
                <a:spcPct val="0"/>
              </a:spcBef>
              <a:spcAft>
                <a:spcPct val="0"/>
              </a:spcAft>
            </a:pPr>
            <a:r>
              <a:rPr lang="zh-CN" altLang="en-US" sz="2400" b="1">
                <a:solidFill>
                  <a:srgbClr val="660066"/>
                </a:solidFill>
                <a:latin typeface="宋体" panose="02010600030101010101" pitchFamily="2" charset="-122"/>
                <a:ea typeface="宋体" panose="02010600030101010101" pitchFamily="2" charset="-122"/>
              </a:rPr>
              <a:t>价策略</a:t>
            </a:r>
          </a:p>
        </p:txBody>
      </p:sp>
      <p:sp>
        <p:nvSpPr>
          <p:cNvPr id="293927" name="Text Box 39">
            <a:extLst>
              <a:ext uri="{FF2B5EF4-FFF2-40B4-BE49-F238E27FC236}">
                <a16:creationId xmlns:a16="http://schemas.microsoft.com/office/drawing/2014/main" id="{093EDDDA-9E9E-40FA-B0EA-0C0525F6CF87}"/>
              </a:ext>
            </a:extLst>
          </p:cNvPr>
          <p:cNvSpPr txBox="1">
            <a:spLocks noChangeArrowheads="1"/>
          </p:cNvSpPr>
          <p:nvPr/>
        </p:nvSpPr>
        <p:spPr bwMode="gray">
          <a:xfrm>
            <a:off x="5423760" y="1728789"/>
            <a:ext cx="15953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b="1">
                <a:solidFill>
                  <a:srgbClr val="660066"/>
                </a:solidFill>
                <a:latin typeface="华文新魏" panose="02010800040101010101" pitchFamily="2" charset="-122"/>
                <a:ea typeface="华文新魏" panose="02010800040101010101" pitchFamily="2" charset="-122"/>
              </a:rPr>
              <a:t>2</a:t>
            </a:r>
            <a:r>
              <a:rPr lang="zh-CN" altLang="en-US" sz="2400" b="1">
                <a:solidFill>
                  <a:srgbClr val="660066"/>
                </a:solidFill>
                <a:latin typeface="华文新魏" panose="02010800040101010101" pitchFamily="2" charset="-122"/>
                <a:ea typeface="华文新魏" panose="02010800040101010101" pitchFamily="2" charset="-122"/>
              </a:rPr>
              <a:t>．</a:t>
            </a:r>
            <a:r>
              <a:rPr lang="zh-CN" altLang="en-US" sz="2400" b="1">
                <a:solidFill>
                  <a:srgbClr val="660066"/>
                </a:solidFill>
                <a:latin typeface="宋体" panose="02010600030101010101" pitchFamily="2" charset="-122"/>
                <a:ea typeface="宋体" panose="02010600030101010101" pitchFamily="2" charset="-122"/>
              </a:rPr>
              <a:t>渗透定</a:t>
            </a:r>
          </a:p>
          <a:p>
            <a:pPr algn="ctr" eaLnBrk="0" fontAlgn="base" hangingPunct="0">
              <a:spcBef>
                <a:spcPct val="0"/>
              </a:spcBef>
              <a:spcAft>
                <a:spcPct val="0"/>
              </a:spcAft>
            </a:pPr>
            <a:r>
              <a:rPr lang="zh-CN" altLang="en-US" sz="2400" b="1">
                <a:solidFill>
                  <a:srgbClr val="660066"/>
                </a:solidFill>
                <a:latin typeface="宋体" panose="02010600030101010101" pitchFamily="2" charset="-122"/>
                <a:ea typeface="宋体" panose="02010600030101010101" pitchFamily="2" charset="-122"/>
              </a:rPr>
              <a:t>价策略</a:t>
            </a:r>
            <a:r>
              <a:rPr lang="zh-CN" altLang="en-US" sz="2400">
                <a:solidFill>
                  <a:srgbClr val="660066"/>
                </a:solidFill>
                <a:latin typeface="华文新魏" panose="02010800040101010101" pitchFamily="2" charset="-122"/>
                <a:ea typeface="华文新魏" panose="02010800040101010101" pitchFamily="2" charset="-122"/>
              </a:rPr>
              <a:t> </a:t>
            </a:r>
          </a:p>
          <a:p>
            <a:pPr algn="ctr" eaLnBrk="0" fontAlgn="base" hangingPunct="0">
              <a:spcBef>
                <a:spcPct val="0"/>
              </a:spcBef>
              <a:spcAft>
                <a:spcPct val="0"/>
              </a:spcAft>
            </a:pPr>
            <a:endParaRPr lang="en-US" altLang="zh-CN" sz="2400">
              <a:solidFill>
                <a:srgbClr val="660066"/>
              </a:solidFill>
              <a:latin typeface="华文新魏" panose="02010800040101010101" pitchFamily="2" charset="-122"/>
              <a:ea typeface="华文新魏" panose="02010800040101010101" pitchFamily="2" charset="-122"/>
            </a:endParaRPr>
          </a:p>
        </p:txBody>
      </p:sp>
      <p:sp>
        <p:nvSpPr>
          <p:cNvPr id="293928" name="Text Box 40">
            <a:extLst>
              <a:ext uri="{FF2B5EF4-FFF2-40B4-BE49-F238E27FC236}">
                <a16:creationId xmlns:a16="http://schemas.microsoft.com/office/drawing/2014/main" id="{A6BD0318-C316-4CF1-A85D-BD887354CEBA}"/>
              </a:ext>
            </a:extLst>
          </p:cNvPr>
          <p:cNvSpPr txBox="1">
            <a:spLocks noChangeArrowheads="1"/>
          </p:cNvSpPr>
          <p:nvPr/>
        </p:nvSpPr>
        <p:spPr bwMode="gray">
          <a:xfrm>
            <a:off x="8112985" y="1728789"/>
            <a:ext cx="15953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b="1">
                <a:solidFill>
                  <a:srgbClr val="660066"/>
                </a:solidFill>
                <a:latin typeface="华文新魏" panose="02010800040101010101" pitchFamily="2" charset="-122"/>
                <a:ea typeface="华文新魏" panose="02010800040101010101" pitchFamily="2" charset="-122"/>
              </a:rPr>
              <a:t>3</a:t>
            </a:r>
            <a:r>
              <a:rPr lang="zh-CN" altLang="en-US" sz="2400" b="1">
                <a:solidFill>
                  <a:srgbClr val="660066"/>
                </a:solidFill>
                <a:latin typeface="华文新魏" panose="02010800040101010101" pitchFamily="2" charset="-122"/>
                <a:ea typeface="华文新魏" panose="02010800040101010101" pitchFamily="2" charset="-122"/>
              </a:rPr>
              <a:t>．</a:t>
            </a:r>
            <a:r>
              <a:rPr lang="zh-CN" altLang="en-US" sz="2400" b="1">
                <a:solidFill>
                  <a:srgbClr val="660066"/>
                </a:solidFill>
                <a:latin typeface="宋体" panose="02010600030101010101" pitchFamily="2" charset="-122"/>
                <a:ea typeface="宋体" panose="02010600030101010101" pitchFamily="2" charset="-122"/>
              </a:rPr>
              <a:t>满意定</a:t>
            </a:r>
          </a:p>
          <a:p>
            <a:pPr algn="ctr" eaLnBrk="0" fontAlgn="base" hangingPunct="0">
              <a:spcBef>
                <a:spcPct val="0"/>
              </a:spcBef>
              <a:spcAft>
                <a:spcPct val="0"/>
              </a:spcAft>
            </a:pPr>
            <a:r>
              <a:rPr lang="zh-CN" altLang="en-US" sz="2400" b="1">
                <a:solidFill>
                  <a:srgbClr val="660066"/>
                </a:solidFill>
                <a:latin typeface="宋体" panose="02010600030101010101" pitchFamily="2" charset="-122"/>
                <a:ea typeface="宋体" panose="02010600030101010101" pitchFamily="2" charset="-122"/>
              </a:rPr>
              <a:t>价策略</a:t>
            </a:r>
            <a:r>
              <a:rPr lang="zh-CN" altLang="en-US">
                <a:solidFill>
                  <a:srgbClr val="080808"/>
                </a:solidFill>
                <a:latin typeface="Arial" panose="020B0604020202020204" pitchFamily="34" charset="0"/>
                <a:ea typeface="华文行楷" panose="0201080004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3890"/>
                                        </p:tgtEl>
                                        <p:attrNameLst>
                                          <p:attrName>style.visibility</p:attrName>
                                        </p:attrNameLst>
                                      </p:cBhvr>
                                      <p:to>
                                        <p:strVal val="visible"/>
                                      </p:to>
                                    </p:set>
                                    <p:animEffect transition="in" filter="dissolve">
                                      <p:cBhvr>
                                        <p:cTn id="7" dur="500"/>
                                        <p:tgtEl>
                                          <p:spTgt spid="293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3891"/>
                                        </p:tgtEl>
                                        <p:attrNameLst>
                                          <p:attrName>style.visibility</p:attrName>
                                        </p:attrNameLst>
                                      </p:cBhvr>
                                      <p:to>
                                        <p:strVal val="visible"/>
                                      </p:to>
                                    </p:set>
                                    <p:anim calcmode="lin" valueType="num">
                                      <p:cBhvr additive="base">
                                        <p:cTn id="12" dur="500" fill="hold"/>
                                        <p:tgtEl>
                                          <p:spTgt spid="293891"/>
                                        </p:tgtEl>
                                        <p:attrNameLst>
                                          <p:attrName>ppt_x</p:attrName>
                                        </p:attrNameLst>
                                      </p:cBhvr>
                                      <p:tavLst>
                                        <p:tav tm="0">
                                          <p:val>
                                            <p:strVal val="#ppt_x"/>
                                          </p:val>
                                        </p:tav>
                                        <p:tav tm="100000">
                                          <p:val>
                                            <p:strVal val="#ppt_x"/>
                                          </p:val>
                                        </p:tav>
                                      </p:tavLst>
                                    </p:anim>
                                    <p:anim calcmode="lin" valueType="num">
                                      <p:cBhvr additive="base">
                                        <p:cTn id="13" dur="500" fill="hold"/>
                                        <p:tgtEl>
                                          <p:spTgt spid="29389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3892"/>
                                        </p:tgtEl>
                                        <p:attrNameLst>
                                          <p:attrName>style.visibility</p:attrName>
                                        </p:attrNameLst>
                                      </p:cBhvr>
                                      <p:to>
                                        <p:strVal val="visible"/>
                                      </p:to>
                                    </p:set>
                                    <p:anim calcmode="lin" valueType="num">
                                      <p:cBhvr additive="base">
                                        <p:cTn id="16" dur="500" fill="hold"/>
                                        <p:tgtEl>
                                          <p:spTgt spid="293892"/>
                                        </p:tgtEl>
                                        <p:attrNameLst>
                                          <p:attrName>ppt_x</p:attrName>
                                        </p:attrNameLst>
                                      </p:cBhvr>
                                      <p:tavLst>
                                        <p:tav tm="0">
                                          <p:val>
                                            <p:strVal val="#ppt_x"/>
                                          </p:val>
                                        </p:tav>
                                        <p:tav tm="100000">
                                          <p:val>
                                            <p:strVal val="#ppt_x"/>
                                          </p:val>
                                        </p:tav>
                                      </p:tavLst>
                                    </p:anim>
                                    <p:anim calcmode="lin" valueType="num">
                                      <p:cBhvr additive="base">
                                        <p:cTn id="17" dur="500" fill="hold"/>
                                        <p:tgtEl>
                                          <p:spTgt spid="29389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3893"/>
                                        </p:tgtEl>
                                        <p:attrNameLst>
                                          <p:attrName>style.visibility</p:attrName>
                                        </p:attrNameLst>
                                      </p:cBhvr>
                                      <p:to>
                                        <p:strVal val="visible"/>
                                      </p:to>
                                    </p:set>
                                    <p:anim calcmode="lin" valueType="num">
                                      <p:cBhvr additive="base">
                                        <p:cTn id="20" dur="500" fill="hold"/>
                                        <p:tgtEl>
                                          <p:spTgt spid="293893"/>
                                        </p:tgtEl>
                                        <p:attrNameLst>
                                          <p:attrName>ppt_x</p:attrName>
                                        </p:attrNameLst>
                                      </p:cBhvr>
                                      <p:tavLst>
                                        <p:tav tm="0">
                                          <p:val>
                                            <p:strVal val="#ppt_x"/>
                                          </p:val>
                                        </p:tav>
                                        <p:tav tm="100000">
                                          <p:val>
                                            <p:strVal val="#ppt_x"/>
                                          </p:val>
                                        </p:tav>
                                      </p:tavLst>
                                    </p:anim>
                                    <p:anim calcmode="lin" valueType="num">
                                      <p:cBhvr additive="base">
                                        <p:cTn id="21" dur="500" fill="hold"/>
                                        <p:tgtEl>
                                          <p:spTgt spid="29389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93894"/>
                                        </p:tgtEl>
                                        <p:attrNameLst>
                                          <p:attrName>style.visibility</p:attrName>
                                        </p:attrNameLst>
                                      </p:cBhvr>
                                      <p:to>
                                        <p:strVal val="visible"/>
                                      </p:to>
                                    </p:set>
                                    <p:anim calcmode="lin" valueType="num">
                                      <p:cBhvr additive="base">
                                        <p:cTn id="24" dur="500" fill="hold"/>
                                        <p:tgtEl>
                                          <p:spTgt spid="293894"/>
                                        </p:tgtEl>
                                        <p:attrNameLst>
                                          <p:attrName>ppt_x</p:attrName>
                                        </p:attrNameLst>
                                      </p:cBhvr>
                                      <p:tavLst>
                                        <p:tav tm="0">
                                          <p:val>
                                            <p:strVal val="#ppt_x"/>
                                          </p:val>
                                        </p:tav>
                                        <p:tav tm="100000">
                                          <p:val>
                                            <p:strVal val="#ppt_x"/>
                                          </p:val>
                                        </p:tav>
                                      </p:tavLst>
                                    </p:anim>
                                    <p:anim calcmode="lin" valueType="num">
                                      <p:cBhvr additive="base">
                                        <p:cTn id="25" dur="500" fill="hold"/>
                                        <p:tgtEl>
                                          <p:spTgt spid="29389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93895"/>
                                        </p:tgtEl>
                                        <p:attrNameLst>
                                          <p:attrName>style.visibility</p:attrName>
                                        </p:attrNameLst>
                                      </p:cBhvr>
                                      <p:to>
                                        <p:strVal val="visible"/>
                                      </p:to>
                                    </p:set>
                                    <p:anim calcmode="lin" valueType="num">
                                      <p:cBhvr additive="base">
                                        <p:cTn id="28" dur="500" fill="hold"/>
                                        <p:tgtEl>
                                          <p:spTgt spid="293895"/>
                                        </p:tgtEl>
                                        <p:attrNameLst>
                                          <p:attrName>ppt_x</p:attrName>
                                        </p:attrNameLst>
                                      </p:cBhvr>
                                      <p:tavLst>
                                        <p:tav tm="0">
                                          <p:val>
                                            <p:strVal val="#ppt_x"/>
                                          </p:val>
                                        </p:tav>
                                        <p:tav tm="100000">
                                          <p:val>
                                            <p:strVal val="#ppt_x"/>
                                          </p:val>
                                        </p:tav>
                                      </p:tavLst>
                                    </p:anim>
                                    <p:anim calcmode="lin" valueType="num">
                                      <p:cBhvr additive="base">
                                        <p:cTn id="29" dur="500" fill="hold"/>
                                        <p:tgtEl>
                                          <p:spTgt spid="29389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93896"/>
                                        </p:tgtEl>
                                        <p:attrNameLst>
                                          <p:attrName>style.visibility</p:attrName>
                                        </p:attrNameLst>
                                      </p:cBhvr>
                                      <p:to>
                                        <p:strVal val="visible"/>
                                      </p:to>
                                    </p:set>
                                    <p:anim calcmode="lin" valueType="num">
                                      <p:cBhvr additive="base">
                                        <p:cTn id="32" dur="500" fill="hold"/>
                                        <p:tgtEl>
                                          <p:spTgt spid="293896"/>
                                        </p:tgtEl>
                                        <p:attrNameLst>
                                          <p:attrName>ppt_x</p:attrName>
                                        </p:attrNameLst>
                                      </p:cBhvr>
                                      <p:tavLst>
                                        <p:tav tm="0">
                                          <p:val>
                                            <p:strVal val="#ppt_x"/>
                                          </p:val>
                                        </p:tav>
                                        <p:tav tm="100000">
                                          <p:val>
                                            <p:strVal val="#ppt_x"/>
                                          </p:val>
                                        </p:tav>
                                      </p:tavLst>
                                    </p:anim>
                                    <p:anim calcmode="lin" valueType="num">
                                      <p:cBhvr additive="base">
                                        <p:cTn id="33" dur="500" fill="hold"/>
                                        <p:tgtEl>
                                          <p:spTgt spid="29389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93897"/>
                                        </p:tgtEl>
                                        <p:attrNameLst>
                                          <p:attrName>style.visibility</p:attrName>
                                        </p:attrNameLst>
                                      </p:cBhvr>
                                      <p:to>
                                        <p:strVal val="visible"/>
                                      </p:to>
                                    </p:set>
                                    <p:anim calcmode="lin" valueType="num">
                                      <p:cBhvr additive="base">
                                        <p:cTn id="36" dur="500" fill="hold"/>
                                        <p:tgtEl>
                                          <p:spTgt spid="293897"/>
                                        </p:tgtEl>
                                        <p:attrNameLst>
                                          <p:attrName>ppt_x</p:attrName>
                                        </p:attrNameLst>
                                      </p:cBhvr>
                                      <p:tavLst>
                                        <p:tav tm="0">
                                          <p:val>
                                            <p:strVal val="#ppt_x"/>
                                          </p:val>
                                        </p:tav>
                                        <p:tav tm="100000">
                                          <p:val>
                                            <p:strVal val="#ppt_x"/>
                                          </p:val>
                                        </p:tav>
                                      </p:tavLst>
                                    </p:anim>
                                    <p:anim calcmode="lin" valueType="num">
                                      <p:cBhvr additive="base">
                                        <p:cTn id="37" dur="500" fill="hold"/>
                                        <p:tgtEl>
                                          <p:spTgt spid="29389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3898"/>
                                        </p:tgtEl>
                                        <p:attrNameLst>
                                          <p:attrName>style.visibility</p:attrName>
                                        </p:attrNameLst>
                                      </p:cBhvr>
                                      <p:to>
                                        <p:strVal val="visible"/>
                                      </p:to>
                                    </p:set>
                                    <p:anim calcmode="lin" valueType="num">
                                      <p:cBhvr additive="base">
                                        <p:cTn id="40" dur="500" fill="hold"/>
                                        <p:tgtEl>
                                          <p:spTgt spid="293898"/>
                                        </p:tgtEl>
                                        <p:attrNameLst>
                                          <p:attrName>ppt_x</p:attrName>
                                        </p:attrNameLst>
                                      </p:cBhvr>
                                      <p:tavLst>
                                        <p:tav tm="0">
                                          <p:val>
                                            <p:strVal val="#ppt_x"/>
                                          </p:val>
                                        </p:tav>
                                        <p:tav tm="100000">
                                          <p:val>
                                            <p:strVal val="#ppt_x"/>
                                          </p:val>
                                        </p:tav>
                                      </p:tavLst>
                                    </p:anim>
                                    <p:anim calcmode="lin" valueType="num">
                                      <p:cBhvr additive="base">
                                        <p:cTn id="41" dur="500" fill="hold"/>
                                        <p:tgtEl>
                                          <p:spTgt spid="29389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93899"/>
                                        </p:tgtEl>
                                        <p:attrNameLst>
                                          <p:attrName>style.visibility</p:attrName>
                                        </p:attrNameLst>
                                      </p:cBhvr>
                                      <p:to>
                                        <p:strVal val="visible"/>
                                      </p:to>
                                    </p:set>
                                    <p:anim calcmode="lin" valueType="num">
                                      <p:cBhvr additive="base">
                                        <p:cTn id="44" dur="500" fill="hold"/>
                                        <p:tgtEl>
                                          <p:spTgt spid="293899"/>
                                        </p:tgtEl>
                                        <p:attrNameLst>
                                          <p:attrName>ppt_x</p:attrName>
                                        </p:attrNameLst>
                                      </p:cBhvr>
                                      <p:tavLst>
                                        <p:tav tm="0">
                                          <p:val>
                                            <p:strVal val="#ppt_x"/>
                                          </p:val>
                                        </p:tav>
                                        <p:tav tm="100000">
                                          <p:val>
                                            <p:strVal val="#ppt_x"/>
                                          </p:val>
                                        </p:tav>
                                      </p:tavLst>
                                    </p:anim>
                                    <p:anim calcmode="lin" valueType="num">
                                      <p:cBhvr additive="base">
                                        <p:cTn id="45" dur="500" fill="hold"/>
                                        <p:tgtEl>
                                          <p:spTgt spid="29389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93900"/>
                                        </p:tgtEl>
                                        <p:attrNameLst>
                                          <p:attrName>style.visibility</p:attrName>
                                        </p:attrNameLst>
                                      </p:cBhvr>
                                      <p:to>
                                        <p:strVal val="visible"/>
                                      </p:to>
                                    </p:set>
                                    <p:anim calcmode="lin" valueType="num">
                                      <p:cBhvr additive="base">
                                        <p:cTn id="48" dur="500" fill="hold"/>
                                        <p:tgtEl>
                                          <p:spTgt spid="293900"/>
                                        </p:tgtEl>
                                        <p:attrNameLst>
                                          <p:attrName>ppt_x</p:attrName>
                                        </p:attrNameLst>
                                      </p:cBhvr>
                                      <p:tavLst>
                                        <p:tav tm="0">
                                          <p:val>
                                            <p:strVal val="#ppt_x"/>
                                          </p:val>
                                        </p:tav>
                                        <p:tav tm="100000">
                                          <p:val>
                                            <p:strVal val="#ppt_x"/>
                                          </p:val>
                                        </p:tav>
                                      </p:tavLst>
                                    </p:anim>
                                    <p:anim calcmode="lin" valueType="num">
                                      <p:cBhvr additive="base">
                                        <p:cTn id="49" dur="500" fill="hold"/>
                                        <p:tgtEl>
                                          <p:spTgt spid="29390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93901"/>
                                        </p:tgtEl>
                                        <p:attrNameLst>
                                          <p:attrName>style.visibility</p:attrName>
                                        </p:attrNameLst>
                                      </p:cBhvr>
                                      <p:to>
                                        <p:strVal val="visible"/>
                                      </p:to>
                                    </p:set>
                                    <p:anim calcmode="lin" valueType="num">
                                      <p:cBhvr additive="base">
                                        <p:cTn id="52" dur="500" fill="hold"/>
                                        <p:tgtEl>
                                          <p:spTgt spid="293901"/>
                                        </p:tgtEl>
                                        <p:attrNameLst>
                                          <p:attrName>ppt_x</p:attrName>
                                        </p:attrNameLst>
                                      </p:cBhvr>
                                      <p:tavLst>
                                        <p:tav tm="0">
                                          <p:val>
                                            <p:strVal val="#ppt_x"/>
                                          </p:val>
                                        </p:tav>
                                        <p:tav tm="100000">
                                          <p:val>
                                            <p:strVal val="#ppt_x"/>
                                          </p:val>
                                        </p:tav>
                                      </p:tavLst>
                                    </p:anim>
                                    <p:anim calcmode="lin" valueType="num">
                                      <p:cBhvr additive="base">
                                        <p:cTn id="53" dur="500" fill="hold"/>
                                        <p:tgtEl>
                                          <p:spTgt spid="29390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3902"/>
                                        </p:tgtEl>
                                        <p:attrNameLst>
                                          <p:attrName>style.visibility</p:attrName>
                                        </p:attrNameLst>
                                      </p:cBhvr>
                                      <p:to>
                                        <p:strVal val="visible"/>
                                      </p:to>
                                    </p:set>
                                    <p:anim calcmode="lin" valueType="num">
                                      <p:cBhvr additive="base">
                                        <p:cTn id="56" dur="500" fill="hold"/>
                                        <p:tgtEl>
                                          <p:spTgt spid="293902"/>
                                        </p:tgtEl>
                                        <p:attrNameLst>
                                          <p:attrName>ppt_x</p:attrName>
                                        </p:attrNameLst>
                                      </p:cBhvr>
                                      <p:tavLst>
                                        <p:tav tm="0">
                                          <p:val>
                                            <p:strVal val="#ppt_x"/>
                                          </p:val>
                                        </p:tav>
                                        <p:tav tm="100000">
                                          <p:val>
                                            <p:strVal val="#ppt_x"/>
                                          </p:val>
                                        </p:tav>
                                      </p:tavLst>
                                    </p:anim>
                                    <p:anim calcmode="lin" valueType="num">
                                      <p:cBhvr additive="base">
                                        <p:cTn id="57" dur="500" fill="hold"/>
                                        <p:tgtEl>
                                          <p:spTgt spid="29390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93903"/>
                                        </p:tgtEl>
                                        <p:attrNameLst>
                                          <p:attrName>style.visibility</p:attrName>
                                        </p:attrNameLst>
                                      </p:cBhvr>
                                      <p:to>
                                        <p:strVal val="visible"/>
                                      </p:to>
                                    </p:set>
                                    <p:anim calcmode="lin" valueType="num">
                                      <p:cBhvr additive="base">
                                        <p:cTn id="60" dur="500" fill="hold"/>
                                        <p:tgtEl>
                                          <p:spTgt spid="293903"/>
                                        </p:tgtEl>
                                        <p:attrNameLst>
                                          <p:attrName>ppt_x</p:attrName>
                                        </p:attrNameLst>
                                      </p:cBhvr>
                                      <p:tavLst>
                                        <p:tav tm="0">
                                          <p:val>
                                            <p:strVal val="#ppt_x"/>
                                          </p:val>
                                        </p:tav>
                                        <p:tav tm="100000">
                                          <p:val>
                                            <p:strVal val="#ppt_x"/>
                                          </p:val>
                                        </p:tav>
                                      </p:tavLst>
                                    </p:anim>
                                    <p:anim calcmode="lin" valueType="num">
                                      <p:cBhvr additive="base">
                                        <p:cTn id="61" dur="500" fill="hold"/>
                                        <p:tgtEl>
                                          <p:spTgt spid="29390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93904"/>
                                        </p:tgtEl>
                                        <p:attrNameLst>
                                          <p:attrName>style.visibility</p:attrName>
                                        </p:attrNameLst>
                                      </p:cBhvr>
                                      <p:to>
                                        <p:strVal val="visible"/>
                                      </p:to>
                                    </p:set>
                                    <p:anim calcmode="lin" valueType="num">
                                      <p:cBhvr additive="base">
                                        <p:cTn id="64" dur="500" fill="hold"/>
                                        <p:tgtEl>
                                          <p:spTgt spid="293904"/>
                                        </p:tgtEl>
                                        <p:attrNameLst>
                                          <p:attrName>ppt_x</p:attrName>
                                        </p:attrNameLst>
                                      </p:cBhvr>
                                      <p:tavLst>
                                        <p:tav tm="0">
                                          <p:val>
                                            <p:strVal val="#ppt_x"/>
                                          </p:val>
                                        </p:tav>
                                        <p:tav tm="100000">
                                          <p:val>
                                            <p:strVal val="#ppt_x"/>
                                          </p:val>
                                        </p:tav>
                                      </p:tavLst>
                                    </p:anim>
                                    <p:anim calcmode="lin" valueType="num">
                                      <p:cBhvr additive="base">
                                        <p:cTn id="65" dur="500" fill="hold"/>
                                        <p:tgtEl>
                                          <p:spTgt spid="293904"/>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93905"/>
                                        </p:tgtEl>
                                        <p:attrNameLst>
                                          <p:attrName>style.visibility</p:attrName>
                                        </p:attrNameLst>
                                      </p:cBhvr>
                                      <p:to>
                                        <p:strVal val="visible"/>
                                      </p:to>
                                    </p:set>
                                    <p:anim calcmode="lin" valueType="num">
                                      <p:cBhvr additive="base">
                                        <p:cTn id="68" dur="500" fill="hold"/>
                                        <p:tgtEl>
                                          <p:spTgt spid="293905"/>
                                        </p:tgtEl>
                                        <p:attrNameLst>
                                          <p:attrName>ppt_x</p:attrName>
                                        </p:attrNameLst>
                                      </p:cBhvr>
                                      <p:tavLst>
                                        <p:tav tm="0">
                                          <p:val>
                                            <p:strVal val="#ppt_x"/>
                                          </p:val>
                                        </p:tav>
                                        <p:tav tm="100000">
                                          <p:val>
                                            <p:strVal val="#ppt_x"/>
                                          </p:val>
                                        </p:tav>
                                      </p:tavLst>
                                    </p:anim>
                                    <p:anim calcmode="lin" valueType="num">
                                      <p:cBhvr additive="base">
                                        <p:cTn id="69" dur="500" fill="hold"/>
                                        <p:tgtEl>
                                          <p:spTgt spid="293905"/>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93906"/>
                                        </p:tgtEl>
                                        <p:attrNameLst>
                                          <p:attrName>style.visibility</p:attrName>
                                        </p:attrNameLst>
                                      </p:cBhvr>
                                      <p:to>
                                        <p:strVal val="visible"/>
                                      </p:to>
                                    </p:set>
                                    <p:anim calcmode="lin" valueType="num">
                                      <p:cBhvr additive="base">
                                        <p:cTn id="72" dur="500" fill="hold"/>
                                        <p:tgtEl>
                                          <p:spTgt spid="293906"/>
                                        </p:tgtEl>
                                        <p:attrNameLst>
                                          <p:attrName>ppt_x</p:attrName>
                                        </p:attrNameLst>
                                      </p:cBhvr>
                                      <p:tavLst>
                                        <p:tav tm="0">
                                          <p:val>
                                            <p:strVal val="#ppt_x"/>
                                          </p:val>
                                        </p:tav>
                                        <p:tav tm="100000">
                                          <p:val>
                                            <p:strVal val="#ppt_x"/>
                                          </p:val>
                                        </p:tav>
                                      </p:tavLst>
                                    </p:anim>
                                    <p:anim calcmode="lin" valueType="num">
                                      <p:cBhvr additive="base">
                                        <p:cTn id="73" dur="500" fill="hold"/>
                                        <p:tgtEl>
                                          <p:spTgt spid="293906"/>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93911"/>
                                        </p:tgtEl>
                                        <p:attrNameLst>
                                          <p:attrName>style.visibility</p:attrName>
                                        </p:attrNameLst>
                                      </p:cBhvr>
                                      <p:to>
                                        <p:strVal val="visible"/>
                                      </p:to>
                                    </p:set>
                                    <p:anim calcmode="lin" valueType="num">
                                      <p:cBhvr additive="base">
                                        <p:cTn id="76" dur="500" fill="hold"/>
                                        <p:tgtEl>
                                          <p:spTgt spid="293911"/>
                                        </p:tgtEl>
                                        <p:attrNameLst>
                                          <p:attrName>ppt_x</p:attrName>
                                        </p:attrNameLst>
                                      </p:cBhvr>
                                      <p:tavLst>
                                        <p:tav tm="0">
                                          <p:val>
                                            <p:strVal val="#ppt_x"/>
                                          </p:val>
                                        </p:tav>
                                        <p:tav tm="100000">
                                          <p:val>
                                            <p:strVal val="#ppt_x"/>
                                          </p:val>
                                        </p:tav>
                                      </p:tavLst>
                                    </p:anim>
                                    <p:anim calcmode="lin" valueType="num">
                                      <p:cBhvr additive="base">
                                        <p:cTn id="77" dur="500" fill="hold"/>
                                        <p:tgtEl>
                                          <p:spTgt spid="293911"/>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93912"/>
                                        </p:tgtEl>
                                        <p:attrNameLst>
                                          <p:attrName>style.visibility</p:attrName>
                                        </p:attrNameLst>
                                      </p:cBhvr>
                                      <p:to>
                                        <p:strVal val="visible"/>
                                      </p:to>
                                    </p:set>
                                    <p:anim calcmode="lin" valueType="num">
                                      <p:cBhvr additive="base">
                                        <p:cTn id="80" dur="500" fill="hold"/>
                                        <p:tgtEl>
                                          <p:spTgt spid="293912"/>
                                        </p:tgtEl>
                                        <p:attrNameLst>
                                          <p:attrName>ppt_x</p:attrName>
                                        </p:attrNameLst>
                                      </p:cBhvr>
                                      <p:tavLst>
                                        <p:tav tm="0">
                                          <p:val>
                                            <p:strVal val="#ppt_x"/>
                                          </p:val>
                                        </p:tav>
                                        <p:tav tm="100000">
                                          <p:val>
                                            <p:strVal val="#ppt_x"/>
                                          </p:val>
                                        </p:tav>
                                      </p:tavLst>
                                    </p:anim>
                                    <p:anim calcmode="lin" valueType="num">
                                      <p:cBhvr additive="base">
                                        <p:cTn id="81" dur="500" fill="hold"/>
                                        <p:tgtEl>
                                          <p:spTgt spid="293912"/>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93913"/>
                                        </p:tgtEl>
                                        <p:attrNameLst>
                                          <p:attrName>style.visibility</p:attrName>
                                        </p:attrNameLst>
                                      </p:cBhvr>
                                      <p:to>
                                        <p:strVal val="visible"/>
                                      </p:to>
                                    </p:set>
                                    <p:anim calcmode="lin" valueType="num">
                                      <p:cBhvr additive="base">
                                        <p:cTn id="84" dur="500" fill="hold"/>
                                        <p:tgtEl>
                                          <p:spTgt spid="293913"/>
                                        </p:tgtEl>
                                        <p:attrNameLst>
                                          <p:attrName>ppt_x</p:attrName>
                                        </p:attrNameLst>
                                      </p:cBhvr>
                                      <p:tavLst>
                                        <p:tav tm="0">
                                          <p:val>
                                            <p:strVal val="#ppt_x"/>
                                          </p:val>
                                        </p:tav>
                                        <p:tav tm="100000">
                                          <p:val>
                                            <p:strVal val="#ppt_x"/>
                                          </p:val>
                                        </p:tav>
                                      </p:tavLst>
                                    </p:anim>
                                    <p:anim calcmode="lin" valueType="num">
                                      <p:cBhvr additive="base">
                                        <p:cTn id="85" dur="500" fill="hold"/>
                                        <p:tgtEl>
                                          <p:spTgt spid="293913"/>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93914"/>
                                        </p:tgtEl>
                                        <p:attrNameLst>
                                          <p:attrName>style.visibility</p:attrName>
                                        </p:attrNameLst>
                                      </p:cBhvr>
                                      <p:to>
                                        <p:strVal val="visible"/>
                                      </p:to>
                                    </p:set>
                                    <p:anim calcmode="lin" valueType="num">
                                      <p:cBhvr additive="base">
                                        <p:cTn id="88" dur="500" fill="hold"/>
                                        <p:tgtEl>
                                          <p:spTgt spid="293914"/>
                                        </p:tgtEl>
                                        <p:attrNameLst>
                                          <p:attrName>ppt_x</p:attrName>
                                        </p:attrNameLst>
                                      </p:cBhvr>
                                      <p:tavLst>
                                        <p:tav tm="0">
                                          <p:val>
                                            <p:strVal val="#ppt_x"/>
                                          </p:val>
                                        </p:tav>
                                        <p:tav tm="100000">
                                          <p:val>
                                            <p:strVal val="#ppt_x"/>
                                          </p:val>
                                        </p:tav>
                                      </p:tavLst>
                                    </p:anim>
                                    <p:anim calcmode="lin" valueType="num">
                                      <p:cBhvr additive="base">
                                        <p:cTn id="89" dur="500" fill="hold"/>
                                        <p:tgtEl>
                                          <p:spTgt spid="293914"/>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93915"/>
                                        </p:tgtEl>
                                        <p:attrNameLst>
                                          <p:attrName>style.visibility</p:attrName>
                                        </p:attrNameLst>
                                      </p:cBhvr>
                                      <p:to>
                                        <p:strVal val="visible"/>
                                      </p:to>
                                    </p:set>
                                    <p:anim calcmode="lin" valueType="num">
                                      <p:cBhvr additive="base">
                                        <p:cTn id="92" dur="500" fill="hold"/>
                                        <p:tgtEl>
                                          <p:spTgt spid="293915"/>
                                        </p:tgtEl>
                                        <p:attrNameLst>
                                          <p:attrName>ppt_x</p:attrName>
                                        </p:attrNameLst>
                                      </p:cBhvr>
                                      <p:tavLst>
                                        <p:tav tm="0">
                                          <p:val>
                                            <p:strVal val="#ppt_x"/>
                                          </p:val>
                                        </p:tav>
                                        <p:tav tm="100000">
                                          <p:val>
                                            <p:strVal val="#ppt_x"/>
                                          </p:val>
                                        </p:tav>
                                      </p:tavLst>
                                    </p:anim>
                                    <p:anim calcmode="lin" valueType="num">
                                      <p:cBhvr additive="base">
                                        <p:cTn id="93" dur="500" fill="hold"/>
                                        <p:tgtEl>
                                          <p:spTgt spid="293915"/>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93916"/>
                                        </p:tgtEl>
                                        <p:attrNameLst>
                                          <p:attrName>style.visibility</p:attrName>
                                        </p:attrNameLst>
                                      </p:cBhvr>
                                      <p:to>
                                        <p:strVal val="visible"/>
                                      </p:to>
                                    </p:set>
                                    <p:anim calcmode="lin" valueType="num">
                                      <p:cBhvr additive="base">
                                        <p:cTn id="96" dur="500" fill="hold"/>
                                        <p:tgtEl>
                                          <p:spTgt spid="293916"/>
                                        </p:tgtEl>
                                        <p:attrNameLst>
                                          <p:attrName>ppt_x</p:attrName>
                                        </p:attrNameLst>
                                      </p:cBhvr>
                                      <p:tavLst>
                                        <p:tav tm="0">
                                          <p:val>
                                            <p:strVal val="#ppt_x"/>
                                          </p:val>
                                        </p:tav>
                                        <p:tav tm="100000">
                                          <p:val>
                                            <p:strVal val="#ppt_x"/>
                                          </p:val>
                                        </p:tav>
                                      </p:tavLst>
                                    </p:anim>
                                    <p:anim calcmode="lin" valueType="num">
                                      <p:cBhvr additive="base">
                                        <p:cTn id="97" dur="500" fill="hold"/>
                                        <p:tgtEl>
                                          <p:spTgt spid="293916"/>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93921"/>
                                        </p:tgtEl>
                                        <p:attrNameLst>
                                          <p:attrName>style.visibility</p:attrName>
                                        </p:attrNameLst>
                                      </p:cBhvr>
                                      <p:to>
                                        <p:strVal val="visible"/>
                                      </p:to>
                                    </p:set>
                                    <p:anim calcmode="lin" valueType="num">
                                      <p:cBhvr additive="base">
                                        <p:cTn id="100" dur="500" fill="hold"/>
                                        <p:tgtEl>
                                          <p:spTgt spid="293921"/>
                                        </p:tgtEl>
                                        <p:attrNameLst>
                                          <p:attrName>ppt_x</p:attrName>
                                        </p:attrNameLst>
                                      </p:cBhvr>
                                      <p:tavLst>
                                        <p:tav tm="0">
                                          <p:val>
                                            <p:strVal val="#ppt_x"/>
                                          </p:val>
                                        </p:tav>
                                        <p:tav tm="100000">
                                          <p:val>
                                            <p:strVal val="#ppt_x"/>
                                          </p:val>
                                        </p:tav>
                                      </p:tavLst>
                                    </p:anim>
                                    <p:anim calcmode="lin" valueType="num">
                                      <p:cBhvr additive="base">
                                        <p:cTn id="101" dur="500" fill="hold"/>
                                        <p:tgtEl>
                                          <p:spTgt spid="293921"/>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93926"/>
                                        </p:tgtEl>
                                        <p:attrNameLst>
                                          <p:attrName>style.visibility</p:attrName>
                                        </p:attrNameLst>
                                      </p:cBhvr>
                                      <p:to>
                                        <p:strVal val="visible"/>
                                      </p:to>
                                    </p:set>
                                    <p:anim calcmode="lin" valueType="num">
                                      <p:cBhvr additive="base">
                                        <p:cTn id="104" dur="500" fill="hold"/>
                                        <p:tgtEl>
                                          <p:spTgt spid="293926"/>
                                        </p:tgtEl>
                                        <p:attrNameLst>
                                          <p:attrName>ppt_x</p:attrName>
                                        </p:attrNameLst>
                                      </p:cBhvr>
                                      <p:tavLst>
                                        <p:tav tm="0">
                                          <p:val>
                                            <p:strVal val="#ppt_x"/>
                                          </p:val>
                                        </p:tav>
                                        <p:tav tm="100000">
                                          <p:val>
                                            <p:strVal val="#ppt_x"/>
                                          </p:val>
                                        </p:tav>
                                      </p:tavLst>
                                    </p:anim>
                                    <p:anim calcmode="lin" valueType="num">
                                      <p:cBhvr additive="base">
                                        <p:cTn id="105" dur="500" fill="hold"/>
                                        <p:tgtEl>
                                          <p:spTgt spid="293926"/>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93927"/>
                                        </p:tgtEl>
                                        <p:attrNameLst>
                                          <p:attrName>style.visibility</p:attrName>
                                        </p:attrNameLst>
                                      </p:cBhvr>
                                      <p:to>
                                        <p:strVal val="visible"/>
                                      </p:to>
                                    </p:set>
                                    <p:anim calcmode="lin" valueType="num">
                                      <p:cBhvr additive="base">
                                        <p:cTn id="108" dur="500" fill="hold"/>
                                        <p:tgtEl>
                                          <p:spTgt spid="293927"/>
                                        </p:tgtEl>
                                        <p:attrNameLst>
                                          <p:attrName>ppt_x</p:attrName>
                                        </p:attrNameLst>
                                      </p:cBhvr>
                                      <p:tavLst>
                                        <p:tav tm="0">
                                          <p:val>
                                            <p:strVal val="#ppt_x"/>
                                          </p:val>
                                        </p:tav>
                                        <p:tav tm="100000">
                                          <p:val>
                                            <p:strVal val="#ppt_x"/>
                                          </p:val>
                                        </p:tav>
                                      </p:tavLst>
                                    </p:anim>
                                    <p:anim calcmode="lin" valueType="num">
                                      <p:cBhvr additive="base">
                                        <p:cTn id="109" dur="500" fill="hold"/>
                                        <p:tgtEl>
                                          <p:spTgt spid="29392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293928"/>
                                        </p:tgtEl>
                                        <p:attrNameLst>
                                          <p:attrName>style.visibility</p:attrName>
                                        </p:attrNameLst>
                                      </p:cBhvr>
                                      <p:to>
                                        <p:strVal val="visible"/>
                                      </p:to>
                                    </p:set>
                                    <p:anim calcmode="lin" valueType="num">
                                      <p:cBhvr additive="base">
                                        <p:cTn id="112" dur="500" fill="hold"/>
                                        <p:tgtEl>
                                          <p:spTgt spid="293928"/>
                                        </p:tgtEl>
                                        <p:attrNameLst>
                                          <p:attrName>ppt_x</p:attrName>
                                        </p:attrNameLst>
                                      </p:cBhvr>
                                      <p:tavLst>
                                        <p:tav tm="0">
                                          <p:val>
                                            <p:strVal val="#ppt_x"/>
                                          </p:val>
                                        </p:tav>
                                        <p:tav tm="100000">
                                          <p:val>
                                            <p:strVal val="#ppt_x"/>
                                          </p:val>
                                        </p:tav>
                                      </p:tavLst>
                                    </p:anim>
                                    <p:anim calcmode="lin" valueType="num">
                                      <p:cBhvr additive="base">
                                        <p:cTn id="113" dur="500" fill="hold"/>
                                        <p:tgtEl>
                                          <p:spTgt spid="293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1" grpId="0" animBg="1"/>
      <p:bldP spid="293892" grpId="0" animBg="1"/>
      <p:bldP spid="293893" grpId="0" animBg="1"/>
      <p:bldP spid="293926" grpId="0"/>
      <p:bldP spid="293927" grpId="0"/>
      <p:bldP spid="2939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62E2206B-99B0-4977-97FF-51A93B6790C9}"/>
              </a:ext>
            </a:extLst>
          </p:cNvPr>
          <p:cNvSpPr>
            <a:spLocks noGrp="1" noChangeArrowheads="1"/>
          </p:cNvSpPr>
          <p:nvPr>
            <p:ph type="title"/>
          </p:nvPr>
        </p:nvSpPr>
        <p:spPr>
          <a:xfrm>
            <a:off x="2214563" y="282575"/>
            <a:ext cx="6678612" cy="361950"/>
          </a:xfrm>
          <a:noFill/>
          <a:extLst>
            <a:ext uri="{909E8E84-426E-40DD-AFC4-6F175D3DCCD1}">
              <a14:hiddenFill xmlns:a14="http://schemas.microsoft.com/office/drawing/2010/main">
                <a:solidFill>
                  <a:srgbClr val="333399"/>
                </a:solidFill>
              </a14:hiddenFill>
            </a:ext>
          </a:extLst>
        </p:spPr>
        <p:txBody>
          <a:bodyPr/>
          <a:lstStyle/>
          <a:p>
            <a:r>
              <a:rPr lang="en-US" altLang="zh-CN" sz="3200" i="0">
                <a:latin typeface="宋体" panose="02010600030101010101" pitchFamily="2" charset="-122"/>
              </a:rPr>
              <a:t>7.3  </a:t>
            </a:r>
            <a:r>
              <a:rPr lang="zh-CN" altLang="en-US" sz="3200" i="0">
                <a:latin typeface="宋体" panose="02010600030101010101" pitchFamily="2" charset="-122"/>
              </a:rPr>
              <a:t>商品调价的心理策略</a:t>
            </a:r>
          </a:p>
        </p:txBody>
      </p:sp>
      <p:sp>
        <p:nvSpPr>
          <p:cNvPr id="294915" name="Rectangle 3">
            <a:extLst>
              <a:ext uri="{FF2B5EF4-FFF2-40B4-BE49-F238E27FC236}">
                <a16:creationId xmlns:a16="http://schemas.microsoft.com/office/drawing/2014/main" id="{7FDE05B0-D7FC-45C8-B907-25E9F347D8BF}"/>
              </a:ext>
            </a:extLst>
          </p:cNvPr>
          <p:cNvSpPr>
            <a:spLocks noGrp="1" noChangeArrowheads="1"/>
          </p:cNvSpPr>
          <p:nvPr>
            <p:ph type="body" idx="1"/>
          </p:nvPr>
        </p:nvSpPr>
        <p:spPr>
          <a:xfrm>
            <a:off x="2706688" y="2017714"/>
            <a:ext cx="7772400" cy="4459287"/>
          </a:xfrm>
        </p:spPr>
        <p:txBody>
          <a:bodyPr/>
          <a:lstStyle/>
          <a:p>
            <a:pPr>
              <a:lnSpc>
                <a:spcPct val="80000"/>
              </a:lnSpc>
              <a:buFont typeface="Wingdings" panose="05000000000000000000" pitchFamily="2" charset="2"/>
              <a:buNone/>
            </a:pPr>
            <a:r>
              <a:rPr lang="en-US" altLang="zh-CN" sz="2800" b="1">
                <a:latin typeface="仿宋_GB2312" pitchFamily="49" charset="-122"/>
                <a:ea typeface="仿宋_GB2312" pitchFamily="49" charset="-122"/>
              </a:rPr>
              <a:t>1</a:t>
            </a:r>
            <a:r>
              <a:rPr lang="zh-CN" altLang="en-US" sz="2800" b="1">
                <a:latin typeface="仿宋_GB2312" pitchFamily="49" charset="-122"/>
                <a:ea typeface="仿宋_GB2312" pitchFamily="49" charset="-122"/>
              </a:rPr>
              <a:t>．</a:t>
            </a:r>
            <a:r>
              <a:rPr lang="zh-CN" altLang="en-US" sz="2800" b="1">
                <a:latin typeface="宋体" panose="02010600030101010101" pitchFamily="2" charset="-122"/>
              </a:rPr>
              <a:t>消费者对企业商品降价的心理反映</a:t>
            </a:r>
          </a:p>
          <a:p>
            <a:pPr>
              <a:lnSpc>
                <a:spcPct val="80000"/>
              </a:lnSpc>
              <a:buFont typeface="Wingdings" panose="05000000000000000000" pitchFamily="2" charset="2"/>
              <a:buNone/>
            </a:pPr>
            <a:r>
              <a:rPr lang="en-US" altLang="zh-CN" sz="2800" b="1">
                <a:latin typeface="宋体" panose="02010600030101010101" pitchFamily="2" charset="-122"/>
              </a:rPr>
              <a:t>2</a:t>
            </a:r>
            <a:r>
              <a:rPr lang="zh-CN" altLang="en-US" sz="2800" b="1">
                <a:latin typeface="宋体" panose="02010600030101010101" pitchFamily="2" charset="-122"/>
              </a:rPr>
              <a:t>．企业商品降价应具备的基本条件</a:t>
            </a:r>
            <a:r>
              <a:rPr lang="zh-CN" altLang="en-US" sz="2400" b="1">
                <a:latin typeface="宋体" panose="02010600030101010101" pitchFamily="2" charset="-122"/>
              </a:rPr>
              <a:t> </a:t>
            </a:r>
          </a:p>
          <a:p>
            <a:pPr>
              <a:lnSpc>
                <a:spcPct val="80000"/>
              </a:lnSpc>
              <a:buFont typeface="Wingdings" panose="05000000000000000000" pitchFamily="2" charset="2"/>
              <a:buNone/>
            </a:pPr>
            <a:r>
              <a:rPr lang="zh-CN" altLang="en-US" sz="2400" b="1">
                <a:latin typeface="宋体" panose="02010600030101010101" pitchFamily="2" charset="-122"/>
              </a:rPr>
              <a:t>     第一，市场竞争激烈，商品的市场份额下降，不得不降价促销，以提升市场占有率。</a:t>
            </a:r>
          </a:p>
          <a:p>
            <a:pPr>
              <a:lnSpc>
                <a:spcPct val="80000"/>
              </a:lnSpc>
              <a:buFont typeface="Wingdings" panose="05000000000000000000" pitchFamily="2" charset="2"/>
              <a:buNone/>
            </a:pPr>
            <a:r>
              <a:rPr lang="zh-CN" altLang="en-US" sz="2400" b="1">
                <a:latin typeface="宋体" panose="02010600030101010101" pitchFamily="2" charset="-122"/>
              </a:rPr>
              <a:t>     第二，企业生产成本和经营费用低于竞争对手，通过主动降价来应对竞争，提高市场份额。</a:t>
            </a:r>
          </a:p>
          <a:p>
            <a:pPr>
              <a:lnSpc>
                <a:spcPct val="80000"/>
              </a:lnSpc>
              <a:buFont typeface="Wingdings" panose="05000000000000000000" pitchFamily="2" charset="2"/>
              <a:buNone/>
            </a:pPr>
            <a:r>
              <a:rPr lang="zh-CN" altLang="en-US" sz="2400" b="1">
                <a:latin typeface="宋体" panose="02010600030101010101" pitchFamily="2" charset="-122"/>
              </a:rPr>
              <a:t>     第三，消费者注重该产品的实际性能与质量，商品的社会象征意义不明显。</a:t>
            </a:r>
          </a:p>
          <a:p>
            <a:pPr>
              <a:lnSpc>
                <a:spcPct val="80000"/>
              </a:lnSpc>
              <a:buFont typeface="Wingdings" panose="05000000000000000000" pitchFamily="2" charset="2"/>
              <a:buNone/>
            </a:pPr>
            <a:r>
              <a:rPr lang="zh-CN" altLang="en-US" sz="2400" b="1">
                <a:latin typeface="宋体" panose="02010600030101010101" pitchFamily="2" charset="-122"/>
              </a:rPr>
              <a:t>     第四，消费者对产品的质量和性能非常熟悉，如某些日用品和食品，降价后仍对产品保持足够的信任度。</a:t>
            </a:r>
          </a:p>
          <a:p>
            <a:pPr>
              <a:lnSpc>
                <a:spcPct val="80000"/>
              </a:lnSpc>
              <a:buFont typeface="Wingdings" panose="05000000000000000000" pitchFamily="2" charset="2"/>
              <a:buNone/>
            </a:pPr>
            <a:r>
              <a:rPr lang="zh-CN" altLang="en-US" sz="2400" b="1">
                <a:latin typeface="宋体" panose="02010600030101010101" pitchFamily="2" charset="-122"/>
              </a:rPr>
              <a:t>     第五，消费者在企业充分说明商品降价的理由后，感到能够接受降价商品，如企业搬迁或内部装潢等。</a:t>
            </a:r>
            <a:r>
              <a:rPr lang="zh-CN" altLang="en-US" sz="2400" b="1">
                <a:latin typeface="仿宋_GB2312" pitchFamily="49" charset="-122"/>
                <a:ea typeface="仿宋_GB2312" pitchFamily="49" charset="-122"/>
              </a:rPr>
              <a:t> </a:t>
            </a:r>
          </a:p>
        </p:txBody>
      </p:sp>
      <p:sp>
        <p:nvSpPr>
          <p:cNvPr id="294916" name="Text Box 4">
            <a:extLst>
              <a:ext uri="{FF2B5EF4-FFF2-40B4-BE49-F238E27FC236}">
                <a16:creationId xmlns:a16="http://schemas.microsoft.com/office/drawing/2014/main" id="{0D275F7D-5373-42C7-BC9F-6078B5CB2429}"/>
              </a:ext>
            </a:extLst>
          </p:cNvPr>
          <p:cNvSpPr txBox="1">
            <a:spLocks noChangeArrowheads="1"/>
          </p:cNvSpPr>
          <p:nvPr/>
        </p:nvSpPr>
        <p:spPr bwMode="auto">
          <a:xfrm>
            <a:off x="2590800" y="1143001"/>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80808"/>
                </a:solidFill>
                <a:latin typeface="宋体" panose="02010600030101010101" pitchFamily="2" charset="-122"/>
                <a:ea typeface="宋体" panose="02010600030101010101" pitchFamily="2" charset="-122"/>
              </a:rPr>
              <a:t>7.3.1</a:t>
            </a:r>
            <a:r>
              <a:rPr lang="zh-CN" altLang="en-US" sz="2800" b="1">
                <a:solidFill>
                  <a:srgbClr val="080808"/>
                </a:solidFill>
                <a:latin typeface="宋体" panose="02010600030101010101" pitchFamily="2" charset="-122"/>
                <a:ea typeface="宋体" panose="02010600030101010101" pitchFamily="2" charset="-122"/>
              </a:rPr>
              <a:t>商品降价的心理策略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dissolve">
                                      <p:cBhvr>
                                        <p:cTn id="7" dur="500"/>
                                        <p:tgtEl>
                                          <p:spTgt spid="294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4916"/>
                                        </p:tgtEl>
                                        <p:attrNameLst>
                                          <p:attrName>style.visibility</p:attrName>
                                        </p:attrNameLst>
                                      </p:cBhvr>
                                      <p:to>
                                        <p:strVal val="visible"/>
                                      </p:to>
                                    </p:set>
                                    <p:anim calcmode="lin" valueType="num">
                                      <p:cBhvr additive="base">
                                        <p:cTn id="12" dur="500" fill="hold"/>
                                        <p:tgtEl>
                                          <p:spTgt spid="294916"/>
                                        </p:tgtEl>
                                        <p:attrNameLst>
                                          <p:attrName>ppt_x</p:attrName>
                                        </p:attrNameLst>
                                      </p:cBhvr>
                                      <p:tavLst>
                                        <p:tav tm="0">
                                          <p:val>
                                            <p:strVal val="#ppt_x"/>
                                          </p:val>
                                        </p:tav>
                                        <p:tav tm="100000">
                                          <p:val>
                                            <p:strVal val="#ppt_x"/>
                                          </p:val>
                                        </p:tav>
                                      </p:tavLst>
                                    </p:anim>
                                    <p:anim calcmode="lin" valueType="num">
                                      <p:cBhvr additive="base">
                                        <p:cTn id="13" dur="500" fill="hold"/>
                                        <p:tgtEl>
                                          <p:spTgt spid="2949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4915">
                                            <p:txEl>
                                              <p:pRg st="0" end="0"/>
                                            </p:txEl>
                                          </p:spTgt>
                                        </p:tgtEl>
                                        <p:attrNameLst>
                                          <p:attrName>style.visibility</p:attrName>
                                        </p:attrNameLst>
                                      </p:cBhvr>
                                      <p:to>
                                        <p:strVal val="visible"/>
                                      </p:to>
                                    </p:set>
                                    <p:anim calcmode="lin" valueType="num">
                                      <p:cBhvr additive="base">
                                        <p:cTn id="18" dur="500" fill="hold"/>
                                        <p:tgtEl>
                                          <p:spTgt spid="2949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4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4915">
                                            <p:txEl>
                                              <p:pRg st="1" end="1"/>
                                            </p:txEl>
                                          </p:spTgt>
                                        </p:tgtEl>
                                        <p:attrNameLst>
                                          <p:attrName>style.visibility</p:attrName>
                                        </p:attrNameLst>
                                      </p:cBhvr>
                                      <p:to>
                                        <p:strVal val="visible"/>
                                      </p:to>
                                    </p:set>
                                    <p:anim calcmode="lin" valueType="num">
                                      <p:cBhvr additive="base">
                                        <p:cTn id="24" dur="500" fill="hold"/>
                                        <p:tgtEl>
                                          <p:spTgt spid="29491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4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4915">
                                            <p:txEl>
                                              <p:pRg st="2" end="2"/>
                                            </p:txEl>
                                          </p:spTgt>
                                        </p:tgtEl>
                                        <p:attrNameLst>
                                          <p:attrName>style.visibility</p:attrName>
                                        </p:attrNameLst>
                                      </p:cBhvr>
                                      <p:to>
                                        <p:strVal val="visible"/>
                                      </p:to>
                                    </p:set>
                                    <p:anim calcmode="lin" valueType="num">
                                      <p:cBhvr additive="base">
                                        <p:cTn id="30" dur="500" fill="hold"/>
                                        <p:tgtEl>
                                          <p:spTgt spid="29491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4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4915">
                                            <p:txEl>
                                              <p:pRg st="3" end="3"/>
                                            </p:txEl>
                                          </p:spTgt>
                                        </p:tgtEl>
                                        <p:attrNameLst>
                                          <p:attrName>style.visibility</p:attrName>
                                        </p:attrNameLst>
                                      </p:cBhvr>
                                      <p:to>
                                        <p:strVal val="visible"/>
                                      </p:to>
                                    </p:set>
                                    <p:anim calcmode="lin" valueType="num">
                                      <p:cBhvr additive="base">
                                        <p:cTn id="36" dur="500" fill="hold"/>
                                        <p:tgtEl>
                                          <p:spTgt spid="29491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4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4915">
                                            <p:txEl>
                                              <p:pRg st="4" end="4"/>
                                            </p:txEl>
                                          </p:spTgt>
                                        </p:tgtEl>
                                        <p:attrNameLst>
                                          <p:attrName>style.visibility</p:attrName>
                                        </p:attrNameLst>
                                      </p:cBhvr>
                                      <p:to>
                                        <p:strVal val="visible"/>
                                      </p:to>
                                    </p:set>
                                    <p:anim calcmode="lin" valueType="num">
                                      <p:cBhvr additive="base">
                                        <p:cTn id="42" dur="500" fill="hold"/>
                                        <p:tgtEl>
                                          <p:spTgt spid="294915">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4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4915">
                                            <p:txEl>
                                              <p:pRg st="5" end="5"/>
                                            </p:txEl>
                                          </p:spTgt>
                                        </p:tgtEl>
                                        <p:attrNameLst>
                                          <p:attrName>style.visibility</p:attrName>
                                        </p:attrNameLst>
                                      </p:cBhvr>
                                      <p:to>
                                        <p:strVal val="visible"/>
                                      </p:to>
                                    </p:set>
                                    <p:anim calcmode="lin" valueType="num">
                                      <p:cBhvr additive="base">
                                        <p:cTn id="48" dur="500" fill="hold"/>
                                        <p:tgtEl>
                                          <p:spTgt spid="29491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94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94915">
                                            <p:txEl>
                                              <p:pRg st="6" end="6"/>
                                            </p:txEl>
                                          </p:spTgt>
                                        </p:tgtEl>
                                        <p:attrNameLst>
                                          <p:attrName>style.visibility</p:attrName>
                                        </p:attrNameLst>
                                      </p:cBhvr>
                                      <p:to>
                                        <p:strVal val="visible"/>
                                      </p:to>
                                    </p:set>
                                    <p:anim calcmode="lin" valueType="num">
                                      <p:cBhvr additive="base">
                                        <p:cTn id="54" dur="500" fill="hold"/>
                                        <p:tgtEl>
                                          <p:spTgt spid="294915">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94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5" grpId="0" build="p"/>
      <p:bldP spid="2949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91C94BC2-8C9F-4F1A-A3DA-C413DADB9D5C}"/>
              </a:ext>
            </a:extLst>
          </p:cNvPr>
          <p:cNvSpPr>
            <a:spLocks noGrp="1" noChangeArrowheads="1"/>
          </p:cNvSpPr>
          <p:nvPr>
            <p:ph type="title"/>
          </p:nvPr>
        </p:nvSpPr>
        <p:spPr>
          <a:xfrm>
            <a:off x="2374900" y="598488"/>
            <a:ext cx="6116638" cy="334962"/>
          </a:xfrm>
        </p:spPr>
        <p:txBody>
          <a:bodyPr/>
          <a:lstStyle/>
          <a:p>
            <a:r>
              <a:rPr lang="en-US" altLang="zh-CN" sz="3200" i="0">
                <a:latin typeface="宋体" panose="02010600030101010101" pitchFamily="2" charset="-122"/>
              </a:rPr>
              <a:t>7.3.1</a:t>
            </a:r>
            <a:r>
              <a:rPr lang="zh-CN" altLang="en-US" sz="3200" i="0">
                <a:latin typeface="宋体" panose="02010600030101010101" pitchFamily="2" charset="-122"/>
              </a:rPr>
              <a:t>商品降价的心理策略</a:t>
            </a:r>
          </a:p>
        </p:txBody>
      </p:sp>
      <p:sp>
        <p:nvSpPr>
          <p:cNvPr id="295939" name="AutoShape 3">
            <a:extLst>
              <a:ext uri="{FF2B5EF4-FFF2-40B4-BE49-F238E27FC236}">
                <a16:creationId xmlns:a16="http://schemas.microsoft.com/office/drawing/2014/main" id="{38A17FAC-FC48-4E9E-B7EE-517F35A16EF4}"/>
              </a:ext>
            </a:extLst>
          </p:cNvPr>
          <p:cNvSpPr>
            <a:spLocks noChangeArrowheads="1"/>
          </p:cNvSpPr>
          <p:nvPr/>
        </p:nvSpPr>
        <p:spPr bwMode="gray">
          <a:xfrm>
            <a:off x="3248026" y="1905000"/>
            <a:ext cx="6200775" cy="604838"/>
          </a:xfrm>
          <a:prstGeom prst="roundRect">
            <a:avLst>
              <a:gd name="adj" fmla="val 50000"/>
            </a:avLst>
          </a:prstGeom>
          <a:gradFill rotWithShape="1">
            <a:gsLst>
              <a:gs pos="0">
                <a:schemeClr val="hlink">
                  <a:alpha val="99001"/>
                </a:schemeClr>
              </a:gs>
              <a:gs pos="50000">
                <a:schemeClr val="hlink">
                  <a:gamma/>
                  <a:tint val="64314"/>
                  <a:invGamma/>
                </a:schemeClr>
              </a:gs>
              <a:gs pos="100000">
                <a:schemeClr val="hlink">
                  <a:alpha val="99001"/>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fontAlgn="base" hangingPunct="0">
              <a:spcBef>
                <a:spcPct val="0"/>
              </a:spcBef>
              <a:spcAft>
                <a:spcPct val="0"/>
              </a:spcAft>
            </a:pPr>
            <a:r>
              <a:rPr lang="en-US" altLang="zh-CN" sz="2800" b="1">
                <a:solidFill>
                  <a:srgbClr val="080808"/>
                </a:solidFill>
                <a:effectLst>
                  <a:outerShdw blurRad="38100" dist="38100" dir="2700000" algn="tl">
                    <a:srgbClr val="FFFFFF"/>
                  </a:outerShdw>
                </a:effectLst>
                <a:latin typeface="宋体" panose="02010600030101010101" pitchFamily="2" charset="-122"/>
                <a:ea typeface="宋体" panose="02010600030101010101" pitchFamily="2" charset="-122"/>
              </a:rPr>
              <a:t>3</a:t>
            </a:r>
            <a:r>
              <a:rPr lang="zh-CN" altLang="en-US" sz="2800" b="1">
                <a:solidFill>
                  <a:srgbClr val="080808"/>
                </a:solidFill>
                <a:effectLst>
                  <a:outerShdw blurRad="38100" dist="38100" dir="2700000" algn="tl">
                    <a:srgbClr val="FFFFFF"/>
                  </a:outerShdw>
                </a:effectLst>
                <a:latin typeface="宋体" panose="02010600030101010101" pitchFamily="2" charset="-122"/>
                <a:ea typeface="宋体" panose="02010600030101010101" pitchFamily="2" charset="-122"/>
              </a:rPr>
              <a:t>．企业商品降价的操作技巧</a:t>
            </a:r>
          </a:p>
        </p:txBody>
      </p:sp>
      <p:sp>
        <p:nvSpPr>
          <p:cNvPr id="295940" name="Text Box 4">
            <a:extLst>
              <a:ext uri="{FF2B5EF4-FFF2-40B4-BE49-F238E27FC236}">
                <a16:creationId xmlns:a16="http://schemas.microsoft.com/office/drawing/2014/main" id="{081D18C2-A681-4C2B-9C56-774FAB8CD71F}"/>
              </a:ext>
            </a:extLst>
          </p:cNvPr>
          <p:cNvSpPr txBox="1">
            <a:spLocks noChangeArrowheads="1"/>
          </p:cNvSpPr>
          <p:nvPr/>
        </p:nvSpPr>
        <p:spPr bwMode="gray">
          <a:xfrm>
            <a:off x="5865813" y="3333751"/>
            <a:ext cx="184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endParaRPr lang="zh-CN" altLang="zh-CN" sz="2000">
              <a:solidFill>
                <a:srgbClr val="FFFFFF"/>
              </a:solidFill>
              <a:latin typeface="Arial" panose="020B0604020202020204" pitchFamily="34" charset="0"/>
              <a:ea typeface="宋体" panose="02010600030101010101" pitchFamily="2" charset="-122"/>
            </a:endParaRPr>
          </a:p>
        </p:txBody>
      </p:sp>
      <p:grpSp>
        <p:nvGrpSpPr>
          <p:cNvPr id="295941" name="Group 5">
            <a:extLst>
              <a:ext uri="{FF2B5EF4-FFF2-40B4-BE49-F238E27FC236}">
                <a16:creationId xmlns:a16="http://schemas.microsoft.com/office/drawing/2014/main" id="{B207E166-1CDA-4F42-AB26-EF2DA2415306}"/>
              </a:ext>
            </a:extLst>
          </p:cNvPr>
          <p:cNvGrpSpPr>
            <a:grpSpLocks/>
          </p:cNvGrpSpPr>
          <p:nvPr/>
        </p:nvGrpSpPr>
        <p:grpSpPr bwMode="auto">
          <a:xfrm>
            <a:off x="2349500" y="2706688"/>
            <a:ext cx="8089900" cy="4151312"/>
            <a:chOff x="520" y="1705"/>
            <a:chExt cx="5096" cy="2615"/>
          </a:xfrm>
        </p:grpSpPr>
        <p:sp>
          <p:nvSpPr>
            <p:cNvPr id="295942" name="AutoShape 6">
              <a:extLst>
                <a:ext uri="{FF2B5EF4-FFF2-40B4-BE49-F238E27FC236}">
                  <a16:creationId xmlns:a16="http://schemas.microsoft.com/office/drawing/2014/main" id="{632BA21C-CD30-4356-95AE-458454CBD957}"/>
                </a:ext>
              </a:extLst>
            </p:cNvPr>
            <p:cNvSpPr>
              <a:spLocks noChangeArrowheads="1"/>
            </p:cNvSpPr>
            <p:nvPr/>
          </p:nvSpPr>
          <p:spPr bwMode="gray">
            <a:xfrm>
              <a:off x="1188" y="1705"/>
              <a:ext cx="3731" cy="1819"/>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95943" name="Group 7">
              <a:extLst>
                <a:ext uri="{FF2B5EF4-FFF2-40B4-BE49-F238E27FC236}">
                  <a16:creationId xmlns:a16="http://schemas.microsoft.com/office/drawing/2014/main" id="{6C1FB802-2706-4136-A3B8-39567065C3FF}"/>
                </a:ext>
              </a:extLst>
            </p:cNvPr>
            <p:cNvGrpSpPr>
              <a:grpSpLocks/>
            </p:cNvGrpSpPr>
            <p:nvPr/>
          </p:nvGrpSpPr>
          <p:grpSpPr bwMode="auto">
            <a:xfrm>
              <a:off x="520" y="2947"/>
              <a:ext cx="1065" cy="1373"/>
              <a:chOff x="576" y="2476"/>
              <a:chExt cx="995" cy="1304"/>
            </a:xfrm>
          </p:grpSpPr>
          <p:grpSp>
            <p:nvGrpSpPr>
              <p:cNvPr id="295944" name="Group 8">
                <a:extLst>
                  <a:ext uri="{FF2B5EF4-FFF2-40B4-BE49-F238E27FC236}">
                    <a16:creationId xmlns:a16="http://schemas.microsoft.com/office/drawing/2014/main" id="{70DCEA5A-1D01-497E-83CA-BB85813F9BC7}"/>
                  </a:ext>
                </a:extLst>
              </p:cNvPr>
              <p:cNvGrpSpPr>
                <a:grpSpLocks/>
              </p:cNvGrpSpPr>
              <p:nvPr/>
            </p:nvGrpSpPr>
            <p:grpSpPr bwMode="auto">
              <a:xfrm>
                <a:off x="576" y="2476"/>
                <a:ext cx="936" cy="963"/>
                <a:chOff x="624" y="1584"/>
                <a:chExt cx="1248" cy="1308"/>
              </a:xfrm>
            </p:grpSpPr>
            <p:grpSp>
              <p:nvGrpSpPr>
                <p:cNvPr id="295945" name="Group 9">
                  <a:extLst>
                    <a:ext uri="{FF2B5EF4-FFF2-40B4-BE49-F238E27FC236}">
                      <a16:creationId xmlns:a16="http://schemas.microsoft.com/office/drawing/2014/main" id="{EE25E9E5-B70F-4DC0-9B56-2AFF250736F9}"/>
                    </a:ext>
                  </a:extLst>
                </p:cNvPr>
                <p:cNvGrpSpPr>
                  <a:grpSpLocks/>
                </p:cNvGrpSpPr>
                <p:nvPr/>
              </p:nvGrpSpPr>
              <p:grpSpPr bwMode="auto">
                <a:xfrm>
                  <a:off x="624" y="1584"/>
                  <a:ext cx="1248" cy="1296"/>
                  <a:chOff x="2016" y="1920"/>
                  <a:chExt cx="1680" cy="1680"/>
                </a:xfrm>
              </p:grpSpPr>
              <p:sp>
                <p:nvSpPr>
                  <p:cNvPr id="295946" name="Oval 10">
                    <a:extLst>
                      <a:ext uri="{FF2B5EF4-FFF2-40B4-BE49-F238E27FC236}">
                        <a16:creationId xmlns:a16="http://schemas.microsoft.com/office/drawing/2014/main" id="{CACDCE0B-AF9A-4D14-8D95-2A5B17EB5C3F}"/>
                      </a:ext>
                    </a:extLst>
                  </p:cNvPr>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5947" name="Freeform 11">
                    <a:extLst>
                      <a:ext uri="{FF2B5EF4-FFF2-40B4-BE49-F238E27FC236}">
                        <a16:creationId xmlns:a16="http://schemas.microsoft.com/office/drawing/2014/main" id="{73BF010B-209F-4D55-B7CE-577AB4329CEC}"/>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5948" name="Text Box 12">
                  <a:extLst>
                    <a:ext uri="{FF2B5EF4-FFF2-40B4-BE49-F238E27FC236}">
                      <a16:creationId xmlns:a16="http://schemas.microsoft.com/office/drawing/2014/main" id="{E26B3D52-26E1-4C6B-B8F8-0636214CAF7C}"/>
                    </a:ext>
                  </a:extLst>
                </p:cNvPr>
                <p:cNvSpPr txBox="1">
                  <a:spLocks noChangeArrowheads="1"/>
                </p:cNvSpPr>
                <p:nvPr/>
              </p:nvSpPr>
              <p:spPr bwMode="gray">
                <a:xfrm>
                  <a:off x="777" y="2217"/>
                  <a:ext cx="929" cy="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4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选好降</a:t>
                  </a:r>
                </a:p>
                <a:p>
                  <a:pPr algn="ctr" eaLnBrk="0" fontAlgn="base" hangingPunct="0">
                    <a:spcBef>
                      <a:spcPct val="0"/>
                    </a:spcBef>
                    <a:spcAft>
                      <a:spcPct val="0"/>
                    </a:spcAft>
                  </a:pPr>
                  <a:r>
                    <a:rPr lang="zh-CN" altLang="en-US" sz="24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价时机</a:t>
                  </a:r>
                  <a:r>
                    <a:rPr lang="zh-CN" altLang="en-US" sz="2400">
                      <a:solidFill>
                        <a:srgbClr val="080808"/>
                      </a:solidFill>
                      <a:latin typeface="华文新魏" panose="02010800040101010101" pitchFamily="2" charset="-122"/>
                      <a:ea typeface="华文新魏" panose="02010800040101010101" pitchFamily="2" charset="-122"/>
                    </a:rPr>
                    <a:t> </a:t>
                  </a:r>
                </a:p>
              </p:txBody>
            </p:sp>
          </p:grpSp>
          <p:sp>
            <p:nvSpPr>
              <p:cNvPr id="295949" name="Oval 13">
                <a:extLst>
                  <a:ext uri="{FF2B5EF4-FFF2-40B4-BE49-F238E27FC236}">
                    <a16:creationId xmlns:a16="http://schemas.microsoft.com/office/drawing/2014/main" id="{D8A41D2E-B75A-431D-A276-804C17E2EEAC}"/>
                  </a:ext>
                </a:extLst>
              </p:cNvPr>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5950" name="Group 14">
              <a:extLst>
                <a:ext uri="{FF2B5EF4-FFF2-40B4-BE49-F238E27FC236}">
                  <a16:creationId xmlns:a16="http://schemas.microsoft.com/office/drawing/2014/main" id="{5CF91354-1937-45AA-A224-5C24E2B9A111}"/>
                </a:ext>
              </a:extLst>
            </p:cNvPr>
            <p:cNvGrpSpPr>
              <a:grpSpLocks/>
            </p:cNvGrpSpPr>
            <p:nvPr/>
          </p:nvGrpSpPr>
          <p:grpSpPr bwMode="auto">
            <a:xfrm>
              <a:off x="1816" y="2947"/>
              <a:ext cx="1091" cy="1373"/>
              <a:chOff x="1632" y="2947"/>
              <a:chExt cx="1091" cy="1373"/>
            </a:xfrm>
          </p:grpSpPr>
          <p:grpSp>
            <p:nvGrpSpPr>
              <p:cNvPr id="295951" name="Group 15">
                <a:extLst>
                  <a:ext uri="{FF2B5EF4-FFF2-40B4-BE49-F238E27FC236}">
                    <a16:creationId xmlns:a16="http://schemas.microsoft.com/office/drawing/2014/main" id="{A863BD68-7DE6-435E-91AC-6F42D3437792}"/>
                  </a:ext>
                </a:extLst>
              </p:cNvPr>
              <p:cNvGrpSpPr>
                <a:grpSpLocks/>
              </p:cNvGrpSpPr>
              <p:nvPr/>
            </p:nvGrpSpPr>
            <p:grpSpPr bwMode="auto">
              <a:xfrm>
                <a:off x="1632" y="2947"/>
                <a:ext cx="1028" cy="1009"/>
                <a:chOff x="2016" y="1920"/>
                <a:chExt cx="1680" cy="1680"/>
              </a:xfrm>
            </p:grpSpPr>
            <p:sp>
              <p:nvSpPr>
                <p:cNvPr id="295952" name="Oval 16">
                  <a:extLst>
                    <a:ext uri="{FF2B5EF4-FFF2-40B4-BE49-F238E27FC236}">
                      <a16:creationId xmlns:a16="http://schemas.microsoft.com/office/drawing/2014/main" id="{E7DD8796-C727-4BAD-8557-FA159DA30549}"/>
                    </a:ext>
                  </a:extLst>
                </p:cNvPr>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5953" name="Freeform 17">
                  <a:extLst>
                    <a:ext uri="{FF2B5EF4-FFF2-40B4-BE49-F238E27FC236}">
                      <a16:creationId xmlns:a16="http://schemas.microsoft.com/office/drawing/2014/main" id="{0F711318-172A-40D8-A7E1-4C3F70C591C2}"/>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5954" name="Text Box 18">
                <a:extLst>
                  <a:ext uri="{FF2B5EF4-FFF2-40B4-BE49-F238E27FC236}">
                    <a16:creationId xmlns:a16="http://schemas.microsoft.com/office/drawing/2014/main" id="{DCEA35FD-0A25-4303-846A-6F403DAAE61F}"/>
                  </a:ext>
                </a:extLst>
              </p:cNvPr>
              <p:cNvSpPr txBox="1">
                <a:spLocks noChangeArrowheads="1"/>
              </p:cNvSpPr>
              <p:nvPr/>
            </p:nvSpPr>
            <p:spPr bwMode="gray">
              <a:xfrm>
                <a:off x="1680" y="3408"/>
                <a:ext cx="92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zh-CN" altLang="en-US" sz="24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把握降</a:t>
                </a:r>
              </a:p>
              <a:p>
                <a:pPr algn="ctr" eaLnBrk="0" fontAlgn="base" hangingPunct="0">
                  <a:spcBef>
                    <a:spcPct val="0"/>
                  </a:spcBef>
                  <a:spcAft>
                    <a:spcPct val="0"/>
                  </a:spcAft>
                </a:pPr>
                <a:r>
                  <a:rPr lang="zh-CN" altLang="en-US" sz="24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价幅度</a:t>
                </a:r>
                <a:r>
                  <a:rPr lang="zh-CN" altLang="en-US" sz="2400">
                    <a:solidFill>
                      <a:srgbClr val="080808"/>
                    </a:solidFill>
                    <a:latin typeface="华文新魏" panose="02010800040101010101" pitchFamily="2" charset="-122"/>
                    <a:ea typeface="华文新魏" panose="02010800040101010101" pitchFamily="2" charset="-122"/>
                  </a:rPr>
                  <a:t> </a:t>
                </a:r>
              </a:p>
            </p:txBody>
          </p:sp>
          <p:sp>
            <p:nvSpPr>
              <p:cNvPr id="295955" name="Oval 19">
                <a:extLst>
                  <a:ext uri="{FF2B5EF4-FFF2-40B4-BE49-F238E27FC236}">
                    <a16:creationId xmlns:a16="http://schemas.microsoft.com/office/drawing/2014/main" id="{1937F337-26F2-4109-B825-F3D01FF6BE37}"/>
                  </a:ext>
                </a:extLst>
              </p:cNvPr>
              <p:cNvSpPr>
                <a:spLocks noChangeArrowheads="1"/>
              </p:cNvSpPr>
              <p:nvPr/>
            </p:nvSpPr>
            <p:spPr bwMode="gray">
              <a:xfrm>
                <a:off x="1658" y="4029"/>
                <a:ext cx="1065" cy="291"/>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5956" name="Group 20">
              <a:extLst>
                <a:ext uri="{FF2B5EF4-FFF2-40B4-BE49-F238E27FC236}">
                  <a16:creationId xmlns:a16="http://schemas.microsoft.com/office/drawing/2014/main" id="{57A1CBEC-8FFC-4FBA-8BAF-2CEB4EE453C2}"/>
                </a:ext>
              </a:extLst>
            </p:cNvPr>
            <p:cNvGrpSpPr>
              <a:grpSpLocks/>
            </p:cNvGrpSpPr>
            <p:nvPr/>
          </p:nvGrpSpPr>
          <p:grpSpPr bwMode="auto">
            <a:xfrm>
              <a:off x="3193" y="2918"/>
              <a:ext cx="1100" cy="1402"/>
              <a:chOff x="3072" y="2448"/>
              <a:chExt cx="1028" cy="1332"/>
            </a:xfrm>
          </p:grpSpPr>
          <p:grpSp>
            <p:nvGrpSpPr>
              <p:cNvPr id="295957" name="Group 21">
                <a:extLst>
                  <a:ext uri="{FF2B5EF4-FFF2-40B4-BE49-F238E27FC236}">
                    <a16:creationId xmlns:a16="http://schemas.microsoft.com/office/drawing/2014/main" id="{56B83F09-6531-40E7-90F2-11B9B18BB9E3}"/>
                  </a:ext>
                </a:extLst>
              </p:cNvPr>
              <p:cNvGrpSpPr>
                <a:grpSpLocks/>
              </p:cNvGrpSpPr>
              <p:nvPr/>
            </p:nvGrpSpPr>
            <p:grpSpPr bwMode="auto">
              <a:xfrm>
                <a:off x="3072" y="2448"/>
                <a:ext cx="960" cy="958"/>
                <a:chOff x="2016" y="1920"/>
                <a:chExt cx="1680" cy="1680"/>
              </a:xfrm>
            </p:grpSpPr>
            <p:sp>
              <p:nvSpPr>
                <p:cNvPr id="295958" name="Oval 22">
                  <a:extLst>
                    <a:ext uri="{FF2B5EF4-FFF2-40B4-BE49-F238E27FC236}">
                      <a16:creationId xmlns:a16="http://schemas.microsoft.com/office/drawing/2014/main" id="{85B1723F-8A59-4D75-A91F-F8543ADCD970}"/>
                    </a:ext>
                  </a:extLst>
                </p:cNvPr>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5959" name="Freeform 23">
                  <a:extLst>
                    <a:ext uri="{FF2B5EF4-FFF2-40B4-BE49-F238E27FC236}">
                      <a16:creationId xmlns:a16="http://schemas.microsoft.com/office/drawing/2014/main" id="{C12E04CD-ED3D-4CDF-802F-850A3BA240B8}"/>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5960" name="Text Box 24">
                <a:extLst>
                  <a:ext uri="{FF2B5EF4-FFF2-40B4-BE49-F238E27FC236}">
                    <a16:creationId xmlns:a16="http://schemas.microsoft.com/office/drawing/2014/main" id="{A76DC098-8A3E-4229-BED0-8005226C61BD}"/>
                  </a:ext>
                </a:extLst>
              </p:cNvPr>
              <p:cNvSpPr txBox="1">
                <a:spLocks noChangeArrowheads="1"/>
              </p:cNvSpPr>
              <p:nvPr/>
            </p:nvSpPr>
            <p:spPr bwMode="gray">
              <a:xfrm>
                <a:off x="3120" y="2908"/>
                <a:ext cx="864"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zh-CN" altLang="en-US" sz="2000" b="1">
                    <a:solidFill>
                      <a:srgbClr val="080808"/>
                    </a:solidFill>
                    <a:latin typeface="Arial" panose="020B0604020202020204" pitchFamily="34" charset="0"/>
                    <a:ea typeface="华文新魏" panose="02010800040101010101" pitchFamily="2" charset="-122"/>
                  </a:rPr>
                  <a:t>商品降价的组合技巧</a:t>
                </a:r>
                <a:r>
                  <a:rPr lang="zh-CN" altLang="en-US" b="1">
                    <a:solidFill>
                      <a:srgbClr val="080808"/>
                    </a:solidFill>
                    <a:latin typeface="Arial" panose="020B0604020202020204" pitchFamily="34" charset="0"/>
                    <a:ea typeface="华文行楷" panose="02010800040101010101" pitchFamily="2" charset="-122"/>
                  </a:rPr>
                  <a:t> </a:t>
                </a:r>
              </a:p>
            </p:txBody>
          </p:sp>
          <p:sp>
            <p:nvSpPr>
              <p:cNvPr id="295961" name="Oval 25">
                <a:extLst>
                  <a:ext uri="{FF2B5EF4-FFF2-40B4-BE49-F238E27FC236}">
                    <a16:creationId xmlns:a16="http://schemas.microsoft.com/office/drawing/2014/main" id="{64564AFD-6B20-437D-B9DF-27F1B7A72313}"/>
                  </a:ext>
                </a:extLst>
              </p:cNvPr>
              <p:cNvSpPr>
                <a:spLocks noChangeArrowheads="1"/>
              </p:cNvSpPr>
              <p:nvPr/>
            </p:nvSpPr>
            <p:spPr bwMode="gray">
              <a:xfrm>
                <a:off x="3105"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5962" name="Group 26">
              <a:extLst>
                <a:ext uri="{FF2B5EF4-FFF2-40B4-BE49-F238E27FC236}">
                  <a16:creationId xmlns:a16="http://schemas.microsoft.com/office/drawing/2014/main" id="{AFB2257B-D586-4B0A-99D5-62E2412E9725}"/>
                </a:ext>
              </a:extLst>
            </p:cNvPr>
            <p:cNvGrpSpPr>
              <a:grpSpLocks/>
            </p:cNvGrpSpPr>
            <p:nvPr/>
          </p:nvGrpSpPr>
          <p:grpSpPr bwMode="auto">
            <a:xfrm>
              <a:off x="4340" y="2918"/>
              <a:ext cx="1276" cy="1402"/>
              <a:chOff x="4144" y="2448"/>
              <a:chExt cx="1191" cy="1332"/>
            </a:xfrm>
          </p:grpSpPr>
          <p:grpSp>
            <p:nvGrpSpPr>
              <p:cNvPr id="295963" name="Group 27">
                <a:extLst>
                  <a:ext uri="{FF2B5EF4-FFF2-40B4-BE49-F238E27FC236}">
                    <a16:creationId xmlns:a16="http://schemas.microsoft.com/office/drawing/2014/main" id="{0434A019-3C66-4453-9F5D-C4BBAE1848DC}"/>
                  </a:ext>
                </a:extLst>
              </p:cNvPr>
              <p:cNvGrpSpPr>
                <a:grpSpLocks/>
              </p:cNvGrpSpPr>
              <p:nvPr/>
            </p:nvGrpSpPr>
            <p:grpSpPr bwMode="auto">
              <a:xfrm>
                <a:off x="4144" y="2448"/>
                <a:ext cx="1191" cy="965"/>
                <a:chOff x="2247" y="1488"/>
                <a:chExt cx="1429" cy="1152"/>
              </a:xfrm>
            </p:grpSpPr>
            <p:grpSp>
              <p:nvGrpSpPr>
                <p:cNvPr id="295964" name="Group 28">
                  <a:extLst>
                    <a:ext uri="{FF2B5EF4-FFF2-40B4-BE49-F238E27FC236}">
                      <a16:creationId xmlns:a16="http://schemas.microsoft.com/office/drawing/2014/main" id="{B1BF55E2-7423-4A57-8068-2C42C0802771}"/>
                    </a:ext>
                  </a:extLst>
                </p:cNvPr>
                <p:cNvGrpSpPr>
                  <a:grpSpLocks/>
                </p:cNvGrpSpPr>
                <p:nvPr/>
              </p:nvGrpSpPr>
              <p:grpSpPr bwMode="auto">
                <a:xfrm>
                  <a:off x="2400" y="1488"/>
                  <a:ext cx="1152" cy="1152"/>
                  <a:chOff x="2016" y="1920"/>
                  <a:chExt cx="1680" cy="1680"/>
                </a:xfrm>
              </p:grpSpPr>
              <p:sp>
                <p:nvSpPr>
                  <p:cNvPr id="295965" name="Oval 29">
                    <a:extLst>
                      <a:ext uri="{FF2B5EF4-FFF2-40B4-BE49-F238E27FC236}">
                        <a16:creationId xmlns:a16="http://schemas.microsoft.com/office/drawing/2014/main" id="{76C682DC-7187-4DFC-86CA-293D84B6064B}"/>
                      </a:ext>
                    </a:extLst>
                  </p:cNvPr>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5966" name="Freeform 30">
                    <a:extLst>
                      <a:ext uri="{FF2B5EF4-FFF2-40B4-BE49-F238E27FC236}">
                        <a16:creationId xmlns:a16="http://schemas.microsoft.com/office/drawing/2014/main" id="{8AB1B07C-F1A1-49A5-AA49-7B9319FE41B2}"/>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5967" name="Text Box 31">
                  <a:extLst>
                    <a:ext uri="{FF2B5EF4-FFF2-40B4-BE49-F238E27FC236}">
                      <a16:creationId xmlns:a16="http://schemas.microsoft.com/office/drawing/2014/main" id="{38629C8D-B766-41AD-89B0-F380E87A1398}"/>
                    </a:ext>
                  </a:extLst>
                </p:cNvPr>
                <p:cNvSpPr txBox="1">
                  <a:spLocks noChangeArrowheads="1"/>
                </p:cNvSpPr>
                <p:nvPr/>
              </p:nvSpPr>
              <p:spPr bwMode="gray">
                <a:xfrm>
                  <a:off x="2247" y="2037"/>
                  <a:ext cx="1429" cy="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0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做好商品降价</a:t>
                  </a:r>
                </a:p>
                <a:p>
                  <a:pPr algn="ctr" eaLnBrk="0" fontAlgn="base" hangingPunct="0">
                    <a:spcBef>
                      <a:spcPct val="0"/>
                    </a:spcBef>
                    <a:spcAft>
                      <a:spcPct val="0"/>
                    </a:spcAft>
                  </a:pPr>
                  <a:r>
                    <a:rPr lang="zh-CN" altLang="en-US" sz="20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的信息传播工作</a:t>
                  </a:r>
                  <a:r>
                    <a:rPr lang="zh-CN" altLang="en-US" sz="2000">
                      <a:solidFill>
                        <a:srgbClr val="080808"/>
                      </a:solidFill>
                      <a:latin typeface="华文新魏" panose="02010800040101010101" pitchFamily="2" charset="-122"/>
                      <a:ea typeface="华文新魏" panose="02010800040101010101" pitchFamily="2" charset="-122"/>
                    </a:rPr>
                    <a:t> </a:t>
                  </a:r>
                </a:p>
              </p:txBody>
            </p:sp>
          </p:grpSp>
          <p:sp>
            <p:nvSpPr>
              <p:cNvPr id="295968" name="Oval 32">
                <a:extLst>
                  <a:ext uri="{FF2B5EF4-FFF2-40B4-BE49-F238E27FC236}">
                    <a16:creationId xmlns:a16="http://schemas.microsoft.com/office/drawing/2014/main" id="{46F204C9-2052-43A2-8B9E-50C8BF20E3E2}"/>
                  </a:ext>
                </a:extLst>
              </p:cNvPr>
              <p:cNvSpPr>
                <a:spLocks noChangeArrowheads="1"/>
              </p:cNvSpPr>
              <p:nvPr/>
            </p:nvSpPr>
            <p:spPr bwMode="gray">
              <a:xfrm>
                <a:off x="4272"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dissolve">
                                      <p:cBhvr>
                                        <p:cTn id="7" dur="500"/>
                                        <p:tgtEl>
                                          <p:spTgt spid="295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5939"/>
                                        </p:tgtEl>
                                        <p:attrNameLst>
                                          <p:attrName>style.visibility</p:attrName>
                                        </p:attrNameLst>
                                      </p:cBhvr>
                                      <p:to>
                                        <p:strVal val="visible"/>
                                      </p:to>
                                    </p:set>
                                    <p:animEffect transition="in" filter="dissolve">
                                      <p:cBhvr>
                                        <p:cTn id="12" dur="500"/>
                                        <p:tgtEl>
                                          <p:spTgt spid="2959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95941"/>
                                        </p:tgtEl>
                                        <p:attrNameLst>
                                          <p:attrName>style.visibility</p:attrName>
                                        </p:attrNameLst>
                                      </p:cBhvr>
                                      <p:to>
                                        <p:strVal val="visible"/>
                                      </p:to>
                                    </p:set>
                                    <p:animEffect transition="in" filter="slide(fromBottom)">
                                      <p:cBhvr>
                                        <p:cTn id="1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P spid="2959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38E7AFF9-FD90-46C8-BFEC-4EA5B8C884BA}"/>
              </a:ext>
            </a:extLst>
          </p:cNvPr>
          <p:cNvSpPr>
            <a:spLocks noGrp="1" noChangeArrowheads="1"/>
          </p:cNvSpPr>
          <p:nvPr>
            <p:ph type="title"/>
          </p:nvPr>
        </p:nvSpPr>
        <p:spPr>
          <a:xfrm>
            <a:off x="533400" y="381000"/>
            <a:ext cx="8229600" cy="361950"/>
          </a:xfrm>
        </p:spPr>
        <p:txBody>
          <a:bodyPr/>
          <a:lstStyle/>
          <a:p>
            <a:r>
              <a:rPr lang="en-US" altLang="zh-CN" sz="3200" i="0">
                <a:latin typeface="宋体" panose="02010600030101010101" pitchFamily="2" charset="-122"/>
              </a:rPr>
              <a:t>7.3.2 </a:t>
            </a:r>
            <a:r>
              <a:rPr lang="zh-CN" altLang="en-US" sz="3200" i="0">
                <a:latin typeface="宋体" panose="02010600030101010101" pitchFamily="2" charset="-122"/>
              </a:rPr>
              <a:t>商品提价的心理策略</a:t>
            </a:r>
          </a:p>
        </p:txBody>
      </p:sp>
      <p:sp>
        <p:nvSpPr>
          <p:cNvPr id="296963" name="Rectangle 3">
            <a:extLst>
              <a:ext uri="{FF2B5EF4-FFF2-40B4-BE49-F238E27FC236}">
                <a16:creationId xmlns:a16="http://schemas.microsoft.com/office/drawing/2014/main" id="{7AD02370-8CD9-4AA4-822F-FDED1E076764}"/>
              </a:ext>
            </a:extLst>
          </p:cNvPr>
          <p:cNvSpPr>
            <a:spLocks noGrp="1" noChangeArrowheads="1"/>
          </p:cNvSpPr>
          <p:nvPr>
            <p:ph type="body" idx="1"/>
          </p:nvPr>
        </p:nvSpPr>
        <p:spPr>
          <a:xfrm>
            <a:off x="2362200" y="1219200"/>
            <a:ext cx="8153400" cy="5581650"/>
          </a:xfrm>
        </p:spPr>
        <p:txBody>
          <a:bodyPr/>
          <a:lstStyle/>
          <a:p>
            <a:pPr>
              <a:lnSpc>
                <a:spcPct val="80000"/>
              </a:lnSpc>
              <a:buFont typeface="Wingdings" panose="05000000000000000000" pitchFamily="2" charset="2"/>
              <a:buNone/>
            </a:pPr>
            <a:r>
              <a:rPr lang="en-US" altLang="zh-CN" b="1">
                <a:latin typeface="宋体" panose="02010600030101010101" pitchFamily="2" charset="-122"/>
              </a:rPr>
              <a:t>1</a:t>
            </a:r>
            <a:r>
              <a:rPr lang="zh-CN" altLang="en-US" b="1">
                <a:latin typeface="宋体" panose="02010600030101010101" pitchFamily="2" charset="-122"/>
              </a:rPr>
              <a:t>．消费者对企业商品提价的心理反应</a:t>
            </a:r>
          </a:p>
          <a:p>
            <a:pPr>
              <a:lnSpc>
                <a:spcPct val="80000"/>
              </a:lnSpc>
              <a:buFont typeface="Wingdings" panose="05000000000000000000" pitchFamily="2" charset="2"/>
              <a:buNone/>
            </a:pPr>
            <a:r>
              <a:rPr lang="en-US" altLang="zh-CN" b="1">
                <a:latin typeface="宋体" panose="02010600030101010101" pitchFamily="2" charset="-122"/>
              </a:rPr>
              <a:t>2</a:t>
            </a:r>
            <a:r>
              <a:rPr lang="zh-CN" altLang="en-US" b="1">
                <a:latin typeface="宋体" panose="02010600030101010101" pitchFamily="2" charset="-122"/>
              </a:rPr>
              <a:t>．企业商品提价应具备的基本条件</a:t>
            </a:r>
            <a:r>
              <a:rPr lang="zh-CN" altLang="en-US" sz="2800" b="1">
                <a:latin typeface="宋体" panose="02010600030101010101" pitchFamily="2" charset="-122"/>
              </a:rPr>
              <a:t> </a:t>
            </a:r>
          </a:p>
          <a:p>
            <a:pPr>
              <a:lnSpc>
                <a:spcPct val="80000"/>
              </a:lnSpc>
              <a:buFont typeface="Wingdings" panose="05000000000000000000" pitchFamily="2" charset="2"/>
              <a:buNone/>
            </a:pPr>
            <a:r>
              <a:rPr lang="zh-CN" altLang="en-US" sz="2800" b="1">
                <a:latin typeface="宋体" panose="02010600030101010101" pitchFamily="2" charset="-122"/>
              </a:rPr>
              <a:t>     第一，消费者对该品牌忠诚度很高，是品牌的偏好者，一般不因价格上涨而轻易改变购买习惯。</a:t>
            </a:r>
          </a:p>
          <a:p>
            <a:pPr>
              <a:lnSpc>
                <a:spcPct val="80000"/>
              </a:lnSpc>
              <a:buFont typeface="Wingdings" panose="05000000000000000000" pitchFamily="2" charset="2"/>
              <a:buNone/>
            </a:pPr>
            <a:r>
              <a:rPr lang="zh-CN" altLang="en-US" sz="2800" b="1">
                <a:latin typeface="宋体" panose="02010600030101010101" pitchFamily="2" charset="-122"/>
              </a:rPr>
              <a:t>     第二，消费者坚信产品具有特殊的使用价值，或具有更优越的性能，或有其他产品不能替代的特殊因素。</a:t>
            </a:r>
          </a:p>
          <a:p>
            <a:pPr>
              <a:lnSpc>
                <a:spcPct val="80000"/>
              </a:lnSpc>
              <a:buFont typeface="Wingdings" panose="05000000000000000000" pitchFamily="2" charset="2"/>
              <a:buNone/>
            </a:pPr>
            <a:r>
              <a:rPr lang="zh-CN" altLang="en-US" sz="2800" b="1">
                <a:latin typeface="宋体" panose="02010600030101010101" pitchFamily="2" charset="-122"/>
              </a:rPr>
              <a:t>     第三，市场上同类产品少，而且替代品也少。企业具有行业优势，资金比较充足。</a:t>
            </a:r>
          </a:p>
          <a:p>
            <a:pPr>
              <a:lnSpc>
                <a:spcPct val="80000"/>
              </a:lnSpc>
              <a:buFont typeface="Wingdings" panose="05000000000000000000" pitchFamily="2" charset="2"/>
              <a:buNone/>
            </a:pPr>
            <a:r>
              <a:rPr lang="zh-CN" altLang="en-US" sz="2800" b="1">
                <a:latin typeface="宋体" panose="02010600030101010101" pitchFamily="2" charset="-122"/>
              </a:rPr>
              <a:t>     第四，消费者有求新、猎奇、追求名望、好胜攀比的心理，愿为自己喜欢的产品支付高价。</a:t>
            </a:r>
          </a:p>
          <a:p>
            <a:pPr>
              <a:lnSpc>
                <a:spcPct val="80000"/>
              </a:lnSpc>
              <a:buFont typeface="Wingdings" panose="05000000000000000000" pitchFamily="2" charset="2"/>
              <a:buNone/>
            </a:pPr>
            <a:r>
              <a:rPr lang="zh-CN" altLang="en-US" sz="2800" b="1">
                <a:latin typeface="宋体" panose="02010600030101010101" pitchFamily="2" charset="-122"/>
              </a:rPr>
              <a:t>     第五，消费者已理解价格上涨的原因，并能从心理上接受价格上涨的幅度。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dissolve">
                                      <p:cBhvr>
                                        <p:cTn id="7" dur="500"/>
                                        <p:tgtEl>
                                          <p:spTgt spid="296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6963">
                                            <p:txEl>
                                              <p:pRg st="0" end="0"/>
                                            </p:txEl>
                                          </p:spTgt>
                                        </p:tgtEl>
                                        <p:attrNameLst>
                                          <p:attrName>style.visibility</p:attrName>
                                        </p:attrNameLst>
                                      </p:cBhvr>
                                      <p:to>
                                        <p:strVal val="visible"/>
                                      </p:to>
                                    </p:set>
                                    <p:anim calcmode="lin" valueType="num">
                                      <p:cBhvr additive="base">
                                        <p:cTn id="12" dur="5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6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6963">
                                            <p:txEl>
                                              <p:pRg st="1" end="1"/>
                                            </p:txEl>
                                          </p:spTgt>
                                        </p:tgtEl>
                                        <p:attrNameLst>
                                          <p:attrName>style.visibility</p:attrName>
                                        </p:attrNameLst>
                                      </p:cBhvr>
                                      <p:to>
                                        <p:strVal val="visible"/>
                                      </p:to>
                                    </p:set>
                                    <p:anim calcmode="lin" valueType="num">
                                      <p:cBhvr additive="base">
                                        <p:cTn id="18" dur="5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6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6963">
                                            <p:txEl>
                                              <p:pRg st="2" end="2"/>
                                            </p:txEl>
                                          </p:spTgt>
                                        </p:tgtEl>
                                        <p:attrNameLst>
                                          <p:attrName>style.visibility</p:attrName>
                                        </p:attrNameLst>
                                      </p:cBhvr>
                                      <p:to>
                                        <p:strVal val="visible"/>
                                      </p:to>
                                    </p:set>
                                    <p:anim calcmode="lin" valueType="num">
                                      <p:cBhvr additive="base">
                                        <p:cTn id="24" dur="500" fill="hold"/>
                                        <p:tgtEl>
                                          <p:spTgt spid="2969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6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6963">
                                            <p:txEl>
                                              <p:pRg st="3" end="3"/>
                                            </p:txEl>
                                          </p:spTgt>
                                        </p:tgtEl>
                                        <p:attrNameLst>
                                          <p:attrName>style.visibility</p:attrName>
                                        </p:attrNameLst>
                                      </p:cBhvr>
                                      <p:to>
                                        <p:strVal val="visible"/>
                                      </p:to>
                                    </p:set>
                                    <p:anim calcmode="lin" valueType="num">
                                      <p:cBhvr additive="base">
                                        <p:cTn id="30" dur="500" fill="hold"/>
                                        <p:tgtEl>
                                          <p:spTgt spid="29696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6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6963">
                                            <p:txEl>
                                              <p:pRg st="4" end="4"/>
                                            </p:txEl>
                                          </p:spTgt>
                                        </p:tgtEl>
                                        <p:attrNameLst>
                                          <p:attrName>style.visibility</p:attrName>
                                        </p:attrNameLst>
                                      </p:cBhvr>
                                      <p:to>
                                        <p:strVal val="visible"/>
                                      </p:to>
                                    </p:set>
                                    <p:anim calcmode="lin" valueType="num">
                                      <p:cBhvr additive="base">
                                        <p:cTn id="36" dur="500" fill="hold"/>
                                        <p:tgtEl>
                                          <p:spTgt spid="29696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6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6963">
                                            <p:txEl>
                                              <p:pRg st="5" end="5"/>
                                            </p:txEl>
                                          </p:spTgt>
                                        </p:tgtEl>
                                        <p:attrNameLst>
                                          <p:attrName>style.visibility</p:attrName>
                                        </p:attrNameLst>
                                      </p:cBhvr>
                                      <p:to>
                                        <p:strVal val="visible"/>
                                      </p:to>
                                    </p:set>
                                    <p:anim calcmode="lin" valueType="num">
                                      <p:cBhvr additive="base">
                                        <p:cTn id="42" dur="500" fill="hold"/>
                                        <p:tgtEl>
                                          <p:spTgt spid="29696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6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6963">
                                            <p:txEl>
                                              <p:pRg st="6" end="6"/>
                                            </p:txEl>
                                          </p:spTgt>
                                        </p:tgtEl>
                                        <p:attrNameLst>
                                          <p:attrName>style.visibility</p:attrName>
                                        </p:attrNameLst>
                                      </p:cBhvr>
                                      <p:to>
                                        <p:strVal val="visible"/>
                                      </p:to>
                                    </p:set>
                                    <p:anim calcmode="lin" valueType="num">
                                      <p:cBhvr additive="base">
                                        <p:cTn id="48" dur="500" fill="hold"/>
                                        <p:tgtEl>
                                          <p:spTgt spid="29696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96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P spid="2969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F1579E07-E9AD-4821-9729-050DB698201B}"/>
              </a:ext>
            </a:extLst>
          </p:cNvPr>
          <p:cNvSpPr>
            <a:spLocks noGrp="1" noChangeArrowheads="1"/>
          </p:cNvSpPr>
          <p:nvPr>
            <p:ph type="title"/>
          </p:nvPr>
        </p:nvSpPr>
        <p:spPr>
          <a:xfrm>
            <a:off x="2455863" y="508001"/>
            <a:ext cx="6919912" cy="290513"/>
          </a:xfrm>
        </p:spPr>
        <p:txBody>
          <a:bodyPr/>
          <a:lstStyle/>
          <a:p>
            <a:r>
              <a:rPr lang="en-US" altLang="zh-CN" sz="3200" i="0">
                <a:latin typeface="宋体" panose="02010600030101010101" pitchFamily="2" charset="-122"/>
              </a:rPr>
              <a:t>7.3.2 </a:t>
            </a:r>
            <a:r>
              <a:rPr lang="zh-CN" altLang="en-US" sz="3200" i="0">
                <a:latin typeface="宋体" panose="02010600030101010101" pitchFamily="2" charset="-122"/>
              </a:rPr>
              <a:t>商品提价的心理策略</a:t>
            </a:r>
          </a:p>
        </p:txBody>
      </p:sp>
      <p:sp>
        <p:nvSpPr>
          <p:cNvPr id="297987" name="AutoShape 3">
            <a:extLst>
              <a:ext uri="{FF2B5EF4-FFF2-40B4-BE49-F238E27FC236}">
                <a16:creationId xmlns:a16="http://schemas.microsoft.com/office/drawing/2014/main" id="{9B7A9E32-3771-43E7-95A7-A16FADFA5D29}"/>
              </a:ext>
            </a:extLst>
          </p:cNvPr>
          <p:cNvSpPr>
            <a:spLocks noChangeArrowheads="1"/>
          </p:cNvSpPr>
          <p:nvPr/>
        </p:nvSpPr>
        <p:spPr bwMode="gray">
          <a:xfrm>
            <a:off x="2667000" y="1771651"/>
            <a:ext cx="5486400" cy="574675"/>
          </a:xfrm>
          <a:prstGeom prst="roundRect">
            <a:avLst>
              <a:gd name="adj" fmla="val 50000"/>
            </a:avLst>
          </a:prstGeom>
          <a:gradFill rotWithShape="1">
            <a:gsLst>
              <a:gs pos="0">
                <a:schemeClr val="hlink">
                  <a:alpha val="99001"/>
                </a:schemeClr>
              </a:gs>
              <a:gs pos="50000">
                <a:schemeClr val="hlink">
                  <a:gamma/>
                  <a:tint val="64314"/>
                  <a:invGamma/>
                </a:schemeClr>
              </a:gs>
              <a:gs pos="100000">
                <a:schemeClr val="hlink">
                  <a:alpha val="99001"/>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fontAlgn="base" hangingPunct="0">
              <a:spcBef>
                <a:spcPct val="0"/>
              </a:spcBef>
              <a:spcAft>
                <a:spcPct val="0"/>
              </a:spcAft>
            </a:pPr>
            <a:r>
              <a:rPr lang="en-US" altLang="zh-CN" sz="2800" b="1">
                <a:solidFill>
                  <a:srgbClr val="080808"/>
                </a:solidFill>
                <a:effectLst>
                  <a:outerShdw blurRad="38100" dist="38100" dir="2700000" algn="tl">
                    <a:srgbClr val="FFFFFF"/>
                  </a:outerShdw>
                </a:effectLst>
                <a:latin typeface="宋体" panose="02010600030101010101" pitchFamily="2" charset="-122"/>
                <a:ea typeface="宋体" panose="02010600030101010101" pitchFamily="2" charset="-122"/>
              </a:rPr>
              <a:t>3</a:t>
            </a:r>
            <a:r>
              <a:rPr lang="zh-CN" altLang="en-US" sz="2800" b="1">
                <a:solidFill>
                  <a:srgbClr val="080808"/>
                </a:solidFill>
                <a:effectLst>
                  <a:outerShdw blurRad="38100" dist="38100" dir="2700000" algn="tl">
                    <a:srgbClr val="FFFFFF"/>
                  </a:outerShdw>
                </a:effectLst>
                <a:latin typeface="宋体" panose="02010600030101010101" pitchFamily="2" charset="-122"/>
                <a:ea typeface="宋体" panose="02010600030101010101" pitchFamily="2" charset="-122"/>
              </a:rPr>
              <a:t>．企业商品提价的操作技巧</a:t>
            </a:r>
          </a:p>
        </p:txBody>
      </p:sp>
      <p:grpSp>
        <p:nvGrpSpPr>
          <p:cNvPr id="297988" name="Group 4">
            <a:extLst>
              <a:ext uri="{FF2B5EF4-FFF2-40B4-BE49-F238E27FC236}">
                <a16:creationId xmlns:a16="http://schemas.microsoft.com/office/drawing/2014/main" id="{D7365510-3EFD-4173-B64A-247C049AAC8A}"/>
              </a:ext>
            </a:extLst>
          </p:cNvPr>
          <p:cNvGrpSpPr>
            <a:grpSpLocks/>
          </p:cNvGrpSpPr>
          <p:nvPr/>
        </p:nvGrpSpPr>
        <p:grpSpPr bwMode="auto">
          <a:xfrm>
            <a:off x="2579689" y="2533650"/>
            <a:ext cx="7545387" cy="3943350"/>
            <a:chOff x="665" y="1596"/>
            <a:chExt cx="4753" cy="2484"/>
          </a:xfrm>
        </p:grpSpPr>
        <p:sp>
          <p:nvSpPr>
            <p:cNvPr id="297989" name="AutoShape 5">
              <a:extLst>
                <a:ext uri="{FF2B5EF4-FFF2-40B4-BE49-F238E27FC236}">
                  <a16:creationId xmlns:a16="http://schemas.microsoft.com/office/drawing/2014/main" id="{DBE57519-43B5-4826-89D8-2B3A74DD7567}"/>
                </a:ext>
              </a:extLst>
            </p:cNvPr>
            <p:cNvSpPr>
              <a:spLocks noChangeArrowheads="1"/>
            </p:cNvSpPr>
            <p:nvPr/>
          </p:nvSpPr>
          <p:spPr bwMode="gray">
            <a:xfrm>
              <a:off x="1289" y="1596"/>
              <a:ext cx="3484" cy="1728"/>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7990" name="Text Box 6">
              <a:extLst>
                <a:ext uri="{FF2B5EF4-FFF2-40B4-BE49-F238E27FC236}">
                  <a16:creationId xmlns:a16="http://schemas.microsoft.com/office/drawing/2014/main" id="{607D4997-A626-4EB9-8B9E-24AFEFC804A4}"/>
                </a:ext>
              </a:extLst>
            </p:cNvPr>
            <p:cNvSpPr txBox="1">
              <a:spLocks noChangeArrowheads="1"/>
            </p:cNvSpPr>
            <p:nvPr/>
          </p:nvSpPr>
          <p:spPr bwMode="gray">
            <a:xfrm>
              <a:off x="2903" y="1971"/>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endParaRPr lang="zh-CN" altLang="zh-CN" sz="2000">
                <a:solidFill>
                  <a:srgbClr val="FFFFFF"/>
                </a:solidFill>
                <a:latin typeface="Arial" panose="020B0604020202020204" pitchFamily="34" charset="0"/>
                <a:ea typeface="宋体" panose="02010600030101010101" pitchFamily="2" charset="-122"/>
              </a:endParaRPr>
            </a:p>
          </p:txBody>
        </p:sp>
        <p:grpSp>
          <p:nvGrpSpPr>
            <p:cNvPr id="297991" name="Group 7">
              <a:extLst>
                <a:ext uri="{FF2B5EF4-FFF2-40B4-BE49-F238E27FC236}">
                  <a16:creationId xmlns:a16="http://schemas.microsoft.com/office/drawing/2014/main" id="{D453F6BF-8134-48D5-A808-F51A124537F1}"/>
                </a:ext>
              </a:extLst>
            </p:cNvPr>
            <p:cNvGrpSpPr>
              <a:grpSpLocks/>
            </p:cNvGrpSpPr>
            <p:nvPr/>
          </p:nvGrpSpPr>
          <p:grpSpPr bwMode="auto">
            <a:xfrm>
              <a:off x="665" y="2776"/>
              <a:ext cx="995" cy="1304"/>
              <a:chOff x="576" y="2476"/>
              <a:chExt cx="995" cy="1304"/>
            </a:xfrm>
          </p:grpSpPr>
          <p:grpSp>
            <p:nvGrpSpPr>
              <p:cNvPr id="297992" name="Group 8">
                <a:extLst>
                  <a:ext uri="{FF2B5EF4-FFF2-40B4-BE49-F238E27FC236}">
                    <a16:creationId xmlns:a16="http://schemas.microsoft.com/office/drawing/2014/main" id="{786E68C0-A515-4659-91FA-EF697EFEA27A}"/>
                  </a:ext>
                </a:extLst>
              </p:cNvPr>
              <p:cNvGrpSpPr>
                <a:grpSpLocks/>
              </p:cNvGrpSpPr>
              <p:nvPr/>
            </p:nvGrpSpPr>
            <p:grpSpPr bwMode="auto">
              <a:xfrm>
                <a:off x="576" y="2476"/>
                <a:ext cx="936" cy="954"/>
                <a:chOff x="624" y="1584"/>
                <a:chExt cx="1248" cy="1296"/>
              </a:xfrm>
            </p:grpSpPr>
            <p:grpSp>
              <p:nvGrpSpPr>
                <p:cNvPr id="297993" name="Group 9">
                  <a:extLst>
                    <a:ext uri="{FF2B5EF4-FFF2-40B4-BE49-F238E27FC236}">
                      <a16:creationId xmlns:a16="http://schemas.microsoft.com/office/drawing/2014/main" id="{F5496802-2274-4166-AAFC-B3C13DF9E7E1}"/>
                    </a:ext>
                  </a:extLst>
                </p:cNvPr>
                <p:cNvGrpSpPr>
                  <a:grpSpLocks/>
                </p:cNvGrpSpPr>
                <p:nvPr/>
              </p:nvGrpSpPr>
              <p:grpSpPr bwMode="auto">
                <a:xfrm>
                  <a:off x="624" y="1584"/>
                  <a:ext cx="1248" cy="1296"/>
                  <a:chOff x="2016" y="1920"/>
                  <a:chExt cx="1680" cy="1680"/>
                </a:xfrm>
              </p:grpSpPr>
              <p:sp>
                <p:nvSpPr>
                  <p:cNvPr id="297994" name="Oval 10">
                    <a:extLst>
                      <a:ext uri="{FF2B5EF4-FFF2-40B4-BE49-F238E27FC236}">
                        <a16:creationId xmlns:a16="http://schemas.microsoft.com/office/drawing/2014/main" id="{4862D5E3-3CE1-4863-8E0F-9975DA41B881}"/>
                      </a:ext>
                    </a:extLst>
                  </p:cNvPr>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7995" name="Freeform 11">
                    <a:extLst>
                      <a:ext uri="{FF2B5EF4-FFF2-40B4-BE49-F238E27FC236}">
                        <a16:creationId xmlns:a16="http://schemas.microsoft.com/office/drawing/2014/main" id="{6E8FBDE5-5085-442B-BE57-4A28E696AA41}"/>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7996" name="Text Box 12">
                  <a:extLst>
                    <a:ext uri="{FF2B5EF4-FFF2-40B4-BE49-F238E27FC236}">
                      <a16:creationId xmlns:a16="http://schemas.microsoft.com/office/drawing/2014/main" id="{0E6D3FD4-D658-4BB1-B261-C2DC87A7BBEA}"/>
                    </a:ext>
                  </a:extLst>
                </p:cNvPr>
                <p:cNvSpPr txBox="1">
                  <a:spLocks noChangeArrowheads="1"/>
                </p:cNvSpPr>
                <p:nvPr/>
              </p:nvSpPr>
              <p:spPr bwMode="gray">
                <a:xfrm>
                  <a:off x="712" y="2256"/>
                  <a:ext cx="106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000" b="1">
                      <a:solidFill>
                        <a:srgbClr val="080808"/>
                      </a:solidFill>
                      <a:latin typeface="华文新魏" panose="02010800040101010101" pitchFamily="2" charset="-122"/>
                      <a:ea typeface="华文新魏" panose="02010800040101010101" pitchFamily="2" charset="-122"/>
                    </a:rPr>
                    <a:t>选择好</a:t>
                  </a:r>
                </a:p>
                <a:p>
                  <a:pPr algn="ctr" eaLnBrk="0" fontAlgn="base" hangingPunct="0">
                    <a:spcBef>
                      <a:spcPct val="0"/>
                    </a:spcBef>
                    <a:spcAft>
                      <a:spcPct val="0"/>
                    </a:spcAft>
                  </a:pPr>
                  <a:r>
                    <a:rPr lang="zh-CN" altLang="en-US" sz="2000" b="1">
                      <a:solidFill>
                        <a:srgbClr val="080808"/>
                      </a:solidFill>
                      <a:latin typeface="华文新魏" panose="02010800040101010101" pitchFamily="2" charset="-122"/>
                      <a:ea typeface="华文新魏" panose="02010800040101010101" pitchFamily="2" charset="-122"/>
                    </a:rPr>
                    <a:t>提价时机 </a:t>
                  </a:r>
                </a:p>
              </p:txBody>
            </p:sp>
          </p:grpSp>
          <p:sp>
            <p:nvSpPr>
              <p:cNvPr id="297997" name="Oval 13">
                <a:extLst>
                  <a:ext uri="{FF2B5EF4-FFF2-40B4-BE49-F238E27FC236}">
                    <a16:creationId xmlns:a16="http://schemas.microsoft.com/office/drawing/2014/main" id="{A09F782D-ED3B-4BE7-9986-A5F71E2C6C1C}"/>
                  </a:ext>
                </a:extLst>
              </p:cNvPr>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7998" name="Group 14">
              <a:extLst>
                <a:ext uri="{FF2B5EF4-FFF2-40B4-BE49-F238E27FC236}">
                  <a16:creationId xmlns:a16="http://schemas.microsoft.com/office/drawing/2014/main" id="{E687C7A0-3650-4C3E-9C37-222A20E3E353}"/>
                </a:ext>
              </a:extLst>
            </p:cNvPr>
            <p:cNvGrpSpPr>
              <a:grpSpLocks/>
            </p:cNvGrpSpPr>
            <p:nvPr/>
          </p:nvGrpSpPr>
          <p:grpSpPr bwMode="auto">
            <a:xfrm>
              <a:off x="1865" y="2776"/>
              <a:ext cx="1019" cy="1304"/>
              <a:chOff x="1776" y="2476"/>
              <a:chExt cx="1019" cy="1304"/>
            </a:xfrm>
          </p:grpSpPr>
          <p:grpSp>
            <p:nvGrpSpPr>
              <p:cNvPr id="297999" name="Group 15">
                <a:extLst>
                  <a:ext uri="{FF2B5EF4-FFF2-40B4-BE49-F238E27FC236}">
                    <a16:creationId xmlns:a16="http://schemas.microsoft.com/office/drawing/2014/main" id="{E93597AD-8A94-4747-9495-D011BD622196}"/>
                  </a:ext>
                </a:extLst>
              </p:cNvPr>
              <p:cNvGrpSpPr>
                <a:grpSpLocks/>
              </p:cNvGrpSpPr>
              <p:nvPr/>
            </p:nvGrpSpPr>
            <p:grpSpPr bwMode="auto">
              <a:xfrm>
                <a:off x="1776" y="2476"/>
                <a:ext cx="960" cy="958"/>
                <a:chOff x="2016" y="1920"/>
                <a:chExt cx="1680" cy="1680"/>
              </a:xfrm>
            </p:grpSpPr>
            <p:sp>
              <p:nvSpPr>
                <p:cNvPr id="298000" name="Oval 16">
                  <a:extLst>
                    <a:ext uri="{FF2B5EF4-FFF2-40B4-BE49-F238E27FC236}">
                      <a16:creationId xmlns:a16="http://schemas.microsoft.com/office/drawing/2014/main" id="{3B19E77A-58AF-44E4-BDB6-86418DF0BD06}"/>
                    </a:ext>
                  </a:extLst>
                </p:cNvPr>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8001" name="Freeform 17">
                  <a:extLst>
                    <a:ext uri="{FF2B5EF4-FFF2-40B4-BE49-F238E27FC236}">
                      <a16:creationId xmlns:a16="http://schemas.microsoft.com/office/drawing/2014/main" id="{983D6BAA-2BBC-44B9-ADA0-02D66639FD00}"/>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8002" name="Text Box 18">
                <a:extLst>
                  <a:ext uri="{FF2B5EF4-FFF2-40B4-BE49-F238E27FC236}">
                    <a16:creationId xmlns:a16="http://schemas.microsoft.com/office/drawing/2014/main" id="{C6B7FB4D-EBA9-431D-9FE3-ADF802B4C1A1}"/>
                  </a:ext>
                </a:extLst>
              </p:cNvPr>
              <p:cNvSpPr txBox="1">
                <a:spLocks noChangeArrowheads="1"/>
              </p:cNvSpPr>
              <p:nvPr/>
            </p:nvSpPr>
            <p:spPr bwMode="gray">
              <a:xfrm>
                <a:off x="1824" y="2936"/>
                <a:ext cx="86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zh-CN" altLang="zh-CN" sz="2000" b="1">
                    <a:solidFill>
                      <a:srgbClr val="080808"/>
                    </a:solidFill>
                    <a:latin typeface="Arial" panose="020B0604020202020204" pitchFamily="34" charset="0"/>
                    <a:ea typeface="华文新魏" panose="02010800040101010101" pitchFamily="2" charset="-122"/>
                  </a:rPr>
                  <a:t>把握提</a:t>
                </a:r>
                <a:endParaRPr lang="zh-CN" altLang="en-US" sz="2000" b="1">
                  <a:solidFill>
                    <a:srgbClr val="080808"/>
                  </a:solidFill>
                  <a:latin typeface="Arial" panose="020B0604020202020204" pitchFamily="34" charset="0"/>
                  <a:ea typeface="华文新魏" panose="02010800040101010101" pitchFamily="2" charset="-122"/>
                </a:endParaRPr>
              </a:p>
              <a:p>
                <a:pPr algn="ctr" eaLnBrk="0" fontAlgn="base" hangingPunct="0">
                  <a:spcBef>
                    <a:spcPct val="0"/>
                  </a:spcBef>
                  <a:spcAft>
                    <a:spcPct val="0"/>
                  </a:spcAft>
                </a:pPr>
                <a:r>
                  <a:rPr lang="zh-CN" altLang="zh-CN" sz="2000" b="1">
                    <a:solidFill>
                      <a:srgbClr val="080808"/>
                    </a:solidFill>
                    <a:latin typeface="Arial" panose="020B0604020202020204" pitchFamily="34" charset="0"/>
                    <a:ea typeface="华文新魏" panose="02010800040101010101" pitchFamily="2" charset="-122"/>
                  </a:rPr>
                  <a:t>价的幅度</a:t>
                </a:r>
                <a:endParaRPr lang="zh-CN" altLang="en-US" sz="2000" b="1">
                  <a:solidFill>
                    <a:srgbClr val="080808"/>
                  </a:solidFill>
                  <a:latin typeface="Arial" panose="020B0604020202020204" pitchFamily="34" charset="0"/>
                  <a:ea typeface="华文新魏" panose="02010800040101010101" pitchFamily="2" charset="-122"/>
                </a:endParaRPr>
              </a:p>
            </p:txBody>
          </p:sp>
          <p:sp>
            <p:nvSpPr>
              <p:cNvPr id="298003" name="Oval 19">
                <a:extLst>
                  <a:ext uri="{FF2B5EF4-FFF2-40B4-BE49-F238E27FC236}">
                    <a16:creationId xmlns:a16="http://schemas.microsoft.com/office/drawing/2014/main" id="{BE01B7F4-F2D8-465D-A828-9DDCF1B9731B}"/>
                  </a:ext>
                </a:extLst>
              </p:cNvPr>
              <p:cNvSpPr>
                <a:spLocks noChangeArrowheads="1"/>
              </p:cNvSpPr>
              <p:nvPr/>
            </p:nvSpPr>
            <p:spPr bwMode="gray">
              <a:xfrm>
                <a:off x="1800"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8004" name="Group 20">
              <a:extLst>
                <a:ext uri="{FF2B5EF4-FFF2-40B4-BE49-F238E27FC236}">
                  <a16:creationId xmlns:a16="http://schemas.microsoft.com/office/drawing/2014/main" id="{7F3EBE57-5FE8-4CF1-9B0E-41D981B1194E}"/>
                </a:ext>
              </a:extLst>
            </p:cNvPr>
            <p:cNvGrpSpPr>
              <a:grpSpLocks/>
            </p:cNvGrpSpPr>
            <p:nvPr/>
          </p:nvGrpSpPr>
          <p:grpSpPr bwMode="auto">
            <a:xfrm>
              <a:off x="3161" y="2796"/>
              <a:ext cx="1028" cy="1284"/>
              <a:chOff x="3072" y="2784"/>
              <a:chExt cx="1028" cy="1284"/>
            </a:xfrm>
          </p:grpSpPr>
          <p:grpSp>
            <p:nvGrpSpPr>
              <p:cNvPr id="298005" name="Group 21">
                <a:extLst>
                  <a:ext uri="{FF2B5EF4-FFF2-40B4-BE49-F238E27FC236}">
                    <a16:creationId xmlns:a16="http://schemas.microsoft.com/office/drawing/2014/main" id="{39F8588A-6E6C-439E-99AA-010B5D47E12B}"/>
                  </a:ext>
                </a:extLst>
              </p:cNvPr>
              <p:cNvGrpSpPr>
                <a:grpSpLocks/>
              </p:cNvGrpSpPr>
              <p:nvPr/>
            </p:nvGrpSpPr>
            <p:grpSpPr bwMode="auto">
              <a:xfrm>
                <a:off x="3072" y="2784"/>
                <a:ext cx="960" cy="958"/>
                <a:chOff x="2016" y="1920"/>
                <a:chExt cx="1680" cy="1680"/>
              </a:xfrm>
            </p:grpSpPr>
            <p:sp>
              <p:nvSpPr>
                <p:cNvPr id="298006" name="Oval 22">
                  <a:extLst>
                    <a:ext uri="{FF2B5EF4-FFF2-40B4-BE49-F238E27FC236}">
                      <a16:creationId xmlns:a16="http://schemas.microsoft.com/office/drawing/2014/main" id="{BDE50B00-3FBF-4BD6-BF95-BAA1F68F10CB}"/>
                    </a:ext>
                  </a:extLst>
                </p:cNvPr>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8007" name="Freeform 23">
                  <a:extLst>
                    <a:ext uri="{FF2B5EF4-FFF2-40B4-BE49-F238E27FC236}">
                      <a16:creationId xmlns:a16="http://schemas.microsoft.com/office/drawing/2014/main" id="{4EE20837-A2DE-4961-BA92-966BFF0E7E8D}"/>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8008" name="Text Box 24">
                <a:extLst>
                  <a:ext uri="{FF2B5EF4-FFF2-40B4-BE49-F238E27FC236}">
                    <a16:creationId xmlns:a16="http://schemas.microsoft.com/office/drawing/2014/main" id="{8332D2A7-15F2-4B51-A3BC-37FBEE5B730D}"/>
                  </a:ext>
                </a:extLst>
              </p:cNvPr>
              <p:cNvSpPr txBox="1">
                <a:spLocks noChangeArrowheads="1"/>
              </p:cNvSpPr>
              <p:nvPr/>
            </p:nvSpPr>
            <p:spPr bwMode="gray">
              <a:xfrm>
                <a:off x="3120" y="3072"/>
                <a:ext cx="86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zh-CN" altLang="en-US" sz="2000" b="1">
                    <a:solidFill>
                      <a:srgbClr val="080808"/>
                    </a:solidFill>
                    <a:latin typeface="Arial" panose="020B0604020202020204" pitchFamily="34" charset="0"/>
                    <a:ea typeface="华文行楷" panose="02010800040101010101" pitchFamily="2" charset="-122"/>
                  </a:rPr>
                  <a:t>把握好商品提价技巧 </a:t>
                </a:r>
              </a:p>
            </p:txBody>
          </p:sp>
          <p:sp>
            <p:nvSpPr>
              <p:cNvPr id="298009" name="Oval 25">
                <a:extLst>
                  <a:ext uri="{FF2B5EF4-FFF2-40B4-BE49-F238E27FC236}">
                    <a16:creationId xmlns:a16="http://schemas.microsoft.com/office/drawing/2014/main" id="{2C1A9C9F-B568-41C4-AB39-66D3EB53931A}"/>
                  </a:ext>
                </a:extLst>
              </p:cNvPr>
              <p:cNvSpPr>
                <a:spLocks noChangeArrowheads="1"/>
              </p:cNvSpPr>
              <p:nvPr/>
            </p:nvSpPr>
            <p:spPr bwMode="gray">
              <a:xfrm>
                <a:off x="3105" y="3792"/>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8010" name="Group 26">
              <a:extLst>
                <a:ext uri="{FF2B5EF4-FFF2-40B4-BE49-F238E27FC236}">
                  <a16:creationId xmlns:a16="http://schemas.microsoft.com/office/drawing/2014/main" id="{87C68A02-1FC8-483C-82A3-95C398F26964}"/>
                </a:ext>
              </a:extLst>
            </p:cNvPr>
            <p:cNvGrpSpPr>
              <a:grpSpLocks/>
            </p:cNvGrpSpPr>
            <p:nvPr/>
          </p:nvGrpSpPr>
          <p:grpSpPr bwMode="auto">
            <a:xfrm>
              <a:off x="4412" y="2748"/>
              <a:ext cx="1006" cy="1332"/>
              <a:chOff x="4323" y="2736"/>
              <a:chExt cx="1006" cy="1332"/>
            </a:xfrm>
          </p:grpSpPr>
          <p:grpSp>
            <p:nvGrpSpPr>
              <p:cNvPr id="298011" name="Group 27">
                <a:extLst>
                  <a:ext uri="{FF2B5EF4-FFF2-40B4-BE49-F238E27FC236}">
                    <a16:creationId xmlns:a16="http://schemas.microsoft.com/office/drawing/2014/main" id="{33741FA7-E74E-4E9B-B024-A9EB36FDEA2C}"/>
                  </a:ext>
                </a:extLst>
              </p:cNvPr>
              <p:cNvGrpSpPr>
                <a:grpSpLocks/>
              </p:cNvGrpSpPr>
              <p:nvPr/>
            </p:nvGrpSpPr>
            <p:grpSpPr bwMode="auto">
              <a:xfrm>
                <a:off x="4323" y="2736"/>
                <a:ext cx="970" cy="965"/>
                <a:chOff x="2387" y="1488"/>
                <a:chExt cx="1165" cy="1152"/>
              </a:xfrm>
            </p:grpSpPr>
            <p:grpSp>
              <p:nvGrpSpPr>
                <p:cNvPr id="298012" name="Group 28">
                  <a:extLst>
                    <a:ext uri="{FF2B5EF4-FFF2-40B4-BE49-F238E27FC236}">
                      <a16:creationId xmlns:a16="http://schemas.microsoft.com/office/drawing/2014/main" id="{445149B9-786F-47E2-9E5D-B06D43149263}"/>
                    </a:ext>
                  </a:extLst>
                </p:cNvPr>
                <p:cNvGrpSpPr>
                  <a:grpSpLocks/>
                </p:cNvGrpSpPr>
                <p:nvPr/>
              </p:nvGrpSpPr>
              <p:grpSpPr bwMode="auto">
                <a:xfrm>
                  <a:off x="2400" y="1488"/>
                  <a:ext cx="1152" cy="1152"/>
                  <a:chOff x="2016" y="1920"/>
                  <a:chExt cx="1680" cy="1680"/>
                </a:xfrm>
              </p:grpSpPr>
              <p:sp>
                <p:nvSpPr>
                  <p:cNvPr id="298013" name="Oval 29">
                    <a:extLst>
                      <a:ext uri="{FF2B5EF4-FFF2-40B4-BE49-F238E27FC236}">
                        <a16:creationId xmlns:a16="http://schemas.microsoft.com/office/drawing/2014/main" id="{C6E31213-013E-40A8-AF38-D496D42A5218}"/>
                      </a:ext>
                    </a:extLst>
                  </p:cNvPr>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8014" name="Freeform 30">
                    <a:extLst>
                      <a:ext uri="{FF2B5EF4-FFF2-40B4-BE49-F238E27FC236}">
                        <a16:creationId xmlns:a16="http://schemas.microsoft.com/office/drawing/2014/main" id="{6E07E026-5CBC-45B4-A909-779E36B7BE3B}"/>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8015" name="Text Box 31">
                  <a:extLst>
                    <a:ext uri="{FF2B5EF4-FFF2-40B4-BE49-F238E27FC236}">
                      <a16:creationId xmlns:a16="http://schemas.microsoft.com/office/drawing/2014/main" id="{1206529E-3A9C-482B-AE71-B711C95AD37D}"/>
                    </a:ext>
                  </a:extLst>
                </p:cNvPr>
                <p:cNvSpPr txBox="1">
                  <a:spLocks noChangeArrowheads="1"/>
                </p:cNvSpPr>
                <p:nvPr/>
              </p:nvSpPr>
              <p:spPr bwMode="gray">
                <a:xfrm>
                  <a:off x="2387" y="2043"/>
                  <a:ext cx="1153"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000" b="1">
                      <a:solidFill>
                        <a:srgbClr val="080808"/>
                      </a:solidFill>
                      <a:effectLst>
                        <a:outerShdw blurRad="38100" dist="38100" dir="2700000" algn="tl">
                          <a:srgbClr val="C0C0C0"/>
                        </a:outerShdw>
                      </a:effectLst>
                      <a:latin typeface="Arial" panose="020B0604020202020204" pitchFamily="34" charset="0"/>
                      <a:ea typeface="华文行楷" panose="02010800040101010101" pitchFamily="2" charset="-122"/>
                    </a:rPr>
                    <a:t>商品提价</a:t>
                  </a:r>
                </a:p>
                <a:p>
                  <a:pPr algn="ctr" eaLnBrk="0" fontAlgn="base" hangingPunct="0">
                    <a:spcBef>
                      <a:spcPct val="0"/>
                    </a:spcBef>
                    <a:spcAft>
                      <a:spcPct val="0"/>
                    </a:spcAft>
                  </a:pPr>
                  <a:r>
                    <a:rPr lang="zh-CN" altLang="en-US" sz="2000" b="1">
                      <a:solidFill>
                        <a:srgbClr val="080808"/>
                      </a:solidFill>
                      <a:effectLst>
                        <a:outerShdw blurRad="38100" dist="38100" dir="2700000" algn="tl">
                          <a:srgbClr val="C0C0C0"/>
                        </a:outerShdw>
                      </a:effectLst>
                      <a:latin typeface="Arial" panose="020B0604020202020204" pitchFamily="34" charset="0"/>
                      <a:ea typeface="华文行楷" panose="02010800040101010101" pitchFamily="2" charset="-122"/>
                    </a:rPr>
                    <a:t>的注意事项</a:t>
                  </a:r>
                  <a:r>
                    <a:rPr lang="zh-CN" altLang="en-US" sz="2000">
                      <a:solidFill>
                        <a:srgbClr val="080808"/>
                      </a:solidFill>
                      <a:latin typeface="Arial" panose="020B0604020202020204" pitchFamily="34" charset="0"/>
                      <a:ea typeface="华文行楷" panose="02010800040101010101" pitchFamily="2" charset="-122"/>
                      <a:hlinkClick r:id="rId2" action="ppaction://hlinksldjump"/>
                    </a:rPr>
                    <a:t> </a:t>
                  </a:r>
                  <a:endParaRPr lang="zh-CN" altLang="en-US" sz="2000">
                    <a:solidFill>
                      <a:srgbClr val="080808"/>
                    </a:solidFill>
                    <a:latin typeface="Arial" panose="020B0604020202020204" pitchFamily="34" charset="0"/>
                    <a:ea typeface="华文行楷" panose="02010800040101010101" pitchFamily="2" charset="-122"/>
                  </a:endParaRPr>
                </a:p>
              </p:txBody>
            </p:sp>
          </p:grpSp>
          <p:sp>
            <p:nvSpPr>
              <p:cNvPr id="298016" name="Oval 32">
                <a:extLst>
                  <a:ext uri="{FF2B5EF4-FFF2-40B4-BE49-F238E27FC236}">
                    <a16:creationId xmlns:a16="http://schemas.microsoft.com/office/drawing/2014/main" id="{CEBC37FA-7D0D-40AB-88A8-76857AF2617E}"/>
                  </a:ext>
                </a:extLst>
              </p:cNvPr>
              <p:cNvSpPr>
                <a:spLocks noChangeArrowheads="1"/>
              </p:cNvSpPr>
              <p:nvPr/>
            </p:nvSpPr>
            <p:spPr bwMode="gray">
              <a:xfrm>
                <a:off x="4334" y="3792"/>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dissolve">
                                      <p:cBhvr>
                                        <p:cTn id="7" dur="500"/>
                                        <p:tgtEl>
                                          <p:spTgt spid="297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dissolve">
                                      <p:cBhvr>
                                        <p:cTn id="12" dur="500"/>
                                        <p:tgtEl>
                                          <p:spTgt spid="297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97988"/>
                                        </p:tgtEl>
                                        <p:attrNameLst>
                                          <p:attrName>style.visibility</p:attrName>
                                        </p:attrNameLst>
                                      </p:cBhvr>
                                      <p:to>
                                        <p:strVal val="visible"/>
                                      </p:to>
                                    </p:set>
                                    <p:anim calcmode="lin" valueType="num">
                                      <p:cBhvr additive="base">
                                        <p:cTn id="17" dur="500" fill="hold"/>
                                        <p:tgtEl>
                                          <p:spTgt spid="297988"/>
                                        </p:tgtEl>
                                        <p:attrNameLst>
                                          <p:attrName>ppt_x</p:attrName>
                                        </p:attrNameLst>
                                      </p:cBhvr>
                                      <p:tavLst>
                                        <p:tav tm="0">
                                          <p:val>
                                            <p:strVal val="#ppt_x"/>
                                          </p:val>
                                        </p:tav>
                                        <p:tav tm="100000">
                                          <p:val>
                                            <p:strVal val="#ppt_x"/>
                                          </p:val>
                                        </p:tav>
                                      </p:tavLst>
                                    </p:anim>
                                    <p:anim calcmode="lin" valueType="num">
                                      <p:cBhvr additive="base">
                                        <p:cTn id="18" dur="500" fill="hold"/>
                                        <p:tgtEl>
                                          <p:spTgt spid="297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074D48E3-1E72-409A-8E75-7BC4741E5FA3}"/>
              </a:ext>
            </a:extLst>
          </p:cNvPr>
          <p:cNvSpPr>
            <a:spLocks noChangeArrowheads="1"/>
          </p:cNvSpPr>
          <p:nvPr/>
        </p:nvSpPr>
        <p:spPr bwMode="auto">
          <a:xfrm>
            <a:off x="2438400" y="1295401"/>
            <a:ext cx="74676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35000"/>
              </a:lnSpc>
              <a:spcBef>
                <a:spcPct val="0"/>
              </a:spcBef>
              <a:spcAft>
                <a:spcPct val="0"/>
              </a:spcAft>
              <a:buClr>
                <a:srgbClr val="FF3300"/>
              </a:buClr>
              <a:buFont typeface="Wingdings" panose="05000000000000000000" pitchFamily="2" charset="2"/>
              <a:buChar char="p"/>
            </a:pPr>
            <a:r>
              <a:rPr lang="zh-CN" altLang="en-US" sz="2800" b="1">
                <a:solidFill>
                  <a:srgbClr val="0000FF"/>
                </a:solidFill>
                <a:latin typeface="Arial" panose="020B0604020202020204" pitchFamily="34" charset="0"/>
                <a:ea typeface="仿宋_GB2312" pitchFamily="49" charset="-122"/>
              </a:rPr>
              <a:t>知识要点</a:t>
            </a:r>
            <a:endParaRPr lang="zh-CN" altLang="en-US" sz="2000" b="1">
              <a:solidFill>
                <a:srgbClr val="080808"/>
              </a:solidFill>
              <a:latin typeface="Arial" panose="020B0604020202020204" pitchFamily="34" charset="0"/>
              <a:ea typeface="宋体" panose="02010600030101010101" pitchFamily="2" charset="-122"/>
            </a:endParaRPr>
          </a:p>
          <a:p>
            <a:pPr fontAlgn="base">
              <a:lnSpc>
                <a:spcPct val="150000"/>
              </a:lnSpc>
              <a:spcBef>
                <a:spcPct val="20000"/>
              </a:spcBef>
              <a:spcAft>
                <a:spcPct val="0"/>
              </a:spcAft>
              <a:buClr>
                <a:srgbClr val="5BBE4E"/>
              </a:buClr>
              <a:buFont typeface="Wingdings" panose="05000000000000000000" pitchFamily="2" charset="2"/>
              <a:buChar char="v"/>
            </a:pPr>
            <a:r>
              <a:rPr lang="zh-CN" altLang="en-US" sz="2000" b="1">
                <a:solidFill>
                  <a:srgbClr val="080808"/>
                </a:solidFill>
                <a:latin typeface="Arial" panose="020B0604020202020204" pitchFamily="34" charset="0"/>
                <a:ea typeface="宋体" panose="02010600030101010101" pitchFamily="2" charset="-122"/>
              </a:rPr>
              <a:t>商品价格的心理功能；价格需求弹性心理；追涨等跌心理；新产品定价心理；消费者心理对企业定价的影响；商品价格调整原理及心理策略。</a:t>
            </a:r>
          </a:p>
          <a:p>
            <a:pPr fontAlgn="base">
              <a:lnSpc>
                <a:spcPct val="80000"/>
              </a:lnSpc>
              <a:spcBef>
                <a:spcPct val="20000"/>
              </a:spcBef>
              <a:spcAft>
                <a:spcPct val="0"/>
              </a:spcAft>
              <a:buClr>
                <a:srgbClr val="5BBE4E"/>
              </a:buClr>
              <a:buFont typeface="Wingdings" panose="05000000000000000000" pitchFamily="2" charset="2"/>
              <a:buChar char="v"/>
            </a:pPr>
            <a:r>
              <a:rPr lang="zh-CN" altLang="en-US" sz="2800" b="1">
                <a:solidFill>
                  <a:srgbClr val="0000FF"/>
                </a:solidFill>
                <a:latin typeface="Arial" panose="020B0604020202020204" pitchFamily="34" charset="0"/>
                <a:ea typeface="仿宋_GB2312" pitchFamily="49" charset="-122"/>
              </a:rPr>
              <a:t>能力目标</a:t>
            </a:r>
          </a:p>
          <a:p>
            <a:pPr fontAlgn="base">
              <a:lnSpc>
                <a:spcPct val="150000"/>
              </a:lnSpc>
              <a:spcBef>
                <a:spcPct val="20000"/>
              </a:spcBef>
              <a:spcAft>
                <a:spcPct val="0"/>
              </a:spcAft>
              <a:buClr>
                <a:srgbClr val="5BBE4E"/>
              </a:buClr>
              <a:buFont typeface="Wingdings" panose="05000000000000000000" pitchFamily="2" charset="2"/>
              <a:buChar char="v"/>
            </a:pPr>
            <a:r>
              <a:rPr lang="zh-CN" altLang="en-US" sz="2000" b="1">
                <a:solidFill>
                  <a:srgbClr val="080808"/>
                </a:solidFill>
                <a:latin typeface="Arial" panose="020B0604020202020204" pitchFamily="34" charset="0"/>
                <a:ea typeface="宋体" panose="02010600030101010101" pitchFamily="2" charset="-122"/>
              </a:rPr>
              <a:t>掌握商品价格的心理功能，影响价格的心理因素，消费者对价格的行为反映；熟悉一般商品定价的心理策略，新产品定价的心理策略；商品调价的心理策略；能够利用消费者对产品价格的认知心理确定一般产品的销售价格，能对一些商品调价提出自己的意见和建议，并能运用相关价格心理策略促进商品销售。</a:t>
            </a:r>
            <a:r>
              <a:rPr lang="zh-CN" altLang="en-US" sz="2000">
                <a:solidFill>
                  <a:srgbClr val="080808"/>
                </a:solidFill>
                <a:latin typeface="Arial" panose="020B0604020202020204" pitchFamily="34" charset="0"/>
                <a:ea typeface="宋体"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 calcmode="lin" valueType="num">
                                      <p:cBhvr additive="base">
                                        <p:cTn id="7" dur="500" fill="hold"/>
                                        <p:tgtEl>
                                          <p:spTgt spid="271362"/>
                                        </p:tgtEl>
                                        <p:attrNameLst>
                                          <p:attrName>ppt_x</p:attrName>
                                        </p:attrNameLst>
                                      </p:cBhvr>
                                      <p:tavLst>
                                        <p:tav tm="0">
                                          <p:val>
                                            <p:strVal val="#ppt_x"/>
                                          </p:val>
                                        </p:tav>
                                        <p:tav tm="100000">
                                          <p:val>
                                            <p:strVal val="#ppt_x"/>
                                          </p:val>
                                        </p:tav>
                                      </p:tavLst>
                                    </p:anim>
                                    <p:anim calcmode="lin" valueType="num">
                                      <p:cBhvr additive="base">
                                        <p:cTn id="8" dur="500" fill="hold"/>
                                        <p:tgtEl>
                                          <p:spTgt spid="271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F72295A0-2CB9-4D38-91BD-33E1781F59CC}"/>
              </a:ext>
            </a:extLst>
          </p:cNvPr>
          <p:cNvSpPr>
            <a:spLocks noGrp="1" noChangeArrowheads="1"/>
          </p:cNvSpPr>
          <p:nvPr>
            <p:ph type="title"/>
          </p:nvPr>
        </p:nvSpPr>
        <p:spPr>
          <a:xfrm>
            <a:off x="2514600" y="425451"/>
            <a:ext cx="6553200" cy="485775"/>
          </a:xfrm>
        </p:spPr>
        <p:txBody>
          <a:bodyPr/>
          <a:lstStyle/>
          <a:p>
            <a:r>
              <a:rPr lang="en-US" altLang="zh-CN" sz="3200" i="0">
                <a:latin typeface="宋体" panose="02010600030101010101" pitchFamily="2" charset="-122"/>
              </a:rPr>
              <a:t>【</a:t>
            </a:r>
            <a:r>
              <a:rPr lang="zh-CN" altLang="en-US" sz="3200" i="0">
                <a:latin typeface="宋体" panose="02010600030101010101" pitchFamily="2" charset="-122"/>
              </a:rPr>
              <a:t>同步案例</a:t>
            </a:r>
            <a:r>
              <a:rPr lang="en-US" altLang="zh-CN" sz="3200" i="0">
                <a:latin typeface="宋体" panose="02010600030101010101" pitchFamily="2" charset="-122"/>
              </a:rPr>
              <a:t>7-5】</a:t>
            </a:r>
            <a:r>
              <a:rPr lang="zh-CN" altLang="en-US" sz="3200" i="0">
                <a:latin typeface="宋体" panose="02010600030101010101" pitchFamily="2" charset="-122"/>
              </a:rPr>
              <a:t>高价与低价</a:t>
            </a:r>
          </a:p>
        </p:txBody>
      </p:sp>
      <p:sp>
        <p:nvSpPr>
          <p:cNvPr id="299011" name="Rectangle 3">
            <a:extLst>
              <a:ext uri="{FF2B5EF4-FFF2-40B4-BE49-F238E27FC236}">
                <a16:creationId xmlns:a16="http://schemas.microsoft.com/office/drawing/2014/main" id="{E64D0598-CADB-4009-AFBD-3C375E84624B}"/>
              </a:ext>
            </a:extLst>
          </p:cNvPr>
          <p:cNvSpPr>
            <a:spLocks noGrp="1" noChangeArrowheads="1"/>
          </p:cNvSpPr>
          <p:nvPr>
            <p:ph type="body" idx="1"/>
          </p:nvPr>
        </p:nvSpPr>
        <p:spPr>
          <a:xfrm>
            <a:off x="1905000" y="1395414"/>
            <a:ext cx="8763000" cy="5233987"/>
          </a:xfrm>
        </p:spPr>
        <p:txBody>
          <a:bodyPr/>
          <a:lstStyle/>
          <a:p>
            <a:pPr>
              <a:lnSpc>
                <a:spcPct val="80000"/>
              </a:lnSpc>
              <a:buFont typeface="Wingdings" panose="05000000000000000000" pitchFamily="2" charset="2"/>
              <a:buNone/>
            </a:pPr>
            <a:r>
              <a:rPr lang="en-US" altLang="zh-CN" sz="2400" b="1">
                <a:solidFill>
                  <a:srgbClr val="660033"/>
                </a:solidFill>
                <a:latin typeface="宋体" panose="02010600030101010101" pitchFamily="2" charset="-122"/>
              </a:rPr>
              <a:t>  </a:t>
            </a:r>
            <a:r>
              <a:rPr lang="zh-CN" altLang="en-US" sz="2400" b="1">
                <a:solidFill>
                  <a:srgbClr val="660033"/>
                </a:solidFill>
                <a:latin typeface="宋体" panose="02010600030101010101" pitchFamily="2" charset="-122"/>
              </a:rPr>
              <a:t>背景资料：</a:t>
            </a:r>
          </a:p>
          <a:p>
            <a:pPr>
              <a:lnSpc>
                <a:spcPct val="90000"/>
              </a:lnSpc>
              <a:buFont typeface="Wingdings" panose="05000000000000000000" pitchFamily="2" charset="2"/>
              <a:buNone/>
            </a:pPr>
            <a:r>
              <a:rPr lang="zh-CN" altLang="en-US" sz="2400" b="1">
                <a:latin typeface="宋体" panose="02010600030101010101" pitchFamily="2" charset="-122"/>
              </a:rPr>
              <a:t>      </a:t>
            </a:r>
            <a:r>
              <a:rPr lang="en-US" altLang="zh-CN" sz="2400" b="1">
                <a:latin typeface="宋体" panose="02010600030101010101" pitchFamily="2" charset="-122"/>
              </a:rPr>
              <a:t>1945</a:t>
            </a:r>
            <a:r>
              <a:rPr lang="zh-CN" altLang="en-US" sz="2400" b="1">
                <a:latin typeface="宋体" panose="02010600030101010101" pitchFamily="2" charset="-122"/>
              </a:rPr>
              <a:t>年，美国雷诺（</a:t>
            </a:r>
            <a:r>
              <a:rPr lang="en-US" altLang="zh-CN" sz="2400" b="1">
                <a:latin typeface="宋体" panose="02010600030101010101" pitchFamily="2" charset="-122"/>
              </a:rPr>
              <a:t>Reynoids</a:t>
            </a:r>
            <a:r>
              <a:rPr lang="zh-CN" altLang="en-US" sz="2400" b="1">
                <a:latin typeface="宋体" panose="02010600030101010101" pitchFamily="2" charset="-122"/>
              </a:rPr>
              <a:t>）公司新品“原子笔”上市时，利用“原子时代奇妙笔”的不凡之处：“可以在水中写字，也可以在高海拔地区写字”等特性和美国人追求新奇的性格，精心制定价格。当时，这种圆珠笔生产成本仅为</a:t>
            </a:r>
            <a:r>
              <a:rPr lang="en-US" altLang="zh-CN" sz="2400" b="1">
                <a:latin typeface="宋体" panose="02010600030101010101" pitchFamily="2" charset="-122"/>
              </a:rPr>
              <a:t>0.8</a:t>
            </a:r>
            <a:r>
              <a:rPr lang="zh-CN" altLang="en-US" sz="2400" b="1">
                <a:latin typeface="宋体" panose="02010600030101010101" pitchFamily="2" charset="-122"/>
              </a:rPr>
              <a:t>美元，而出厂价为</a:t>
            </a:r>
            <a:r>
              <a:rPr lang="en-US" altLang="zh-CN" sz="2400" b="1">
                <a:latin typeface="宋体" panose="02010600030101010101" pitchFamily="2" charset="-122"/>
              </a:rPr>
              <a:t>10</a:t>
            </a:r>
            <a:r>
              <a:rPr lang="zh-CN" altLang="en-US" sz="2400" b="1">
                <a:latin typeface="宋体" panose="02010600030101010101" pitchFamily="2" charset="-122"/>
              </a:rPr>
              <a:t>美元，零售价高达</a:t>
            </a:r>
            <a:r>
              <a:rPr lang="en-US" altLang="zh-CN" sz="2400" b="1">
                <a:latin typeface="宋体" panose="02010600030101010101" pitchFamily="2" charset="-122"/>
              </a:rPr>
              <a:t>20</a:t>
            </a:r>
            <a:r>
              <a:rPr lang="zh-CN" altLang="en-US" sz="2400" b="1">
                <a:latin typeface="宋体" panose="02010600030101010101" pitchFamily="2" charset="-122"/>
              </a:rPr>
              <a:t>美元。因为只有这个价格才能让人产觉得这种笔与众不同，配得上“原子笔”的名称。</a:t>
            </a:r>
            <a:r>
              <a:rPr lang="en-US" altLang="zh-CN" sz="2400" b="1">
                <a:latin typeface="宋体" panose="02010600030101010101" pitchFamily="2" charset="-122"/>
              </a:rPr>
              <a:t>1945</a:t>
            </a:r>
            <a:r>
              <a:rPr lang="zh-CN" altLang="en-US" sz="2400" b="1">
                <a:latin typeface="宋体" panose="02010600030101010101" pitchFamily="2" charset="-122"/>
              </a:rPr>
              <a:t>年</a:t>
            </a:r>
            <a:r>
              <a:rPr lang="en-US" altLang="zh-CN" sz="2400" b="1">
                <a:latin typeface="宋体" panose="02010600030101010101" pitchFamily="2" charset="-122"/>
              </a:rPr>
              <a:t>10</a:t>
            </a:r>
            <a:r>
              <a:rPr lang="zh-CN" altLang="en-US" sz="2400" b="1">
                <a:latin typeface="宋体" panose="02010600030101010101" pitchFamily="2" charset="-122"/>
              </a:rPr>
              <a:t>月</a:t>
            </a:r>
            <a:r>
              <a:rPr lang="en-US" altLang="zh-CN" sz="2400" b="1">
                <a:latin typeface="宋体" panose="02010600030101010101" pitchFamily="2" charset="-122"/>
              </a:rPr>
              <a:t>29</a:t>
            </a:r>
            <a:r>
              <a:rPr lang="zh-CN" altLang="en-US" sz="2400" b="1">
                <a:latin typeface="宋体" panose="02010600030101010101" pitchFamily="2" charset="-122"/>
              </a:rPr>
              <a:t>日，原子笔在战后第一个圣诞节来临前投放市场后，十分畅销，被顾客当作礼物购买，人们以赠送与得到原子笔为荣。一时间，新颖、奇特的原子笔风靡美国，大量的定单像雪片一样飞向雷诺公司。短短半年时间，圆珠笔所投入的</a:t>
            </a:r>
            <a:r>
              <a:rPr lang="en-US" altLang="zh-CN" sz="2400" b="1">
                <a:latin typeface="宋体" panose="02010600030101010101" pitchFamily="2" charset="-122"/>
              </a:rPr>
              <a:t>2.6</a:t>
            </a:r>
            <a:r>
              <a:rPr lang="zh-CN" altLang="en-US" sz="2400" b="1">
                <a:latin typeface="宋体" panose="02010600030101010101" pitchFamily="2" charset="-122"/>
              </a:rPr>
              <a:t>万美元成本竟然使得雷诺公司换来</a:t>
            </a:r>
            <a:r>
              <a:rPr lang="en-US" altLang="zh-CN" sz="2400" b="1">
                <a:latin typeface="宋体" panose="02010600030101010101" pitchFamily="2" charset="-122"/>
              </a:rPr>
              <a:t>150</a:t>
            </a:r>
            <a:r>
              <a:rPr lang="zh-CN" altLang="en-US" sz="2400" b="1">
                <a:latin typeface="宋体" panose="02010600030101010101" pitchFamily="2" charset="-122"/>
              </a:rPr>
              <a:t>多万元美元的利润。第二年起，生产厂家剧增，产品迅速大众化，原子笔成为普通的圆珠笔。雷诺公司鉴于竞争激化以及产品成本大大下降的情况，便把该产品的价格降至</a:t>
            </a:r>
            <a:r>
              <a:rPr lang="en-US" altLang="zh-CN" sz="2400" b="1">
                <a:latin typeface="宋体" panose="02010600030101010101" pitchFamily="2" charset="-122"/>
              </a:rPr>
              <a:t>0.7</a:t>
            </a:r>
            <a:r>
              <a:rPr lang="zh-CN" altLang="en-US" sz="2400" b="1">
                <a:latin typeface="宋体" panose="02010600030101010101" pitchFamily="2" charset="-122"/>
              </a:rPr>
              <a:t>美元。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dissolve">
                                      <p:cBhvr>
                                        <p:cTn id="7" dur="500"/>
                                        <p:tgtEl>
                                          <p:spTgt spid="299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99011">
                                            <p:txEl>
                                              <p:pRg st="0" end="0"/>
                                            </p:txEl>
                                          </p:spTgt>
                                        </p:tgtEl>
                                        <p:attrNameLst>
                                          <p:attrName>style.visibility</p:attrName>
                                        </p:attrNameLst>
                                      </p:cBhvr>
                                      <p:to>
                                        <p:strVal val="visible"/>
                                      </p:to>
                                    </p:set>
                                    <p:anim calcmode="lin" valueType="num">
                                      <p:cBhvr additive="base">
                                        <p:cTn id="12" dur="5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901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99011">
                                            <p:txEl>
                                              <p:pRg st="1" end="1"/>
                                            </p:txEl>
                                          </p:spTgt>
                                        </p:tgtEl>
                                        <p:attrNameLst>
                                          <p:attrName>style.visibility</p:attrName>
                                        </p:attrNameLst>
                                      </p:cBhvr>
                                      <p:to>
                                        <p:strVal val="visible"/>
                                      </p:to>
                                    </p:set>
                                    <p:anim calcmode="lin" valueType="num">
                                      <p:cBhvr additive="base">
                                        <p:cTn id="16" dur="500" fill="hold"/>
                                        <p:tgtEl>
                                          <p:spTgt spid="29901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99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79F5E46A-66BD-4036-B68A-D8F0E26D8446}"/>
              </a:ext>
            </a:extLst>
          </p:cNvPr>
          <p:cNvSpPr>
            <a:spLocks noGrp="1" noChangeArrowheads="1"/>
          </p:cNvSpPr>
          <p:nvPr>
            <p:ph type="body" idx="1"/>
          </p:nvPr>
        </p:nvSpPr>
        <p:spPr>
          <a:xfrm>
            <a:off x="2209800" y="1828800"/>
            <a:ext cx="7772400" cy="4514850"/>
          </a:xfrm>
        </p:spPr>
        <p:txBody>
          <a:bodyPr/>
          <a:lstStyle/>
          <a:p>
            <a:pPr>
              <a:buFont typeface="Wingdings" panose="05000000000000000000" pitchFamily="2" charset="2"/>
              <a:buNone/>
            </a:pPr>
            <a:r>
              <a:rPr lang="zh-CN" altLang="en-US" sz="2800" b="1">
                <a:solidFill>
                  <a:srgbClr val="FF0000"/>
                </a:solidFill>
              </a:rPr>
              <a:t>问题：</a:t>
            </a:r>
            <a:r>
              <a:rPr lang="zh-CN" altLang="en-US" sz="2400" b="1"/>
              <a:t>美国雷诺公司对原子笔的定价运用了哪些心理策略？</a:t>
            </a:r>
          </a:p>
          <a:p>
            <a:pPr>
              <a:buFont typeface="Wingdings" panose="05000000000000000000" pitchFamily="2" charset="2"/>
              <a:buNone/>
            </a:pPr>
            <a:r>
              <a:rPr lang="zh-CN" altLang="en-US" sz="2800" b="1">
                <a:solidFill>
                  <a:srgbClr val="660033"/>
                </a:solidFill>
              </a:rPr>
              <a:t>分析提示：</a:t>
            </a:r>
            <a:r>
              <a:rPr lang="zh-CN" altLang="en-US" sz="2400" b="1"/>
              <a:t>美国雷诺公司把这种特殊的笔起名为原子笔，正好满足了当时人们对原子这个新概念的追求。由于原子笔是一个新产品，有特殊的功能，很受人们喜爱，所以进入市场初期运用撇脂策略，广大消费者也能接受。一年以后随着产品迅速大众化，竞争对手的加入，加之产品成本大大下降，运用渗透价格策略，价格也大幅度下调，迅速扩大了销售，占领了市场。雷诺公司运用撇脂和渗透价格策略，时机把握的好，效果也是显著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00034">
                                            <p:txEl>
                                              <p:pRg st="0" end="0"/>
                                            </p:txEl>
                                          </p:spTgt>
                                        </p:tgtEl>
                                        <p:attrNameLst>
                                          <p:attrName>style.visibility</p:attrName>
                                        </p:attrNameLst>
                                      </p:cBhvr>
                                      <p:to>
                                        <p:strVal val="visible"/>
                                      </p:to>
                                    </p:set>
                                    <p:animEffect transition="in" filter="fade">
                                      <p:cBhvr>
                                        <p:cTn id="7" dur="1000"/>
                                        <p:tgtEl>
                                          <p:spTgt spid="300034">
                                            <p:txEl>
                                              <p:pRg st="0" end="0"/>
                                            </p:txEl>
                                          </p:spTgt>
                                        </p:tgtEl>
                                      </p:cBhvr>
                                    </p:animEffect>
                                    <p:anim calcmode="lin" valueType="num">
                                      <p:cBhvr>
                                        <p:cTn id="8" dur="1000" fill="hold"/>
                                        <p:tgtEl>
                                          <p:spTgt spid="3000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00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300034">
                                            <p:txEl>
                                              <p:pRg st="1" end="1"/>
                                            </p:txEl>
                                          </p:spTgt>
                                        </p:tgtEl>
                                        <p:attrNameLst>
                                          <p:attrName>style.visibility</p:attrName>
                                        </p:attrNameLst>
                                      </p:cBhvr>
                                      <p:to>
                                        <p:strVal val="visible"/>
                                      </p:to>
                                    </p:set>
                                    <p:animEffect transition="in" filter="fade">
                                      <p:cBhvr>
                                        <p:cTn id="14" dur="1000"/>
                                        <p:tgtEl>
                                          <p:spTgt spid="300034">
                                            <p:txEl>
                                              <p:pRg st="1" end="1"/>
                                            </p:txEl>
                                          </p:spTgt>
                                        </p:tgtEl>
                                      </p:cBhvr>
                                    </p:animEffect>
                                    <p:anim calcmode="lin" valueType="num">
                                      <p:cBhvr>
                                        <p:cTn id="15" dur="1000" fill="hold"/>
                                        <p:tgtEl>
                                          <p:spTgt spid="3000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003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A007C008-9D83-421C-90F1-A952C76EB2E8}"/>
              </a:ext>
            </a:extLst>
          </p:cNvPr>
          <p:cNvSpPr>
            <a:spLocks noGrp="1" noChangeArrowheads="1"/>
          </p:cNvSpPr>
          <p:nvPr>
            <p:ph type="title"/>
          </p:nvPr>
        </p:nvSpPr>
        <p:spPr>
          <a:xfrm>
            <a:off x="1981200" y="228600"/>
            <a:ext cx="3333750" cy="814388"/>
          </a:xfrm>
        </p:spPr>
        <p:txBody>
          <a:bodyPr/>
          <a:lstStyle/>
          <a:p>
            <a:r>
              <a:rPr lang="zh-CN" altLang="en-US" sz="3800" i="0"/>
              <a:t>本章知识脉络</a:t>
            </a:r>
          </a:p>
        </p:txBody>
      </p:sp>
      <p:grpSp>
        <p:nvGrpSpPr>
          <p:cNvPr id="301059" name="Group 3">
            <a:extLst>
              <a:ext uri="{FF2B5EF4-FFF2-40B4-BE49-F238E27FC236}">
                <a16:creationId xmlns:a16="http://schemas.microsoft.com/office/drawing/2014/main" id="{90C7B479-909A-448A-892E-265214B67073}"/>
              </a:ext>
            </a:extLst>
          </p:cNvPr>
          <p:cNvGrpSpPr>
            <a:grpSpLocks/>
          </p:cNvGrpSpPr>
          <p:nvPr/>
        </p:nvGrpSpPr>
        <p:grpSpPr bwMode="auto">
          <a:xfrm>
            <a:off x="2362200" y="1371600"/>
            <a:ext cx="8305800" cy="4267200"/>
            <a:chOff x="528" y="864"/>
            <a:chExt cx="5232" cy="2688"/>
          </a:xfrm>
        </p:grpSpPr>
        <p:sp>
          <p:nvSpPr>
            <p:cNvPr id="301060" name="Text Box 4">
              <a:extLst>
                <a:ext uri="{FF2B5EF4-FFF2-40B4-BE49-F238E27FC236}">
                  <a16:creationId xmlns:a16="http://schemas.microsoft.com/office/drawing/2014/main" id="{147D995E-A565-4F8B-AD38-E37BFEC0EF5C}"/>
                </a:ext>
              </a:extLst>
            </p:cNvPr>
            <p:cNvSpPr txBox="1">
              <a:spLocks noChangeArrowheads="1"/>
            </p:cNvSpPr>
            <p:nvPr/>
          </p:nvSpPr>
          <p:spPr bwMode="auto">
            <a:xfrm>
              <a:off x="528" y="1090"/>
              <a:ext cx="336" cy="2318"/>
            </a:xfrm>
            <a:prstGeom prst="rect">
              <a:avLst/>
            </a:prstGeom>
            <a:solidFill>
              <a:srgbClr val="FFCC99"/>
            </a:solidFill>
            <a:ln w="9525">
              <a:solidFill>
                <a:srgbClr val="000000"/>
              </a:solidFill>
              <a:miter lim="800000"/>
              <a:headEnd/>
              <a:tailEnd/>
            </a:ln>
          </p:spPr>
          <p:txBody>
            <a:bodyPr/>
            <a:lstStyle/>
            <a:p>
              <a:pPr algn="ctr"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商品价格与消费心理</a:t>
              </a:r>
              <a:endParaRPr lang="zh-CN" altLang="en-US" sz="2000" b="1">
                <a:solidFill>
                  <a:srgbClr val="080808"/>
                </a:solidFill>
                <a:latin typeface="Arial" panose="020B0604020202020204" pitchFamily="34" charset="0"/>
                <a:ea typeface="宋体" panose="02010600030101010101" pitchFamily="2" charset="-122"/>
              </a:endParaRPr>
            </a:p>
          </p:txBody>
        </p:sp>
        <p:sp>
          <p:nvSpPr>
            <p:cNvPr id="301061" name="Text Box 5">
              <a:extLst>
                <a:ext uri="{FF2B5EF4-FFF2-40B4-BE49-F238E27FC236}">
                  <a16:creationId xmlns:a16="http://schemas.microsoft.com/office/drawing/2014/main" id="{61CED944-38A2-4A67-BBE1-330EFF09E0C4}"/>
                </a:ext>
              </a:extLst>
            </p:cNvPr>
            <p:cNvSpPr txBox="1">
              <a:spLocks noChangeArrowheads="1"/>
            </p:cNvSpPr>
            <p:nvPr/>
          </p:nvSpPr>
          <p:spPr bwMode="auto">
            <a:xfrm>
              <a:off x="3360" y="1536"/>
              <a:ext cx="2400" cy="288"/>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影响消费者心理价格的社会因素</a:t>
              </a:r>
            </a:p>
          </p:txBody>
        </p:sp>
        <p:sp>
          <p:nvSpPr>
            <p:cNvPr id="301062" name="Text Box 6">
              <a:extLst>
                <a:ext uri="{FF2B5EF4-FFF2-40B4-BE49-F238E27FC236}">
                  <a16:creationId xmlns:a16="http://schemas.microsoft.com/office/drawing/2014/main" id="{F249139A-B5DD-45FD-8663-6AB1653797EE}"/>
                </a:ext>
              </a:extLst>
            </p:cNvPr>
            <p:cNvSpPr txBox="1">
              <a:spLocks noChangeArrowheads="1"/>
            </p:cNvSpPr>
            <p:nvPr/>
          </p:nvSpPr>
          <p:spPr bwMode="auto">
            <a:xfrm>
              <a:off x="1344" y="2246"/>
              <a:ext cx="1515" cy="490"/>
            </a:xfrm>
            <a:prstGeom prst="rect">
              <a:avLst/>
            </a:prstGeom>
            <a:solidFill>
              <a:srgbClr val="FFCC99"/>
            </a:solidFill>
            <a:ln w="9525">
              <a:solidFill>
                <a:srgbClr val="000000"/>
              </a:solidFill>
              <a:miter lim="800000"/>
              <a:headEnd/>
              <a:tailEnd/>
            </a:ln>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商品定价的心理策略</a:t>
              </a:r>
              <a:endParaRPr lang="zh-CN" altLang="en-US" sz="2000" b="1">
                <a:solidFill>
                  <a:srgbClr val="080808"/>
                </a:solidFill>
                <a:latin typeface="Arial" panose="020B0604020202020204" pitchFamily="34" charset="0"/>
                <a:ea typeface="宋体" panose="02010600030101010101" pitchFamily="2" charset="-122"/>
              </a:endParaRPr>
            </a:p>
          </p:txBody>
        </p:sp>
        <p:sp>
          <p:nvSpPr>
            <p:cNvPr id="301063" name="Text Box 7">
              <a:extLst>
                <a:ext uri="{FF2B5EF4-FFF2-40B4-BE49-F238E27FC236}">
                  <a16:creationId xmlns:a16="http://schemas.microsoft.com/office/drawing/2014/main" id="{ABCDFA62-F5FC-46F7-81E4-9ADE7AB45D0E}"/>
                </a:ext>
              </a:extLst>
            </p:cNvPr>
            <p:cNvSpPr txBox="1">
              <a:spLocks noChangeArrowheads="1"/>
            </p:cNvSpPr>
            <p:nvPr/>
          </p:nvSpPr>
          <p:spPr bwMode="auto">
            <a:xfrm>
              <a:off x="1418" y="1209"/>
              <a:ext cx="1441" cy="260"/>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消费者的价格心理</a:t>
              </a:r>
            </a:p>
          </p:txBody>
        </p:sp>
        <p:sp>
          <p:nvSpPr>
            <p:cNvPr id="301064" name="Text Box 8">
              <a:extLst>
                <a:ext uri="{FF2B5EF4-FFF2-40B4-BE49-F238E27FC236}">
                  <a16:creationId xmlns:a16="http://schemas.microsoft.com/office/drawing/2014/main" id="{A07818EE-9135-41F5-AF99-E045E991A479}"/>
                </a:ext>
              </a:extLst>
            </p:cNvPr>
            <p:cNvSpPr txBox="1">
              <a:spLocks noChangeArrowheads="1"/>
            </p:cNvSpPr>
            <p:nvPr/>
          </p:nvSpPr>
          <p:spPr bwMode="auto">
            <a:xfrm>
              <a:off x="1418" y="3110"/>
              <a:ext cx="1462" cy="442"/>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商品调价的心理策略</a:t>
              </a:r>
            </a:p>
          </p:txBody>
        </p:sp>
        <p:sp>
          <p:nvSpPr>
            <p:cNvPr id="301065" name="Text Box 9">
              <a:extLst>
                <a:ext uri="{FF2B5EF4-FFF2-40B4-BE49-F238E27FC236}">
                  <a16:creationId xmlns:a16="http://schemas.microsoft.com/office/drawing/2014/main" id="{242B9797-A41F-4AF9-A504-FD8E3FEF0C5E}"/>
                </a:ext>
              </a:extLst>
            </p:cNvPr>
            <p:cNvSpPr txBox="1">
              <a:spLocks noChangeArrowheads="1"/>
            </p:cNvSpPr>
            <p:nvPr/>
          </p:nvSpPr>
          <p:spPr bwMode="auto">
            <a:xfrm>
              <a:off x="3414" y="1209"/>
              <a:ext cx="2106" cy="260"/>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消费者的价格心理特征</a:t>
              </a:r>
            </a:p>
          </p:txBody>
        </p:sp>
        <p:sp>
          <p:nvSpPr>
            <p:cNvPr id="301066" name="Text Box 10">
              <a:extLst>
                <a:ext uri="{FF2B5EF4-FFF2-40B4-BE49-F238E27FC236}">
                  <a16:creationId xmlns:a16="http://schemas.microsoft.com/office/drawing/2014/main" id="{A7F75BDB-BD10-4DCE-9A1B-19CDE66B1172}"/>
                </a:ext>
              </a:extLst>
            </p:cNvPr>
            <p:cNvSpPr txBox="1">
              <a:spLocks noChangeArrowheads="1"/>
            </p:cNvSpPr>
            <p:nvPr/>
          </p:nvSpPr>
          <p:spPr bwMode="auto">
            <a:xfrm>
              <a:off x="3414" y="864"/>
              <a:ext cx="2106" cy="259"/>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商品价格的心理功能</a:t>
              </a:r>
            </a:p>
          </p:txBody>
        </p:sp>
        <p:sp>
          <p:nvSpPr>
            <p:cNvPr id="301067" name="Text Box 11">
              <a:extLst>
                <a:ext uri="{FF2B5EF4-FFF2-40B4-BE49-F238E27FC236}">
                  <a16:creationId xmlns:a16="http://schemas.microsoft.com/office/drawing/2014/main" id="{25E67894-F4F0-4011-A473-68600F22A76D}"/>
                </a:ext>
              </a:extLst>
            </p:cNvPr>
            <p:cNvSpPr txBox="1">
              <a:spLocks noChangeArrowheads="1"/>
            </p:cNvSpPr>
            <p:nvPr/>
          </p:nvSpPr>
          <p:spPr bwMode="auto">
            <a:xfrm>
              <a:off x="3414" y="2073"/>
              <a:ext cx="2106" cy="260"/>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商品定价的一般心理策略</a:t>
              </a:r>
            </a:p>
          </p:txBody>
        </p:sp>
        <p:sp>
          <p:nvSpPr>
            <p:cNvPr id="301068" name="Text Box 12">
              <a:extLst>
                <a:ext uri="{FF2B5EF4-FFF2-40B4-BE49-F238E27FC236}">
                  <a16:creationId xmlns:a16="http://schemas.microsoft.com/office/drawing/2014/main" id="{1D037A80-569C-43FF-A9B6-379309918B01}"/>
                </a:ext>
              </a:extLst>
            </p:cNvPr>
            <p:cNvSpPr txBox="1">
              <a:spLocks noChangeArrowheads="1"/>
            </p:cNvSpPr>
            <p:nvPr/>
          </p:nvSpPr>
          <p:spPr bwMode="auto">
            <a:xfrm>
              <a:off x="3414" y="2419"/>
              <a:ext cx="2106" cy="259"/>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新产品定价的心理策略</a:t>
              </a:r>
            </a:p>
          </p:txBody>
        </p:sp>
        <p:sp>
          <p:nvSpPr>
            <p:cNvPr id="301069" name="Text Box 13">
              <a:extLst>
                <a:ext uri="{FF2B5EF4-FFF2-40B4-BE49-F238E27FC236}">
                  <a16:creationId xmlns:a16="http://schemas.microsoft.com/office/drawing/2014/main" id="{6B50E959-89DB-419F-AAB6-ECC5DC5D530C}"/>
                </a:ext>
              </a:extLst>
            </p:cNvPr>
            <p:cNvSpPr txBox="1">
              <a:spLocks noChangeArrowheads="1"/>
            </p:cNvSpPr>
            <p:nvPr/>
          </p:nvSpPr>
          <p:spPr bwMode="auto">
            <a:xfrm>
              <a:off x="3414" y="2936"/>
              <a:ext cx="2106" cy="261"/>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商品降价的心理策略</a:t>
              </a:r>
            </a:p>
          </p:txBody>
        </p:sp>
        <p:sp>
          <p:nvSpPr>
            <p:cNvPr id="301070" name="Text Box 14">
              <a:extLst>
                <a:ext uri="{FF2B5EF4-FFF2-40B4-BE49-F238E27FC236}">
                  <a16:creationId xmlns:a16="http://schemas.microsoft.com/office/drawing/2014/main" id="{D0E6F4CE-E18E-4BB3-BB84-65701462C853}"/>
                </a:ext>
              </a:extLst>
            </p:cNvPr>
            <p:cNvSpPr txBox="1">
              <a:spLocks noChangeArrowheads="1"/>
            </p:cNvSpPr>
            <p:nvPr/>
          </p:nvSpPr>
          <p:spPr bwMode="auto">
            <a:xfrm>
              <a:off x="3414" y="3283"/>
              <a:ext cx="2106" cy="258"/>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商品提价的心理策略</a:t>
              </a:r>
            </a:p>
            <a:p>
              <a:pPr algn="just" fontAlgn="base">
                <a:spcBef>
                  <a:spcPct val="0"/>
                </a:spcBef>
                <a:spcAft>
                  <a:spcPct val="0"/>
                </a:spcAft>
              </a:pPr>
              <a:endParaRPr lang="en-US" altLang="zh-CN" sz="2000" b="1">
                <a:solidFill>
                  <a:srgbClr val="080808"/>
                </a:solidFill>
                <a:latin typeface="Times New Roman" panose="02020603050405020304" pitchFamily="18" charset="0"/>
                <a:ea typeface="宋体" panose="02010600030101010101" pitchFamily="2" charset="-122"/>
              </a:endParaRPr>
            </a:p>
          </p:txBody>
        </p:sp>
        <p:sp>
          <p:nvSpPr>
            <p:cNvPr id="301071" name="Line 15">
              <a:extLst>
                <a:ext uri="{FF2B5EF4-FFF2-40B4-BE49-F238E27FC236}">
                  <a16:creationId xmlns:a16="http://schemas.microsoft.com/office/drawing/2014/main" id="{EBF1B01E-9525-4504-8736-9C8ECA7927DB}"/>
                </a:ext>
              </a:extLst>
            </p:cNvPr>
            <p:cNvSpPr>
              <a:spLocks noChangeShapeType="1"/>
            </p:cNvSpPr>
            <p:nvPr/>
          </p:nvSpPr>
          <p:spPr bwMode="auto">
            <a:xfrm flipV="1">
              <a:off x="864" y="1296"/>
              <a:ext cx="582" cy="1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2" name="Line 16">
              <a:extLst>
                <a:ext uri="{FF2B5EF4-FFF2-40B4-BE49-F238E27FC236}">
                  <a16:creationId xmlns:a16="http://schemas.microsoft.com/office/drawing/2014/main" id="{30F268FF-CAB1-4CB5-8B46-45BE6856158F}"/>
                </a:ext>
              </a:extLst>
            </p:cNvPr>
            <p:cNvSpPr>
              <a:spLocks noChangeShapeType="1"/>
            </p:cNvSpPr>
            <p:nvPr/>
          </p:nvSpPr>
          <p:spPr bwMode="auto">
            <a:xfrm>
              <a:off x="864" y="2333"/>
              <a:ext cx="554" cy="9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3" name="Line 17">
              <a:extLst>
                <a:ext uri="{FF2B5EF4-FFF2-40B4-BE49-F238E27FC236}">
                  <a16:creationId xmlns:a16="http://schemas.microsoft.com/office/drawing/2014/main" id="{D4FA5239-D70A-4EF1-A0F3-918CACCA3DE9}"/>
                </a:ext>
              </a:extLst>
            </p:cNvPr>
            <p:cNvSpPr>
              <a:spLocks noChangeShapeType="1"/>
            </p:cNvSpPr>
            <p:nvPr/>
          </p:nvSpPr>
          <p:spPr bwMode="auto">
            <a:xfrm flipV="1">
              <a:off x="2859" y="950"/>
              <a:ext cx="555"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4" name="Line 18">
              <a:extLst>
                <a:ext uri="{FF2B5EF4-FFF2-40B4-BE49-F238E27FC236}">
                  <a16:creationId xmlns:a16="http://schemas.microsoft.com/office/drawing/2014/main" id="{BCD2CF2E-BD91-43CC-AEE3-E6807D5F65D5}"/>
                </a:ext>
              </a:extLst>
            </p:cNvPr>
            <p:cNvSpPr>
              <a:spLocks noChangeShapeType="1"/>
            </p:cNvSpPr>
            <p:nvPr/>
          </p:nvSpPr>
          <p:spPr bwMode="auto">
            <a:xfrm>
              <a:off x="2859" y="1382"/>
              <a:ext cx="555" cy="3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5" name="Line 19">
              <a:extLst>
                <a:ext uri="{FF2B5EF4-FFF2-40B4-BE49-F238E27FC236}">
                  <a16:creationId xmlns:a16="http://schemas.microsoft.com/office/drawing/2014/main" id="{73F608A6-9EE6-4136-8EAA-1C81D166AE35}"/>
                </a:ext>
              </a:extLst>
            </p:cNvPr>
            <p:cNvSpPr>
              <a:spLocks noChangeShapeType="1"/>
            </p:cNvSpPr>
            <p:nvPr/>
          </p:nvSpPr>
          <p:spPr bwMode="auto">
            <a:xfrm flipV="1">
              <a:off x="2859" y="3024"/>
              <a:ext cx="555" cy="2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6" name="Line 20">
              <a:extLst>
                <a:ext uri="{FF2B5EF4-FFF2-40B4-BE49-F238E27FC236}">
                  <a16:creationId xmlns:a16="http://schemas.microsoft.com/office/drawing/2014/main" id="{2D83CF37-CFD8-4168-9989-6A13A66289AB}"/>
                </a:ext>
              </a:extLst>
            </p:cNvPr>
            <p:cNvSpPr>
              <a:spLocks noChangeShapeType="1"/>
            </p:cNvSpPr>
            <p:nvPr/>
          </p:nvSpPr>
          <p:spPr bwMode="auto">
            <a:xfrm>
              <a:off x="2859" y="3283"/>
              <a:ext cx="555" cy="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7" name="Line 21">
              <a:extLst>
                <a:ext uri="{FF2B5EF4-FFF2-40B4-BE49-F238E27FC236}">
                  <a16:creationId xmlns:a16="http://schemas.microsoft.com/office/drawing/2014/main" id="{6E661B62-916F-42E5-8C6C-E61356259CF1}"/>
                </a:ext>
              </a:extLst>
            </p:cNvPr>
            <p:cNvSpPr>
              <a:spLocks noChangeShapeType="1"/>
            </p:cNvSpPr>
            <p:nvPr/>
          </p:nvSpPr>
          <p:spPr bwMode="auto">
            <a:xfrm flipV="1">
              <a:off x="2859" y="2246"/>
              <a:ext cx="555" cy="1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8" name="Line 22">
              <a:extLst>
                <a:ext uri="{FF2B5EF4-FFF2-40B4-BE49-F238E27FC236}">
                  <a16:creationId xmlns:a16="http://schemas.microsoft.com/office/drawing/2014/main" id="{5692EEC9-8FD0-4B91-B3D7-F70333E3660F}"/>
                </a:ext>
              </a:extLst>
            </p:cNvPr>
            <p:cNvSpPr>
              <a:spLocks noChangeShapeType="1"/>
            </p:cNvSpPr>
            <p:nvPr/>
          </p:nvSpPr>
          <p:spPr bwMode="auto">
            <a:xfrm>
              <a:off x="2859" y="2419"/>
              <a:ext cx="555" cy="1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9" name="Line 23">
              <a:extLst>
                <a:ext uri="{FF2B5EF4-FFF2-40B4-BE49-F238E27FC236}">
                  <a16:creationId xmlns:a16="http://schemas.microsoft.com/office/drawing/2014/main" id="{E89DD670-846C-470E-99A6-A2316E5B8382}"/>
                </a:ext>
              </a:extLst>
            </p:cNvPr>
            <p:cNvSpPr>
              <a:spLocks noChangeShapeType="1"/>
            </p:cNvSpPr>
            <p:nvPr/>
          </p:nvSpPr>
          <p:spPr bwMode="auto">
            <a:xfrm>
              <a:off x="864" y="2333"/>
              <a:ext cx="5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80" name="Line 24">
              <a:extLst>
                <a:ext uri="{FF2B5EF4-FFF2-40B4-BE49-F238E27FC236}">
                  <a16:creationId xmlns:a16="http://schemas.microsoft.com/office/drawing/2014/main" id="{5D14CA13-7536-4CD7-B2F7-54397DE6CAB3}"/>
                </a:ext>
              </a:extLst>
            </p:cNvPr>
            <p:cNvSpPr>
              <a:spLocks noChangeShapeType="1"/>
            </p:cNvSpPr>
            <p:nvPr/>
          </p:nvSpPr>
          <p:spPr bwMode="auto">
            <a:xfrm flipV="1">
              <a:off x="2859" y="1296"/>
              <a:ext cx="555"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dissolve">
                                      <p:cBhvr>
                                        <p:cTn id="7" dur="500"/>
                                        <p:tgtEl>
                                          <p:spTgt spid="301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1059"/>
                                        </p:tgtEl>
                                        <p:attrNameLst>
                                          <p:attrName>style.visibility</p:attrName>
                                        </p:attrNameLst>
                                      </p:cBhvr>
                                      <p:to>
                                        <p:strVal val="visible"/>
                                      </p:to>
                                    </p:set>
                                    <p:animEffect transition="in" filter="dissolve">
                                      <p:cBhvr>
                                        <p:cTn id="12" dur="500"/>
                                        <p:tgtEl>
                                          <p:spTgt spid="30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WordArt 2">
            <a:extLst>
              <a:ext uri="{FF2B5EF4-FFF2-40B4-BE49-F238E27FC236}">
                <a16:creationId xmlns:a16="http://schemas.microsoft.com/office/drawing/2014/main" id="{07E4F9ED-EFD9-4A8B-8A94-0BE3A87F5E5C}"/>
              </a:ext>
            </a:extLst>
          </p:cNvPr>
          <p:cNvSpPr>
            <a:spLocks noChangeArrowheads="1" noChangeShapeType="1" noTextEdit="1"/>
          </p:cNvSpPr>
          <p:nvPr/>
        </p:nvSpPr>
        <p:spPr bwMode="gray">
          <a:xfrm>
            <a:off x="2819400" y="3733800"/>
            <a:ext cx="4495800" cy="60960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altLang="zh-CN"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rPr>
              <a:t>Thank You !</a:t>
            </a:r>
            <a:endParaRPr lang="zh-CN" altLang="en-US"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endParaRPr>
          </a:p>
        </p:txBody>
      </p:sp>
      <p:pic>
        <p:nvPicPr>
          <p:cNvPr id="302083" name="Picture 3">
            <a:extLst>
              <a:ext uri="{FF2B5EF4-FFF2-40B4-BE49-F238E27FC236}">
                <a16:creationId xmlns:a16="http://schemas.microsoft.com/office/drawing/2014/main" id="{76CF689E-9E7E-4AAF-A6D8-0DAC627A2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576" y="609600"/>
            <a:ext cx="1952625"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05F4BC2C-728D-40B5-900D-93A88E78B99E}"/>
              </a:ext>
            </a:extLst>
          </p:cNvPr>
          <p:cNvSpPr>
            <a:spLocks noGrp="1" noChangeArrowheads="1"/>
          </p:cNvSpPr>
          <p:nvPr>
            <p:ph type="title"/>
          </p:nvPr>
        </p:nvSpPr>
        <p:spPr>
          <a:xfrm>
            <a:off x="2263776" y="327025"/>
            <a:ext cx="3089275" cy="444500"/>
          </a:xfrm>
        </p:spPr>
        <p:txBody>
          <a:bodyPr/>
          <a:lstStyle/>
          <a:p>
            <a:r>
              <a:rPr lang="zh-CN" altLang="en-US" sz="3800"/>
              <a:t>案例导入： </a:t>
            </a:r>
          </a:p>
        </p:txBody>
      </p:sp>
      <p:sp>
        <p:nvSpPr>
          <p:cNvPr id="272387" name="Rectangle 3">
            <a:extLst>
              <a:ext uri="{FF2B5EF4-FFF2-40B4-BE49-F238E27FC236}">
                <a16:creationId xmlns:a16="http://schemas.microsoft.com/office/drawing/2014/main" id="{827B7E3A-7260-4F11-8C63-4C31CB5AAC68}"/>
              </a:ext>
            </a:extLst>
          </p:cNvPr>
          <p:cNvSpPr>
            <a:spLocks noGrp="1" noChangeArrowheads="1"/>
          </p:cNvSpPr>
          <p:nvPr>
            <p:ph type="body" idx="1"/>
          </p:nvPr>
        </p:nvSpPr>
        <p:spPr>
          <a:xfrm>
            <a:off x="2133600" y="1371600"/>
            <a:ext cx="8229600" cy="4895850"/>
          </a:xfrm>
        </p:spPr>
        <p:txBody>
          <a:bodyPr/>
          <a:lstStyle/>
          <a:p>
            <a:pPr>
              <a:lnSpc>
                <a:spcPct val="80000"/>
              </a:lnSpc>
              <a:buFont typeface="Wingdings" panose="05000000000000000000" pitchFamily="2" charset="2"/>
              <a:buNone/>
            </a:pPr>
            <a:r>
              <a:rPr lang="en-US" altLang="zh-CN" sz="2400"/>
              <a:t>                             </a:t>
            </a:r>
            <a:r>
              <a:rPr lang="zh-CN" altLang="en-US" sz="2800" b="1">
                <a:solidFill>
                  <a:schemeClr val="tx2"/>
                </a:solidFill>
                <a:ea typeface="隶书" pitchFamily="49" charset="-122"/>
              </a:rPr>
              <a:t>我们是全市最低价</a:t>
            </a:r>
            <a:r>
              <a:rPr lang="zh-CN" altLang="en-US" sz="2800" b="1">
                <a:solidFill>
                  <a:schemeClr val="tx2"/>
                </a:solidFill>
              </a:rPr>
              <a:t> </a:t>
            </a:r>
          </a:p>
          <a:p>
            <a:pPr>
              <a:lnSpc>
                <a:spcPct val="130000"/>
              </a:lnSpc>
              <a:buFont typeface="Wingdings" panose="05000000000000000000" pitchFamily="2" charset="2"/>
              <a:buNone/>
            </a:pPr>
            <a:r>
              <a:rPr lang="zh-CN" altLang="en-US" sz="2400" b="1">
                <a:solidFill>
                  <a:schemeClr val="tx2"/>
                </a:solidFill>
              </a:rPr>
              <a:t>          当你到了家电零售现场，只要在某个品牌产品面前多站上半分钟，马上就有推销员来到你身边告诉，</a:t>
            </a:r>
            <a:r>
              <a:rPr lang="zh-CN" altLang="en-US" sz="2400" b="1">
                <a:solidFill>
                  <a:schemeClr val="tx2"/>
                </a:solidFill>
                <a:latin typeface="宋体" panose="02010600030101010101" pitchFamily="2" charset="-122"/>
              </a:rPr>
              <a:t>“</a:t>
            </a:r>
            <a:r>
              <a:rPr lang="zh-CN" altLang="en-US" sz="2400" b="1">
                <a:solidFill>
                  <a:schemeClr val="tx2"/>
                </a:solidFill>
              </a:rPr>
              <a:t>该产品十分畅销，昨天刚到的货，而且卖不了几天</a:t>
            </a:r>
            <a:r>
              <a:rPr lang="en-US" altLang="zh-CN" sz="2400" b="1">
                <a:solidFill>
                  <a:schemeClr val="tx2"/>
                </a:solidFill>
                <a:latin typeface="宋体" panose="02010600030101010101" pitchFamily="2" charset="-122"/>
              </a:rPr>
              <a:t>……”</a:t>
            </a:r>
            <a:r>
              <a:rPr lang="zh-CN" altLang="en-US" sz="2400" b="1">
                <a:solidFill>
                  <a:schemeClr val="tx2"/>
                </a:solidFill>
              </a:rPr>
              <a:t>，如果你对价格犹豫不决，推销员会接着对你说：</a:t>
            </a:r>
            <a:r>
              <a:rPr lang="zh-CN" altLang="en-US" sz="2400" b="1">
                <a:solidFill>
                  <a:schemeClr val="tx2"/>
                </a:solidFill>
                <a:latin typeface="宋体" panose="02010600030101010101" pitchFamily="2" charset="-122"/>
              </a:rPr>
              <a:t>“</a:t>
            </a:r>
            <a:r>
              <a:rPr lang="zh-CN" altLang="en-US" sz="2400" b="1">
                <a:solidFill>
                  <a:schemeClr val="tx2"/>
                </a:solidFill>
              </a:rPr>
              <a:t>我们是厂家直销，是全市最低价，已经很实惠了</a:t>
            </a:r>
            <a:r>
              <a:rPr lang="zh-CN" altLang="en-US" sz="2400" b="1">
                <a:solidFill>
                  <a:schemeClr val="tx2"/>
                </a:solidFill>
                <a:latin typeface="宋体" panose="02010600030101010101" pitchFamily="2" charset="-122"/>
              </a:rPr>
              <a:t>”</a:t>
            </a:r>
            <a:r>
              <a:rPr lang="zh-CN" altLang="en-US" sz="2400" b="1">
                <a:solidFill>
                  <a:schemeClr val="tx2"/>
                </a:solidFill>
              </a:rPr>
              <a:t>，如果你还犹豫不决，他会主动提出请示经理，看看能否为你争取更优惠的价格。通常的结果，几分钟后他会满面春风的告诉你，经过他的努力，他为你争取到迄今为止的最低价。</a:t>
            </a:r>
          </a:p>
          <a:p>
            <a:pPr>
              <a:lnSpc>
                <a:spcPct val="130000"/>
              </a:lnSpc>
              <a:buFont typeface="Wingdings" panose="05000000000000000000" pitchFamily="2" charset="2"/>
              <a:buNone/>
            </a:pPr>
            <a:r>
              <a:rPr lang="zh-CN" altLang="en-US" sz="2400" b="1">
                <a:solidFill>
                  <a:schemeClr val="tx2"/>
                </a:solidFill>
                <a:latin typeface="仿宋_GB2312" pitchFamily="49" charset="-122"/>
                <a:ea typeface="仿宋_GB2312" pitchFamily="49" charset="-122"/>
              </a:rPr>
              <a:t>  </a:t>
            </a:r>
          </a:p>
        </p:txBody>
      </p:sp>
      <p:pic>
        <p:nvPicPr>
          <p:cNvPr id="272388" name="Picture 4">
            <a:extLst>
              <a:ext uri="{FF2B5EF4-FFF2-40B4-BE49-F238E27FC236}">
                <a16:creationId xmlns:a16="http://schemas.microsoft.com/office/drawing/2014/main" id="{D7198D31-AB2A-4119-A347-3309202CF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0"/>
            <a:ext cx="1493838" cy="1989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72388"/>
                                        </p:tgtEl>
                                        <p:attrNameLst>
                                          <p:attrName>style.visibility</p:attrName>
                                        </p:attrNameLst>
                                      </p:cBhvr>
                                      <p:to>
                                        <p:strVal val="visible"/>
                                      </p:to>
                                    </p:set>
                                    <p:anim calcmode="lin" valueType="num">
                                      <p:cBhvr>
                                        <p:cTn id="7" dur="1000" fill="hold"/>
                                        <p:tgtEl>
                                          <p:spTgt spid="272388"/>
                                        </p:tgtEl>
                                        <p:attrNameLst>
                                          <p:attrName>ppt_x</p:attrName>
                                        </p:attrNameLst>
                                      </p:cBhvr>
                                      <p:tavLst>
                                        <p:tav tm="0">
                                          <p:val>
                                            <p:strVal val="#ppt_x-.2"/>
                                          </p:val>
                                        </p:tav>
                                        <p:tav tm="100000">
                                          <p:val>
                                            <p:strVal val="#ppt_x"/>
                                          </p:val>
                                        </p:tav>
                                      </p:tavLst>
                                    </p:anim>
                                    <p:anim calcmode="lin" valueType="num">
                                      <p:cBhvr>
                                        <p:cTn id="8" dur="1000" fill="hold"/>
                                        <p:tgtEl>
                                          <p:spTgt spid="2723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23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72386"/>
                                        </p:tgtEl>
                                        <p:attrNameLst>
                                          <p:attrName>style.visibility</p:attrName>
                                        </p:attrNameLst>
                                      </p:cBhvr>
                                      <p:to>
                                        <p:strVal val="visible"/>
                                      </p:to>
                                    </p:set>
                                    <p:animEffect transition="in" filter="dissolve">
                                      <p:cBhvr>
                                        <p:cTn id="14" dur="500"/>
                                        <p:tgtEl>
                                          <p:spTgt spid="2723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2387">
                                            <p:txEl>
                                              <p:pRg st="0" end="0"/>
                                            </p:txEl>
                                          </p:spTgt>
                                        </p:tgtEl>
                                        <p:attrNameLst>
                                          <p:attrName>style.visibility</p:attrName>
                                        </p:attrNameLst>
                                      </p:cBhvr>
                                      <p:to>
                                        <p:strVal val="visible"/>
                                      </p:to>
                                    </p:set>
                                    <p:anim calcmode="lin" valueType="num">
                                      <p:cBhvr additive="base">
                                        <p:cTn id="19"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2387">
                                            <p:txEl>
                                              <p:pRg st="1" end="1"/>
                                            </p:txEl>
                                          </p:spTgt>
                                        </p:tgtEl>
                                        <p:attrNameLst>
                                          <p:attrName>style.visibility</p:attrName>
                                        </p:attrNameLst>
                                      </p:cBhvr>
                                      <p:to>
                                        <p:strVal val="visible"/>
                                      </p:to>
                                    </p:set>
                                    <p:anim calcmode="lin" valueType="num">
                                      <p:cBhvr additive="base">
                                        <p:cTn id="25"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2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D5633FE5-5714-40B5-B9A7-DFD5FCB419C4}"/>
              </a:ext>
            </a:extLst>
          </p:cNvPr>
          <p:cNvSpPr>
            <a:spLocks noGrp="1" noChangeArrowheads="1"/>
          </p:cNvSpPr>
          <p:nvPr>
            <p:ph type="body" idx="1"/>
          </p:nvPr>
        </p:nvSpPr>
        <p:spPr>
          <a:xfrm>
            <a:off x="4114800" y="838200"/>
            <a:ext cx="6019800" cy="5334000"/>
          </a:xfrm>
        </p:spPr>
        <p:txBody>
          <a:bodyPr/>
          <a:lstStyle/>
          <a:p>
            <a:pPr>
              <a:buFont typeface="Wingdings" panose="05000000000000000000" pitchFamily="2" charset="2"/>
              <a:buNone/>
            </a:pPr>
            <a:r>
              <a:rPr lang="en-US" altLang="zh-CN" sz="3600"/>
              <a:t>       </a:t>
            </a:r>
            <a:r>
              <a:rPr lang="zh-CN" altLang="en-US" sz="2400" b="1"/>
              <a:t>现实生活中，每一位消费者的购买行为都可以说是诸多因素共同作用的结果，而这诸多因素中，被选择商品的质量与价格因素均可视为至关重要的一环。在购买过程中消费者是如何看待商品价格的？商品价格又从哪些方面影响消费者的购买心理及其行为？企业在决定商品价格时应考虑哪些心理因素，采用什么定价方法最能适合消费者的一般购买行为？价格的波动会对消费者行为有什么影响？以及消费者对于灵活的市场价格会有哪些规律性的心理与行为反映呢？这些都是本章要学习的问题。</a:t>
            </a:r>
          </a:p>
        </p:txBody>
      </p:sp>
      <p:pic>
        <p:nvPicPr>
          <p:cNvPr id="273411" name="Picture 3">
            <a:extLst>
              <a:ext uri="{FF2B5EF4-FFF2-40B4-BE49-F238E27FC236}">
                <a16:creationId xmlns:a16="http://schemas.microsoft.com/office/drawing/2014/main" id="{FAF76F0E-05C0-419C-9F80-FB394AB90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600200"/>
            <a:ext cx="2055813"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3410">
                                            <p:txEl>
                                              <p:pRg st="0" end="0"/>
                                            </p:txEl>
                                          </p:spTgt>
                                        </p:tgtEl>
                                        <p:attrNameLst>
                                          <p:attrName>style.visibility</p:attrName>
                                        </p:attrNameLst>
                                      </p:cBhvr>
                                      <p:to>
                                        <p:strVal val="visible"/>
                                      </p:to>
                                    </p:set>
                                    <p:animEffect transition="in" filter="dissolve">
                                      <p:cBhvr>
                                        <p:cTn id="7" dur="500"/>
                                        <p:tgtEl>
                                          <p:spTgt spid="273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BE1B9B66-A291-4BF9-AFE1-9AF068451E83}"/>
              </a:ext>
            </a:extLst>
          </p:cNvPr>
          <p:cNvSpPr>
            <a:spLocks noGrp="1" noChangeArrowheads="1"/>
          </p:cNvSpPr>
          <p:nvPr>
            <p:ph type="title"/>
          </p:nvPr>
        </p:nvSpPr>
        <p:spPr>
          <a:xfrm>
            <a:off x="2895600" y="152401"/>
            <a:ext cx="6019800" cy="487363"/>
          </a:xfrm>
          <a:noFill/>
          <a:extLst>
            <a:ext uri="{909E8E84-426E-40DD-AFC4-6F175D3DCCD1}">
              <a14:hiddenFill xmlns:a14="http://schemas.microsoft.com/office/drawing/2010/main">
                <a:solidFill>
                  <a:srgbClr val="333399"/>
                </a:solidFill>
              </a14:hiddenFill>
            </a:ext>
          </a:extLst>
        </p:spPr>
        <p:txBody>
          <a:bodyPr/>
          <a:lstStyle/>
          <a:p>
            <a:r>
              <a:rPr lang="en-US" altLang="zh-CN" sz="3600" i="0">
                <a:latin typeface="宋体" panose="02010600030101010101" pitchFamily="2" charset="-122"/>
              </a:rPr>
              <a:t>7.1</a:t>
            </a:r>
            <a:r>
              <a:rPr lang="zh-CN" altLang="en-US" sz="3600" i="0">
                <a:latin typeface="宋体" panose="02010600030101010101" pitchFamily="2" charset="-122"/>
              </a:rPr>
              <a:t>消费者的价格心理</a:t>
            </a:r>
          </a:p>
        </p:txBody>
      </p:sp>
      <p:grpSp>
        <p:nvGrpSpPr>
          <p:cNvPr id="274435" name="Group 3">
            <a:extLst>
              <a:ext uri="{FF2B5EF4-FFF2-40B4-BE49-F238E27FC236}">
                <a16:creationId xmlns:a16="http://schemas.microsoft.com/office/drawing/2014/main" id="{B2CB6C45-615E-42C8-A8E0-79B10C4CB1A3}"/>
              </a:ext>
            </a:extLst>
          </p:cNvPr>
          <p:cNvGrpSpPr>
            <a:grpSpLocks/>
          </p:cNvGrpSpPr>
          <p:nvPr/>
        </p:nvGrpSpPr>
        <p:grpSpPr bwMode="auto">
          <a:xfrm>
            <a:off x="3200400" y="1676400"/>
            <a:ext cx="5867400" cy="4445000"/>
            <a:chOff x="1056" y="1056"/>
            <a:chExt cx="3696" cy="2800"/>
          </a:xfrm>
        </p:grpSpPr>
        <p:grpSp>
          <p:nvGrpSpPr>
            <p:cNvPr id="274436" name="Group 4">
              <a:extLst>
                <a:ext uri="{FF2B5EF4-FFF2-40B4-BE49-F238E27FC236}">
                  <a16:creationId xmlns:a16="http://schemas.microsoft.com/office/drawing/2014/main" id="{3B1E55FA-F9E4-4D94-BBB5-3BF9FCF7588C}"/>
                </a:ext>
              </a:extLst>
            </p:cNvPr>
            <p:cNvGrpSpPr>
              <a:grpSpLocks/>
            </p:cNvGrpSpPr>
            <p:nvPr/>
          </p:nvGrpSpPr>
          <p:grpSpPr bwMode="auto">
            <a:xfrm>
              <a:off x="1056" y="1056"/>
              <a:ext cx="3696" cy="820"/>
              <a:chOff x="912" y="1008"/>
              <a:chExt cx="3984" cy="912"/>
            </a:xfrm>
          </p:grpSpPr>
          <p:sp>
            <p:nvSpPr>
              <p:cNvPr id="274437" name="AutoShape 5">
                <a:extLst>
                  <a:ext uri="{FF2B5EF4-FFF2-40B4-BE49-F238E27FC236}">
                    <a16:creationId xmlns:a16="http://schemas.microsoft.com/office/drawing/2014/main" id="{F7D591F5-2003-4E3F-A608-2BDCA4EADAB0}"/>
                  </a:ext>
                </a:extLst>
              </p:cNvPr>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74438" name="Group 6">
                <a:extLst>
                  <a:ext uri="{FF2B5EF4-FFF2-40B4-BE49-F238E27FC236}">
                    <a16:creationId xmlns:a16="http://schemas.microsoft.com/office/drawing/2014/main" id="{5872A332-E5A5-4E94-B2C6-F817F4748834}"/>
                  </a:ext>
                </a:extLst>
              </p:cNvPr>
              <p:cNvGrpSpPr>
                <a:grpSpLocks/>
              </p:cNvGrpSpPr>
              <p:nvPr/>
            </p:nvGrpSpPr>
            <p:grpSpPr bwMode="auto">
              <a:xfrm>
                <a:off x="999" y="1092"/>
                <a:ext cx="768" cy="746"/>
                <a:chOff x="999" y="1092"/>
                <a:chExt cx="768" cy="746"/>
              </a:xfrm>
            </p:grpSpPr>
            <p:sp>
              <p:nvSpPr>
                <p:cNvPr id="274439" name="AutoShape 7">
                  <a:extLst>
                    <a:ext uri="{FF2B5EF4-FFF2-40B4-BE49-F238E27FC236}">
                      <a16:creationId xmlns:a16="http://schemas.microsoft.com/office/drawing/2014/main" id="{197F8EE3-897A-46B0-97C5-B3F6D8B4E888}"/>
                    </a:ext>
                  </a:extLst>
                </p:cNvPr>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4440" name="Freeform 8">
                  <a:extLst>
                    <a:ext uri="{FF2B5EF4-FFF2-40B4-BE49-F238E27FC236}">
                      <a16:creationId xmlns:a16="http://schemas.microsoft.com/office/drawing/2014/main" id="{8905D353-848F-47E5-81CE-38D5ECBEF63D}"/>
                    </a:ext>
                  </a:extLst>
                </p:cNvPr>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4441" name="Text Box 9">
                  <a:extLst>
                    <a:ext uri="{FF2B5EF4-FFF2-40B4-BE49-F238E27FC236}">
                      <a16:creationId xmlns:a16="http://schemas.microsoft.com/office/drawing/2014/main" id="{CF254243-BF1E-4776-833E-403182EE3FB7}"/>
                    </a:ext>
                  </a:extLst>
                </p:cNvPr>
                <p:cNvSpPr txBox="1">
                  <a:spLocks noChangeArrowheads="1"/>
                </p:cNvSpPr>
                <p:nvPr/>
              </p:nvSpPr>
              <p:spPr bwMode="gray">
                <a:xfrm>
                  <a:off x="1226" y="1226"/>
                  <a:ext cx="297"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360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rPr>
                    <a:t>1</a:t>
                  </a:r>
                </a:p>
              </p:txBody>
            </p:sp>
          </p:grpSp>
          <p:sp>
            <p:nvSpPr>
              <p:cNvPr id="274442" name="Text Box 10">
                <a:extLst>
                  <a:ext uri="{FF2B5EF4-FFF2-40B4-BE49-F238E27FC236}">
                    <a16:creationId xmlns:a16="http://schemas.microsoft.com/office/drawing/2014/main" id="{90310548-6B27-4325-87D8-E24D2414D2FC}"/>
                  </a:ext>
                </a:extLst>
              </p:cNvPr>
              <p:cNvSpPr txBox="1">
                <a:spLocks noChangeArrowheads="1"/>
              </p:cNvSpPr>
              <p:nvPr/>
            </p:nvSpPr>
            <p:spPr bwMode="gray">
              <a:xfrm>
                <a:off x="1872" y="1149"/>
                <a:ext cx="2928"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800" b="1">
                    <a:solidFill>
                      <a:srgbClr val="F77A1D"/>
                    </a:solidFill>
                    <a:latin typeface="仿宋_GB2312" pitchFamily="49" charset="-122"/>
                    <a:ea typeface="仿宋_GB2312" pitchFamily="49" charset="-122"/>
                  </a:rPr>
                  <a:t>商品价值的认识功能</a:t>
                </a:r>
                <a:r>
                  <a:rPr lang="zh-CN" altLang="en-US" sz="2400" b="1">
                    <a:solidFill>
                      <a:srgbClr val="080808"/>
                    </a:solidFill>
                    <a:latin typeface="仿宋_GB2312" pitchFamily="49" charset="-122"/>
                    <a:ea typeface="仿宋_GB2312" pitchFamily="49" charset="-122"/>
                  </a:rPr>
                  <a:t> </a:t>
                </a:r>
              </a:p>
            </p:txBody>
          </p:sp>
        </p:grpSp>
        <p:grpSp>
          <p:nvGrpSpPr>
            <p:cNvPr id="274443" name="Group 11">
              <a:extLst>
                <a:ext uri="{FF2B5EF4-FFF2-40B4-BE49-F238E27FC236}">
                  <a16:creationId xmlns:a16="http://schemas.microsoft.com/office/drawing/2014/main" id="{E79A5848-FC56-4A89-9CE9-A72F7D8FE26D}"/>
                </a:ext>
              </a:extLst>
            </p:cNvPr>
            <p:cNvGrpSpPr>
              <a:grpSpLocks/>
            </p:cNvGrpSpPr>
            <p:nvPr/>
          </p:nvGrpSpPr>
          <p:grpSpPr bwMode="auto">
            <a:xfrm>
              <a:off x="1056" y="2064"/>
              <a:ext cx="3696" cy="820"/>
              <a:chOff x="912" y="2016"/>
              <a:chExt cx="3984" cy="912"/>
            </a:xfrm>
          </p:grpSpPr>
          <p:sp>
            <p:nvSpPr>
              <p:cNvPr id="274444" name="AutoShape 12">
                <a:extLst>
                  <a:ext uri="{FF2B5EF4-FFF2-40B4-BE49-F238E27FC236}">
                    <a16:creationId xmlns:a16="http://schemas.microsoft.com/office/drawing/2014/main" id="{15B89D29-9CBB-4E04-A65E-928FA51DA483}"/>
                  </a:ext>
                </a:extLst>
              </p:cNvPr>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74445" name="Group 13">
                <a:extLst>
                  <a:ext uri="{FF2B5EF4-FFF2-40B4-BE49-F238E27FC236}">
                    <a16:creationId xmlns:a16="http://schemas.microsoft.com/office/drawing/2014/main" id="{08E8CA0A-1300-481F-8E43-BB88C973C66A}"/>
                  </a:ext>
                </a:extLst>
              </p:cNvPr>
              <p:cNvGrpSpPr>
                <a:grpSpLocks/>
              </p:cNvGrpSpPr>
              <p:nvPr/>
            </p:nvGrpSpPr>
            <p:grpSpPr bwMode="auto">
              <a:xfrm>
                <a:off x="999" y="2100"/>
                <a:ext cx="768" cy="746"/>
                <a:chOff x="999" y="2100"/>
                <a:chExt cx="768" cy="746"/>
              </a:xfrm>
            </p:grpSpPr>
            <p:sp>
              <p:nvSpPr>
                <p:cNvPr id="274446" name="AutoShape 14">
                  <a:extLst>
                    <a:ext uri="{FF2B5EF4-FFF2-40B4-BE49-F238E27FC236}">
                      <a16:creationId xmlns:a16="http://schemas.microsoft.com/office/drawing/2014/main" id="{505D27F5-CE4F-40FC-B202-17B38665DA00}"/>
                    </a:ext>
                  </a:extLst>
                </p:cNvPr>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4447" name="Freeform 15">
                  <a:extLst>
                    <a:ext uri="{FF2B5EF4-FFF2-40B4-BE49-F238E27FC236}">
                      <a16:creationId xmlns:a16="http://schemas.microsoft.com/office/drawing/2014/main" id="{3663E480-D941-4D9B-8AC9-CFF06CA5E2EC}"/>
                    </a:ext>
                  </a:extLst>
                </p:cNvPr>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4448" name="Text Box 16">
                  <a:extLst>
                    <a:ext uri="{FF2B5EF4-FFF2-40B4-BE49-F238E27FC236}">
                      <a16:creationId xmlns:a16="http://schemas.microsoft.com/office/drawing/2014/main" id="{D6F274CF-A775-44D6-A75B-78444DF11C22}"/>
                    </a:ext>
                  </a:extLst>
                </p:cNvPr>
                <p:cNvSpPr txBox="1">
                  <a:spLocks noChangeArrowheads="1"/>
                </p:cNvSpPr>
                <p:nvPr/>
              </p:nvSpPr>
              <p:spPr bwMode="gray">
                <a:xfrm>
                  <a:off x="1226" y="2235"/>
                  <a:ext cx="297"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360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rPr>
                    <a:t>2</a:t>
                  </a:r>
                </a:p>
              </p:txBody>
            </p:sp>
          </p:grpSp>
          <p:sp>
            <p:nvSpPr>
              <p:cNvPr id="274449" name="Text Box 17">
                <a:extLst>
                  <a:ext uri="{FF2B5EF4-FFF2-40B4-BE49-F238E27FC236}">
                    <a16:creationId xmlns:a16="http://schemas.microsoft.com/office/drawing/2014/main" id="{1C22E28F-CDB9-403E-A229-03225EE4D951}"/>
                  </a:ext>
                </a:extLst>
              </p:cNvPr>
              <p:cNvSpPr txBox="1">
                <a:spLocks noChangeArrowheads="1"/>
              </p:cNvSpPr>
              <p:nvPr/>
            </p:nvSpPr>
            <p:spPr bwMode="gray">
              <a:xfrm>
                <a:off x="1872" y="2141"/>
                <a:ext cx="2928" cy="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800" b="1">
                    <a:solidFill>
                      <a:srgbClr val="F77A1D"/>
                    </a:solidFill>
                    <a:latin typeface="仿宋_GB2312" pitchFamily="49" charset="-122"/>
                    <a:ea typeface="仿宋_GB2312" pitchFamily="49" charset="-122"/>
                  </a:rPr>
                  <a:t>自我意识的比拟功能</a:t>
                </a:r>
              </a:p>
              <a:p>
                <a:pPr eaLnBrk="0" fontAlgn="base" hangingPunct="0">
                  <a:spcBef>
                    <a:spcPct val="0"/>
                  </a:spcBef>
                  <a:spcAft>
                    <a:spcPct val="0"/>
                  </a:spcAft>
                </a:pPr>
                <a:endParaRPr lang="en-US" altLang="zh-CN" sz="2800" b="1">
                  <a:solidFill>
                    <a:srgbClr val="F77A1D"/>
                  </a:solidFill>
                  <a:latin typeface="仿宋_GB2312" pitchFamily="49" charset="-122"/>
                  <a:ea typeface="仿宋_GB2312" pitchFamily="49" charset="-122"/>
                </a:endParaRPr>
              </a:p>
            </p:txBody>
          </p:sp>
        </p:grpSp>
        <p:grpSp>
          <p:nvGrpSpPr>
            <p:cNvPr id="274450" name="Group 18">
              <a:extLst>
                <a:ext uri="{FF2B5EF4-FFF2-40B4-BE49-F238E27FC236}">
                  <a16:creationId xmlns:a16="http://schemas.microsoft.com/office/drawing/2014/main" id="{B90A2E79-E694-4811-A9C0-D41BE2F916D6}"/>
                </a:ext>
              </a:extLst>
            </p:cNvPr>
            <p:cNvGrpSpPr>
              <a:grpSpLocks/>
            </p:cNvGrpSpPr>
            <p:nvPr/>
          </p:nvGrpSpPr>
          <p:grpSpPr bwMode="auto">
            <a:xfrm>
              <a:off x="1056" y="3036"/>
              <a:ext cx="3696" cy="820"/>
              <a:chOff x="912" y="3036"/>
              <a:chExt cx="3984" cy="912"/>
            </a:xfrm>
          </p:grpSpPr>
          <p:sp>
            <p:nvSpPr>
              <p:cNvPr id="274451" name="AutoShape 19">
                <a:extLst>
                  <a:ext uri="{FF2B5EF4-FFF2-40B4-BE49-F238E27FC236}">
                    <a16:creationId xmlns:a16="http://schemas.microsoft.com/office/drawing/2014/main" id="{08E9BE5C-26CA-489E-B09D-9E0FCB258BD9}"/>
                  </a:ext>
                </a:extLst>
              </p:cNvPr>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74452" name="Group 20">
                <a:extLst>
                  <a:ext uri="{FF2B5EF4-FFF2-40B4-BE49-F238E27FC236}">
                    <a16:creationId xmlns:a16="http://schemas.microsoft.com/office/drawing/2014/main" id="{6161A19F-3429-41AE-A2E6-A57E99B67B66}"/>
                  </a:ext>
                </a:extLst>
              </p:cNvPr>
              <p:cNvGrpSpPr>
                <a:grpSpLocks/>
              </p:cNvGrpSpPr>
              <p:nvPr/>
            </p:nvGrpSpPr>
            <p:grpSpPr bwMode="auto">
              <a:xfrm>
                <a:off x="999" y="3120"/>
                <a:ext cx="768" cy="746"/>
                <a:chOff x="999" y="3120"/>
                <a:chExt cx="768" cy="746"/>
              </a:xfrm>
            </p:grpSpPr>
            <p:sp>
              <p:nvSpPr>
                <p:cNvPr id="274453" name="AutoShape 21">
                  <a:extLst>
                    <a:ext uri="{FF2B5EF4-FFF2-40B4-BE49-F238E27FC236}">
                      <a16:creationId xmlns:a16="http://schemas.microsoft.com/office/drawing/2014/main" id="{62953591-AF11-453D-B6FE-F272131A038A}"/>
                    </a:ext>
                  </a:extLst>
                </p:cNvPr>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4454" name="Freeform 22">
                  <a:extLst>
                    <a:ext uri="{FF2B5EF4-FFF2-40B4-BE49-F238E27FC236}">
                      <a16:creationId xmlns:a16="http://schemas.microsoft.com/office/drawing/2014/main" id="{6644EF35-B9A7-428E-976B-32BF46D1E241}"/>
                    </a:ext>
                  </a:extLst>
                </p:cNvPr>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4455" name="Text Box 23">
                  <a:extLst>
                    <a:ext uri="{FF2B5EF4-FFF2-40B4-BE49-F238E27FC236}">
                      <a16:creationId xmlns:a16="http://schemas.microsoft.com/office/drawing/2014/main" id="{4ADCDFD3-3484-40F5-A0D0-FE1371CD28C4}"/>
                    </a:ext>
                  </a:extLst>
                </p:cNvPr>
                <p:cNvSpPr txBox="1">
                  <a:spLocks noChangeArrowheads="1"/>
                </p:cNvSpPr>
                <p:nvPr/>
              </p:nvSpPr>
              <p:spPr bwMode="gray">
                <a:xfrm>
                  <a:off x="1226" y="3255"/>
                  <a:ext cx="297"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360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rPr>
                    <a:t>3</a:t>
                  </a:r>
                </a:p>
              </p:txBody>
            </p:sp>
          </p:grpSp>
          <p:sp>
            <p:nvSpPr>
              <p:cNvPr id="274456" name="Text Box 24">
                <a:extLst>
                  <a:ext uri="{FF2B5EF4-FFF2-40B4-BE49-F238E27FC236}">
                    <a16:creationId xmlns:a16="http://schemas.microsoft.com/office/drawing/2014/main" id="{33F78028-6B68-4BB4-972B-1A93B933A99B}"/>
                  </a:ext>
                </a:extLst>
              </p:cNvPr>
              <p:cNvSpPr txBox="1">
                <a:spLocks noChangeArrowheads="1"/>
              </p:cNvSpPr>
              <p:nvPr/>
            </p:nvSpPr>
            <p:spPr bwMode="gray">
              <a:xfrm>
                <a:off x="1872" y="3161"/>
                <a:ext cx="292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800" b="1">
                    <a:solidFill>
                      <a:srgbClr val="F77A1D"/>
                    </a:solidFill>
                    <a:latin typeface="仿宋_GB2312" pitchFamily="49" charset="-122"/>
                    <a:ea typeface="仿宋_GB2312" pitchFamily="49" charset="-122"/>
                  </a:rPr>
                  <a:t>调节需求的功能 </a:t>
                </a:r>
              </a:p>
            </p:txBody>
          </p:sp>
        </p:grpSp>
      </p:grpSp>
      <p:sp>
        <p:nvSpPr>
          <p:cNvPr id="274457" name="Text Box 25">
            <a:extLst>
              <a:ext uri="{FF2B5EF4-FFF2-40B4-BE49-F238E27FC236}">
                <a16:creationId xmlns:a16="http://schemas.microsoft.com/office/drawing/2014/main" id="{74B71264-4AA5-4AC6-8BCE-756481D4C4C6}"/>
              </a:ext>
            </a:extLst>
          </p:cNvPr>
          <p:cNvSpPr txBox="1">
            <a:spLocks noChangeArrowheads="1"/>
          </p:cNvSpPr>
          <p:nvPr/>
        </p:nvSpPr>
        <p:spPr bwMode="auto">
          <a:xfrm>
            <a:off x="2590800" y="762001"/>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80808"/>
                </a:solidFill>
                <a:latin typeface="宋体" panose="02010600030101010101" pitchFamily="2" charset="-122"/>
                <a:ea typeface="宋体" panose="02010600030101010101" pitchFamily="2" charset="-122"/>
              </a:rPr>
              <a:t>7.1.1</a:t>
            </a:r>
            <a:r>
              <a:rPr lang="zh-CN" altLang="en-US" sz="2800" b="1">
                <a:solidFill>
                  <a:srgbClr val="080808"/>
                </a:solidFill>
                <a:latin typeface="宋体" panose="02010600030101010101" pitchFamily="2" charset="-122"/>
                <a:ea typeface="宋体" panose="02010600030101010101" pitchFamily="2" charset="-122"/>
              </a:rPr>
              <a:t>商品价格的心理功能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dissolve">
                                      <p:cBhvr>
                                        <p:cTn id="7" dur="500"/>
                                        <p:tgtEl>
                                          <p:spTgt spid="274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4457"/>
                                        </p:tgtEl>
                                        <p:attrNameLst>
                                          <p:attrName>style.visibility</p:attrName>
                                        </p:attrNameLst>
                                      </p:cBhvr>
                                      <p:to>
                                        <p:strVal val="visible"/>
                                      </p:to>
                                    </p:set>
                                    <p:animEffect transition="in" filter="dissolve">
                                      <p:cBhvr>
                                        <p:cTn id="12" dur="500"/>
                                        <p:tgtEl>
                                          <p:spTgt spid="2744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74435"/>
                                        </p:tgtEl>
                                        <p:attrNameLst>
                                          <p:attrName>style.visibility</p:attrName>
                                        </p:attrNameLst>
                                      </p:cBhvr>
                                      <p:to>
                                        <p:strVal val="visible"/>
                                      </p:to>
                                    </p:set>
                                    <p:anim calcmode="lin" valueType="num">
                                      <p:cBhvr additive="base">
                                        <p:cTn id="17" dur="500" fill="hold"/>
                                        <p:tgtEl>
                                          <p:spTgt spid="274435"/>
                                        </p:tgtEl>
                                        <p:attrNameLst>
                                          <p:attrName>ppt_x</p:attrName>
                                        </p:attrNameLst>
                                      </p:cBhvr>
                                      <p:tavLst>
                                        <p:tav tm="0">
                                          <p:val>
                                            <p:strVal val="#ppt_x"/>
                                          </p:val>
                                        </p:tav>
                                        <p:tav tm="100000">
                                          <p:val>
                                            <p:strVal val="#ppt_x"/>
                                          </p:val>
                                        </p:tav>
                                      </p:tavLst>
                                    </p:anim>
                                    <p:anim calcmode="lin" valueType="num">
                                      <p:cBhvr additive="base">
                                        <p:cTn id="18" dur="500" fill="hold"/>
                                        <p:tgtEl>
                                          <p:spTgt spid="274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P spid="2744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DEA2919A-BE05-4979-A801-088A85D55786}"/>
              </a:ext>
            </a:extLst>
          </p:cNvPr>
          <p:cNvSpPr>
            <a:spLocks noGrp="1" noChangeArrowheads="1"/>
          </p:cNvSpPr>
          <p:nvPr>
            <p:ph type="body" idx="1"/>
          </p:nvPr>
        </p:nvSpPr>
        <p:spPr>
          <a:xfrm>
            <a:off x="2362200" y="1295400"/>
            <a:ext cx="5334000" cy="4895850"/>
          </a:xfrm>
        </p:spPr>
        <p:txBody>
          <a:bodyPr/>
          <a:lstStyle/>
          <a:p>
            <a:pPr algn="just">
              <a:buFont typeface="Wingdings" panose="05000000000000000000" pitchFamily="2" charset="2"/>
              <a:buNone/>
            </a:pPr>
            <a:r>
              <a:rPr lang="en-US" altLang="zh-CN" b="1"/>
              <a:t>       </a:t>
            </a:r>
            <a:r>
              <a:rPr lang="zh-CN" altLang="en-US" sz="2800" b="1"/>
              <a:t>自我比拟心理功能因人而异、各不相同，有：社会经济地位比拟、文化修养比拟、生活情趣比拟、观念更新比拟等，这些功能与个人的观念、态度、个性心理特征有关，并在日常购物中有意无意地显露出来。但有一个共同点，就是从满足社会需求和自尊需求出发，更多地重视产品价格的社会价值象征意义。</a:t>
            </a:r>
          </a:p>
        </p:txBody>
      </p:sp>
      <p:pic>
        <p:nvPicPr>
          <p:cNvPr id="275459" name="Picture 3">
            <a:extLst>
              <a:ext uri="{FF2B5EF4-FFF2-40B4-BE49-F238E27FC236}">
                <a16:creationId xmlns:a16="http://schemas.microsoft.com/office/drawing/2014/main" id="{5F46F5B5-F007-4FB5-BF40-A7C8A5B43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295400"/>
            <a:ext cx="234315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5458">
                                            <p:txEl>
                                              <p:pRg st="0" end="0"/>
                                            </p:txEl>
                                          </p:spTgt>
                                        </p:tgtEl>
                                        <p:attrNameLst>
                                          <p:attrName>style.visibility</p:attrName>
                                        </p:attrNameLst>
                                      </p:cBhvr>
                                      <p:to>
                                        <p:strVal val="visible"/>
                                      </p:to>
                                    </p:set>
                                    <p:animEffect transition="in" filter="dissolve">
                                      <p:cBhvr>
                                        <p:cTn id="7" dur="500"/>
                                        <p:tgtEl>
                                          <p:spTgt spid="275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357BD12B-2827-4A7E-905A-041BB6A6FC3C}"/>
              </a:ext>
            </a:extLst>
          </p:cNvPr>
          <p:cNvSpPr>
            <a:spLocks noGrp="1" noChangeArrowheads="1"/>
          </p:cNvSpPr>
          <p:nvPr>
            <p:ph type="title"/>
          </p:nvPr>
        </p:nvSpPr>
        <p:spPr>
          <a:xfrm>
            <a:off x="2209800" y="457200"/>
            <a:ext cx="8229600" cy="685800"/>
          </a:xfrm>
        </p:spPr>
        <p:txBody>
          <a:bodyPr/>
          <a:lstStyle/>
          <a:p>
            <a:r>
              <a:rPr lang="en-US" altLang="zh-CN" sz="2900"/>
              <a:t>【</a:t>
            </a:r>
            <a:r>
              <a:rPr lang="zh-CN" altLang="en-US" sz="2900"/>
              <a:t>同步案例</a:t>
            </a:r>
            <a:r>
              <a:rPr lang="en-US" altLang="zh-CN" sz="2900"/>
              <a:t>7-1】</a:t>
            </a:r>
            <a:r>
              <a:rPr lang="zh-CN" altLang="en-US" sz="2900"/>
              <a:t>汉堡包在消费者心中的价值</a:t>
            </a:r>
          </a:p>
        </p:txBody>
      </p:sp>
      <p:sp>
        <p:nvSpPr>
          <p:cNvPr id="276483" name="Rectangle 3">
            <a:extLst>
              <a:ext uri="{FF2B5EF4-FFF2-40B4-BE49-F238E27FC236}">
                <a16:creationId xmlns:a16="http://schemas.microsoft.com/office/drawing/2014/main" id="{DD392AAA-7409-4D77-8C09-C431A3436C27}"/>
              </a:ext>
            </a:extLst>
          </p:cNvPr>
          <p:cNvSpPr>
            <a:spLocks noGrp="1" noChangeArrowheads="1"/>
          </p:cNvSpPr>
          <p:nvPr>
            <p:ph type="body" idx="1"/>
          </p:nvPr>
        </p:nvSpPr>
        <p:spPr>
          <a:xfrm>
            <a:off x="2057400" y="990600"/>
            <a:ext cx="8382000" cy="5462588"/>
          </a:xfrm>
        </p:spPr>
        <p:txBody>
          <a:bodyPr/>
          <a:lstStyle/>
          <a:p>
            <a:pPr>
              <a:lnSpc>
                <a:spcPct val="80000"/>
              </a:lnSpc>
            </a:pPr>
            <a:endParaRPr lang="en-US" altLang="zh-CN" sz="1400"/>
          </a:p>
          <a:p>
            <a:pPr>
              <a:lnSpc>
                <a:spcPct val="80000"/>
              </a:lnSpc>
              <a:buFont typeface="Wingdings" panose="05000000000000000000" pitchFamily="2" charset="2"/>
              <a:buNone/>
            </a:pPr>
            <a:r>
              <a:rPr lang="en-US" altLang="zh-CN" sz="1400"/>
              <a:t>              </a:t>
            </a:r>
            <a:r>
              <a:rPr lang="zh-CN" altLang="en-US" sz="2400" b="1">
                <a:solidFill>
                  <a:schemeClr val="tx2"/>
                </a:solidFill>
                <a:latin typeface="宋体" panose="02010600030101010101" pitchFamily="2" charset="-122"/>
              </a:rPr>
              <a:t>一个汉堡包的价值为多少，现在越来越难以估计。大多数的西方人只要花</a:t>
            </a:r>
            <a:r>
              <a:rPr lang="en-US" altLang="zh-CN" sz="2400" b="1">
                <a:solidFill>
                  <a:schemeClr val="tx2"/>
                </a:solidFill>
                <a:latin typeface="宋体" panose="02010600030101010101" pitchFamily="2" charset="-122"/>
              </a:rPr>
              <a:t>0.5</a:t>
            </a:r>
            <a:r>
              <a:rPr lang="zh-CN" altLang="en-US" sz="2400" b="1">
                <a:solidFill>
                  <a:schemeClr val="tx2"/>
                </a:solidFill>
                <a:latin typeface="宋体" panose="02010600030101010101" pitchFamily="2" charset="-122"/>
              </a:rPr>
              <a:t>美元以下的钱，即可得到一个可口的汉堡包，少数人会花</a:t>
            </a:r>
            <a:r>
              <a:rPr lang="en-US" altLang="zh-CN" sz="2400" b="1">
                <a:solidFill>
                  <a:schemeClr val="tx2"/>
                </a:solidFill>
                <a:latin typeface="宋体" panose="02010600030101010101" pitchFamily="2" charset="-122"/>
              </a:rPr>
              <a:t>1.5</a:t>
            </a:r>
            <a:r>
              <a:rPr lang="zh-CN" altLang="en-US" sz="2400" b="1">
                <a:solidFill>
                  <a:schemeClr val="tx2"/>
                </a:solidFill>
                <a:latin typeface="宋体" panose="02010600030101010101" pitchFamily="2" charset="-122"/>
              </a:rPr>
              <a:t>美元买一个大麦或加奶酪的汉堡包，然而，这些都是过时的风尚了。当今，随着人们生活条件的改善，越来越多的人情愿花</a:t>
            </a:r>
            <a:r>
              <a:rPr lang="en-US" altLang="zh-CN" sz="2400" b="1">
                <a:solidFill>
                  <a:schemeClr val="tx2"/>
                </a:solidFill>
                <a:latin typeface="宋体" panose="02010600030101010101" pitchFamily="2" charset="-122"/>
              </a:rPr>
              <a:t>4</a:t>
            </a:r>
            <a:r>
              <a:rPr lang="zh-CN" altLang="en-US" sz="2400" b="1">
                <a:solidFill>
                  <a:schemeClr val="tx2"/>
                </a:solidFill>
                <a:latin typeface="宋体" panose="02010600030101010101" pitchFamily="2" charset="-122"/>
              </a:rPr>
              <a:t>美元买一个豪华餐厅出售的新近流行的汉堡包，即所谓的美食汉堡。</a:t>
            </a:r>
          </a:p>
          <a:p>
            <a:pPr>
              <a:lnSpc>
                <a:spcPct val="80000"/>
              </a:lnSpc>
              <a:buFont typeface="Wingdings" panose="05000000000000000000" pitchFamily="2" charset="2"/>
              <a:buNone/>
            </a:pPr>
            <a:r>
              <a:rPr lang="zh-CN" altLang="en-US" sz="2400" b="1">
                <a:solidFill>
                  <a:schemeClr val="tx2"/>
                </a:solidFill>
                <a:latin typeface="宋体" panose="02010600030101010101" pitchFamily="2" charset="-122"/>
              </a:rPr>
              <a:t>     为什么美食汉堡要卖</a:t>
            </a:r>
            <a:r>
              <a:rPr lang="en-US" altLang="zh-CN" sz="2400" b="1">
                <a:solidFill>
                  <a:schemeClr val="tx2"/>
                </a:solidFill>
                <a:latin typeface="宋体" panose="02010600030101010101" pitchFamily="2" charset="-122"/>
              </a:rPr>
              <a:t>4</a:t>
            </a:r>
            <a:r>
              <a:rPr lang="zh-CN" altLang="en-US" sz="2400" b="1">
                <a:solidFill>
                  <a:schemeClr val="tx2"/>
                </a:solidFill>
                <a:latin typeface="宋体" panose="02010600030101010101" pitchFamily="2" charset="-122"/>
              </a:rPr>
              <a:t>美元一个呢？在顾客的心目中，它不但比较大，而且是现做现卖，更重要的是这类餐厅提供一些较为舒适的软硬件设备。在一般的汉堡包店，使用的是塑料椅，服务也是一般，而在出售美食汉堡包的餐厅里，不但桌椅比较舒适，而且兼买酒水，有时还提供点菜送到桌上的优良服务。</a:t>
            </a:r>
          </a:p>
          <a:p>
            <a:pPr>
              <a:lnSpc>
                <a:spcPct val="80000"/>
              </a:lnSpc>
              <a:buFont typeface="Wingdings" panose="05000000000000000000" pitchFamily="2" charset="2"/>
              <a:buNone/>
            </a:pPr>
            <a:r>
              <a:rPr lang="zh-CN" altLang="en-US" sz="2400" b="1">
                <a:solidFill>
                  <a:schemeClr val="tx2"/>
                </a:solidFill>
                <a:latin typeface="宋体" panose="02010600030101010101" pitchFamily="2" charset="-122"/>
              </a:rPr>
              <a:t>     如顾客到一个名叫起利的餐厅，购一个汉堡包，外加薯条和饮料，花费</a:t>
            </a:r>
            <a:r>
              <a:rPr lang="en-US" altLang="zh-CN" sz="2400" b="1">
                <a:solidFill>
                  <a:schemeClr val="tx2"/>
                </a:solidFill>
                <a:latin typeface="宋体" panose="02010600030101010101" pitchFamily="2" charset="-122"/>
              </a:rPr>
              <a:t>6</a:t>
            </a:r>
            <a:r>
              <a:rPr lang="zh-CN" altLang="en-US" sz="2400" b="1">
                <a:solidFill>
                  <a:schemeClr val="tx2"/>
                </a:solidFill>
                <a:latin typeface="宋体" panose="02010600030101010101" pitchFamily="2" charset="-122"/>
              </a:rPr>
              <a:t>美元，而同样的食物，一般汉堡包只收</a:t>
            </a:r>
            <a:r>
              <a:rPr lang="en-US" altLang="zh-CN" sz="2400" b="1">
                <a:solidFill>
                  <a:schemeClr val="tx2"/>
                </a:solidFill>
                <a:latin typeface="宋体" panose="02010600030101010101" pitchFamily="2" charset="-122"/>
              </a:rPr>
              <a:t>2.5</a:t>
            </a:r>
            <a:r>
              <a:rPr lang="zh-CN" altLang="en-US" sz="2400" b="1">
                <a:solidFill>
                  <a:schemeClr val="tx2"/>
                </a:solidFill>
                <a:latin typeface="宋体" panose="02010600030101010101" pitchFamily="2" charset="-122"/>
              </a:rPr>
              <a:t>美元。但是对有些消费者来说，舒适的环境、豪华的设备、优雅的氛围加上美味可口的汉堡包，付</a:t>
            </a:r>
            <a:r>
              <a:rPr lang="en-US" altLang="zh-CN" sz="2400" b="1">
                <a:solidFill>
                  <a:schemeClr val="tx2"/>
                </a:solidFill>
                <a:latin typeface="宋体" panose="02010600030101010101" pitchFamily="2" charset="-122"/>
              </a:rPr>
              <a:t>6</a:t>
            </a:r>
            <a:r>
              <a:rPr lang="zh-CN" altLang="en-US" sz="2400" b="1">
                <a:solidFill>
                  <a:schemeClr val="tx2"/>
                </a:solidFill>
                <a:latin typeface="宋体" panose="02010600030101010101" pitchFamily="2" charset="-122"/>
              </a:rPr>
              <a:t>美元完全合理，比到麦当劳和汉堡王等店更合算。</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dissolve">
                                      <p:cBhvr>
                                        <p:cTn id="7" dur="500"/>
                                        <p:tgtEl>
                                          <p:spTgt spid="276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 calcmode="lin" valueType="num">
                                      <p:cBhvr additive="base">
                                        <p:cTn id="12" dur="500" fill="hold"/>
                                        <p:tgtEl>
                                          <p:spTgt spid="2764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6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483">
                                            <p:txEl>
                                              <p:pRg st="2" end="2"/>
                                            </p:txEl>
                                          </p:spTgt>
                                        </p:tgtEl>
                                        <p:attrNameLst>
                                          <p:attrName>style.visibility</p:attrName>
                                        </p:attrNameLst>
                                      </p:cBhvr>
                                      <p:to>
                                        <p:strVal val="visible"/>
                                      </p:to>
                                    </p:set>
                                    <p:anim calcmode="lin" valueType="num">
                                      <p:cBhvr additive="base">
                                        <p:cTn id="18" dur="500" fill="hold"/>
                                        <p:tgtEl>
                                          <p:spTgt spid="27648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6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483">
                                            <p:txEl>
                                              <p:pRg st="3" end="3"/>
                                            </p:txEl>
                                          </p:spTgt>
                                        </p:tgtEl>
                                        <p:attrNameLst>
                                          <p:attrName>style.visibility</p:attrName>
                                        </p:attrNameLst>
                                      </p:cBhvr>
                                      <p:to>
                                        <p:strVal val="visible"/>
                                      </p:to>
                                    </p:set>
                                    <p:anim calcmode="lin" valueType="num">
                                      <p:cBhvr additive="base">
                                        <p:cTn id="24" dur="500" fill="hold"/>
                                        <p:tgtEl>
                                          <p:spTgt spid="27648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6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76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D14ECF1B-B198-4453-8433-F9FAE561AFA3}"/>
              </a:ext>
            </a:extLst>
          </p:cNvPr>
          <p:cNvSpPr>
            <a:spLocks noGrp="1" noChangeArrowheads="1"/>
          </p:cNvSpPr>
          <p:nvPr>
            <p:ph type="title"/>
          </p:nvPr>
        </p:nvSpPr>
        <p:spPr>
          <a:xfrm>
            <a:off x="2590800" y="914400"/>
            <a:ext cx="7543800" cy="914400"/>
          </a:xfrm>
        </p:spPr>
        <p:txBody>
          <a:bodyPr/>
          <a:lstStyle/>
          <a:p>
            <a:pPr algn="l">
              <a:lnSpc>
                <a:spcPct val="120000"/>
              </a:lnSpc>
            </a:pPr>
            <a:r>
              <a:rPr lang="zh-CN" altLang="en-US" sz="2400" i="0">
                <a:solidFill>
                  <a:srgbClr val="CC00CC"/>
                </a:solidFill>
              </a:rPr>
              <a:t>问题：</a:t>
            </a:r>
            <a:r>
              <a:rPr lang="zh-CN" altLang="en-US" sz="2400" i="0"/>
              <a:t>汉堡包在不同地方卖的价格不一样，为什么消费者都能接受。谈谈你的看法？</a:t>
            </a:r>
          </a:p>
        </p:txBody>
      </p:sp>
      <p:sp>
        <p:nvSpPr>
          <p:cNvPr id="277507" name="Rectangle 3">
            <a:extLst>
              <a:ext uri="{FF2B5EF4-FFF2-40B4-BE49-F238E27FC236}">
                <a16:creationId xmlns:a16="http://schemas.microsoft.com/office/drawing/2014/main" id="{CD42B149-6C8F-4C5E-845D-1468DA8D0144}"/>
              </a:ext>
            </a:extLst>
          </p:cNvPr>
          <p:cNvSpPr>
            <a:spLocks noGrp="1" noChangeArrowheads="1"/>
          </p:cNvSpPr>
          <p:nvPr>
            <p:ph type="body" idx="1"/>
          </p:nvPr>
        </p:nvSpPr>
        <p:spPr>
          <a:xfrm>
            <a:off x="2057400" y="2209800"/>
            <a:ext cx="8305800" cy="4038600"/>
          </a:xfrm>
        </p:spPr>
        <p:txBody>
          <a:bodyPr/>
          <a:lstStyle/>
          <a:p>
            <a:pPr>
              <a:lnSpc>
                <a:spcPct val="80000"/>
              </a:lnSpc>
              <a:buFont typeface="Wingdings" panose="05000000000000000000" pitchFamily="2" charset="2"/>
              <a:buNone/>
            </a:pPr>
            <a:r>
              <a:rPr lang="zh-CN" altLang="en-US" sz="2400" b="1">
                <a:solidFill>
                  <a:srgbClr val="CC00CC"/>
                </a:solidFill>
                <a:latin typeface="宋体" panose="02010600030101010101" pitchFamily="2" charset="-122"/>
              </a:rPr>
              <a:t>分析提示：</a:t>
            </a:r>
          </a:p>
          <a:p>
            <a:pPr>
              <a:lnSpc>
                <a:spcPct val="120000"/>
              </a:lnSpc>
            </a:pPr>
            <a:r>
              <a:rPr lang="zh-CN" altLang="en-US" sz="2400" b="1">
                <a:latin typeface="宋体" panose="02010600030101010101" pitchFamily="2" charset="-122"/>
              </a:rPr>
              <a:t>  </a:t>
            </a:r>
            <a:r>
              <a:rPr lang="zh-CN" altLang="en-US" sz="2400" b="1">
                <a:solidFill>
                  <a:schemeClr val="tx2"/>
                </a:solidFill>
                <a:latin typeface="宋体" panose="02010600030101010101" pitchFamily="2" charset="-122"/>
              </a:rPr>
              <a:t>在实际营销活动中，商品价格是具有某些心理功能的，它在一定程度上会影响消费者的购买动机和购买行为。</a:t>
            </a:r>
          </a:p>
          <a:p>
            <a:pPr>
              <a:lnSpc>
                <a:spcPct val="120000"/>
              </a:lnSpc>
            </a:pPr>
            <a:r>
              <a:rPr lang="zh-CN" altLang="en-US" sz="2400" b="1">
                <a:solidFill>
                  <a:schemeClr val="tx2"/>
                </a:solidFill>
                <a:latin typeface="宋体" panose="02010600030101010101" pitchFamily="2" charset="-122"/>
              </a:rPr>
              <a:t>  本例中汉堡包在不同的地方售价不同，给消费者的心理感受也不同；一般讲，消费者在购买活动中，通常把商品的价格看成是衡量商品价值和商品品质的重要标准。而且一些有一定社会地位的人，同样的商品也愿意选择价格高点的，以显示自己的社会地位和经济实力，会通过价格的比拟来满足社会心理需要和自尊心理需要。</a:t>
            </a:r>
          </a:p>
        </p:txBody>
      </p:sp>
      <p:sp>
        <p:nvSpPr>
          <p:cNvPr id="277508" name="WordArt 4">
            <a:hlinkClick r:id="rId2" action="ppaction://hlinksldjump"/>
            <a:extLst>
              <a:ext uri="{FF2B5EF4-FFF2-40B4-BE49-F238E27FC236}">
                <a16:creationId xmlns:a16="http://schemas.microsoft.com/office/drawing/2014/main" id="{01A08F9E-9495-46D7-ACF0-51F3CCC4F397}"/>
              </a:ext>
            </a:extLst>
          </p:cNvPr>
          <p:cNvSpPr>
            <a:spLocks noChangeArrowheads="1" noChangeShapeType="1" noTextEdit="1"/>
          </p:cNvSpPr>
          <p:nvPr/>
        </p:nvSpPr>
        <p:spPr bwMode="auto">
          <a:xfrm>
            <a:off x="9372600" y="6324600"/>
            <a:ext cx="1143000" cy="533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zh-CN" altLang="en-US" sz="3600" b="1" kern="10">
                <a:ln w="9525">
                  <a:round/>
                  <a:headEnd/>
                  <a:tailEnd/>
                </a:ln>
                <a:blipFill dpi="0" rotWithShape="0">
                  <a:blip r:embed="rId3"/>
                  <a:srcRect/>
                  <a:tile tx="0" ty="0" sx="100000" sy="100000" flip="none" algn="tl"/>
                </a:blipFill>
                <a:latin typeface="华文行楷" panose="02010800040101010101" pitchFamily="2" charset="-122"/>
                <a:ea typeface="华文行楷" panose="02010800040101010101" pitchFamily="2" charset="-122"/>
              </a:rPr>
              <a:t>返回</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blinds(horizontal)">
                                      <p:cBhvr>
                                        <p:cTn id="7" dur="500"/>
                                        <p:tgtEl>
                                          <p:spTgt spid="277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7507">
                                            <p:txEl>
                                              <p:pRg st="0" end="0"/>
                                            </p:txEl>
                                          </p:spTgt>
                                        </p:tgtEl>
                                        <p:attrNameLst>
                                          <p:attrName>style.visibility</p:attrName>
                                        </p:attrNameLst>
                                      </p:cBhvr>
                                      <p:to>
                                        <p:strVal val="visible"/>
                                      </p:to>
                                    </p:set>
                                    <p:animEffect transition="in" filter="blinds(horizontal)">
                                      <p:cBhvr>
                                        <p:cTn id="12" dur="500"/>
                                        <p:tgtEl>
                                          <p:spTgt spid="27750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77507">
                                            <p:txEl>
                                              <p:pRg st="1" end="1"/>
                                            </p:txEl>
                                          </p:spTgt>
                                        </p:tgtEl>
                                        <p:attrNameLst>
                                          <p:attrName>style.visibility</p:attrName>
                                        </p:attrNameLst>
                                      </p:cBhvr>
                                      <p:to>
                                        <p:strVal val="visible"/>
                                      </p:to>
                                    </p:set>
                                    <p:animEffect transition="in" filter="blinds(horizontal)">
                                      <p:cBhvr>
                                        <p:cTn id="15" dur="500"/>
                                        <p:tgtEl>
                                          <p:spTgt spid="27750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77507">
                                            <p:txEl>
                                              <p:pRg st="2" end="2"/>
                                            </p:txEl>
                                          </p:spTgt>
                                        </p:tgtEl>
                                        <p:attrNameLst>
                                          <p:attrName>style.visibility</p:attrName>
                                        </p:attrNameLst>
                                      </p:cBhvr>
                                      <p:to>
                                        <p:strVal val="visible"/>
                                      </p:to>
                                    </p:set>
                                    <p:animEffect transition="in" filter="blinds(horizontal)">
                                      <p:cBhvr>
                                        <p:cTn id="18" dur="500"/>
                                        <p:tgtEl>
                                          <p:spTgt spid="277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p:bldLst>
  </p:timing>
</p:sld>
</file>

<file path=ppt/theme/theme1.xml><?xml version="1.0" encoding="utf-8"?>
<a:theme xmlns:a="http://schemas.openxmlformats.org/drawingml/2006/main" name="1_Default Design">
  <a:themeElements>
    <a:clrScheme name="1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Default Design">
      <a:majorFont>
        <a:latin typeface="华文彩云"/>
        <a:ea typeface="华文彩云"/>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3444</Words>
  <Application>Microsoft Office PowerPoint</Application>
  <PresentationFormat>宽屏</PresentationFormat>
  <Paragraphs>183</Paragraphs>
  <Slides>33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仿宋_GB2312</vt:lpstr>
      <vt:lpstr>华文彩云</vt:lpstr>
      <vt:lpstr>华文行楷</vt:lpstr>
      <vt:lpstr>华文新魏</vt:lpstr>
      <vt:lpstr>宋体</vt:lpstr>
      <vt:lpstr>Arial</vt:lpstr>
      <vt:lpstr>Times New Roman</vt:lpstr>
      <vt:lpstr>Verdana</vt:lpstr>
      <vt:lpstr>Wingdings</vt:lpstr>
      <vt:lpstr>1_Default Design</vt:lpstr>
      <vt:lpstr>第7章     商品价格与消费心理</vt:lpstr>
      <vt:lpstr>PowerPoint 演示文稿</vt:lpstr>
      <vt:lpstr>PowerPoint 演示文稿</vt:lpstr>
      <vt:lpstr>案例导入： </vt:lpstr>
      <vt:lpstr>PowerPoint 演示文稿</vt:lpstr>
      <vt:lpstr>7.1消费者的价格心理</vt:lpstr>
      <vt:lpstr>PowerPoint 演示文稿</vt:lpstr>
      <vt:lpstr>【同步案例7-1】汉堡包在消费者心中的价值</vt:lpstr>
      <vt:lpstr>问题：汉堡包在不同地方卖的价格不一样，为什么消费者都能接受。谈谈你的看法？</vt:lpstr>
      <vt:lpstr>PowerPoint 演示文稿</vt:lpstr>
      <vt:lpstr>7.1.2消费者的价格心理特征</vt:lpstr>
      <vt:lpstr>7.1.2消费者的价格心理特征</vt:lpstr>
      <vt:lpstr>【同步实训7-1】消费者对价格敏感吗？</vt:lpstr>
      <vt:lpstr>PowerPoint 演示文稿</vt:lpstr>
      <vt:lpstr>PowerPoint 演示文稿</vt:lpstr>
      <vt:lpstr>【同步案例7-2】巧妙定价出奇效</vt:lpstr>
      <vt:lpstr>PowerPoint 演示文稿</vt:lpstr>
      <vt:lpstr>PowerPoint 演示文稿</vt:lpstr>
      <vt:lpstr>7.1.3影响消费者心理价格的社会因素</vt:lpstr>
      <vt:lpstr>7.2 商品定价的心理策略</vt:lpstr>
      <vt:lpstr>【同步实训7-2】非整数定价的认知实训</vt:lpstr>
      <vt:lpstr>PowerPoint 演示文稿</vt:lpstr>
      <vt:lpstr>【同步案例7-3】先标高价格，后打折</vt:lpstr>
      <vt:lpstr>【同步案例7-4】某品牌手机的三种定价策略</vt:lpstr>
      <vt:lpstr>7.2.2 新产品定价的心理策略</vt:lpstr>
      <vt:lpstr>7.3  商品调价的心理策略</vt:lpstr>
      <vt:lpstr>7.3.1商品降价的心理策略</vt:lpstr>
      <vt:lpstr>7.3.2 商品提价的心理策略</vt:lpstr>
      <vt:lpstr>7.3.2 商品提价的心理策略</vt:lpstr>
      <vt:lpstr>【同步案例7-5】高价与低价</vt:lpstr>
      <vt:lpstr>PowerPoint 演示文稿</vt:lpstr>
      <vt:lpstr>本章知识脉络</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第7章     商品价格与消费心理</dc:title>
  <dc:creator>丁 超</dc:creator>
  <cp:lastModifiedBy>丁 超</cp:lastModifiedBy>
  <cp:revision>1</cp:revision>
  <dcterms:created xsi:type="dcterms:W3CDTF">2020-03-10T23:23:35Z</dcterms:created>
  <dcterms:modified xsi:type="dcterms:W3CDTF">2020-03-10T23:23:58Z</dcterms:modified>
</cp:coreProperties>
</file>