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8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9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0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1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2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3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4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15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6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17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18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1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9" r:id="rId3"/>
    <p:sldMasterId id="2147483717" r:id="rId4"/>
    <p:sldMasterId id="2147483735" r:id="rId5"/>
    <p:sldMasterId id="2147483753" r:id="rId6"/>
    <p:sldMasterId id="2147483771" r:id="rId7"/>
    <p:sldMasterId id="2147483789" r:id="rId8"/>
    <p:sldMasterId id="2147483807" r:id="rId9"/>
    <p:sldMasterId id="2147483825" r:id="rId10"/>
    <p:sldMasterId id="2147483843" r:id="rId11"/>
    <p:sldMasterId id="2147483861" r:id="rId12"/>
    <p:sldMasterId id="2147483879" r:id="rId13"/>
    <p:sldMasterId id="2147483897" r:id="rId14"/>
    <p:sldMasterId id="2147483915" r:id="rId15"/>
    <p:sldMasterId id="2147483933" r:id="rId16"/>
    <p:sldMasterId id="2147483951" r:id="rId17"/>
    <p:sldMasterId id="2147483969" r:id="rId18"/>
    <p:sldMasterId id="2147483987" r:id="rId19"/>
    <p:sldMasterId id="2147484005" r:id="rId20"/>
  </p:sldMasterIdLst>
  <p:sldIdLst>
    <p:sldId id="260" r:id="rId21"/>
    <p:sldId id="262" r:id="rId22"/>
    <p:sldId id="263" r:id="rId23"/>
    <p:sldId id="264" r:id="rId24"/>
    <p:sldId id="265" r:id="rId25"/>
    <p:sldId id="266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90" r:id="rId48"/>
    <p:sldId id="289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</p:sldIdLst>
  <p:sldSz cx="9144000" cy="6858000" type="screen4x3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746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组合 97281"/>
          <p:cNvGrpSpPr/>
          <p:nvPr/>
        </p:nvGrpSpPr>
        <p:grpSpPr>
          <a:xfrm>
            <a:off x="1" y="2438401"/>
            <a:ext cx="9009063" cy="1052513"/>
            <a:chOff x="0" y="1536"/>
            <a:chExt cx="5675" cy="663"/>
          </a:xfrm>
        </p:grpSpPr>
        <p:grpSp>
          <p:nvGrpSpPr>
            <p:cNvPr id="97283" name="组合 97282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7284" name="矩形 97283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285" name="矩形 97284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7286" name="组合 97285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7287" name="矩形 97286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288" name="矩形 97287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  <a:miter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7289" name="矩形 97288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290" name="矩形 97289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291" name="矩形 97290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292" name="标题 9729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97293" name="副标题 9729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342900" lvl="1" indent="-342900" algn="ctr">
              <a:buNone/>
              <a:defRPr kern="1200"/>
            </a:lvl2pPr>
            <a:lvl3pPr marL="685800" lvl="2" indent="-685800" algn="ctr">
              <a:buNone/>
              <a:defRPr kern="1200"/>
            </a:lvl3pPr>
            <a:lvl4pPr marL="1028700" lvl="3" indent="-1028700" algn="ctr">
              <a:buNone/>
              <a:defRPr kern="1200"/>
            </a:lvl4pPr>
            <a:lvl5pPr marL="1371600" lvl="4" indent="-1371600" algn="ctr">
              <a:buNone/>
              <a:defRPr kern="1200"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97294" name="日期占位符 97293"/>
          <p:cNvSpPr>
            <a:spLocks noGrp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>
              <a:buClr>
                <a:srgbClr val="000000"/>
              </a:buClr>
            </a:pPr>
            <a:endParaRPr lang="zh-CN" altLang="en-US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97295" name="页脚占位符 97294"/>
          <p:cNvSpPr>
            <a:spLocks noGrp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>
              <a:buClr>
                <a:srgbClr val="000000"/>
              </a:buClr>
            </a:pPr>
            <a:endParaRPr lang="zh-CN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97296" name="灯片编号占位符 97295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>
              <a:buClr>
                <a:srgbClr val="000000"/>
              </a:buClr>
            </a:pPr>
            <a:fld id="{9A0DB2DC-4C9A-4742-B13C-FB6460FD3503}" type="slidenum">
              <a:rPr lang="en-US" altLang="zh-CN" dirty="0">
                <a:solidFill>
                  <a:schemeClr val="bg2"/>
                </a:solidFill>
                <a:latin typeface="Tahoma" pitchFamily="34" charset="0"/>
              </a:rPr>
              <a:t>‹#›</a:t>
            </a:fld>
            <a:endParaRPr lang="zh-CN">
              <a:solidFill>
                <a:schemeClr val="bg2"/>
              </a:solidFill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214313"/>
            <a:ext cx="1951038" cy="5918200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40009" cy="5918200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7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9"/>
            <a:ext cx="3526380" cy="37859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3" y="1567347"/>
            <a:ext cx="3526381" cy="710095"/>
          </a:xfrm>
        </p:spPr>
        <p:txBody>
          <a:bodyPr vert="horz" lIns="68580" tIns="34290" rIns="68580" bIns="34290" rtlCol="0" anchor="ctr" anchorCtr="0">
            <a:normAutofit/>
          </a:bodyPr>
          <a:lstStyle>
            <a:lvl1pPr marL="128588" indent="-128588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3" y="2357461"/>
            <a:ext cx="3526381" cy="376689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23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1" y="457201"/>
            <a:ext cx="4477941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1" y="617539"/>
            <a:ext cx="1951038" cy="5514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9"/>
            <a:ext cx="5740009" cy="5514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2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2"/>
            <a:ext cx="78867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9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4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1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17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0.xml"/><Relationship Id="rId16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3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37.xml"/><Relationship Id="rId16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4.xml"/><Relationship Id="rId16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17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1.xml"/><Relationship Id="rId16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slideLayout" Target="../slideLayouts/slideLayout28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slideLayout" Target="../slideLayouts/slideLayout299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298.xml"/><Relationship Id="rId17" Type="http://schemas.openxmlformats.org/officeDocument/2006/relationships/slideLayout" Target="../slideLayouts/slideLayout303.xml"/><Relationship Id="rId2" Type="http://schemas.openxmlformats.org/officeDocument/2006/relationships/slideLayout" Target="../slideLayouts/slideLayout288.xml"/><Relationship Id="rId16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slideLayout" Target="../slideLayouts/slideLayout3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13" Type="http://schemas.openxmlformats.org/officeDocument/2006/relationships/slideLayout" Target="../slideLayouts/slideLayout316.xml"/><Relationship Id="rId18" Type="http://schemas.openxmlformats.org/officeDocument/2006/relationships/theme" Target="../theme/theme19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5.xml"/><Relationship Id="rId17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05.xml"/><Relationship Id="rId16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Relationship Id="rId14" Type="http://schemas.openxmlformats.org/officeDocument/2006/relationships/slideLayout" Target="../slideLayouts/slideLayout3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slideLayout" Target="../slideLayouts/slideLayout333.xml"/><Relationship Id="rId18" Type="http://schemas.openxmlformats.org/officeDocument/2006/relationships/theme" Target="../theme/theme20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17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22.xml"/><Relationship Id="rId16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slideLayout" Target="../slideLayouts/slideLayout3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矩形 96257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>
              <a:buClr>
                <a:srgbClr val="000000"/>
              </a:buClr>
            </a:pPr>
            <a:endParaRPr sz="1800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6259" name="矩形 96258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>
              <a:buClr>
                <a:srgbClr val="000000"/>
              </a:buClr>
            </a:pPr>
            <a:endParaRPr sz="1800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6260" name="矩形 96259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>
              <a:buClr>
                <a:srgbClr val="000000"/>
              </a:buClr>
            </a:pPr>
            <a:endParaRPr sz="1800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6261" name="矩形 96260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>
              <a:buClr>
                <a:srgbClr val="000000"/>
              </a:buClr>
            </a:pPr>
            <a:endParaRPr sz="1800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6262" name="矩形 96261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>
              <a:buClr>
                <a:srgbClr val="000000"/>
              </a:buClr>
            </a:pPr>
            <a:endParaRPr sz="1800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6263" name="矩形 96262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>
              <a:buClr>
                <a:srgbClr val="000000"/>
              </a:buClr>
            </a:pPr>
            <a:endParaRPr sz="1800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6264" name="矩形 96263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>
              <a:buClr>
                <a:srgbClr val="000000"/>
              </a:buClr>
            </a:pPr>
            <a:endParaRPr sz="1800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6265" name="标题 96264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96266" name="文本占位符 96265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6267" name="日期占位符 96266"/>
          <p:cNvSpPr>
            <a:spLocks noGrp="1"/>
          </p:cNvSpPr>
          <p:nvPr>
            <p:ph type="dt" sz="half" idx="2"/>
          </p:nvPr>
        </p:nvSpPr>
        <p:spPr>
          <a:xfrm>
            <a:off x="1162050" y="6243639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>
                <a:latin typeface="Tahoma" pitchFamily="34" charset="0"/>
              </a:defRPr>
            </a:lvl1pPr>
          </a:lstStyle>
          <a:p>
            <a:pPr lvl="0">
              <a:buClr>
                <a:srgbClr val="000000"/>
              </a:buClr>
            </a:pPr>
            <a:endParaRPr lang="zh-CN" altLang="en-US" dirty="0"/>
          </a:p>
        </p:txBody>
      </p:sp>
      <p:sp>
        <p:nvSpPr>
          <p:cNvPr id="96268" name="页脚占位符 96267"/>
          <p:cNvSpPr>
            <a:spLocks noGrp="1"/>
          </p:cNvSpPr>
          <p:nvPr>
            <p:ph type="ftr" sz="quarter" idx="3"/>
          </p:nvPr>
        </p:nvSpPr>
        <p:spPr>
          <a:xfrm>
            <a:off x="3657600" y="6243639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>
                <a:latin typeface="Tahoma" pitchFamily="34" charset="0"/>
              </a:defRPr>
            </a:lvl1pPr>
          </a:lstStyle>
          <a:p>
            <a:pPr lvl="0">
              <a:buClr>
                <a:srgbClr val="000000"/>
              </a:buClr>
            </a:pPr>
            <a:endParaRPr lang="zh-CN" dirty="0"/>
          </a:p>
        </p:txBody>
      </p:sp>
      <p:sp>
        <p:nvSpPr>
          <p:cNvPr id="96269" name="灯片编号占位符 96268"/>
          <p:cNvSpPr>
            <a:spLocks noGrp="1"/>
          </p:cNvSpPr>
          <p:nvPr>
            <p:ph type="sldNum" sz="quarter" idx="4"/>
          </p:nvPr>
        </p:nvSpPr>
        <p:spPr>
          <a:xfrm>
            <a:off x="7042150" y="6243639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>
                <a:latin typeface="Tahoma" pitchFamily="34" charset="0"/>
              </a:defRPr>
            </a:lvl1pPr>
          </a:lstStyle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4313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4313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4313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4313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4313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 eaLnBrk="1" hangingPunct="1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4313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4313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4313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4313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4313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4313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417513" y="1098551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800102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8" name="Rectangle 4"/>
          <p:cNvSpPr/>
          <p:nvPr/>
        </p:nvSpPr>
        <p:spPr>
          <a:xfrm>
            <a:off x="541339" y="1520826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29" name="Rectangle 5"/>
          <p:cNvSpPr/>
          <p:nvPr/>
        </p:nvSpPr>
        <p:spPr>
          <a:xfrm>
            <a:off x="911226" y="15208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0" name="Rectangle 6"/>
          <p:cNvSpPr/>
          <p:nvPr/>
        </p:nvSpPr>
        <p:spPr>
          <a:xfrm>
            <a:off x="127000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1" name="Rectangle 7"/>
          <p:cNvSpPr/>
          <p:nvPr/>
        </p:nvSpPr>
        <p:spPr>
          <a:xfrm>
            <a:off x="762000" y="990601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2" name="Rectangle 8"/>
          <p:cNvSpPr/>
          <p:nvPr/>
        </p:nvSpPr>
        <p:spPr>
          <a:xfrm>
            <a:off x="442915" y="1781175"/>
            <a:ext cx="8226425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 wrap="none" lIns="68580" tIns="34290" rIns="68580" bIns="34290" anchor="ctr"/>
          <a:lstStyle/>
          <a:p>
            <a:pPr lvl="0" algn="ctr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9" y="617539"/>
            <a:ext cx="779303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14313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35" name="Rectangle 11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6" name="Rectangle 12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ctr">
              <a:defRPr sz="11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7" name="Rectangle 13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ahoma" pitchFamily="34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/>
    </p:bldLst>
  </p:timing>
  <p:hf sldNum="0" hdr="0" ftr="0" dt="0"/>
  <p:txStyles>
    <p:title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None/>
        <a:defRPr sz="33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1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15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22.xml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75038" y="370703"/>
            <a:ext cx="780946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项目三 社交形象礼仪</a:t>
            </a:r>
            <a:r>
              <a:rPr lang="en-US" altLang="zh-CN" sz="4000" b="1" dirty="0" smtClean="0">
                <a:solidFill>
                  <a:schemeClr val="accent1">
                    <a:lumMod val="75000"/>
                  </a:schemeClr>
                </a:solidFill>
              </a:rPr>
              <a:t>---</a:t>
            </a:r>
            <a:r>
              <a:rPr lang="zh-CN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722121" y="1811655"/>
            <a:ext cx="2229803" cy="901700"/>
          </a:xfrm>
        </p:spPr>
        <p:txBody>
          <a:bodyPr wrap="square" anchor="b"/>
          <a:lstStyle/>
          <a:p>
            <a:pPr lvl="0" eaLnBrk="1" hangingPunct="1"/>
            <a:r>
              <a:rPr lang="zh-CN" altLang="en-US" sz="3000"/>
              <a:t>第一印象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/>
          </p:nvPr>
        </p:nvSpPr>
        <p:spPr>
          <a:xfrm>
            <a:off x="1677353" y="3280412"/>
            <a:ext cx="5829300" cy="1480185"/>
          </a:xfrm>
        </p:spPr>
        <p:txBody>
          <a:bodyPr wrap="square" anchor="t"/>
          <a:lstStyle/>
          <a:p>
            <a:pPr lvl="0" eaLnBrk="1" hangingPunct="1"/>
            <a:r>
              <a:rPr lang="zh-CN" altLang="en-US" sz="2700"/>
              <a:t>一个人永远没有机会再给别人留下第一印象</a:t>
            </a:r>
          </a:p>
        </p:txBody>
      </p:sp>
      <p:sp>
        <p:nvSpPr>
          <p:cNvPr id="5" name="AutoShape 4"/>
          <p:cNvSpPr/>
          <p:nvPr/>
        </p:nvSpPr>
        <p:spPr>
          <a:xfrm>
            <a:off x="6284358" y="4811397"/>
            <a:ext cx="1269206" cy="1439863"/>
          </a:xfrm>
          <a:prstGeom prst="irregularSeal2">
            <a:avLst/>
          </a:prstGeom>
          <a:solidFill>
            <a:schemeClr val="folHlink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lvl="0"/>
            <a:endParaRPr lang="zh-CN" altLang="en-US" dirty="0">
              <a:latin typeface="Tahoma" pitchFamily="34" charset="0"/>
              <a:ea typeface="宋体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6596301" y="5233671"/>
            <a:ext cx="675084" cy="438582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24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秒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26626"/>
          <p:cNvSpPr>
            <a:spLocks noGrp="1"/>
          </p:cNvSpPr>
          <p:nvPr>
            <p:ph idx="1"/>
          </p:nvPr>
        </p:nvSpPr>
        <p:spPr>
          <a:xfrm>
            <a:off x="1413034" y="2647317"/>
            <a:ext cx="4282440" cy="3293745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/>
              <a:t>5</a:t>
            </a:r>
            <a:r>
              <a:rPr lang="zh-CN" altLang="en-US" sz="1800" dirty="0"/>
              <a:t>、选版型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/>
              <a:t>欧式西服</a:t>
            </a:r>
            <a:r>
              <a:rPr lang="en-US" altLang="x-none" sz="1800" dirty="0"/>
              <a:t>——</a:t>
            </a:r>
            <a:r>
              <a:rPr lang="zh-CN" altLang="en-US" sz="1800" dirty="0"/>
              <a:t>洒脱大气、高大魁梧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/>
              <a:t>英式西服</a:t>
            </a:r>
            <a:r>
              <a:rPr lang="en-US" altLang="x-none" sz="1800" dirty="0"/>
              <a:t>——</a:t>
            </a:r>
            <a:r>
              <a:rPr lang="zh-CN" altLang="en-US" sz="1800" dirty="0"/>
              <a:t>剪裁得体、气质不凡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/>
              <a:t>美式西服</a:t>
            </a:r>
            <a:r>
              <a:rPr lang="en-US" altLang="x-none" sz="1800" dirty="0"/>
              <a:t>——</a:t>
            </a:r>
            <a:r>
              <a:rPr lang="zh-CN" altLang="en-US" sz="1800" dirty="0"/>
              <a:t>宽大飘逸，稍显散漫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/>
              <a:t>日式西服</a:t>
            </a:r>
            <a:r>
              <a:rPr lang="en-US" altLang="x-none" sz="1800" dirty="0"/>
              <a:t>——</a:t>
            </a:r>
            <a:r>
              <a:rPr lang="zh-CN" altLang="en-US" sz="1800" dirty="0"/>
              <a:t>贴身凝重，循规蹈矩</a:t>
            </a:r>
            <a:endParaRPr lang="zh-CN" altLang="en-US" sz="1800" dirty="0">
              <a:solidFill>
                <a:schemeClr val="hlink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5181" y="435611"/>
            <a:ext cx="277653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24577" name="标题 24577"/>
          <p:cNvSpPr>
            <a:spLocks noGrp="1"/>
          </p:cNvSpPr>
          <p:nvPr>
            <p:ph type="title"/>
          </p:nvPr>
        </p:nvSpPr>
        <p:spPr>
          <a:xfrm>
            <a:off x="1188245" y="2048511"/>
            <a:ext cx="1899761" cy="48704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西服的</a:t>
            </a:r>
            <a:r>
              <a:rPr lang="zh-CN" altLang="en-US" sz="1800" b="1">
                <a:solidFill>
                  <a:srgbClr val="FF0000"/>
                </a:solidFill>
                <a:sym typeface="+mn-ea"/>
              </a:rPr>
              <a:t>选择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27649"/>
          <p:cNvSpPr>
            <a:spLocks noGrp="1"/>
          </p:cNvSpPr>
          <p:nvPr>
            <p:ph type="title"/>
          </p:nvPr>
        </p:nvSpPr>
        <p:spPr>
          <a:xfrm>
            <a:off x="1418750" y="1678305"/>
            <a:ext cx="2131695" cy="806451"/>
          </a:xfrm>
        </p:spPr>
        <p:txBody>
          <a:bodyPr anchor="b"/>
          <a:lstStyle/>
          <a:p>
            <a:r>
              <a:rPr lang="zh-CN" altLang="en-US"/>
              <a:t>欧式西服</a:t>
            </a:r>
          </a:p>
        </p:txBody>
      </p:sp>
      <p:pic>
        <p:nvPicPr>
          <p:cNvPr id="27651" name="图片 27651" descr="欧式西服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88" y="3025457"/>
            <a:ext cx="2050256" cy="2667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7652" name="图片 27652" descr="欧式西服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811" y="578169"/>
            <a:ext cx="2378869" cy="41814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7653" name="图片 27653" descr="欧式西服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489" y="1741171"/>
            <a:ext cx="2500313" cy="4943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1" y="435611"/>
            <a:ext cx="259365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28673"/>
          <p:cNvSpPr>
            <a:spLocks noGrp="1"/>
          </p:cNvSpPr>
          <p:nvPr>
            <p:ph type="title"/>
          </p:nvPr>
        </p:nvSpPr>
        <p:spPr>
          <a:xfrm>
            <a:off x="1159670" y="1871346"/>
            <a:ext cx="2066449" cy="854711"/>
          </a:xfrm>
        </p:spPr>
        <p:txBody>
          <a:bodyPr anchor="b"/>
          <a:lstStyle/>
          <a:p>
            <a:r>
              <a:rPr lang="zh-CN" altLang="en-US"/>
              <a:t>英式西服</a:t>
            </a:r>
          </a:p>
        </p:txBody>
      </p:sp>
      <p:pic>
        <p:nvPicPr>
          <p:cNvPr id="28675" name="图片 28675" descr="英式西服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287" y="2852420"/>
            <a:ext cx="1920479" cy="384333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8676" name="图片 28676" descr="英式西服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003" y="2298700"/>
            <a:ext cx="2085975" cy="353853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8677" name="图片 28677" descr="英式西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703" y="2231072"/>
            <a:ext cx="2052638" cy="36496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2" y="435611"/>
            <a:ext cx="286178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29697"/>
          <p:cNvSpPr>
            <a:spLocks noGrp="1"/>
          </p:cNvSpPr>
          <p:nvPr>
            <p:ph type="title"/>
          </p:nvPr>
        </p:nvSpPr>
        <p:spPr>
          <a:xfrm>
            <a:off x="623889" y="2152652"/>
            <a:ext cx="1972151" cy="824865"/>
          </a:xfrm>
        </p:spPr>
        <p:txBody>
          <a:bodyPr anchor="b"/>
          <a:lstStyle/>
          <a:p>
            <a:r>
              <a:rPr lang="zh-CN" altLang="en-US"/>
              <a:t>美式西服</a:t>
            </a:r>
          </a:p>
        </p:txBody>
      </p:sp>
      <p:pic>
        <p:nvPicPr>
          <p:cNvPr id="29699" name="图片 29699" descr="美式西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13" y="2005014"/>
            <a:ext cx="2415778" cy="443388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9700" name="图片 29700" descr="美式西服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2" y="1094106"/>
            <a:ext cx="3469481" cy="506095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2" y="435611"/>
            <a:ext cx="269033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30721"/>
          <p:cNvSpPr>
            <a:spLocks noGrp="1"/>
          </p:cNvSpPr>
          <p:nvPr>
            <p:ph type="title"/>
          </p:nvPr>
        </p:nvSpPr>
        <p:spPr>
          <a:xfrm>
            <a:off x="6501767" y="1313181"/>
            <a:ext cx="1987391" cy="757555"/>
          </a:xfrm>
        </p:spPr>
        <p:txBody>
          <a:bodyPr anchor="b"/>
          <a:lstStyle/>
          <a:p>
            <a:r>
              <a:rPr lang="zh-CN" altLang="en-US"/>
              <a:t>日式西服</a:t>
            </a:r>
          </a:p>
        </p:txBody>
      </p:sp>
      <p:pic>
        <p:nvPicPr>
          <p:cNvPr id="30723" name="图片 30723" descr="日式西服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203" y="2070735"/>
            <a:ext cx="2915840" cy="388778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24" name="图片 30724" descr="日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964" y="2095819"/>
            <a:ext cx="2031206" cy="416083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25" name="图片 30725" descr="cn_s_1_1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978" y="2604453"/>
            <a:ext cx="1802606" cy="33131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1" y="435611"/>
            <a:ext cx="268986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占位符 31746"/>
          <p:cNvSpPr>
            <a:spLocks noGrp="1"/>
          </p:cNvSpPr>
          <p:nvPr>
            <p:ph idx="1"/>
          </p:nvPr>
        </p:nvSpPr>
        <p:spPr>
          <a:xfrm>
            <a:off x="1264444" y="2573021"/>
            <a:ext cx="5509260" cy="2039620"/>
          </a:xfrm>
        </p:spPr>
        <p:txBody>
          <a:bodyPr anchor="t"/>
          <a:lstStyle/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6</a:t>
            </a:r>
            <a:r>
              <a:rPr lang="zh-CN" altLang="en-US" sz="1800"/>
              <a:t>、选尺寸：了解标准、量体裁衣、认真试穿。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7</a:t>
            </a:r>
            <a:r>
              <a:rPr lang="zh-CN" altLang="en-US" sz="1800"/>
              <a:t>、选做工：看里衬、看衣袋、看纽扣、看表面、看针脚、看外观。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55182" y="435611"/>
            <a:ext cx="273367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graphicFrame>
        <p:nvGraphicFramePr>
          <p:cNvPr id="205826" name="内容占位符 205825"/>
          <p:cNvGraphicFramePr>
            <a:graphicFrameLocks noGrp="1" noChangeAspect="1"/>
          </p:cNvGraphicFramePr>
          <p:nvPr>
            <p:ph sz="half" idx="2"/>
          </p:nvPr>
        </p:nvGraphicFramePr>
        <p:xfrm>
          <a:off x="1317784" y="5086985"/>
          <a:ext cx="6858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3" imgW="3619500" imgH="1419225" progId="Paint.Picture">
                  <p:embed/>
                </p:oleObj>
              </mc:Choice>
              <mc:Fallback>
                <p:oleObj r:id="rId3" imgW="3619500" imgH="141922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784" y="5086985"/>
                        <a:ext cx="6858000" cy="160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7" name="标题 24577"/>
          <p:cNvSpPr>
            <a:spLocks noGrp="1"/>
          </p:cNvSpPr>
          <p:nvPr>
            <p:ph type="title"/>
          </p:nvPr>
        </p:nvSpPr>
        <p:spPr>
          <a:xfrm>
            <a:off x="1188245" y="2048511"/>
            <a:ext cx="1899761" cy="48704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西服的</a:t>
            </a:r>
            <a:r>
              <a:rPr lang="zh-CN" altLang="en-US" sz="1800" b="1">
                <a:solidFill>
                  <a:srgbClr val="FF0000"/>
                </a:solidFill>
                <a:sym typeface="+mn-ea"/>
              </a:rPr>
              <a:t>选择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占位符 32770"/>
          <p:cNvSpPr>
            <a:spLocks noGrp="1"/>
          </p:cNvSpPr>
          <p:nvPr>
            <p:ph idx="1"/>
          </p:nvPr>
        </p:nvSpPr>
        <p:spPr>
          <a:xfrm>
            <a:off x="1770222" y="3046731"/>
            <a:ext cx="5654993" cy="2483485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1</a:t>
            </a:r>
            <a:r>
              <a:rPr lang="zh-CN" altLang="en-US" sz="1800"/>
              <a:t>、拆除商标                              </a:t>
            </a:r>
            <a:r>
              <a:rPr lang="en-US" altLang="zh-CN" sz="1800"/>
              <a:t>2</a:t>
            </a:r>
            <a:r>
              <a:rPr lang="zh-CN" altLang="en-US" sz="1800"/>
              <a:t>、扣好纽扣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3</a:t>
            </a:r>
            <a:r>
              <a:rPr lang="zh-CN" altLang="en-US" sz="1800"/>
              <a:t>、不卷不挽                              </a:t>
            </a:r>
            <a:r>
              <a:rPr lang="en-US" altLang="zh-CN" sz="1800"/>
              <a:t>4</a:t>
            </a:r>
            <a:r>
              <a:rPr lang="zh-CN" altLang="en-US" sz="1800"/>
              <a:t>、慎穿毛衣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5</a:t>
            </a:r>
            <a:r>
              <a:rPr lang="zh-CN" altLang="en-US" sz="1800"/>
              <a:t>、巧配内衣                              </a:t>
            </a:r>
            <a:r>
              <a:rPr lang="en-US" altLang="zh-CN" sz="1800"/>
              <a:t>6</a:t>
            </a:r>
            <a:r>
              <a:rPr lang="zh-CN" altLang="en-US" sz="1800"/>
              <a:t>、腰间无物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7</a:t>
            </a:r>
            <a:r>
              <a:rPr lang="zh-CN" altLang="en-US" sz="1800"/>
              <a:t>、少放东西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55181" y="435611"/>
            <a:ext cx="268986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83031" y="2062480"/>
            <a:ext cx="159305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西服的穿法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占位符 33794"/>
          <p:cNvSpPr>
            <a:spLocks noGrp="1"/>
          </p:cNvSpPr>
          <p:nvPr>
            <p:ph idx="1"/>
          </p:nvPr>
        </p:nvSpPr>
        <p:spPr>
          <a:xfrm>
            <a:off x="1634015" y="3345815"/>
            <a:ext cx="6433185" cy="2504440"/>
          </a:xfrm>
        </p:spPr>
        <p:txBody>
          <a:bodyPr anchor="t"/>
          <a:lstStyle/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※</a:t>
            </a:r>
            <a:r>
              <a:rPr lang="zh-CN" altLang="en-US" sz="1800"/>
              <a:t>系单排两粒扣式西服，扣上不扣下。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系单排三粒扣式西服，只扣中间一颗或扣上面两粒</a:t>
            </a:r>
            <a:r>
              <a:rPr lang="zh-CN" altLang="en-US" sz="1800">
                <a:sym typeface="+mn-ea"/>
              </a:rPr>
              <a:t>。</a:t>
            </a:r>
            <a:endParaRPr lang="zh-CN" altLang="en-US" sz="1800"/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双排扣西服，则能系上的扣子全部需扣上</a:t>
            </a:r>
            <a:r>
              <a:rPr lang="zh-CN" altLang="en-US" sz="1800">
                <a:sym typeface="+mn-ea"/>
              </a:rPr>
              <a:t>。</a:t>
            </a:r>
            <a:endParaRPr lang="zh-CN" altLang="en-US" sz="1800"/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西服背心，单排扣最下面的那颗不扣，双排扣全部都扣</a:t>
            </a:r>
            <a:r>
              <a:rPr lang="zh-CN" altLang="en-US" sz="1800">
                <a:sym typeface="+mn-ea"/>
              </a:rPr>
              <a:t>。</a:t>
            </a:r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3355183" y="435611"/>
            <a:ext cx="279796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48778" y="2639060"/>
            <a:ext cx="16492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2</a:t>
            </a:r>
            <a:r>
              <a:rPr lang="zh-CN" altLang="en-US" sz="1800"/>
              <a:t>、扣好纽扣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83031" y="1894840"/>
            <a:ext cx="159305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西服的穿法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占位符 34818"/>
          <p:cNvSpPr>
            <a:spLocks noGrp="1"/>
          </p:cNvSpPr>
          <p:nvPr>
            <p:ph idx="1"/>
          </p:nvPr>
        </p:nvSpPr>
        <p:spPr>
          <a:xfrm>
            <a:off x="1532098" y="3474721"/>
            <a:ext cx="7283291" cy="2974340"/>
          </a:xfrm>
        </p:spPr>
        <p:txBody>
          <a:bodyPr anchor="t"/>
          <a:lstStyle/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※</a:t>
            </a:r>
            <a:r>
              <a:rPr lang="zh-CN" altLang="en-US" sz="1800"/>
              <a:t>西装上衣左侧外胸袋只能插入一块用以装饰的真丝手帕；内侧胸袋可以别钢笔放钱夹和名片夹；外侧下方的口袋不能放任何东西。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西装背心上，只可以放怀表。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西裤上两侧的口袋，可以放纸巾、钥匙包和零钱包，后侧的口袋不能放任何的东西。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55181" y="435611"/>
            <a:ext cx="271176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84484" y="2777491"/>
            <a:ext cx="447341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7</a:t>
            </a:r>
            <a:r>
              <a:rPr lang="zh-CN" altLang="en-US" sz="1800"/>
              <a:t>、少放东西（西服口袋里能装的东西）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83031" y="2062480"/>
            <a:ext cx="159305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西服的穿法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35841"/>
          <p:cNvSpPr>
            <a:spLocks noGrp="1"/>
          </p:cNvSpPr>
          <p:nvPr>
            <p:ph type="title"/>
          </p:nvPr>
        </p:nvSpPr>
        <p:spPr>
          <a:xfrm>
            <a:off x="1172528" y="2048511"/>
            <a:ext cx="1653540" cy="485140"/>
          </a:xfrm>
          <a:ln w="9525">
            <a:noFill/>
            <a:miter/>
          </a:ln>
        </p:spPr>
        <p:txBody>
          <a:bodyPr anchor="b"/>
          <a:lstStyle/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西服的搭配</a:t>
            </a:r>
          </a:p>
        </p:txBody>
      </p:sp>
      <p:sp>
        <p:nvSpPr>
          <p:cNvPr id="35843" name="文本占位符 35842"/>
          <p:cNvSpPr>
            <a:spLocks noGrp="1"/>
          </p:cNvSpPr>
          <p:nvPr>
            <p:ph type="body" idx="1"/>
          </p:nvPr>
        </p:nvSpPr>
        <p:spPr>
          <a:xfrm>
            <a:off x="1453515" y="3076575"/>
            <a:ext cx="6012180" cy="195834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1</a:t>
            </a:r>
            <a:r>
              <a:rPr lang="zh-CN" altLang="zh-CN" sz="1800"/>
              <a:t>、</a:t>
            </a:r>
            <a:r>
              <a:rPr lang="zh-CN" altLang="en-US" sz="1800"/>
              <a:t>正装衬衫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        面料精良、色彩单一、没有图案、没有胸袋；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 衣领和衣袖是正装衬衫的关键。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55182" y="435611"/>
            <a:ext cx="279701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3"/>
          <p:cNvSpPr txBox="1">
            <a:spLocks noGrp="1"/>
          </p:cNvSpPr>
          <p:nvPr/>
        </p:nvSpPr>
        <p:spPr>
          <a:xfrm>
            <a:off x="6229350" y="6324600"/>
            <a:ext cx="142875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 algn="r"/>
            <a:fld id="{9A0DB2DC-4C9A-4742-B13C-FB6460FD3503}" type="slidenum">
              <a:rPr lang="en-US" altLang="x-none" sz="1100" dirty="0">
                <a:latin typeface="Tahoma" pitchFamily="34" charset="0"/>
                <a:ea typeface="宋体" charset="-122"/>
              </a:rPr>
              <a:t>2</a:t>
            </a:fld>
            <a:endParaRPr lang="en-US" altLang="x-none" sz="1100" dirty="0">
              <a:latin typeface="Tahoma" pitchFamily="34" charset="0"/>
              <a:ea typeface="宋体" charset="-122"/>
            </a:endParaRPr>
          </a:p>
        </p:txBody>
      </p:sp>
      <p:sp>
        <p:nvSpPr>
          <p:cNvPr id="13314" name="Rectangle 2"/>
          <p:cNvSpPr/>
          <p:nvPr/>
        </p:nvSpPr>
        <p:spPr>
          <a:xfrm>
            <a:off x="2062162" y="457200"/>
            <a:ext cx="5538788" cy="3276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7866" tIns="33338" rIns="67866" bIns="33338" anchor="ctr"/>
          <a:lstStyle/>
          <a:p>
            <a:pPr lvl="0"/>
            <a:endParaRPr lang="zh-TW" altLang="en-US" sz="3200" b="1" dirty="0">
              <a:solidFill>
                <a:srgbClr val="006600"/>
              </a:solidFill>
              <a:latin typeface="Garamond" pitchFamily="2" charset="0"/>
              <a:ea typeface="PMingLiU" pitchFamily="2" charset="-120"/>
            </a:endParaRPr>
          </a:p>
        </p:txBody>
      </p:sp>
      <p:sp>
        <p:nvSpPr>
          <p:cNvPr id="13316" name="Rectangle 3"/>
          <p:cNvSpPr/>
          <p:nvPr/>
        </p:nvSpPr>
        <p:spPr>
          <a:xfrm>
            <a:off x="4114800" y="3810000"/>
            <a:ext cx="1200150" cy="2514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marL="257175" indent="-257175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zh-TW" altLang="en-US" sz="2300" dirty="0">
                <a:latin typeface="DFKai-SB" pitchFamily="1" charset="-120"/>
                <a:ea typeface="DFKai-SB" pitchFamily="1" charset="-120"/>
              </a:rPr>
              <a:t>  </a:t>
            </a:r>
            <a:r>
              <a:rPr lang="zh-CN" altLang="en-US" sz="2000" b="1" u="sng" dirty="0">
                <a:solidFill>
                  <a:srgbClr val="008000"/>
                </a:solidFill>
                <a:latin typeface="DFKai-SB" pitchFamily="1" charset="-120"/>
                <a:ea typeface="楷体_GB2312" pitchFamily="1" charset="-122"/>
              </a:rPr>
              <a:t>声音</a:t>
            </a:r>
          </a:p>
          <a:p>
            <a:pPr marL="257175" indent="-257175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zh-CN" altLang="en-US" b="1" dirty="0">
                <a:solidFill>
                  <a:srgbClr val="008000"/>
                </a:solidFill>
                <a:latin typeface="DFKai-SB" pitchFamily="1" charset="-120"/>
                <a:ea typeface="楷体_GB2312" pitchFamily="1" charset="-122"/>
              </a:rPr>
              <a:t>   音调</a:t>
            </a:r>
            <a:r>
              <a:rPr lang="en-US" altLang="x-none" b="1" dirty="0">
                <a:solidFill>
                  <a:srgbClr val="008000"/>
                </a:solidFill>
                <a:latin typeface="DFKai-SB" pitchFamily="1" charset="-120"/>
                <a:ea typeface="楷体_GB2312" pitchFamily="1" charset="-122"/>
              </a:rPr>
              <a:t>,</a:t>
            </a:r>
            <a:r>
              <a:rPr lang="zh-CN" altLang="en-US" b="1" dirty="0">
                <a:solidFill>
                  <a:srgbClr val="008000"/>
                </a:solidFill>
                <a:latin typeface="DFKai-SB" pitchFamily="1" charset="-120"/>
                <a:ea typeface="楷体_GB2312" pitchFamily="1" charset="-122"/>
              </a:rPr>
              <a:t>语气</a:t>
            </a:r>
            <a:r>
              <a:rPr lang="en-US" altLang="x-none" b="1" dirty="0">
                <a:solidFill>
                  <a:srgbClr val="008000"/>
                </a:solidFill>
                <a:latin typeface="DFKai-SB" pitchFamily="1" charset="-120"/>
                <a:ea typeface="楷体_GB2312" pitchFamily="1" charset="-122"/>
              </a:rPr>
              <a:t>,</a:t>
            </a:r>
            <a:r>
              <a:rPr lang="zh-CN" altLang="en-US" b="1" dirty="0">
                <a:solidFill>
                  <a:srgbClr val="008000"/>
                </a:solidFill>
                <a:latin typeface="DFKai-SB" pitchFamily="1" charset="-120"/>
                <a:ea typeface="楷体_GB2312" pitchFamily="1" charset="-122"/>
              </a:rPr>
              <a:t>用词</a:t>
            </a:r>
            <a:r>
              <a:rPr lang="en-US" altLang="x-none" b="1" dirty="0">
                <a:solidFill>
                  <a:srgbClr val="008000"/>
                </a:solidFill>
                <a:latin typeface="DFKai-SB" pitchFamily="1" charset="-120"/>
                <a:ea typeface="楷体_GB2312" pitchFamily="1" charset="-122"/>
              </a:rPr>
              <a:t>,</a:t>
            </a:r>
            <a:r>
              <a:rPr lang="zh-CN" altLang="en-US" b="1" dirty="0">
                <a:solidFill>
                  <a:srgbClr val="008000"/>
                </a:solidFill>
                <a:latin typeface="DFKai-SB" pitchFamily="1" charset="-120"/>
                <a:ea typeface="楷体_GB2312" pitchFamily="1" charset="-122"/>
              </a:rPr>
              <a:t>说话速度</a:t>
            </a:r>
            <a:r>
              <a:rPr lang="en-US" altLang="x-none" b="1" dirty="0">
                <a:solidFill>
                  <a:srgbClr val="008000"/>
                </a:solidFill>
                <a:latin typeface="DFKai-SB" pitchFamily="1" charset="-120"/>
                <a:ea typeface="楷体_GB2312" pitchFamily="1" charset="-122"/>
              </a:rPr>
              <a:t>,</a:t>
            </a:r>
            <a:r>
              <a:rPr lang="zh-CN" altLang="en-US" b="1" dirty="0">
                <a:solidFill>
                  <a:srgbClr val="008000"/>
                </a:solidFill>
                <a:latin typeface="DFKai-SB" pitchFamily="1" charset="-120"/>
                <a:ea typeface="楷体_GB2312" pitchFamily="1" charset="-122"/>
              </a:rPr>
              <a:t>音量</a:t>
            </a:r>
            <a:endParaRPr lang="zh-TW" altLang="en-US" b="1" dirty="0">
              <a:solidFill>
                <a:srgbClr val="008000"/>
              </a:solidFill>
              <a:latin typeface="DFKai-SB" pitchFamily="1" charset="-120"/>
              <a:ea typeface="DFKai-SB" pitchFamily="1" charset="-120"/>
            </a:endParaRPr>
          </a:p>
        </p:txBody>
      </p:sp>
      <p:sp>
        <p:nvSpPr>
          <p:cNvPr id="13317" name="Rectangle 4"/>
          <p:cNvSpPr/>
          <p:nvPr/>
        </p:nvSpPr>
        <p:spPr>
          <a:xfrm>
            <a:off x="916783" y="4038600"/>
            <a:ext cx="1826419" cy="2133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marL="257175" indent="-257175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x-none" sz="2000" b="1" dirty="0">
                <a:solidFill>
                  <a:schemeClr val="accent2"/>
                </a:solidFill>
                <a:latin typeface="Tahoma" pitchFamily="34" charset="0"/>
                <a:ea typeface="楷体_GB2312" pitchFamily="1" charset="-122"/>
              </a:rPr>
              <a:t>    </a:t>
            </a:r>
            <a:r>
              <a:rPr lang="zh-CN" altLang="en-US" sz="2000" b="1" u="sng" dirty="0">
                <a:solidFill>
                  <a:schemeClr val="accent2"/>
                </a:solidFill>
                <a:latin typeface="Tahoma" pitchFamily="34" charset="0"/>
                <a:ea typeface="楷体_GB2312" pitchFamily="1" charset="-122"/>
              </a:rPr>
              <a:t>外表</a:t>
            </a:r>
            <a:r>
              <a:rPr lang="en-US" altLang="x-none" sz="2000" b="1" u="sng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/</a:t>
            </a:r>
            <a:r>
              <a:rPr lang="zh-CN" altLang="en-US" sz="2000" b="1" u="sng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形象</a:t>
            </a:r>
          </a:p>
          <a:p>
            <a:pPr marL="257175" indent="-257175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仪态</a:t>
            </a:r>
            <a:r>
              <a:rPr lang="en-US" altLang="x-none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表情</a:t>
            </a:r>
            <a:r>
              <a:rPr lang="en-US" altLang="x-none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视线</a:t>
            </a:r>
            <a:r>
              <a:rPr lang="en-US" altLang="x-none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衣服色彩</a:t>
            </a:r>
            <a:r>
              <a:rPr lang="en-US" altLang="x-none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姿势</a:t>
            </a:r>
            <a:r>
              <a:rPr lang="en-US" altLang="x-none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态度</a:t>
            </a:r>
          </a:p>
          <a:p>
            <a:pPr marL="257175" indent="-257175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endParaRPr lang="zh-TW" altLang="en-US" b="1" dirty="0">
              <a:solidFill>
                <a:schemeClr val="accent2"/>
              </a:solidFill>
              <a:latin typeface="楷体_GB2312" pitchFamily="1" charset="-122"/>
              <a:ea typeface="PMingLiU" pitchFamily="2" charset="-120"/>
            </a:endParaRPr>
          </a:p>
        </p:txBody>
      </p:sp>
      <p:sp>
        <p:nvSpPr>
          <p:cNvPr id="13318" name="AutoShape 5"/>
          <p:cNvSpPr/>
          <p:nvPr/>
        </p:nvSpPr>
        <p:spPr>
          <a:xfrm>
            <a:off x="5642612" y="1999615"/>
            <a:ext cx="2584847" cy="3124200"/>
          </a:xfrm>
          <a:prstGeom prst="flowChartDecision">
            <a:avLst/>
          </a:prstGeom>
          <a:solidFill>
            <a:srgbClr val="FFFF00">
              <a:alpha val="50000"/>
            </a:srgb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lvl="0" algn="ctr" eaLnBrk="0" hangingPunct="0"/>
            <a:r>
              <a:rPr lang="en-US" altLang="x-none" sz="2400" b="1" u="sng" dirty="0">
                <a:solidFill>
                  <a:srgbClr val="CC3300"/>
                </a:solidFill>
                <a:latin typeface="Times New Roman" pitchFamily="2" charset="0"/>
                <a:ea typeface="DFKai-SB" pitchFamily="1" charset="-120"/>
              </a:rPr>
              <a:t>Tips</a:t>
            </a:r>
            <a:endParaRPr lang="en-US" altLang="x-none" sz="3300" b="1" u="sng" dirty="0">
              <a:solidFill>
                <a:srgbClr val="CC3300"/>
              </a:solidFill>
              <a:latin typeface="Times New Roman" pitchFamily="2" charset="0"/>
              <a:ea typeface="DFKai-SB" pitchFamily="1" charset="-120"/>
            </a:endParaRPr>
          </a:p>
          <a:p>
            <a:pPr lvl="0" algn="ctr" eaLnBrk="0" hangingPunct="0"/>
            <a:r>
              <a:rPr lang="zh-CN" altLang="en-US" sz="2100" b="1" dirty="0">
                <a:latin typeface="Times New Roman" pitchFamily="2" charset="0"/>
                <a:ea typeface="楷体_GB2312" pitchFamily="1" charset="-122"/>
              </a:rPr>
              <a:t>我们应该把注意力放在</a:t>
            </a:r>
            <a:endParaRPr lang="zh-TW" altLang="en-US" sz="2100" b="1" dirty="0">
              <a:latin typeface="Times New Roman" pitchFamily="2" charset="0"/>
              <a:ea typeface="楷体_GB2312" pitchFamily="1" charset="-122"/>
            </a:endParaRPr>
          </a:p>
          <a:p>
            <a:pPr lvl="0" algn="ctr" eaLnBrk="0" hangingPunct="0"/>
            <a:r>
              <a:rPr lang="zh-TW" altLang="en-US" sz="2100" b="1" dirty="0">
                <a:solidFill>
                  <a:srgbClr val="CC3300"/>
                </a:solidFill>
                <a:latin typeface="Times New Roman" pitchFamily="2" charset="0"/>
                <a:ea typeface="楷体_GB2312" pitchFamily="1" charset="-122"/>
              </a:rPr>
              <a:t>93%的</a:t>
            </a:r>
            <a:r>
              <a:rPr lang="zh-CN" altLang="en-US" sz="2100" b="1" dirty="0">
                <a:solidFill>
                  <a:srgbClr val="CC3300"/>
                </a:solidFill>
                <a:latin typeface="Times New Roman" pitchFamily="2" charset="0"/>
                <a:ea typeface="楷体_GB2312" pitchFamily="1" charset="-122"/>
              </a:rPr>
              <a:t>关键因素上</a:t>
            </a:r>
            <a:endParaRPr lang="zh-TW" altLang="en-US" sz="2100" b="1" dirty="0">
              <a:solidFill>
                <a:srgbClr val="CC3300"/>
              </a:solidFill>
              <a:latin typeface="Times New Roman" pitchFamily="2" charset="0"/>
              <a:ea typeface="楷体_GB2312" pitchFamily="1" charset="-122"/>
            </a:endParaRPr>
          </a:p>
          <a:p>
            <a:pPr lvl="0" algn="ctr" eaLnBrk="0" hangingPunct="0"/>
            <a:r>
              <a:rPr lang="zh-TW" altLang="en-US" sz="2100" b="1" dirty="0">
                <a:solidFill>
                  <a:srgbClr val="CC3300"/>
                </a:solidFill>
                <a:latin typeface="Times New Roman" pitchFamily="2" charset="0"/>
                <a:ea typeface="楷体_GB2312" pitchFamily="1" charset="-122"/>
              </a:rPr>
              <a:t>--</a:t>
            </a:r>
            <a:r>
              <a:rPr lang="zh-CN" altLang="en-US" sz="2100" b="1" dirty="0">
                <a:solidFill>
                  <a:schemeClr val="accent2"/>
                </a:solidFill>
                <a:latin typeface="Times New Roman" pitchFamily="2" charset="0"/>
                <a:ea typeface="楷体_GB2312" pitchFamily="1" charset="-122"/>
              </a:rPr>
              <a:t>形象</a:t>
            </a:r>
            <a:r>
              <a:rPr lang="zh-TW" altLang="en-US" sz="2100" b="1" dirty="0">
                <a:solidFill>
                  <a:srgbClr val="CC3300"/>
                </a:solidFill>
                <a:latin typeface="Times New Roman" pitchFamily="2" charset="0"/>
                <a:ea typeface="楷体_GB2312" pitchFamily="1" charset="-122"/>
              </a:rPr>
              <a:t>、</a:t>
            </a:r>
            <a:r>
              <a:rPr lang="zh-CN" altLang="en-US" sz="2100" b="1" dirty="0">
                <a:solidFill>
                  <a:srgbClr val="008000"/>
                </a:solidFill>
                <a:latin typeface="Times New Roman" pitchFamily="2" charset="0"/>
                <a:ea typeface="楷体_GB2312" pitchFamily="1" charset="-122"/>
              </a:rPr>
              <a:t>声音</a:t>
            </a:r>
            <a:endParaRPr lang="zh-TW" altLang="en-US" sz="2100" b="1" dirty="0">
              <a:solidFill>
                <a:srgbClr val="CC3300"/>
              </a:solidFill>
              <a:latin typeface="Times New Roman" pitchFamily="2" charset="0"/>
              <a:ea typeface="楷体_GB2312" pitchFamily="1" charset="-122"/>
            </a:endParaRPr>
          </a:p>
          <a:p>
            <a:pPr lvl="0" algn="ctr" eaLnBrk="0" hangingPunct="0"/>
            <a:endParaRPr lang="zh-TW" altLang="en-US" sz="2100" b="1" dirty="0">
              <a:solidFill>
                <a:schemeClr val="accent2"/>
              </a:solidFill>
              <a:latin typeface="Times New Roman" pitchFamily="2" charset="0"/>
              <a:ea typeface="楷体_GB2312" pitchFamily="1" charset="-122"/>
            </a:endParaRPr>
          </a:p>
        </p:txBody>
      </p:sp>
      <p:grpSp>
        <p:nvGrpSpPr>
          <p:cNvPr id="13319" name="组合 13318"/>
          <p:cNvGrpSpPr/>
          <p:nvPr/>
        </p:nvGrpSpPr>
        <p:grpSpPr>
          <a:xfrm>
            <a:off x="1543050" y="2209800"/>
            <a:ext cx="3656409" cy="2143125"/>
            <a:chOff x="0" y="0"/>
            <a:chExt cx="3071" cy="1350"/>
          </a:xfrm>
        </p:grpSpPr>
        <p:sp>
          <p:nvSpPr>
            <p:cNvPr id="2" name="Freeform 7"/>
            <p:cNvSpPr/>
            <p:nvPr/>
          </p:nvSpPr>
          <p:spPr>
            <a:xfrm>
              <a:off x="501" y="591"/>
              <a:ext cx="1450" cy="759"/>
            </a:xfrm>
            <a:custGeom>
              <a:avLst/>
              <a:gdLst/>
              <a:ahLst/>
              <a:cxnLst>
                <a:cxn ang="0">
                  <a:pos x="1400" y="349"/>
                </a:cxn>
                <a:cxn ang="0">
                  <a:pos x="1334" y="357"/>
                </a:cxn>
                <a:cxn ang="0">
                  <a:pos x="1279" y="357"/>
                </a:cxn>
                <a:cxn ang="0">
                  <a:pos x="1212" y="364"/>
                </a:cxn>
                <a:cxn ang="0">
                  <a:pos x="1140" y="364"/>
                </a:cxn>
                <a:cxn ang="0">
                  <a:pos x="1068" y="372"/>
                </a:cxn>
                <a:cxn ang="0">
                  <a:pos x="996" y="372"/>
                </a:cxn>
                <a:cxn ang="0">
                  <a:pos x="924" y="364"/>
                </a:cxn>
                <a:cxn ang="0">
                  <a:pos x="852" y="364"/>
                </a:cxn>
                <a:cxn ang="0">
                  <a:pos x="780" y="357"/>
                </a:cxn>
                <a:cxn ang="0">
                  <a:pos x="714" y="349"/>
                </a:cxn>
                <a:cxn ang="0">
                  <a:pos x="642" y="342"/>
                </a:cxn>
                <a:cxn ang="0">
                  <a:pos x="575" y="334"/>
                </a:cxn>
                <a:cxn ang="0">
                  <a:pos x="515" y="319"/>
                </a:cxn>
                <a:cxn ang="0">
                  <a:pos x="454" y="304"/>
                </a:cxn>
                <a:cxn ang="0">
                  <a:pos x="393" y="288"/>
                </a:cxn>
                <a:cxn ang="0">
                  <a:pos x="337" y="273"/>
                </a:cxn>
                <a:cxn ang="0">
                  <a:pos x="299" y="266"/>
                </a:cxn>
                <a:cxn ang="0">
                  <a:pos x="249" y="243"/>
                </a:cxn>
                <a:cxn ang="0">
                  <a:pos x="204" y="220"/>
                </a:cxn>
                <a:cxn ang="0">
                  <a:pos x="166" y="205"/>
                </a:cxn>
                <a:cxn ang="0">
                  <a:pos x="127" y="182"/>
                </a:cxn>
                <a:cxn ang="0">
                  <a:pos x="94" y="159"/>
                </a:cxn>
                <a:cxn ang="0">
                  <a:pos x="66" y="136"/>
                </a:cxn>
                <a:cxn ang="0">
                  <a:pos x="44" y="106"/>
                </a:cxn>
                <a:cxn ang="0">
                  <a:pos x="27" y="83"/>
                </a:cxn>
                <a:cxn ang="0">
                  <a:pos x="11" y="61"/>
                </a:cxn>
                <a:cxn ang="0">
                  <a:pos x="0" y="30"/>
                </a:cxn>
                <a:cxn ang="0">
                  <a:pos x="0" y="7"/>
                </a:cxn>
                <a:cxn ang="0">
                  <a:pos x="0" y="395"/>
                </a:cxn>
                <a:cxn ang="0">
                  <a:pos x="0" y="418"/>
                </a:cxn>
                <a:cxn ang="0">
                  <a:pos x="11" y="448"/>
                </a:cxn>
                <a:cxn ang="0">
                  <a:pos x="27" y="471"/>
                </a:cxn>
                <a:cxn ang="0">
                  <a:pos x="44" y="494"/>
                </a:cxn>
                <a:cxn ang="0">
                  <a:pos x="66" y="524"/>
                </a:cxn>
                <a:cxn ang="0">
                  <a:pos x="94" y="547"/>
                </a:cxn>
                <a:cxn ang="0">
                  <a:pos x="127" y="569"/>
                </a:cxn>
                <a:cxn ang="0">
                  <a:pos x="166" y="592"/>
                </a:cxn>
                <a:cxn ang="0">
                  <a:pos x="204" y="607"/>
                </a:cxn>
                <a:cxn ang="0">
                  <a:pos x="249" y="630"/>
                </a:cxn>
                <a:cxn ang="0">
                  <a:pos x="299" y="653"/>
                </a:cxn>
                <a:cxn ang="0">
                  <a:pos x="337" y="661"/>
                </a:cxn>
                <a:cxn ang="0">
                  <a:pos x="393" y="676"/>
                </a:cxn>
                <a:cxn ang="0">
                  <a:pos x="454" y="691"/>
                </a:cxn>
                <a:cxn ang="0">
                  <a:pos x="515" y="706"/>
                </a:cxn>
                <a:cxn ang="0">
                  <a:pos x="575" y="721"/>
                </a:cxn>
                <a:cxn ang="0">
                  <a:pos x="642" y="729"/>
                </a:cxn>
                <a:cxn ang="0">
                  <a:pos x="714" y="737"/>
                </a:cxn>
                <a:cxn ang="0">
                  <a:pos x="780" y="744"/>
                </a:cxn>
                <a:cxn ang="0">
                  <a:pos x="852" y="752"/>
                </a:cxn>
                <a:cxn ang="0">
                  <a:pos x="924" y="752"/>
                </a:cxn>
                <a:cxn ang="0">
                  <a:pos x="996" y="759"/>
                </a:cxn>
                <a:cxn ang="0">
                  <a:pos x="1068" y="759"/>
                </a:cxn>
                <a:cxn ang="0">
                  <a:pos x="1140" y="752"/>
                </a:cxn>
                <a:cxn ang="0">
                  <a:pos x="1212" y="752"/>
                </a:cxn>
                <a:cxn ang="0">
                  <a:pos x="1279" y="744"/>
                </a:cxn>
                <a:cxn ang="0">
                  <a:pos x="1334" y="744"/>
                </a:cxn>
                <a:cxn ang="0">
                  <a:pos x="1400" y="737"/>
                </a:cxn>
                <a:cxn ang="0">
                  <a:pos x="1450" y="342"/>
                </a:cxn>
              </a:cxnLst>
              <a:rect l="0" t="0" r="0" b="0"/>
              <a:pathLst>
                <a:path w="1450" h="759">
                  <a:moveTo>
                    <a:pt x="1450" y="342"/>
                  </a:moveTo>
                  <a:lnTo>
                    <a:pt x="1434" y="342"/>
                  </a:lnTo>
                  <a:lnTo>
                    <a:pt x="1400" y="349"/>
                  </a:lnTo>
                  <a:lnTo>
                    <a:pt x="1384" y="349"/>
                  </a:lnTo>
                  <a:lnTo>
                    <a:pt x="1367" y="349"/>
                  </a:lnTo>
                  <a:lnTo>
                    <a:pt x="1334" y="357"/>
                  </a:lnTo>
                  <a:lnTo>
                    <a:pt x="1317" y="357"/>
                  </a:lnTo>
                  <a:lnTo>
                    <a:pt x="1301" y="357"/>
                  </a:lnTo>
                  <a:lnTo>
                    <a:pt x="1279" y="357"/>
                  </a:lnTo>
                  <a:lnTo>
                    <a:pt x="1245" y="364"/>
                  </a:lnTo>
                  <a:lnTo>
                    <a:pt x="1229" y="364"/>
                  </a:lnTo>
                  <a:lnTo>
                    <a:pt x="1212" y="364"/>
                  </a:lnTo>
                  <a:lnTo>
                    <a:pt x="1173" y="364"/>
                  </a:lnTo>
                  <a:lnTo>
                    <a:pt x="1157" y="364"/>
                  </a:lnTo>
                  <a:lnTo>
                    <a:pt x="1140" y="364"/>
                  </a:lnTo>
                  <a:lnTo>
                    <a:pt x="1101" y="372"/>
                  </a:lnTo>
                  <a:lnTo>
                    <a:pt x="1085" y="372"/>
                  </a:lnTo>
                  <a:lnTo>
                    <a:pt x="1068" y="372"/>
                  </a:lnTo>
                  <a:lnTo>
                    <a:pt x="1029" y="372"/>
                  </a:lnTo>
                  <a:lnTo>
                    <a:pt x="1013" y="372"/>
                  </a:lnTo>
                  <a:lnTo>
                    <a:pt x="996" y="372"/>
                  </a:lnTo>
                  <a:lnTo>
                    <a:pt x="958" y="372"/>
                  </a:lnTo>
                  <a:lnTo>
                    <a:pt x="941" y="372"/>
                  </a:lnTo>
                  <a:lnTo>
                    <a:pt x="924" y="364"/>
                  </a:lnTo>
                  <a:lnTo>
                    <a:pt x="908" y="364"/>
                  </a:lnTo>
                  <a:lnTo>
                    <a:pt x="869" y="364"/>
                  </a:lnTo>
                  <a:lnTo>
                    <a:pt x="852" y="364"/>
                  </a:lnTo>
                  <a:lnTo>
                    <a:pt x="836" y="364"/>
                  </a:lnTo>
                  <a:lnTo>
                    <a:pt x="797" y="364"/>
                  </a:lnTo>
                  <a:lnTo>
                    <a:pt x="780" y="357"/>
                  </a:lnTo>
                  <a:lnTo>
                    <a:pt x="764" y="357"/>
                  </a:lnTo>
                  <a:lnTo>
                    <a:pt x="731" y="357"/>
                  </a:lnTo>
                  <a:lnTo>
                    <a:pt x="714" y="349"/>
                  </a:lnTo>
                  <a:lnTo>
                    <a:pt x="697" y="349"/>
                  </a:lnTo>
                  <a:lnTo>
                    <a:pt x="659" y="349"/>
                  </a:lnTo>
                  <a:lnTo>
                    <a:pt x="642" y="342"/>
                  </a:lnTo>
                  <a:lnTo>
                    <a:pt x="625" y="342"/>
                  </a:lnTo>
                  <a:lnTo>
                    <a:pt x="609" y="342"/>
                  </a:lnTo>
                  <a:lnTo>
                    <a:pt x="575" y="334"/>
                  </a:lnTo>
                  <a:lnTo>
                    <a:pt x="564" y="326"/>
                  </a:lnTo>
                  <a:lnTo>
                    <a:pt x="548" y="326"/>
                  </a:lnTo>
                  <a:lnTo>
                    <a:pt x="515" y="319"/>
                  </a:lnTo>
                  <a:lnTo>
                    <a:pt x="498" y="319"/>
                  </a:lnTo>
                  <a:lnTo>
                    <a:pt x="481" y="311"/>
                  </a:lnTo>
                  <a:lnTo>
                    <a:pt x="454" y="304"/>
                  </a:lnTo>
                  <a:lnTo>
                    <a:pt x="437" y="304"/>
                  </a:lnTo>
                  <a:lnTo>
                    <a:pt x="426" y="296"/>
                  </a:lnTo>
                  <a:lnTo>
                    <a:pt x="393" y="288"/>
                  </a:lnTo>
                  <a:lnTo>
                    <a:pt x="382" y="288"/>
                  </a:lnTo>
                  <a:lnTo>
                    <a:pt x="365" y="281"/>
                  </a:lnTo>
                  <a:lnTo>
                    <a:pt x="337" y="273"/>
                  </a:lnTo>
                  <a:lnTo>
                    <a:pt x="326" y="273"/>
                  </a:lnTo>
                  <a:lnTo>
                    <a:pt x="315" y="266"/>
                  </a:lnTo>
                  <a:lnTo>
                    <a:pt x="299" y="266"/>
                  </a:lnTo>
                  <a:lnTo>
                    <a:pt x="276" y="250"/>
                  </a:lnTo>
                  <a:lnTo>
                    <a:pt x="265" y="250"/>
                  </a:lnTo>
                  <a:lnTo>
                    <a:pt x="249" y="243"/>
                  </a:lnTo>
                  <a:lnTo>
                    <a:pt x="227" y="235"/>
                  </a:lnTo>
                  <a:lnTo>
                    <a:pt x="216" y="228"/>
                  </a:lnTo>
                  <a:lnTo>
                    <a:pt x="204" y="220"/>
                  </a:lnTo>
                  <a:lnTo>
                    <a:pt x="182" y="212"/>
                  </a:lnTo>
                  <a:lnTo>
                    <a:pt x="177" y="205"/>
                  </a:lnTo>
                  <a:lnTo>
                    <a:pt x="166" y="205"/>
                  </a:lnTo>
                  <a:lnTo>
                    <a:pt x="144" y="190"/>
                  </a:lnTo>
                  <a:lnTo>
                    <a:pt x="138" y="190"/>
                  </a:lnTo>
                  <a:lnTo>
                    <a:pt x="127" y="182"/>
                  </a:lnTo>
                  <a:lnTo>
                    <a:pt x="121" y="174"/>
                  </a:lnTo>
                  <a:lnTo>
                    <a:pt x="105" y="167"/>
                  </a:lnTo>
                  <a:lnTo>
                    <a:pt x="94" y="159"/>
                  </a:lnTo>
                  <a:lnTo>
                    <a:pt x="88" y="152"/>
                  </a:lnTo>
                  <a:lnTo>
                    <a:pt x="72" y="136"/>
                  </a:lnTo>
                  <a:lnTo>
                    <a:pt x="66" y="136"/>
                  </a:lnTo>
                  <a:lnTo>
                    <a:pt x="61" y="129"/>
                  </a:lnTo>
                  <a:lnTo>
                    <a:pt x="49" y="114"/>
                  </a:lnTo>
                  <a:lnTo>
                    <a:pt x="44" y="106"/>
                  </a:lnTo>
                  <a:lnTo>
                    <a:pt x="38" y="106"/>
                  </a:lnTo>
                  <a:lnTo>
                    <a:pt x="27" y="91"/>
                  </a:lnTo>
                  <a:lnTo>
                    <a:pt x="27" y="83"/>
                  </a:lnTo>
                  <a:lnTo>
                    <a:pt x="22" y="76"/>
                  </a:lnTo>
                  <a:lnTo>
                    <a:pt x="16" y="68"/>
                  </a:lnTo>
                  <a:lnTo>
                    <a:pt x="11" y="61"/>
                  </a:lnTo>
                  <a:lnTo>
                    <a:pt x="11" y="53"/>
                  </a:lnTo>
                  <a:lnTo>
                    <a:pt x="5" y="4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387"/>
                  </a:lnTo>
                  <a:lnTo>
                    <a:pt x="0" y="395"/>
                  </a:lnTo>
                  <a:lnTo>
                    <a:pt x="0" y="410"/>
                  </a:lnTo>
                  <a:lnTo>
                    <a:pt x="0" y="418"/>
                  </a:lnTo>
                  <a:lnTo>
                    <a:pt x="5" y="433"/>
                  </a:lnTo>
                  <a:lnTo>
                    <a:pt x="11" y="440"/>
                  </a:lnTo>
                  <a:lnTo>
                    <a:pt x="11" y="448"/>
                  </a:lnTo>
                  <a:lnTo>
                    <a:pt x="16" y="456"/>
                  </a:lnTo>
                  <a:lnTo>
                    <a:pt x="22" y="463"/>
                  </a:lnTo>
                  <a:lnTo>
                    <a:pt x="27" y="471"/>
                  </a:lnTo>
                  <a:lnTo>
                    <a:pt x="27" y="478"/>
                  </a:lnTo>
                  <a:lnTo>
                    <a:pt x="38" y="494"/>
                  </a:lnTo>
                  <a:lnTo>
                    <a:pt x="44" y="494"/>
                  </a:lnTo>
                  <a:lnTo>
                    <a:pt x="49" y="501"/>
                  </a:lnTo>
                  <a:lnTo>
                    <a:pt x="61" y="516"/>
                  </a:lnTo>
                  <a:lnTo>
                    <a:pt x="66" y="524"/>
                  </a:lnTo>
                  <a:lnTo>
                    <a:pt x="72" y="524"/>
                  </a:lnTo>
                  <a:lnTo>
                    <a:pt x="88" y="539"/>
                  </a:lnTo>
                  <a:lnTo>
                    <a:pt x="94" y="547"/>
                  </a:lnTo>
                  <a:lnTo>
                    <a:pt x="105" y="554"/>
                  </a:lnTo>
                  <a:lnTo>
                    <a:pt x="121" y="562"/>
                  </a:lnTo>
                  <a:lnTo>
                    <a:pt x="127" y="569"/>
                  </a:lnTo>
                  <a:lnTo>
                    <a:pt x="138" y="577"/>
                  </a:lnTo>
                  <a:lnTo>
                    <a:pt x="144" y="577"/>
                  </a:lnTo>
                  <a:lnTo>
                    <a:pt x="166" y="592"/>
                  </a:lnTo>
                  <a:lnTo>
                    <a:pt x="177" y="592"/>
                  </a:lnTo>
                  <a:lnTo>
                    <a:pt x="182" y="600"/>
                  </a:lnTo>
                  <a:lnTo>
                    <a:pt x="204" y="607"/>
                  </a:lnTo>
                  <a:lnTo>
                    <a:pt x="216" y="615"/>
                  </a:lnTo>
                  <a:lnTo>
                    <a:pt x="227" y="623"/>
                  </a:lnTo>
                  <a:lnTo>
                    <a:pt x="249" y="630"/>
                  </a:lnTo>
                  <a:lnTo>
                    <a:pt x="265" y="638"/>
                  </a:lnTo>
                  <a:lnTo>
                    <a:pt x="276" y="638"/>
                  </a:lnTo>
                  <a:lnTo>
                    <a:pt x="299" y="653"/>
                  </a:lnTo>
                  <a:lnTo>
                    <a:pt x="315" y="653"/>
                  </a:lnTo>
                  <a:lnTo>
                    <a:pt x="326" y="661"/>
                  </a:lnTo>
                  <a:lnTo>
                    <a:pt x="337" y="661"/>
                  </a:lnTo>
                  <a:lnTo>
                    <a:pt x="365" y="668"/>
                  </a:lnTo>
                  <a:lnTo>
                    <a:pt x="382" y="676"/>
                  </a:lnTo>
                  <a:lnTo>
                    <a:pt x="393" y="676"/>
                  </a:lnTo>
                  <a:lnTo>
                    <a:pt x="426" y="683"/>
                  </a:lnTo>
                  <a:lnTo>
                    <a:pt x="437" y="691"/>
                  </a:lnTo>
                  <a:lnTo>
                    <a:pt x="454" y="691"/>
                  </a:lnTo>
                  <a:lnTo>
                    <a:pt x="481" y="699"/>
                  </a:lnTo>
                  <a:lnTo>
                    <a:pt x="498" y="706"/>
                  </a:lnTo>
                  <a:lnTo>
                    <a:pt x="515" y="706"/>
                  </a:lnTo>
                  <a:lnTo>
                    <a:pt x="548" y="714"/>
                  </a:lnTo>
                  <a:lnTo>
                    <a:pt x="564" y="714"/>
                  </a:lnTo>
                  <a:lnTo>
                    <a:pt x="575" y="721"/>
                  </a:lnTo>
                  <a:lnTo>
                    <a:pt x="609" y="729"/>
                  </a:lnTo>
                  <a:lnTo>
                    <a:pt x="625" y="729"/>
                  </a:lnTo>
                  <a:lnTo>
                    <a:pt x="642" y="729"/>
                  </a:lnTo>
                  <a:lnTo>
                    <a:pt x="659" y="737"/>
                  </a:lnTo>
                  <a:lnTo>
                    <a:pt x="697" y="737"/>
                  </a:lnTo>
                  <a:lnTo>
                    <a:pt x="714" y="737"/>
                  </a:lnTo>
                  <a:lnTo>
                    <a:pt x="731" y="744"/>
                  </a:lnTo>
                  <a:lnTo>
                    <a:pt x="764" y="744"/>
                  </a:lnTo>
                  <a:lnTo>
                    <a:pt x="780" y="744"/>
                  </a:lnTo>
                  <a:lnTo>
                    <a:pt x="797" y="752"/>
                  </a:lnTo>
                  <a:lnTo>
                    <a:pt x="836" y="752"/>
                  </a:lnTo>
                  <a:lnTo>
                    <a:pt x="852" y="752"/>
                  </a:lnTo>
                  <a:lnTo>
                    <a:pt x="869" y="752"/>
                  </a:lnTo>
                  <a:lnTo>
                    <a:pt x="908" y="752"/>
                  </a:lnTo>
                  <a:lnTo>
                    <a:pt x="924" y="752"/>
                  </a:lnTo>
                  <a:lnTo>
                    <a:pt x="941" y="759"/>
                  </a:lnTo>
                  <a:lnTo>
                    <a:pt x="958" y="759"/>
                  </a:lnTo>
                  <a:lnTo>
                    <a:pt x="996" y="759"/>
                  </a:lnTo>
                  <a:lnTo>
                    <a:pt x="1013" y="759"/>
                  </a:lnTo>
                  <a:lnTo>
                    <a:pt x="1029" y="759"/>
                  </a:lnTo>
                  <a:lnTo>
                    <a:pt x="1068" y="759"/>
                  </a:lnTo>
                  <a:lnTo>
                    <a:pt x="1085" y="759"/>
                  </a:lnTo>
                  <a:lnTo>
                    <a:pt x="1101" y="759"/>
                  </a:lnTo>
                  <a:lnTo>
                    <a:pt x="1140" y="752"/>
                  </a:lnTo>
                  <a:lnTo>
                    <a:pt x="1157" y="752"/>
                  </a:lnTo>
                  <a:lnTo>
                    <a:pt x="1173" y="752"/>
                  </a:lnTo>
                  <a:lnTo>
                    <a:pt x="1212" y="752"/>
                  </a:lnTo>
                  <a:lnTo>
                    <a:pt x="1229" y="752"/>
                  </a:lnTo>
                  <a:lnTo>
                    <a:pt x="1245" y="752"/>
                  </a:lnTo>
                  <a:lnTo>
                    <a:pt x="1279" y="744"/>
                  </a:lnTo>
                  <a:lnTo>
                    <a:pt x="1301" y="744"/>
                  </a:lnTo>
                  <a:lnTo>
                    <a:pt x="1317" y="744"/>
                  </a:lnTo>
                  <a:lnTo>
                    <a:pt x="1334" y="744"/>
                  </a:lnTo>
                  <a:lnTo>
                    <a:pt x="1367" y="737"/>
                  </a:lnTo>
                  <a:lnTo>
                    <a:pt x="1384" y="737"/>
                  </a:lnTo>
                  <a:lnTo>
                    <a:pt x="1400" y="737"/>
                  </a:lnTo>
                  <a:lnTo>
                    <a:pt x="1434" y="729"/>
                  </a:lnTo>
                  <a:lnTo>
                    <a:pt x="1450" y="729"/>
                  </a:lnTo>
                  <a:lnTo>
                    <a:pt x="1450" y="342"/>
                  </a:lnTo>
                  <a:close/>
                </a:path>
              </a:pathLst>
            </a:custGeom>
            <a:solidFill>
              <a:srgbClr val="1A1A66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0" name="Rectangle 8"/>
            <p:cNvSpPr/>
            <p:nvPr/>
          </p:nvSpPr>
          <p:spPr>
            <a:xfrm>
              <a:off x="2640" y="864"/>
              <a:ext cx="431" cy="1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t">
              <a:spAutoFit/>
            </a:bodyPr>
            <a:lstStyle/>
            <a:p>
              <a:pPr lvl="0">
                <a:spcBef>
                  <a:spcPct val="20000"/>
                </a:spcBef>
                <a:buChar char="•"/>
              </a:pPr>
              <a:r>
                <a:rPr lang="en-US" altLang="x-none" sz="1700" b="1" dirty="0">
                  <a:solidFill>
                    <a:srgbClr val="000000"/>
                  </a:solidFill>
                  <a:latin typeface="Times New Roman" pitchFamily="2" charset="0"/>
                  <a:ea typeface="宋体" charset="-122"/>
                </a:rPr>
                <a:t>35%</a:t>
              </a:r>
              <a:endParaRPr lang="en-US" altLang="x-none" sz="3000" b="1" dirty="0">
                <a:solidFill>
                  <a:srgbClr val="FF0000"/>
                </a:solidFill>
                <a:latin typeface="Times New Roman" pitchFamily="2" charset="0"/>
                <a:ea typeface="楷体_GB2312" pitchFamily="1" charset="-122"/>
              </a:endParaRPr>
            </a:p>
          </p:txBody>
        </p:sp>
        <p:sp>
          <p:nvSpPr>
            <p:cNvPr id="13321" name="Freeform 9"/>
            <p:cNvSpPr/>
            <p:nvPr/>
          </p:nvSpPr>
          <p:spPr>
            <a:xfrm>
              <a:off x="1951" y="591"/>
              <a:ext cx="615" cy="729"/>
            </a:xfrm>
            <a:custGeom>
              <a:avLst/>
              <a:gdLst/>
              <a:ahLst/>
              <a:cxnLst>
                <a:cxn ang="0">
                  <a:pos x="615" y="7"/>
                </a:cxn>
                <a:cxn ang="0">
                  <a:pos x="609" y="30"/>
                </a:cxn>
                <a:cxn ang="0">
                  <a:pos x="609" y="38"/>
                </a:cxn>
                <a:cxn ang="0">
                  <a:pos x="598" y="61"/>
                </a:cxn>
                <a:cxn ang="0">
                  <a:pos x="593" y="76"/>
                </a:cxn>
                <a:cxn ang="0">
                  <a:pos x="582" y="91"/>
                </a:cxn>
                <a:cxn ang="0">
                  <a:pos x="571" y="106"/>
                </a:cxn>
                <a:cxn ang="0">
                  <a:pos x="560" y="121"/>
                </a:cxn>
                <a:cxn ang="0">
                  <a:pos x="537" y="136"/>
                </a:cxn>
                <a:cxn ang="0">
                  <a:pos x="515" y="159"/>
                </a:cxn>
                <a:cxn ang="0">
                  <a:pos x="499" y="167"/>
                </a:cxn>
                <a:cxn ang="0">
                  <a:pos x="476" y="190"/>
                </a:cxn>
                <a:cxn ang="0">
                  <a:pos x="454" y="197"/>
                </a:cxn>
                <a:cxn ang="0">
                  <a:pos x="427" y="212"/>
                </a:cxn>
                <a:cxn ang="0">
                  <a:pos x="393" y="228"/>
                </a:cxn>
                <a:cxn ang="0">
                  <a:pos x="371" y="235"/>
                </a:cxn>
                <a:cxn ang="0">
                  <a:pos x="338" y="250"/>
                </a:cxn>
                <a:cxn ang="0">
                  <a:pos x="310" y="266"/>
                </a:cxn>
                <a:cxn ang="0">
                  <a:pos x="272" y="273"/>
                </a:cxn>
                <a:cxn ang="0">
                  <a:pos x="244" y="281"/>
                </a:cxn>
                <a:cxn ang="0">
                  <a:pos x="200" y="296"/>
                </a:cxn>
                <a:cxn ang="0">
                  <a:pos x="161" y="304"/>
                </a:cxn>
                <a:cxn ang="0">
                  <a:pos x="128" y="311"/>
                </a:cxn>
                <a:cxn ang="0">
                  <a:pos x="83" y="326"/>
                </a:cxn>
                <a:cxn ang="0">
                  <a:pos x="50" y="326"/>
                </a:cxn>
                <a:cxn ang="0">
                  <a:pos x="0" y="342"/>
                </a:cxn>
                <a:cxn ang="0">
                  <a:pos x="17" y="721"/>
                </a:cxn>
                <a:cxn ang="0">
                  <a:pos x="67" y="714"/>
                </a:cxn>
                <a:cxn ang="0">
                  <a:pos x="100" y="706"/>
                </a:cxn>
                <a:cxn ang="0">
                  <a:pos x="144" y="699"/>
                </a:cxn>
                <a:cxn ang="0">
                  <a:pos x="189" y="683"/>
                </a:cxn>
                <a:cxn ang="0">
                  <a:pos x="216" y="676"/>
                </a:cxn>
                <a:cxn ang="0">
                  <a:pos x="261" y="668"/>
                </a:cxn>
                <a:cxn ang="0">
                  <a:pos x="283" y="661"/>
                </a:cxn>
                <a:cxn ang="0">
                  <a:pos x="321" y="645"/>
                </a:cxn>
                <a:cxn ang="0">
                  <a:pos x="360" y="630"/>
                </a:cxn>
                <a:cxn ang="0">
                  <a:pos x="382" y="623"/>
                </a:cxn>
                <a:cxn ang="0">
                  <a:pos x="416" y="607"/>
                </a:cxn>
                <a:cxn ang="0">
                  <a:pos x="438" y="592"/>
                </a:cxn>
                <a:cxn ang="0">
                  <a:pos x="465" y="577"/>
                </a:cxn>
                <a:cxn ang="0">
                  <a:pos x="493" y="562"/>
                </a:cxn>
                <a:cxn ang="0">
                  <a:pos x="510" y="554"/>
                </a:cxn>
                <a:cxn ang="0">
                  <a:pos x="532" y="531"/>
                </a:cxn>
                <a:cxn ang="0">
                  <a:pos x="543" y="524"/>
                </a:cxn>
                <a:cxn ang="0">
                  <a:pos x="565" y="501"/>
                </a:cxn>
                <a:cxn ang="0">
                  <a:pos x="576" y="494"/>
                </a:cxn>
                <a:cxn ang="0">
                  <a:pos x="587" y="471"/>
                </a:cxn>
                <a:cxn ang="0">
                  <a:pos x="598" y="456"/>
                </a:cxn>
                <a:cxn ang="0">
                  <a:pos x="604" y="440"/>
                </a:cxn>
                <a:cxn ang="0">
                  <a:pos x="609" y="418"/>
                </a:cxn>
                <a:cxn ang="0">
                  <a:pos x="609" y="410"/>
                </a:cxn>
                <a:cxn ang="0">
                  <a:pos x="615" y="387"/>
                </a:cxn>
              </a:cxnLst>
              <a:rect l="0" t="0" r="0" b="0"/>
              <a:pathLst>
                <a:path w="615" h="729">
                  <a:moveTo>
                    <a:pt x="615" y="0"/>
                  </a:moveTo>
                  <a:lnTo>
                    <a:pt x="615" y="7"/>
                  </a:lnTo>
                  <a:lnTo>
                    <a:pt x="609" y="23"/>
                  </a:lnTo>
                  <a:lnTo>
                    <a:pt x="609" y="30"/>
                  </a:lnTo>
                  <a:lnTo>
                    <a:pt x="609" y="38"/>
                  </a:lnTo>
                  <a:lnTo>
                    <a:pt x="604" y="53"/>
                  </a:lnTo>
                  <a:lnTo>
                    <a:pt x="598" y="61"/>
                  </a:lnTo>
                  <a:lnTo>
                    <a:pt x="598" y="68"/>
                  </a:lnTo>
                  <a:lnTo>
                    <a:pt x="593" y="76"/>
                  </a:lnTo>
                  <a:lnTo>
                    <a:pt x="587" y="83"/>
                  </a:lnTo>
                  <a:lnTo>
                    <a:pt x="582" y="91"/>
                  </a:lnTo>
                  <a:lnTo>
                    <a:pt x="576" y="106"/>
                  </a:lnTo>
                  <a:lnTo>
                    <a:pt x="571" y="106"/>
                  </a:lnTo>
                  <a:lnTo>
                    <a:pt x="565" y="114"/>
                  </a:lnTo>
                  <a:lnTo>
                    <a:pt x="560" y="121"/>
                  </a:lnTo>
                  <a:lnTo>
                    <a:pt x="543" y="136"/>
                  </a:lnTo>
                  <a:lnTo>
                    <a:pt x="537" y="136"/>
                  </a:lnTo>
                  <a:lnTo>
                    <a:pt x="532" y="144"/>
                  </a:lnTo>
                  <a:lnTo>
                    <a:pt x="515" y="159"/>
                  </a:lnTo>
                  <a:lnTo>
                    <a:pt x="510" y="167"/>
                  </a:lnTo>
                  <a:lnTo>
                    <a:pt x="499" y="167"/>
                  </a:lnTo>
                  <a:lnTo>
                    <a:pt x="493" y="174"/>
                  </a:lnTo>
                  <a:lnTo>
                    <a:pt x="476" y="190"/>
                  </a:lnTo>
                  <a:lnTo>
                    <a:pt x="465" y="190"/>
                  </a:lnTo>
                  <a:lnTo>
                    <a:pt x="454" y="197"/>
                  </a:lnTo>
                  <a:lnTo>
                    <a:pt x="438" y="205"/>
                  </a:lnTo>
                  <a:lnTo>
                    <a:pt x="427" y="212"/>
                  </a:lnTo>
                  <a:lnTo>
                    <a:pt x="416" y="220"/>
                  </a:lnTo>
                  <a:lnTo>
                    <a:pt x="393" y="228"/>
                  </a:lnTo>
                  <a:lnTo>
                    <a:pt x="382" y="235"/>
                  </a:lnTo>
                  <a:lnTo>
                    <a:pt x="371" y="235"/>
                  </a:lnTo>
                  <a:lnTo>
                    <a:pt x="360" y="243"/>
                  </a:lnTo>
                  <a:lnTo>
                    <a:pt x="338" y="250"/>
                  </a:lnTo>
                  <a:lnTo>
                    <a:pt x="321" y="258"/>
                  </a:lnTo>
                  <a:lnTo>
                    <a:pt x="310" y="266"/>
                  </a:lnTo>
                  <a:lnTo>
                    <a:pt x="283" y="273"/>
                  </a:lnTo>
                  <a:lnTo>
                    <a:pt x="272" y="273"/>
                  </a:lnTo>
                  <a:lnTo>
                    <a:pt x="261" y="281"/>
                  </a:lnTo>
                  <a:lnTo>
                    <a:pt x="244" y="281"/>
                  </a:lnTo>
                  <a:lnTo>
                    <a:pt x="216" y="288"/>
                  </a:lnTo>
                  <a:lnTo>
                    <a:pt x="200" y="296"/>
                  </a:lnTo>
                  <a:lnTo>
                    <a:pt x="189" y="296"/>
                  </a:lnTo>
                  <a:lnTo>
                    <a:pt x="161" y="304"/>
                  </a:lnTo>
                  <a:lnTo>
                    <a:pt x="144" y="311"/>
                  </a:lnTo>
                  <a:lnTo>
                    <a:pt x="128" y="311"/>
                  </a:lnTo>
                  <a:lnTo>
                    <a:pt x="100" y="319"/>
                  </a:lnTo>
                  <a:lnTo>
                    <a:pt x="83" y="326"/>
                  </a:lnTo>
                  <a:lnTo>
                    <a:pt x="67" y="326"/>
                  </a:lnTo>
                  <a:lnTo>
                    <a:pt x="50" y="326"/>
                  </a:lnTo>
                  <a:lnTo>
                    <a:pt x="17" y="334"/>
                  </a:lnTo>
                  <a:lnTo>
                    <a:pt x="0" y="342"/>
                  </a:lnTo>
                  <a:lnTo>
                    <a:pt x="0" y="729"/>
                  </a:lnTo>
                  <a:lnTo>
                    <a:pt x="17" y="721"/>
                  </a:lnTo>
                  <a:lnTo>
                    <a:pt x="50" y="714"/>
                  </a:lnTo>
                  <a:lnTo>
                    <a:pt x="67" y="714"/>
                  </a:lnTo>
                  <a:lnTo>
                    <a:pt x="83" y="714"/>
                  </a:lnTo>
                  <a:lnTo>
                    <a:pt x="100" y="706"/>
                  </a:lnTo>
                  <a:lnTo>
                    <a:pt x="128" y="699"/>
                  </a:lnTo>
                  <a:lnTo>
                    <a:pt x="144" y="699"/>
                  </a:lnTo>
                  <a:lnTo>
                    <a:pt x="161" y="691"/>
                  </a:lnTo>
                  <a:lnTo>
                    <a:pt x="189" y="683"/>
                  </a:lnTo>
                  <a:lnTo>
                    <a:pt x="200" y="683"/>
                  </a:lnTo>
                  <a:lnTo>
                    <a:pt x="216" y="676"/>
                  </a:lnTo>
                  <a:lnTo>
                    <a:pt x="244" y="668"/>
                  </a:lnTo>
                  <a:lnTo>
                    <a:pt x="261" y="668"/>
                  </a:lnTo>
                  <a:lnTo>
                    <a:pt x="272" y="661"/>
                  </a:lnTo>
                  <a:lnTo>
                    <a:pt x="283" y="661"/>
                  </a:lnTo>
                  <a:lnTo>
                    <a:pt x="310" y="653"/>
                  </a:lnTo>
                  <a:lnTo>
                    <a:pt x="321" y="645"/>
                  </a:lnTo>
                  <a:lnTo>
                    <a:pt x="338" y="638"/>
                  </a:lnTo>
                  <a:lnTo>
                    <a:pt x="360" y="630"/>
                  </a:lnTo>
                  <a:lnTo>
                    <a:pt x="371" y="623"/>
                  </a:lnTo>
                  <a:lnTo>
                    <a:pt x="382" y="623"/>
                  </a:lnTo>
                  <a:lnTo>
                    <a:pt x="393" y="615"/>
                  </a:lnTo>
                  <a:lnTo>
                    <a:pt x="416" y="607"/>
                  </a:lnTo>
                  <a:lnTo>
                    <a:pt x="427" y="600"/>
                  </a:lnTo>
                  <a:lnTo>
                    <a:pt x="438" y="592"/>
                  </a:lnTo>
                  <a:lnTo>
                    <a:pt x="454" y="585"/>
                  </a:lnTo>
                  <a:lnTo>
                    <a:pt x="465" y="577"/>
                  </a:lnTo>
                  <a:lnTo>
                    <a:pt x="476" y="577"/>
                  </a:lnTo>
                  <a:lnTo>
                    <a:pt x="493" y="562"/>
                  </a:lnTo>
                  <a:lnTo>
                    <a:pt x="499" y="554"/>
                  </a:lnTo>
                  <a:lnTo>
                    <a:pt x="510" y="554"/>
                  </a:lnTo>
                  <a:lnTo>
                    <a:pt x="515" y="547"/>
                  </a:lnTo>
                  <a:lnTo>
                    <a:pt x="532" y="531"/>
                  </a:lnTo>
                  <a:lnTo>
                    <a:pt x="537" y="524"/>
                  </a:lnTo>
                  <a:lnTo>
                    <a:pt x="543" y="524"/>
                  </a:lnTo>
                  <a:lnTo>
                    <a:pt x="560" y="509"/>
                  </a:lnTo>
                  <a:lnTo>
                    <a:pt x="565" y="501"/>
                  </a:lnTo>
                  <a:lnTo>
                    <a:pt x="571" y="494"/>
                  </a:lnTo>
                  <a:lnTo>
                    <a:pt x="576" y="494"/>
                  </a:lnTo>
                  <a:lnTo>
                    <a:pt x="582" y="478"/>
                  </a:lnTo>
                  <a:lnTo>
                    <a:pt x="587" y="471"/>
                  </a:lnTo>
                  <a:lnTo>
                    <a:pt x="593" y="463"/>
                  </a:lnTo>
                  <a:lnTo>
                    <a:pt x="598" y="456"/>
                  </a:lnTo>
                  <a:lnTo>
                    <a:pt x="598" y="448"/>
                  </a:lnTo>
                  <a:lnTo>
                    <a:pt x="604" y="440"/>
                  </a:lnTo>
                  <a:lnTo>
                    <a:pt x="609" y="425"/>
                  </a:lnTo>
                  <a:lnTo>
                    <a:pt x="609" y="418"/>
                  </a:lnTo>
                  <a:lnTo>
                    <a:pt x="609" y="410"/>
                  </a:lnTo>
                  <a:lnTo>
                    <a:pt x="615" y="395"/>
                  </a:lnTo>
                  <a:lnTo>
                    <a:pt x="615" y="38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00664D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2" name="Freeform 10"/>
            <p:cNvSpPr/>
            <p:nvPr/>
          </p:nvSpPr>
          <p:spPr>
            <a:xfrm>
              <a:off x="1530" y="591"/>
              <a:ext cx="421" cy="7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1" y="334"/>
                </a:cxn>
                <a:cxn ang="0">
                  <a:pos x="421" y="721"/>
                </a:cxn>
                <a:cxn ang="0">
                  <a:pos x="0" y="387"/>
                </a:cxn>
                <a:cxn ang="0">
                  <a:pos x="0" y="0"/>
                </a:cxn>
              </a:cxnLst>
              <a:rect l="0" t="0" r="0" b="0"/>
              <a:pathLst>
                <a:path w="421" h="721">
                  <a:moveTo>
                    <a:pt x="0" y="0"/>
                  </a:moveTo>
                  <a:lnTo>
                    <a:pt x="421" y="334"/>
                  </a:lnTo>
                  <a:lnTo>
                    <a:pt x="421" y="721"/>
                  </a:lnTo>
                  <a:lnTo>
                    <a:pt x="0" y="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4D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3" name="Freeform 11"/>
            <p:cNvSpPr/>
            <p:nvPr/>
          </p:nvSpPr>
          <p:spPr>
            <a:xfrm>
              <a:off x="1530" y="226"/>
              <a:ext cx="89" cy="752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89" y="0"/>
                </a:cxn>
                <a:cxn ang="0">
                  <a:pos x="89" y="388"/>
                </a:cxn>
                <a:cxn ang="0">
                  <a:pos x="0" y="752"/>
                </a:cxn>
                <a:cxn ang="0">
                  <a:pos x="0" y="365"/>
                </a:cxn>
              </a:cxnLst>
              <a:rect l="0" t="0" r="0" b="0"/>
              <a:pathLst>
                <a:path w="89" h="752">
                  <a:moveTo>
                    <a:pt x="0" y="365"/>
                  </a:moveTo>
                  <a:lnTo>
                    <a:pt x="89" y="0"/>
                  </a:lnTo>
                  <a:lnTo>
                    <a:pt x="89" y="388"/>
                  </a:lnTo>
                  <a:lnTo>
                    <a:pt x="0" y="752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1A1A66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4" name="Freeform 12"/>
            <p:cNvSpPr/>
            <p:nvPr/>
          </p:nvSpPr>
          <p:spPr>
            <a:xfrm>
              <a:off x="1530" y="272"/>
              <a:ext cx="515" cy="706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515" y="0"/>
                </a:cxn>
                <a:cxn ang="0">
                  <a:pos x="515" y="387"/>
                </a:cxn>
                <a:cxn ang="0">
                  <a:pos x="0" y="706"/>
                </a:cxn>
                <a:cxn ang="0">
                  <a:pos x="0" y="319"/>
                </a:cxn>
              </a:cxnLst>
              <a:rect l="0" t="0" r="0" b="0"/>
              <a:pathLst>
                <a:path w="515" h="706">
                  <a:moveTo>
                    <a:pt x="0" y="319"/>
                  </a:moveTo>
                  <a:lnTo>
                    <a:pt x="515" y="0"/>
                  </a:lnTo>
                  <a:lnTo>
                    <a:pt x="515" y="387"/>
                  </a:lnTo>
                  <a:lnTo>
                    <a:pt x="0" y="706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66668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5" name="Freeform 13"/>
            <p:cNvSpPr/>
            <p:nvPr/>
          </p:nvSpPr>
          <p:spPr>
            <a:xfrm>
              <a:off x="1530" y="226"/>
              <a:ext cx="521" cy="36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11" y="0"/>
                </a:cxn>
                <a:cxn ang="0">
                  <a:pos x="128" y="0"/>
                </a:cxn>
                <a:cxn ang="0">
                  <a:pos x="161" y="0"/>
                </a:cxn>
                <a:cxn ang="0">
                  <a:pos x="183" y="0"/>
                </a:cxn>
                <a:cxn ang="0">
                  <a:pos x="200" y="8"/>
                </a:cxn>
                <a:cxn ang="0">
                  <a:pos x="216" y="8"/>
                </a:cxn>
                <a:cxn ang="0">
                  <a:pos x="233" y="8"/>
                </a:cxn>
                <a:cxn ang="0">
                  <a:pos x="272" y="8"/>
                </a:cxn>
                <a:cxn ang="0">
                  <a:pos x="288" y="15"/>
                </a:cxn>
                <a:cxn ang="0">
                  <a:pos x="305" y="15"/>
                </a:cxn>
                <a:cxn ang="0">
                  <a:pos x="322" y="15"/>
                </a:cxn>
                <a:cxn ang="0">
                  <a:pos x="338" y="15"/>
                </a:cxn>
                <a:cxn ang="0">
                  <a:pos x="355" y="23"/>
                </a:cxn>
                <a:cxn ang="0">
                  <a:pos x="388" y="23"/>
                </a:cxn>
                <a:cxn ang="0">
                  <a:pos x="405" y="31"/>
                </a:cxn>
                <a:cxn ang="0">
                  <a:pos x="421" y="31"/>
                </a:cxn>
                <a:cxn ang="0">
                  <a:pos x="438" y="31"/>
                </a:cxn>
                <a:cxn ang="0">
                  <a:pos x="455" y="38"/>
                </a:cxn>
                <a:cxn ang="0">
                  <a:pos x="488" y="38"/>
                </a:cxn>
                <a:cxn ang="0">
                  <a:pos x="504" y="46"/>
                </a:cxn>
                <a:cxn ang="0">
                  <a:pos x="521" y="46"/>
                </a:cxn>
                <a:cxn ang="0">
                  <a:pos x="0" y="365"/>
                </a:cxn>
                <a:cxn ang="0">
                  <a:pos x="95" y="0"/>
                </a:cxn>
              </a:cxnLst>
              <a:rect l="0" t="0" r="0" b="0"/>
              <a:pathLst>
                <a:path w="521" h="365">
                  <a:moveTo>
                    <a:pt x="95" y="0"/>
                  </a:moveTo>
                  <a:lnTo>
                    <a:pt x="111" y="0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183" y="0"/>
                  </a:lnTo>
                  <a:lnTo>
                    <a:pt x="200" y="8"/>
                  </a:lnTo>
                  <a:lnTo>
                    <a:pt x="216" y="8"/>
                  </a:lnTo>
                  <a:lnTo>
                    <a:pt x="233" y="8"/>
                  </a:lnTo>
                  <a:lnTo>
                    <a:pt x="272" y="8"/>
                  </a:lnTo>
                  <a:lnTo>
                    <a:pt x="288" y="15"/>
                  </a:lnTo>
                  <a:lnTo>
                    <a:pt x="305" y="15"/>
                  </a:lnTo>
                  <a:lnTo>
                    <a:pt x="322" y="15"/>
                  </a:lnTo>
                  <a:lnTo>
                    <a:pt x="338" y="15"/>
                  </a:lnTo>
                  <a:lnTo>
                    <a:pt x="355" y="23"/>
                  </a:lnTo>
                  <a:lnTo>
                    <a:pt x="388" y="23"/>
                  </a:lnTo>
                  <a:lnTo>
                    <a:pt x="405" y="31"/>
                  </a:lnTo>
                  <a:lnTo>
                    <a:pt x="421" y="31"/>
                  </a:lnTo>
                  <a:lnTo>
                    <a:pt x="438" y="31"/>
                  </a:lnTo>
                  <a:lnTo>
                    <a:pt x="455" y="38"/>
                  </a:lnTo>
                  <a:lnTo>
                    <a:pt x="488" y="38"/>
                  </a:lnTo>
                  <a:lnTo>
                    <a:pt x="504" y="46"/>
                  </a:lnTo>
                  <a:lnTo>
                    <a:pt x="521" y="46"/>
                  </a:lnTo>
                  <a:lnTo>
                    <a:pt x="0" y="36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CC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6" name="Freeform 14"/>
            <p:cNvSpPr/>
            <p:nvPr/>
          </p:nvSpPr>
          <p:spPr>
            <a:xfrm>
              <a:off x="1530" y="272"/>
              <a:ext cx="1036" cy="661"/>
            </a:xfrm>
            <a:custGeom>
              <a:avLst/>
              <a:gdLst/>
              <a:ahLst/>
              <a:cxnLst>
                <a:cxn ang="0">
                  <a:pos x="532" y="7"/>
                </a:cxn>
                <a:cxn ang="0">
                  <a:pos x="582" y="15"/>
                </a:cxn>
                <a:cxn ang="0">
                  <a:pos x="621" y="30"/>
                </a:cxn>
                <a:cxn ang="0">
                  <a:pos x="654" y="38"/>
                </a:cxn>
                <a:cxn ang="0">
                  <a:pos x="693" y="45"/>
                </a:cxn>
                <a:cxn ang="0">
                  <a:pos x="720" y="53"/>
                </a:cxn>
                <a:cxn ang="0">
                  <a:pos x="759" y="68"/>
                </a:cxn>
                <a:cxn ang="0">
                  <a:pos x="792" y="83"/>
                </a:cxn>
                <a:cxn ang="0">
                  <a:pos x="814" y="91"/>
                </a:cxn>
                <a:cxn ang="0">
                  <a:pos x="848" y="106"/>
                </a:cxn>
                <a:cxn ang="0">
                  <a:pos x="875" y="129"/>
                </a:cxn>
                <a:cxn ang="0">
                  <a:pos x="897" y="136"/>
                </a:cxn>
                <a:cxn ang="0">
                  <a:pos x="920" y="152"/>
                </a:cxn>
                <a:cxn ang="0">
                  <a:pos x="936" y="167"/>
                </a:cxn>
                <a:cxn ang="0">
                  <a:pos x="958" y="182"/>
                </a:cxn>
                <a:cxn ang="0">
                  <a:pos x="981" y="197"/>
                </a:cxn>
                <a:cxn ang="0">
                  <a:pos x="992" y="212"/>
                </a:cxn>
                <a:cxn ang="0">
                  <a:pos x="1003" y="235"/>
                </a:cxn>
                <a:cxn ang="0">
                  <a:pos x="1014" y="250"/>
                </a:cxn>
                <a:cxn ang="0">
                  <a:pos x="1019" y="266"/>
                </a:cxn>
                <a:cxn ang="0">
                  <a:pos x="1030" y="281"/>
                </a:cxn>
                <a:cxn ang="0">
                  <a:pos x="1030" y="296"/>
                </a:cxn>
                <a:cxn ang="0">
                  <a:pos x="1036" y="311"/>
                </a:cxn>
                <a:cxn ang="0">
                  <a:pos x="1036" y="334"/>
                </a:cxn>
                <a:cxn ang="0">
                  <a:pos x="1030" y="349"/>
                </a:cxn>
                <a:cxn ang="0">
                  <a:pos x="1025" y="364"/>
                </a:cxn>
                <a:cxn ang="0">
                  <a:pos x="1019" y="387"/>
                </a:cxn>
                <a:cxn ang="0">
                  <a:pos x="1014" y="395"/>
                </a:cxn>
                <a:cxn ang="0">
                  <a:pos x="997" y="418"/>
                </a:cxn>
                <a:cxn ang="0">
                  <a:pos x="992" y="425"/>
                </a:cxn>
                <a:cxn ang="0">
                  <a:pos x="975" y="448"/>
                </a:cxn>
                <a:cxn ang="0">
                  <a:pos x="953" y="463"/>
                </a:cxn>
                <a:cxn ang="0">
                  <a:pos x="936" y="478"/>
                </a:cxn>
                <a:cxn ang="0">
                  <a:pos x="914" y="493"/>
                </a:cxn>
                <a:cxn ang="0">
                  <a:pos x="886" y="509"/>
                </a:cxn>
                <a:cxn ang="0">
                  <a:pos x="870" y="524"/>
                </a:cxn>
                <a:cxn ang="0">
                  <a:pos x="837" y="539"/>
                </a:cxn>
                <a:cxn ang="0">
                  <a:pos x="814" y="547"/>
                </a:cxn>
                <a:cxn ang="0">
                  <a:pos x="781" y="562"/>
                </a:cxn>
                <a:cxn ang="0">
                  <a:pos x="742" y="577"/>
                </a:cxn>
                <a:cxn ang="0">
                  <a:pos x="720" y="585"/>
                </a:cxn>
                <a:cxn ang="0">
                  <a:pos x="682" y="600"/>
                </a:cxn>
                <a:cxn ang="0">
                  <a:pos x="637" y="607"/>
                </a:cxn>
                <a:cxn ang="0">
                  <a:pos x="610" y="615"/>
                </a:cxn>
                <a:cxn ang="0">
                  <a:pos x="565" y="630"/>
                </a:cxn>
                <a:cxn ang="0">
                  <a:pos x="532" y="638"/>
                </a:cxn>
                <a:cxn ang="0">
                  <a:pos x="488" y="645"/>
                </a:cxn>
                <a:cxn ang="0">
                  <a:pos x="438" y="653"/>
                </a:cxn>
                <a:cxn ang="0">
                  <a:pos x="0" y="319"/>
                </a:cxn>
              </a:cxnLst>
              <a:rect l="0" t="0" r="0" b="0"/>
              <a:pathLst>
                <a:path w="1036" h="661">
                  <a:moveTo>
                    <a:pt x="521" y="0"/>
                  </a:moveTo>
                  <a:lnTo>
                    <a:pt x="532" y="7"/>
                  </a:lnTo>
                  <a:lnTo>
                    <a:pt x="565" y="15"/>
                  </a:lnTo>
                  <a:lnTo>
                    <a:pt x="582" y="15"/>
                  </a:lnTo>
                  <a:lnTo>
                    <a:pt x="593" y="23"/>
                  </a:lnTo>
                  <a:lnTo>
                    <a:pt x="621" y="30"/>
                  </a:lnTo>
                  <a:lnTo>
                    <a:pt x="637" y="30"/>
                  </a:lnTo>
                  <a:lnTo>
                    <a:pt x="654" y="38"/>
                  </a:lnTo>
                  <a:lnTo>
                    <a:pt x="682" y="45"/>
                  </a:lnTo>
                  <a:lnTo>
                    <a:pt x="693" y="45"/>
                  </a:lnTo>
                  <a:lnTo>
                    <a:pt x="704" y="53"/>
                  </a:lnTo>
                  <a:lnTo>
                    <a:pt x="720" y="53"/>
                  </a:lnTo>
                  <a:lnTo>
                    <a:pt x="742" y="68"/>
                  </a:lnTo>
                  <a:lnTo>
                    <a:pt x="759" y="68"/>
                  </a:lnTo>
                  <a:lnTo>
                    <a:pt x="770" y="76"/>
                  </a:lnTo>
                  <a:lnTo>
                    <a:pt x="792" y="83"/>
                  </a:lnTo>
                  <a:lnTo>
                    <a:pt x="803" y="91"/>
                  </a:lnTo>
                  <a:lnTo>
                    <a:pt x="814" y="91"/>
                  </a:lnTo>
                  <a:lnTo>
                    <a:pt x="837" y="106"/>
                  </a:lnTo>
                  <a:lnTo>
                    <a:pt x="848" y="106"/>
                  </a:lnTo>
                  <a:lnTo>
                    <a:pt x="859" y="114"/>
                  </a:lnTo>
                  <a:lnTo>
                    <a:pt x="875" y="129"/>
                  </a:lnTo>
                  <a:lnTo>
                    <a:pt x="886" y="129"/>
                  </a:lnTo>
                  <a:lnTo>
                    <a:pt x="897" y="136"/>
                  </a:lnTo>
                  <a:lnTo>
                    <a:pt x="914" y="144"/>
                  </a:lnTo>
                  <a:lnTo>
                    <a:pt x="920" y="152"/>
                  </a:lnTo>
                  <a:lnTo>
                    <a:pt x="931" y="159"/>
                  </a:lnTo>
                  <a:lnTo>
                    <a:pt x="936" y="167"/>
                  </a:lnTo>
                  <a:lnTo>
                    <a:pt x="953" y="174"/>
                  </a:lnTo>
                  <a:lnTo>
                    <a:pt x="958" y="182"/>
                  </a:lnTo>
                  <a:lnTo>
                    <a:pt x="964" y="190"/>
                  </a:lnTo>
                  <a:lnTo>
                    <a:pt x="981" y="197"/>
                  </a:lnTo>
                  <a:lnTo>
                    <a:pt x="986" y="205"/>
                  </a:lnTo>
                  <a:lnTo>
                    <a:pt x="992" y="212"/>
                  </a:lnTo>
                  <a:lnTo>
                    <a:pt x="997" y="228"/>
                  </a:lnTo>
                  <a:lnTo>
                    <a:pt x="1003" y="235"/>
                  </a:lnTo>
                  <a:lnTo>
                    <a:pt x="1008" y="235"/>
                  </a:lnTo>
                  <a:lnTo>
                    <a:pt x="1014" y="250"/>
                  </a:lnTo>
                  <a:lnTo>
                    <a:pt x="1019" y="258"/>
                  </a:lnTo>
                  <a:lnTo>
                    <a:pt x="1019" y="266"/>
                  </a:lnTo>
                  <a:lnTo>
                    <a:pt x="1025" y="273"/>
                  </a:lnTo>
                  <a:lnTo>
                    <a:pt x="1030" y="281"/>
                  </a:lnTo>
                  <a:lnTo>
                    <a:pt x="1030" y="288"/>
                  </a:lnTo>
                  <a:lnTo>
                    <a:pt x="1030" y="296"/>
                  </a:lnTo>
                  <a:lnTo>
                    <a:pt x="1036" y="311"/>
                  </a:lnTo>
                  <a:lnTo>
                    <a:pt x="1036" y="319"/>
                  </a:lnTo>
                  <a:lnTo>
                    <a:pt x="1036" y="334"/>
                  </a:lnTo>
                  <a:lnTo>
                    <a:pt x="1030" y="342"/>
                  </a:lnTo>
                  <a:lnTo>
                    <a:pt x="1030" y="349"/>
                  </a:lnTo>
                  <a:lnTo>
                    <a:pt x="1030" y="357"/>
                  </a:lnTo>
                  <a:lnTo>
                    <a:pt x="1025" y="364"/>
                  </a:lnTo>
                  <a:lnTo>
                    <a:pt x="1025" y="372"/>
                  </a:lnTo>
                  <a:lnTo>
                    <a:pt x="1019" y="387"/>
                  </a:lnTo>
                  <a:lnTo>
                    <a:pt x="1014" y="395"/>
                  </a:lnTo>
                  <a:lnTo>
                    <a:pt x="1003" y="410"/>
                  </a:lnTo>
                  <a:lnTo>
                    <a:pt x="997" y="418"/>
                  </a:lnTo>
                  <a:lnTo>
                    <a:pt x="997" y="425"/>
                  </a:lnTo>
                  <a:lnTo>
                    <a:pt x="992" y="425"/>
                  </a:lnTo>
                  <a:lnTo>
                    <a:pt x="981" y="440"/>
                  </a:lnTo>
                  <a:lnTo>
                    <a:pt x="975" y="448"/>
                  </a:lnTo>
                  <a:lnTo>
                    <a:pt x="964" y="455"/>
                  </a:lnTo>
                  <a:lnTo>
                    <a:pt x="953" y="463"/>
                  </a:lnTo>
                  <a:lnTo>
                    <a:pt x="947" y="471"/>
                  </a:lnTo>
                  <a:lnTo>
                    <a:pt x="936" y="478"/>
                  </a:lnTo>
                  <a:lnTo>
                    <a:pt x="920" y="486"/>
                  </a:lnTo>
                  <a:lnTo>
                    <a:pt x="914" y="493"/>
                  </a:lnTo>
                  <a:lnTo>
                    <a:pt x="903" y="501"/>
                  </a:lnTo>
                  <a:lnTo>
                    <a:pt x="886" y="509"/>
                  </a:lnTo>
                  <a:lnTo>
                    <a:pt x="875" y="516"/>
                  </a:lnTo>
                  <a:lnTo>
                    <a:pt x="870" y="524"/>
                  </a:lnTo>
                  <a:lnTo>
                    <a:pt x="848" y="531"/>
                  </a:lnTo>
                  <a:lnTo>
                    <a:pt x="837" y="539"/>
                  </a:lnTo>
                  <a:lnTo>
                    <a:pt x="825" y="539"/>
                  </a:lnTo>
                  <a:lnTo>
                    <a:pt x="814" y="547"/>
                  </a:lnTo>
                  <a:lnTo>
                    <a:pt x="792" y="554"/>
                  </a:lnTo>
                  <a:lnTo>
                    <a:pt x="781" y="562"/>
                  </a:lnTo>
                  <a:lnTo>
                    <a:pt x="770" y="569"/>
                  </a:lnTo>
                  <a:lnTo>
                    <a:pt x="742" y="577"/>
                  </a:lnTo>
                  <a:lnTo>
                    <a:pt x="731" y="585"/>
                  </a:lnTo>
                  <a:lnTo>
                    <a:pt x="720" y="585"/>
                  </a:lnTo>
                  <a:lnTo>
                    <a:pt x="693" y="592"/>
                  </a:lnTo>
                  <a:lnTo>
                    <a:pt x="682" y="600"/>
                  </a:lnTo>
                  <a:lnTo>
                    <a:pt x="665" y="600"/>
                  </a:lnTo>
                  <a:lnTo>
                    <a:pt x="637" y="607"/>
                  </a:lnTo>
                  <a:lnTo>
                    <a:pt x="621" y="615"/>
                  </a:lnTo>
                  <a:lnTo>
                    <a:pt x="610" y="615"/>
                  </a:lnTo>
                  <a:lnTo>
                    <a:pt x="582" y="623"/>
                  </a:lnTo>
                  <a:lnTo>
                    <a:pt x="565" y="630"/>
                  </a:lnTo>
                  <a:lnTo>
                    <a:pt x="549" y="630"/>
                  </a:lnTo>
                  <a:lnTo>
                    <a:pt x="532" y="638"/>
                  </a:lnTo>
                  <a:lnTo>
                    <a:pt x="504" y="645"/>
                  </a:lnTo>
                  <a:lnTo>
                    <a:pt x="488" y="645"/>
                  </a:lnTo>
                  <a:lnTo>
                    <a:pt x="471" y="645"/>
                  </a:lnTo>
                  <a:lnTo>
                    <a:pt x="438" y="653"/>
                  </a:lnTo>
                  <a:lnTo>
                    <a:pt x="421" y="661"/>
                  </a:lnTo>
                  <a:lnTo>
                    <a:pt x="0" y="319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7" name="Freeform 15"/>
            <p:cNvSpPr/>
            <p:nvPr/>
          </p:nvSpPr>
          <p:spPr>
            <a:xfrm>
              <a:off x="501" y="226"/>
              <a:ext cx="1450" cy="737"/>
            </a:xfrm>
            <a:custGeom>
              <a:avLst/>
              <a:gdLst/>
              <a:ahLst/>
              <a:cxnLst>
                <a:cxn ang="0">
                  <a:pos x="1400" y="714"/>
                </a:cxn>
                <a:cxn ang="0">
                  <a:pos x="1334" y="722"/>
                </a:cxn>
                <a:cxn ang="0">
                  <a:pos x="1262" y="729"/>
                </a:cxn>
                <a:cxn ang="0">
                  <a:pos x="1212" y="729"/>
                </a:cxn>
                <a:cxn ang="0">
                  <a:pos x="1140" y="729"/>
                </a:cxn>
                <a:cxn ang="0">
                  <a:pos x="1068" y="737"/>
                </a:cxn>
                <a:cxn ang="0">
                  <a:pos x="996" y="737"/>
                </a:cxn>
                <a:cxn ang="0">
                  <a:pos x="924" y="729"/>
                </a:cxn>
                <a:cxn ang="0">
                  <a:pos x="852" y="729"/>
                </a:cxn>
                <a:cxn ang="0">
                  <a:pos x="780" y="722"/>
                </a:cxn>
                <a:cxn ang="0">
                  <a:pos x="714" y="714"/>
                </a:cxn>
                <a:cxn ang="0">
                  <a:pos x="642" y="707"/>
                </a:cxn>
                <a:cxn ang="0">
                  <a:pos x="575" y="699"/>
                </a:cxn>
                <a:cxn ang="0">
                  <a:pos x="515" y="684"/>
                </a:cxn>
                <a:cxn ang="0">
                  <a:pos x="454" y="669"/>
                </a:cxn>
                <a:cxn ang="0">
                  <a:pos x="393" y="653"/>
                </a:cxn>
                <a:cxn ang="0">
                  <a:pos x="337" y="638"/>
                </a:cxn>
                <a:cxn ang="0">
                  <a:pos x="288" y="623"/>
                </a:cxn>
                <a:cxn ang="0">
                  <a:pos x="238" y="600"/>
                </a:cxn>
                <a:cxn ang="0">
                  <a:pos x="193" y="585"/>
                </a:cxn>
                <a:cxn ang="0">
                  <a:pos x="166" y="570"/>
                </a:cxn>
                <a:cxn ang="0">
                  <a:pos x="127" y="547"/>
                </a:cxn>
                <a:cxn ang="0">
                  <a:pos x="94" y="524"/>
                </a:cxn>
                <a:cxn ang="0">
                  <a:pos x="66" y="501"/>
                </a:cxn>
                <a:cxn ang="0">
                  <a:pos x="44" y="471"/>
                </a:cxn>
                <a:cxn ang="0">
                  <a:pos x="27" y="448"/>
                </a:cxn>
                <a:cxn ang="0">
                  <a:pos x="11" y="426"/>
                </a:cxn>
                <a:cxn ang="0">
                  <a:pos x="0" y="395"/>
                </a:cxn>
                <a:cxn ang="0">
                  <a:pos x="0" y="372"/>
                </a:cxn>
                <a:cxn ang="0">
                  <a:pos x="0" y="350"/>
                </a:cxn>
                <a:cxn ang="0">
                  <a:pos x="5" y="319"/>
                </a:cxn>
                <a:cxn ang="0">
                  <a:pos x="16" y="296"/>
                </a:cxn>
                <a:cxn ang="0">
                  <a:pos x="33" y="274"/>
                </a:cxn>
                <a:cxn ang="0">
                  <a:pos x="55" y="243"/>
                </a:cxn>
                <a:cxn ang="0">
                  <a:pos x="83" y="220"/>
                </a:cxn>
                <a:cxn ang="0">
                  <a:pos x="110" y="198"/>
                </a:cxn>
                <a:cxn ang="0">
                  <a:pos x="144" y="175"/>
                </a:cxn>
                <a:cxn ang="0">
                  <a:pos x="182" y="152"/>
                </a:cxn>
                <a:cxn ang="0">
                  <a:pos x="216" y="137"/>
                </a:cxn>
                <a:cxn ang="0">
                  <a:pos x="265" y="122"/>
                </a:cxn>
                <a:cxn ang="0">
                  <a:pos x="315" y="99"/>
                </a:cxn>
                <a:cxn ang="0">
                  <a:pos x="365" y="84"/>
                </a:cxn>
                <a:cxn ang="0">
                  <a:pos x="426" y="69"/>
                </a:cxn>
                <a:cxn ang="0">
                  <a:pos x="481" y="53"/>
                </a:cxn>
                <a:cxn ang="0">
                  <a:pos x="548" y="38"/>
                </a:cxn>
                <a:cxn ang="0">
                  <a:pos x="609" y="31"/>
                </a:cxn>
                <a:cxn ang="0">
                  <a:pos x="675" y="23"/>
                </a:cxn>
                <a:cxn ang="0">
                  <a:pos x="747" y="15"/>
                </a:cxn>
                <a:cxn ang="0">
                  <a:pos x="814" y="8"/>
                </a:cxn>
                <a:cxn ang="0">
                  <a:pos x="886" y="0"/>
                </a:cxn>
                <a:cxn ang="0">
                  <a:pos x="958" y="0"/>
                </a:cxn>
                <a:cxn ang="0">
                  <a:pos x="1029" y="0"/>
                </a:cxn>
                <a:cxn ang="0">
                  <a:pos x="1101" y="0"/>
                </a:cxn>
                <a:cxn ang="0">
                  <a:pos x="1450" y="707"/>
                </a:cxn>
              </a:cxnLst>
              <a:rect l="0" t="0" r="0" b="0"/>
              <a:pathLst>
                <a:path w="1450" h="737">
                  <a:moveTo>
                    <a:pt x="1450" y="707"/>
                  </a:moveTo>
                  <a:lnTo>
                    <a:pt x="1434" y="707"/>
                  </a:lnTo>
                  <a:lnTo>
                    <a:pt x="1400" y="714"/>
                  </a:lnTo>
                  <a:lnTo>
                    <a:pt x="1384" y="714"/>
                  </a:lnTo>
                  <a:lnTo>
                    <a:pt x="1367" y="714"/>
                  </a:lnTo>
                  <a:lnTo>
                    <a:pt x="1334" y="722"/>
                  </a:lnTo>
                  <a:lnTo>
                    <a:pt x="1317" y="722"/>
                  </a:lnTo>
                  <a:lnTo>
                    <a:pt x="1301" y="722"/>
                  </a:lnTo>
                  <a:lnTo>
                    <a:pt x="1262" y="729"/>
                  </a:lnTo>
                  <a:lnTo>
                    <a:pt x="1245" y="729"/>
                  </a:lnTo>
                  <a:lnTo>
                    <a:pt x="1229" y="729"/>
                  </a:lnTo>
                  <a:lnTo>
                    <a:pt x="1212" y="729"/>
                  </a:lnTo>
                  <a:lnTo>
                    <a:pt x="1173" y="729"/>
                  </a:lnTo>
                  <a:lnTo>
                    <a:pt x="1157" y="729"/>
                  </a:lnTo>
                  <a:lnTo>
                    <a:pt x="1140" y="729"/>
                  </a:lnTo>
                  <a:lnTo>
                    <a:pt x="1101" y="737"/>
                  </a:lnTo>
                  <a:lnTo>
                    <a:pt x="1085" y="737"/>
                  </a:lnTo>
                  <a:lnTo>
                    <a:pt x="1068" y="737"/>
                  </a:lnTo>
                  <a:lnTo>
                    <a:pt x="1029" y="737"/>
                  </a:lnTo>
                  <a:lnTo>
                    <a:pt x="1013" y="737"/>
                  </a:lnTo>
                  <a:lnTo>
                    <a:pt x="996" y="737"/>
                  </a:lnTo>
                  <a:lnTo>
                    <a:pt x="958" y="737"/>
                  </a:lnTo>
                  <a:lnTo>
                    <a:pt x="941" y="737"/>
                  </a:lnTo>
                  <a:lnTo>
                    <a:pt x="924" y="729"/>
                  </a:lnTo>
                  <a:lnTo>
                    <a:pt x="886" y="729"/>
                  </a:lnTo>
                  <a:lnTo>
                    <a:pt x="869" y="729"/>
                  </a:lnTo>
                  <a:lnTo>
                    <a:pt x="852" y="729"/>
                  </a:lnTo>
                  <a:lnTo>
                    <a:pt x="836" y="729"/>
                  </a:lnTo>
                  <a:lnTo>
                    <a:pt x="797" y="729"/>
                  </a:lnTo>
                  <a:lnTo>
                    <a:pt x="780" y="722"/>
                  </a:lnTo>
                  <a:lnTo>
                    <a:pt x="764" y="722"/>
                  </a:lnTo>
                  <a:lnTo>
                    <a:pt x="731" y="722"/>
                  </a:lnTo>
                  <a:lnTo>
                    <a:pt x="714" y="714"/>
                  </a:lnTo>
                  <a:lnTo>
                    <a:pt x="697" y="714"/>
                  </a:lnTo>
                  <a:lnTo>
                    <a:pt x="659" y="714"/>
                  </a:lnTo>
                  <a:lnTo>
                    <a:pt x="642" y="707"/>
                  </a:lnTo>
                  <a:lnTo>
                    <a:pt x="625" y="707"/>
                  </a:lnTo>
                  <a:lnTo>
                    <a:pt x="592" y="699"/>
                  </a:lnTo>
                  <a:lnTo>
                    <a:pt x="575" y="699"/>
                  </a:lnTo>
                  <a:lnTo>
                    <a:pt x="564" y="691"/>
                  </a:lnTo>
                  <a:lnTo>
                    <a:pt x="531" y="691"/>
                  </a:lnTo>
                  <a:lnTo>
                    <a:pt x="515" y="684"/>
                  </a:lnTo>
                  <a:lnTo>
                    <a:pt x="498" y="684"/>
                  </a:lnTo>
                  <a:lnTo>
                    <a:pt x="470" y="676"/>
                  </a:lnTo>
                  <a:lnTo>
                    <a:pt x="454" y="669"/>
                  </a:lnTo>
                  <a:lnTo>
                    <a:pt x="437" y="669"/>
                  </a:lnTo>
                  <a:lnTo>
                    <a:pt x="426" y="661"/>
                  </a:lnTo>
                  <a:lnTo>
                    <a:pt x="393" y="653"/>
                  </a:lnTo>
                  <a:lnTo>
                    <a:pt x="382" y="653"/>
                  </a:lnTo>
                  <a:lnTo>
                    <a:pt x="365" y="646"/>
                  </a:lnTo>
                  <a:lnTo>
                    <a:pt x="337" y="638"/>
                  </a:lnTo>
                  <a:lnTo>
                    <a:pt x="326" y="638"/>
                  </a:lnTo>
                  <a:lnTo>
                    <a:pt x="315" y="631"/>
                  </a:lnTo>
                  <a:lnTo>
                    <a:pt x="288" y="623"/>
                  </a:lnTo>
                  <a:lnTo>
                    <a:pt x="276" y="615"/>
                  </a:lnTo>
                  <a:lnTo>
                    <a:pt x="265" y="615"/>
                  </a:lnTo>
                  <a:lnTo>
                    <a:pt x="238" y="600"/>
                  </a:lnTo>
                  <a:lnTo>
                    <a:pt x="227" y="600"/>
                  </a:lnTo>
                  <a:lnTo>
                    <a:pt x="216" y="593"/>
                  </a:lnTo>
                  <a:lnTo>
                    <a:pt x="193" y="585"/>
                  </a:lnTo>
                  <a:lnTo>
                    <a:pt x="182" y="577"/>
                  </a:lnTo>
                  <a:lnTo>
                    <a:pt x="177" y="570"/>
                  </a:lnTo>
                  <a:lnTo>
                    <a:pt x="166" y="570"/>
                  </a:lnTo>
                  <a:lnTo>
                    <a:pt x="144" y="555"/>
                  </a:lnTo>
                  <a:lnTo>
                    <a:pt x="138" y="555"/>
                  </a:lnTo>
                  <a:lnTo>
                    <a:pt x="127" y="547"/>
                  </a:lnTo>
                  <a:lnTo>
                    <a:pt x="110" y="532"/>
                  </a:lnTo>
                  <a:lnTo>
                    <a:pt x="105" y="532"/>
                  </a:lnTo>
                  <a:lnTo>
                    <a:pt x="94" y="524"/>
                  </a:lnTo>
                  <a:lnTo>
                    <a:pt x="83" y="509"/>
                  </a:lnTo>
                  <a:lnTo>
                    <a:pt x="72" y="501"/>
                  </a:lnTo>
                  <a:lnTo>
                    <a:pt x="66" y="501"/>
                  </a:lnTo>
                  <a:lnTo>
                    <a:pt x="55" y="486"/>
                  </a:lnTo>
                  <a:lnTo>
                    <a:pt x="49" y="479"/>
                  </a:lnTo>
                  <a:lnTo>
                    <a:pt x="44" y="471"/>
                  </a:lnTo>
                  <a:lnTo>
                    <a:pt x="33" y="464"/>
                  </a:lnTo>
                  <a:lnTo>
                    <a:pt x="27" y="456"/>
                  </a:lnTo>
                  <a:lnTo>
                    <a:pt x="27" y="448"/>
                  </a:lnTo>
                  <a:lnTo>
                    <a:pt x="16" y="441"/>
                  </a:lnTo>
                  <a:lnTo>
                    <a:pt x="16" y="433"/>
                  </a:lnTo>
                  <a:lnTo>
                    <a:pt x="11" y="426"/>
                  </a:lnTo>
                  <a:lnTo>
                    <a:pt x="11" y="418"/>
                  </a:lnTo>
                  <a:lnTo>
                    <a:pt x="5" y="403"/>
                  </a:lnTo>
                  <a:lnTo>
                    <a:pt x="0" y="395"/>
                  </a:lnTo>
                  <a:lnTo>
                    <a:pt x="0" y="380"/>
                  </a:lnTo>
                  <a:lnTo>
                    <a:pt x="0" y="372"/>
                  </a:lnTo>
                  <a:lnTo>
                    <a:pt x="0" y="365"/>
                  </a:lnTo>
                  <a:lnTo>
                    <a:pt x="0" y="357"/>
                  </a:lnTo>
                  <a:lnTo>
                    <a:pt x="0" y="350"/>
                  </a:lnTo>
                  <a:lnTo>
                    <a:pt x="0" y="342"/>
                  </a:lnTo>
                  <a:lnTo>
                    <a:pt x="5" y="327"/>
                  </a:lnTo>
                  <a:lnTo>
                    <a:pt x="5" y="319"/>
                  </a:lnTo>
                  <a:lnTo>
                    <a:pt x="11" y="319"/>
                  </a:lnTo>
                  <a:lnTo>
                    <a:pt x="16" y="304"/>
                  </a:lnTo>
                  <a:lnTo>
                    <a:pt x="16" y="296"/>
                  </a:lnTo>
                  <a:lnTo>
                    <a:pt x="22" y="289"/>
                  </a:lnTo>
                  <a:lnTo>
                    <a:pt x="27" y="281"/>
                  </a:lnTo>
                  <a:lnTo>
                    <a:pt x="33" y="274"/>
                  </a:lnTo>
                  <a:lnTo>
                    <a:pt x="38" y="266"/>
                  </a:lnTo>
                  <a:lnTo>
                    <a:pt x="44" y="258"/>
                  </a:lnTo>
                  <a:lnTo>
                    <a:pt x="55" y="243"/>
                  </a:lnTo>
                  <a:lnTo>
                    <a:pt x="61" y="243"/>
                  </a:lnTo>
                  <a:lnTo>
                    <a:pt x="66" y="236"/>
                  </a:lnTo>
                  <a:lnTo>
                    <a:pt x="83" y="220"/>
                  </a:lnTo>
                  <a:lnTo>
                    <a:pt x="88" y="220"/>
                  </a:lnTo>
                  <a:lnTo>
                    <a:pt x="94" y="213"/>
                  </a:lnTo>
                  <a:lnTo>
                    <a:pt x="110" y="198"/>
                  </a:lnTo>
                  <a:lnTo>
                    <a:pt x="121" y="190"/>
                  </a:lnTo>
                  <a:lnTo>
                    <a:pt x="127" y="190"/>
                  </a:lnTo>
                  <a:lnTo>
                    <a:pt x="144" y="175"/>
                  </a:lnTo>
                  <a:lnTo>
                    <a:pt x="155" y="175"/>
                  </a:lnTo>
                  <a:lnTo>
                    <a:pt x="166" y="167"/>
                  </a:lnTo>
                  <a:lnTo>
                    <a:pt x="182" y="152"/>
                  </a:lnTo>
                  <a:lnTo>
                    <a:pt x="193" y="152"/>
                  </a:lnTo>
                  <a:lnTo>
                    <a:pt x="204" y="144"/>
                  </a:lnTo>
                  <a:lnTo>
                    <a:pt x="216" y="137"/>
                  </a:lnTo>
                  <a:lnTo>
                    <a:pt x="238" y="129"/>
                  </a:lnTo>
                  <a:lnTo>
                    <a:pt x="249" y="122"/>
                  </a:lnTo>
                  <a:lnTo>
                    <a:pt x="265" y="122"/>
                  </a:lnTo>
                  <a:lnTo>
                    <a:pt x="288" y="114"/>
                  </a:lnTo>
                  <a:lnTo>
                    <a:pt x="299" y="106"/>
                  </a:lnTo>
                  <a:lnTo>
                    <a:pt x="315" y="99"/>
                  </a:lnTo>
                  <a:lnTo>
                    <a:pt x="337" y="91"/>
                  </a:lnTo>
                  <a:lnTo>
                    <a:pt x="354" y="91"/>
                  </a:lnTo>
                  <a:lnTo>
                    <a:pt x="365" y="84"/>
                  </a:lnTo>
                  <a:lnTo>
                    <a:pt x="393" y="76"/>
                  </a:lnTo>
                  <a:lnTo>
                    <a:pt x="409" y="76"/>
                  </a:lnTo>
                  <a:lnTo>
                    <a:pt x="426" y="69"/>
                  </a:lnTo>
                  <a:lnTo>
                    <a:pt x="454" y="61"/>
                  </a:lnTo>
                  <a:lnTo>
                    <a:pt x="470" y="61"/>
                  </a:lnTo>
                  <a:lnTo>
                    <a:pt x="481" y="53"/>
                  </a:lnTo>
                  <a:lnTo>
                    <a:pt x="515" y="46"/>
                  </a:lnTo>
                  <a:lnTo>
                    <a:pt x="531" y="46"/>
                  </a:lnTo>
                  <a:lnTo>
                    <a:pt x="548" y="38"/>
                  </a:lnTo>
                  <a:lnTo>
                    <a:pt x="564" y="38"/>
                  </a:lnTo>
                  <a:lnTo>
                    <a:pt x="592" y="31"/>
                  </a:lnTo>
                  <a:lnTo>
                    <a:pt x="609" y="31"/>
                  </a:lnTo>
                  <a:lnTo>
                    <a:pt x="625" y="31"/>
                  </a:lnTo>
                  <a:lnTo>
                    <a:pt x="659" y="23"/>
                  </a:lnTo>
                  <a:lnTo>
                    <a:pt x="675" y="23"/>
                  </a:lnTo>
                  <a:lnTo>
                    <a:pt x="697" y="15"/>
                  </a:lnTo>
                  <a:lnTo>
                    <a:pt x="731" y="15"/>
                  </a:lnTo>
                  <a:lnTo>
                    <a:pt x="747" y="15"/>
                  </a:lnTo>
                  <a:lnTo>
                    <a:pt x="764" y="8"/>
                  </a:lnTo>
                  <a:lnTo>
                    <a:pt x="797" y="8"/>
                  </a:lnTo>
                  <a:lnTo>
                    <a:pt x="814" y="8"/>
                  </a:lnTo>
                  <a:lnTo>
                    <a:pt x="836" y="8"/>
                  </a:lnTo>
                  <a:lnTo>
                    <a:pt x="869" y="0"/>
                  </a:lnTo>
                  <a:lnTo>
                    <a:pt x="886" y="0"/>
                  </a:lnTo>
                  <a:lnTo>
                    <a:pt x="908" y="0"/>
                  </a:lnTo>
                  <a:lnTo>
                    <a:pt x="924" y="0"/>
                  </a:lnTo>
                  <a:lnTo>
                    <a:pt x="958" y="0"/>
                  </a:lnTo>
                  <a:lnTo>
                    <a:pt x="974" y="0"/>
                  </a:lnTo>
                  <a:lnTo>
                    <a:pt x="996" y="0"/>
                  </a:lnTo>
                  <a:lnTo>
                    <a:pt x="1029" y="0"/>
                  </a:lnTo>
                  <a:lnTo>
                    <a:pt x="1052" y="0"/>
                  </a:lnTo>
                  <a:lnTo>
                    <a:pt x="1068" y="0"/>
                  </a:lnTo>
                  <a:lnTo>
                    <a:pt x="1101" y="0"/>
                  </a:lnTo>
                  <a:lnTo>
                    <a:pt x="1124" y="0"/>
                  </a:lnTo>
                  <a:lnTo>
                    <a:pt x="1029" y="365"/>
                  </a:lnTo>
                  <a:lnTo>
                    <a:pt x="1450" y="707"/>
                  </a:lnTo>
                  <a:close/>
                </a:path>
              </a:pathLst>
            </a:custGeom>
            <a:solidFill>
              <a:srgbClr val="3333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8" name="Rectangle 16"/>
            <p:cNvSpPr/>
            <p:nvPr/>
          </p:nvSpPr>
          <p:spPr>
            <a:xfrm>
              <a:off x="1824" y="0"/>
              <a:ext cx="339" cy="1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t">
              <a:spAutoFit/>
            </a:bodyPr>
            <a:lstStyle/>
            <a:p>
              <a:pPr lvl="0">
                <a:spcBef>
                  <a:spcPct val="20000"/>
                </a:spcBef>
                <a:buChar char="•"/>
              </a:pPr>
              <a:r>
                <a:rPr lang="en-US" altLang="x-none" sz="1700" b="1" dirty="0">
                  <a:solidFill>
                    <a:srgbClr val="000000"/>
                  </a:solidFill>
                  <a:latin typeface="Times New Roman" pitchFamily="2" charset="0"/>
                  <a:ea typeface="宋体" charset="-122"/>
                </a:rPr>
                <a:t>7%</a:t>
              </a:r>
              <a:endParaRPr lang="en-US" altLang="x-none" sz="3000" b="1" dirty="0">
                <a:solidFill>
                  <a:srgbClr val="FF0000"/>
                </a:solidFill>
                <a:latin typeface="Times New Roman" pitchFamily="2" charset="0"/>
                <a:ea typeface="楷体_GB2312" pitchFamily="1" charset="-122"/>
              </a:endParaRPr>
            </a:p>
          </p:txBody>
        </p:sp>
        <p:sp>
          <p:nvSpPr>
            <p:cNvPr id="13329" name="Rectangle 17"/>
            <p:cNvSpPr/>
            <p:nvPr/>
          </p:nvSpPr>
          <p:spPr>
            <a:xfrm>
              <a:off x="0" y="978"/>
              <a:ext cx="431" cy="1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t">
              <a:spAutoFit/>
            </a:bodyPr>
            <a:lstStyle/>
            <a:p>
              <a:pPr lvl="0">
                <a:spcBef>
                  <a:spcPct val="20000"/>
                </a:spcBef>
                <a:buChar char="•"/>
              </a:pPr>
              <a:r>
                <a:rPr lang="en-US" altLang="x-none" sz="1700" b="1" dirty="0">
                  <a:solidFill>
                    <a:srgbClr val="000000"/>
                  </a:solidFill>
                  <a:latin typeface="Times New Roman" pitchFamily="2" charset="0"/>
                  <a:ea typeface="宋体" charset="-122"/>
                </a:rPr>
                <a:t>58%</a:t>
              </a:r>
              <a:endParaRPr lang="en-US" altLang="x-none" sz="3000" b="1" dirty="0">
                <a:solidFill>
                  <a:srgbClr val="FF0000"/>
                </a:solidFill>
                <a:latin typeface="Times New Roman" pitchFamily="2" charset="0"/>
                <a:ea typeface="楷体_GB2312" pitchFamily="1" charset="-122"/>
              </a:endParaRPr>
            </a:p>
          </p:txBody>
        </p:sp>
      </p:grpSp>
      <p:sp>
        <p:nvSpPr>
          <p:cNvPr id="13331" name="Rectangle 18"/>
          <p:cNvSpPr/>
          <p:nvPr/>
        </p:nvSpPr>
        <p:spPr>
          <a:xfrm>
            <a:off x="2628901" y="1752600"/>
            <a:ext cx="1265635" cy="685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t"/>
          <a:lstStyle/>
          <a:p>
            <a:pPr marL="257175" indent="-257175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zh-CN" altLang="en-US" sz="2000" b="1" dirty="0">
                <a:solidFill>
                  <a:schemeClr val="tx2"/>
                </a:solidFill>
                <a:latin typeface="Tahoma" pitchFamily="34" charset="0"/>
                <a:ea typeface="楷体_GB2312" pitchFamily="1" charset="-122"/>
              </a:rPr>
              <a:t>言词内容</a:t>
            </a:r>
            <a:endParaRPr lang="zh-TW" altLang="en-US" sz="2000" b="1" dirty="0">
              <a:solidFill>
                <a:schemeClr val="tx2"/>
              </a:solidFill>
              <a:latin typeface="Tahoma" pitchFamily="34" charset="0"/>
              <a:ea typeface="PMingLiU" pitchFamily="2" charset="-120"/>
            </a:endParaRPr>
          </a:p>
        </p:txBody>
      </p:sp>
      <p:graphicFrame>
        <p:nvGraphicFramePr>
          <p:cNvPr id="13333" name="Object 20"/>
          <p:cNvGraphicFramePr>
            <a:graphicFrameLocks noChangeAspect="1"/>
          </p:cNvGraphicFramePr>
          <p:nvPr/>
        </p:nvGraphicFramePr>
        <p:xfrm>
          <a:off x="1428750" y="6172201"/>
          <a:ext cx="182166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2247900" imgH="3307080" progId="MS_ClipArt_Gallery.2">
                  <p:embed/>
                </p:oleObj>
              </mc:Choice>
              <mc:Fallback>
                <p:oleObj r:id="rId3" imgW="2247900" imgH="3307080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750" y="6172201"/>
                        <a:ext cx="182166" cy="357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355183" y="435611"/>
            <a:ext cx="279796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 bldLvl="0" animBg="1"/>
      <p:bldP spid="133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36865"/>
          <p:cNvSpPr>
            <a:spLocks noGrp="1"/>
          </p:cNvSpPr>
          <p:nvPr>
            <p:ph type="title"/>
          </p:nvPr>
        </p:nvSpPr>
        <p:spPr>
          <a:xfrm>
            <a:off x="1052989" y="2652397"/>
            <a:ext cx="2114550" cy="58610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/>
                </a:solidFill>
              </a:rPr>
              <a:t>※</a:t>
            </a:r>
            <a:r>
              <a:rPr lang="zh-CN" altLang="en-US" sz="1800">
                <a:solidFill>
                  <a:schemeClr val="tx1"/>
                </a:solidFill>
              </a:rPr>
              <a:t>衬衫衣领的分类</a:t>
            </a:r>
          </a:p>
        </p:txBody>
      </p:sp>
      <p:pic>
        <p:nvPicPr>
          <p:cNvPr id="36868" name="图片 36867" descr="未命名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45" y="1014096"/>
            <a:ext cx="5947410" cy="571563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1" y="435611"/>
            <a:ext cx="268986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5842" name="标题 35841"/>
          <p:cNvSpPr>
            <a:spLocks noGrp="1"/>
          </p:cNvSpPr>
          <p:nvPr/>
        </p:nvSpPr>
        <p:spPr>
          <a:xfrm>
            <a:off x="931545" y="2048511"/>
            <a:ext cx="1653540" cy="48514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西服的搭配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图片 37891" descr="未命名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402" y="1279525"/>
            <a:ext cx="6648926" cy="535813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3" y="435611"/>
            <a:ext cx="278653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5842" name="标题 35841"/>
          <p:cNvSpPr>
            <a:spLocks noGrp="1"/>
          </p:cNvSpPr>
          <p:nvPr/>
        </p:nvSpPr>
        <p:spPr>
          <a:xfrm>
            <a:off x="770573" y="2062481"/>
            <a:ext cx="1653540" cy="48514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西服的搭配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38913"/>
          <p:cNvSpPr>
            <a:spLocks noGrp="1"/>
          </p:cNvSpPr>
          <p:nvPr>
            <p:ph type="title"/>
          </p:nvPr>
        </p:nvSpPr>
        <p:spPr>
          <a:xfrm>
            <a:off x="1216344" y="2417445"/>
            <a:ext cx="1685449" cy="614680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/>
                </a:solidFill>
              </a:rPr>
              <a:t>※</a:t>
            </a:r>
            <a:r>
              <a:rPr lang="zh-CN" altLang="en-US" sz="1800">
                <a:solidFill>
                  <a:schemeClr val="tx1"/>
                </a:solidFill>
              </a:rPr>
              <a:t>衬衫的衣袖</a:t>
            </a:r>
          </a:p>
        </p:txBody>
      </p:sp>
      <p:sp>
        <p:nvSpPr>
          <p:cNvPr id="38915" name="文本占位符 38914"/>
          <p:cNvSpPr>
            <a:spLocks noGrp="1"/>
          </p:cNvSpPr>
          <p:nvPr>
            <p:ph type="body" idx="1"/>
          </p:nvPr>
        </p:nvSpPr>
        <p:spPr>
          <a:xfrm>
            <a:off x="1011079" y="2849882"/>
            <a:ext cx="7772400" cy="377253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/>
              <a:t>        </a:t>
            </a:r>
            <a:r>
              <a:rPr lang="zh-CN" altLang="en-US" sz="1800" dirty="0"/>
              <a:t>正装衬衫只能是长袖衬衫；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/>
              <a:t>        袖扣</a:t>
            </a:r>
            <a:r>
              <a:rPr lang="en-US" altLang="x-none" sz="1800" dirty="0"/>
              <a:t>—</a:t>
            </a:r>
            <a:r>
              <a:rPr lang="zh-CN" altLang="en-US" sz="1800" dirty="0"/>
              <a:t>男人的珠宝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38916" name="图片 38915" descr="袖扣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9" y="4097972"/>
            <a:ext cx="2160985" cy="2305051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8917" name="图片 38916" descr="袖扣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4125913"/>
            <a:ext cx="2106216" cy="22463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8918" name="图片 38917" descr="袖扣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822" y="4139883"/>
            <a:ext cx="2052638" cy="219075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1" y="435611"/>
            <a:ext cx="28298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5842" name="标题 35841"/>
          <p:cNvSpPr>
            <a:spLocks noGrp="1"/>
          </p:cNvSpPr>
          <p:nvPr/>
        </p:nvSpPr>
        <p:spPr>
          <a:xfrm>
            <a:off x="1049179" y="1962786"/>
            <a:ext cx="1653540" cy="48514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西服的搭配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xfrm>
            <a:off x="1322071" y="2403476"/>
            <a:ext cx="2542223" cy="62928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/>
                </a:solidFill>
              </a:rPr>
              <a:t>※</a:t>
            </a:r>
            <a:r>
              <a:rPr lang="zh-CN" altLang="en-US" sz="1800">
                <a:solidFill>
                  <a:schemeClr val="tx1"/>
                </a:solidFill>
              </a:rPr>
              <a:t>正装衬衫的穿着要点</a:t>
            </a:r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xfrm>
            <a:off x="1378744" y="3091180"/>
            <a:ext cx="6891814" cy="3616325"/>
          </a:xfrm>
        </p:spPr>
        <p:txBody>
          <a:bodyPr/>
          <a:lstStyle/>
          <a:p>
            <a:pPr indent="256699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所有钮扣，不管是衣扣、领扣还是袖扣，都要一一系好； </a:t>
            </a:r>
          </a:p>
          <a:p>
            <a:pPr indent="256699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袖长长短要适度，最佳的作法，是令衬衫的袖口恰好露出来</a:t>
            </a:r>
            <a:r>
              <a:rPr lang="en-US" altLang="x-none" sz="1800" dirty="0"/>
              <a:t>1</a:t>
            </a:r>
            <a:r>
              <a:rPr lang="zh-CN" altLang="en-US" sz="1800" dirty="0"/>
              <a:t>厘米左右； </a:t>
            </a:r>
          </a:p>
          <a:p>
            <a:pPr indent="256699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穿长袖衬衫时，都必须将其下摆均匀而认真地掖进裤腰之内；</a:t>
            </a:r>
          </a:p>
          <a:p>
            <a:pPr indent="256699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正装衬衫大小要合身，尤其衣领、胸围要松紧适度，下摆不宜过短。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55181" y="435611"/>
            <a:ext cx="293655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5842" name="标题 35841"/>
          <p:cNvSpPr>
            <a:spLocks noGrp="1"/>
          </p:cNvSpPr>
          <p:nvPr/>
        </p:nvSpPr>
        <p:spPr>
          <a:xfrm>
            <a:off x="1231583" y="1991361"/>
            <a:ext cx="1653540" cy="48514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西服的搭配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0961"/>
          <p:cNvSpPr>
            <a:spLocks noGrp="1"/>
          </p:cNvSpPr>
          <p:nvPr>
            <p:ph type="title"/>
          </p:nvPr>
        </p:nvSpPr>
        <p:spPr>
          <a:xfrm>
            <a:off x="1033464" y="1959609"/>
            <a:ext cx="946309" cy="486411"/>
          </a:xfrm>
          <a:ln w="9525">
            <a:noFill/>
            <a:miter/>
          </a:ln>
        </p:spPr>
        <p:txBody>
          <a:bodyPr anchor="b"/>
          <a:lstStyle/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领带</a:t>
            </a:r>
          </a:p>
        </p:txBody>
      </p:sp>
      <p:sp>
        <p:nvSpPr>
          <p:cNvPr id="40963" name="文本占位符 40962"/>
          <p:cNvSpPr>
            <a:spLocks noGrp="1"/>
          </p:cNvSpPr>
          <p:nvPr>
            <p:ph type="body" idx="1"/>
          </p:nvPr>
        </p:nvSpPr>
        <p:spPr>
          <a:xfrm>
            <a:off x="1807845" y="4246881"/>
            <a:ext cx="6342698" cy="1229995"/>
          </a:xfrm>
        </p:spPr>
        <p:txBody>
          <a:bodyPr/>
          <a:lstStyle/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1800"/>
              <a:t>领带与手表、袖扣是成年男士的三大饰品。</a:t>
            </a: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1800"/>
              <a:t>选面料、选颜色、选图案、选款式、重配套、重质量。</a:t>
            </a:r>
          </a:p>
        </p:txBody>
      </p:sp>
      <p:pic>
        <p:nvPicPr>
          <p:cNvPr id="40964" name="图片 40963" descr="T1irdXXfte8Ey4zfs__1059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4172586"/>
            <a:ext cx="2214563" cy="26257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0965" name="图片 40964" descr="平头领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516" y="0"/>
            <a:ext cx="1565672" cy="20875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0966" name="图片 40965" descr="领带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756" y="4173222"/>
            <a:ext cx="2376488" cy="26193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0967" name="图片 40966" descr="领带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537" y="4158617"/>
            <a:ext cx="2350294" cy="264858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2" y="435611"/>
            <a:ext cx="266890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37323" y="2485391"/>
            <a:ext cx="170354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1</a:t>
            </a:r>
            <a:r>
              <a:rPr lang="zh-CN" altLang="en-US" sz="1800"/>
              <a:t>、领带的选择</a:t>
            </a:r>
          </a:p>
        </p:txBody>
      </p:sp>
      <p:sp>
        <p:nvSpPr>
          <p:cNvPr id="5" name="文本占位符 40962"/>
          <p:cNvSpPr>
            <a:spLocks noGrp="1"/>
          </p:cNvSpPr>
          <p:nvPr/>
        </p:nvSpPr>
        <p:spPr>
          <a:xfrm>
            <a:off x="1607345" y="3191512"/>
            <a:ext cx="689038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/>
          <a:lstStyle>
            <a:lvl1pPr marL="342900" lvl="0" indent="-3429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defRPr sz="32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defRPr sz="2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defRPr sz="24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/>
              <a:t>※</a:t>
            </a:r>
            <a:r>
              <a:rPr lang="zh-CN" altLang="en-US" sz="1800"/>
              <a:t>领带与手表、袖扣是成年男士的三大饰品。</a:t>
            </a:r>
          </a:p>
          <a:p>
            <a:pPr marL="0" indent="0"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选面料、选颜色、选图案、选款式、重配套、重质量。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xfrm>
            <a:off x="916782" y="2262506"/>
            <a:ext cx="1760696" cy="1242060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/>
                </a:solidFill>
              </a:rPr>
              <a:t>2</a:t>
            </a:r>
            <a:r>
              <a:rPr lang="zh-CN" altLang="en-US" sz="1800">
                <a:solidFill>
                  <a:schemeClr val="tx1"/>
                </a:solidFill>
              </a:rPr>
              <a:t>、领带的打法</a:t>
            </a:r>
            <a:br>
              <a:rPr lang="zh-CN" altLang="en-US" sz="1800">
                <a:solidFill>
                  <a:schemeClr val="tx1"/>
                </a:solidFill>
              </a:rPr>
            </a:br>
            <a:r>
              <a:rPr lang="zh-CN" altLang="en-US" sz="1800">
                <a:solidFill>
                  <a:schemeClr val="tx1"/>
                </a:solidFill>
              </a:rPr>
              <a:t>      </a:t>
            </a:r>
            <a:r>
              <a:rPr lang="en-US" altLang="zh-CN" sz="1800">
                <a:solidFill>
                  <a:schemeClr val="tx1"/>
                </a:solidFill>
              </a:rPr>
              <a:t>※</a:t>
            </a:r>
            <a:r>
              <a:rPr lang="zh-CN" altLang="en-US" sz="1800">
                <a:solidFill>
                  <a:schemeClr val="tx1"/>
                </a:solidFill>
              </a:rPr>
              <a:t>平结</a:t>
            </a:r>
          </a:p>
        </p:txBody>
      </p:sp>
      <p:pic>
        <p:nvPicPr>
          <p:cNvPr id="41988" name="图片 41987" descr="领带的打法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648" y="1219200"/>
            <a:ext cx="6531769" cy="554545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3" y="435611"/>
            <a:ext cx="278653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40962" name="标题 40961"/>
          <p:cNvSpPr>
            <a:spLocks noGrp="1"/>
          </p:cNvSpPr>
          <p:nvPr/>
        </p:nvSpPr>
        <p:spPr>
          <a:xfrm>
            <a:off x="872968" y="1916429"/>
            <a:ext cx="946309" cy="486411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领带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图片 43011" descr="领带的打法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66" y="1148080"/>
            <a:ext cx="6819900" cy="568769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1" y="435611"/>
            <a:ext cx="293655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3928" y="2471420"/>
            <a:ext cx="112537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※</a:t>
            </a:r>
            <a:r>
              <a:rPr lang="zh-CN" altLang="en-US" sz="1800"/>
              <a:t>交叉结</a:t>
            </a:r>
          </a:p>
        </p:txBody>
      </p:sp>
      <p:sp>
        <p:nvSpPr>
          <p:cNvPr id="40962" name="标题 40961"/>
          <p:cNvSpPr>
            <a:spLocks noGrp="1"/>
          </p:cNvSpPr>
          <p:nvPr>
            <p:ph type="title"/>
          </p:nvPr>
        </p:nvSpPr>
        <p:spPr>
          <a:xfrm>
            <a:off x="840583" y="1959609"/>
            <a:ext cx="946309" cy="486411"/>
          </a:xfrm>
          <a:ln w="9525">
            <a:noFill/>
            <a:miter/>
          </a:ln>
        </p:spPr>
        <p:txBody>
          <a:bodyPr anchor="b"/>
          <a:lstStyle/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领带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领带的打法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97" y="1133477"/>
            <a:ext cx="6593205" cy="564705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2" y="435611"/>
            <a:ext cx="284035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3928" y="2471420"/>
            <a:ext cx="112537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※</a:t>
            </a:r>
            <a:r>
              <a:rPr lang="zh-CN" altLang="en-US" sz="1800"/>
              <a:t>温莎结</a:t>
            </a:r>
          </a:p>
        </p:txBody>
      </p:sp>
      <p:sp>
        <p:nvSpPr>
          <p:cNvPr id="40962" name="标题 40961"/>
          <p:cNvSpPr>
            <a:spLocks noGrp="1"/>
          </p:cNvSpPr>
          <p:nvPr>
            <p:ph type="title"/>
          </p:nvPr>
        </p:nvSpPr>
        <p:spPr>
          <a:xfrm>
            <a:off x="840583" y="1959609"/>
            <a:ext cx="946309" cy="486411"/>
          </a:xfrm>
          <a:ln w="9525">
            <a:noFill/>
            <a:miter/>
          </a:ln>
        </p:spPr>
        <p:txBody>
          <a:bodyPr anchor="b"/>
          <a:lstStyle/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领带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xfrm>
            <a:off x="1763316" y="1989139"/>
            <a:ext cx="58293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  <p:pic>
        <p:nvPicPr>
          <p:cNvPr id="50180" name="图片 50179" descr="领带的打法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30" y="1193166"/>
            <a:ext cx="6544628" cy="559498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1" y="435611"/>
            <a:ext cx="297942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4403" y="2471420"/>
            <a:ext cx="147875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※</a:t>
            </a:r>
            <a:r>
              <a:rPr lang="zh-CN" altLang="en-US" sz="1800"/>
              <a:t>半温莎结</a:t>
            </a:r>
          </a:p>
        </p:txBody>
      </p:sp>
      <p:sp>
        <p:nvSpPr>
          <p:cNvPr id="40962" name="标题 40961"/>
          <p:cNvSpPr>
            <a:spLocks noGrp="1"/>
          </p:cNvSpPr>
          <p:nvPr>
            <p:ph type="title"/>
          </p:nvPr>
        </p:nvSpPr>
        <p:spPr>
          <a:xfrm>
            <a:off x="840583" y="1959609"/>
            <a:ext cx="946309" cy="486411"/>
          </a:xfrm>
          <a:ln w="9525">
            <a:noFill/>
            <a:miter/>
          </a:ln>
        </p:spPr>
        <p:txBody>
          <a:bodyPr anchor="b"/>
          <a:lstStyle/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领带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文本占位符 47106"/>
          <p:cNvSpPr>
            <a:spLocks noGrp="1"/>
          </p:cNvSpPr>
          <p:nvPr>
            <p:ph type="body" idx="1"/>
          </p:nvPr>
        </p:nvSpPr>
        <p:spPr>
          <a:xfrm>
            <a:off x="1763316" y="1989139"/>
            <a:ext cx="58293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  <p:pic>
        <p:nvPicPr>
          <p:cNvPr id="47108" name="图片 47107" descr="领带的打法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27" y="1191896"/>
            <a:ext cx="6808946" cy="560260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3" y="435611"/>
            <a:ext cx="279796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4882" y="2471420"/>
            <a:ext cx="112537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※</a:t>
            </a:r>
            <a:r>
              <a:rPr lang="zh-CN" altLang="en-US" sz="1800"/>
              <a:t>四手结</a:t>
            </a:r>
          </a:p>
        </p:txBody>
      </p:sp>
      <p:sp>
        <p:nvSpPr>
          <p:cNvPr id="40962" name="标题 40961"/>
          <p:cNvSpPr>
            <a:spLocks noGrp="1"/>
          </p:cNvSpPr>
          <p:nvPr>
            <p:ph type="title"/>
          </p:nvPr>
        </p:nvSpPr>
        <p:spPr>
          <a:xfrm>
            <a:off x="840583" y="1959609"/>
            <a:ext cx="946309" cy="486411"/>
          </a:xfrm>
          <a:ln w="9525">
            <a:noFill/>
            <a:miter/>
          </a:ln>
        </p:spPr>
        <p:txBody>
          <a:bodyPr anchor="b"/>
          <a:lstStyle/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领带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3"/>
          <p:cNvSpPr txBox="1">
            <a:spLocks noGrp="1"/>
          </p:cNvSpPr>
          <p:nvPr/>
        </p:nvSpPr>
        <p:spPr>
          <a:xfrm>
            <a:off x="6229350" y="6324600"/>
            <a:ext cx="142875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 algn="r"/>
            <a:fld id="{9A0DB2DC-4C9A-4742-B13C-FB6460FD3503}" type="slidenum">
              <a:rPr lang="en-US" altLang="x-none" sz="1100" dirty="0">
                <a:latin typeface="Tahoma" pitchFamily="34" charset="0"/>
                <a:ea typeface="宋体" charset="-122"/>
              </a:rPr>
              <a:t>3</a:t>
            </a:fld>
            <a:endParaRPr lang="en-US" altLang="x-none" sz="1100" dirty="0">
              <a:latin typeface="Tahoma" pitchFamily="34" charset="0"/>
              <a:ea typeface="宋体" charset="-122"/>
            </a:endParaRPr>
          </a:p>
        </p:txBody>
      </p:sp>
      <p:sp>
        <p:nvSpPr>
          <p:cNvPr id="13314" name="Rectangle 2"/>
          <p:cNvSpPr/>
          <p:nvPr/>
        </p:nvSpPr>
        <p:spPr>
          <a:xfrm>
            <a:off x="2062162" y="457200"/>
            <a:ext cx="5538788" cy="3276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7866" tIns="33338" rIns="67866" bIns="33338" anchor="ctr"/>
          <a:lstStyle/>
          <a:p>
            <a:pPr lvl="0"/>
            <a:endParaRPr lang="zh-TW" altLang="en-US" sz="3200" b="1" dirty="0">
              <a:solidFill>
                <a:srgbClr val="006600"/>
              </a:solidFill>
              <a:latin typeface="Garamond" pitchFamily="2" charset="0"/>
              <a:ea typeface="PMingLiU" pitchFamily="2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5182" y="435611"/>
            <a:ext cx="289369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5371" y="2216151"/>
            <a:ext cx="5594509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</a:rPr>
              <a:t>一、着装要求</a:t>
            </a:r>
          </a:p>
          <a:p>
            <a:pPr indent="342900"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◇着装的基本要求</a:t>
            </a:r>
            <a:endParaRPr lang="zh-CN" altLang="en-US" sz="1800" b="1">
              <a:solidFill>
                <a:srgbClr val="FF0000"/>
              </a:solidFill>
            </a:endParaRPr>
          </a:p>
          <a:p>
            <a:pPr indent="342900">
              <a:lnSpc>
                <a:spcPct val="150000"/>
              </a:lnSpc>
            </a:pPr>
            <a:r>
              <a:rPr lang="en-US" altLang="zh-CN" sz="1800"/>
              <a:t>1</a:t>
            </a:r>
            <a:r>
              <a:rPr lang="zh-CN" altLang="en-US" sz="1800"/>
              <a:t>、着装应满足扮演不同社会角色的需要。</a:t>
            </a:r>
          </a:p>
          <a:p>
            <a:pPr indent="342900">
              <a:lnSpc>
                <a:spcPct val="150000"/>
              </a:lnSpc>
            </a:pPr>
            <a:r>
              <a:rPr lang="en-US" altLang="zh-CN" sz="1800"/>
              <a:t>2</a:t>
            </a:r>
            <a:r>
              <a:rPr lang="zh-CN" altLang="en-US" sz="1800"/>
              <a:t>、着装要和肤色、体形、年龄相协调。</a:t>
            </a:r>
          </a:p>
          <a:p>
            <a:pPr indent="342900">
              <a:lnSpc>
                <a:spcPct val="150000"/>
              </a:lnSpc>
            </a:pPr>
            <a:r>
              <a:rPr lang="en-US" altLang="zh-CN" sz="1800"/>
              <a:t>3</a:t>
            </a:r>
            <a:r>
              <a:rPr lang="zh-CN" altLang="en-US" sz="1800"/>
              <a:t>、着装要注意色彩的搭配。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52225"/>
          <p:cNvSpPr>
            <a:spLocks noGrp="1"/>
          </p:cNvSpPr>
          <p:nvPr>
            <p:ph type="title"/>
          </p:nvPr>
        </p:nvSpPr>
        <p:spPr>
          <a:xfrm>
            <a:off x="1118711" y="2367917"/>
            <a:ext cx="1996440" cy="58610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/>
                </a:solidFill>
              </a:rPr>
              <a:t>3</a:t>
            </a:r>
            <a:r>
              <a:rPr lang="zh-CN" altLang="en-US" sz="1800">
                <a:solidFill>
                  <a:schemeClr val="tx1"/>
                </a:solidFill>
              </a:rPr>
              <a:t>、领带夹的用法</a:t>
            </a:r>
          </a:p>
        </p:txBody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xfrm>
            <a:off x="1441134" y="3038477"/>
            <a:ext cx="7575709" cy="2314575"/>
          </a:xfrm>
          <a:ln w="9525">
            <a:noFill/>
            <a:miter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/>
              <a:t>※</a:t>
            </a:r>
            <a:r>
              <a:rPr lang="zh-CN" altLang="en-US" sz="1800" dirty="0"/>
              <a:t>只有在穿西服套装的时候使用。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/>
              <a:t>※</a:t>
            </a:r>
            <a:r>
              <a:rPr lang="zh-CN" altLang="en-US" sz="1800" dirty="0"/>
              <a:t>领带夹有特定的位置：从上往下数，在衬衫的第四与第五粒钮扣之间 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/>
              <a:t>※</a:t>
            </a:r>
            <a:r>
              <a:rPr lang="zh-CN" altLang="en-US" sz="1800" dirty="0"/>
              <a:t>领带夹不宜外露，有张扬之嫌。</a:t>
            </a:r>
            <a:endParaRPr lang="en-US" altLang="x-none" sz="1800" dirty="0"/>
          </a:p>
        </p:txBody>
      </p:sp>
      <p:pic>
        <p:nvPicPr>
          <p:cNvPr id="52228" name="图片 52227" descr="领带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907" y="434976"/>
            <a:ext cx="1999059" cy="27082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2229" name="图片 52228" descr="领带夹套装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" y="4790441"/>
            <a:ext cx="1525905" cy="20345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55182" y="435611"/>
            <a:ext cx="275510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40962" name="标题 40961"/>
          <p:cNvSpPr>
            <a:spLocks noGrp="1"/>
          </p:cNvSpPr>
          <p:nvPr/>
        </p:nvSpPr>
        <p:spPr>
          <a:xfrm>
            <a:off x="840583" y="1959609"/>
            <a:ext cx="946309" cy="486411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领带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53249"/>
          <p:cNvSpPr>
            <a:spLocks noGrp="1"/>
          </p:cNvSpPr>
          <p:nvPr>
            <p:ph type="title"/>
          </p:nvPr>
        </p:nvSpPr>
        <p:spPr>
          <a:xfrm>
            <a:off x="1205390" y="1804670"/>
            <a:ext cx="1610201" cy="656591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鞋袜的搭配</a:t>
            </a:r>
          </a:p>
        </p:txBody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xfrm>
            <a:off x="1560195" y="2306956"/>
            <a:ext cx="6911340" cy="436943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1</a:t>
            </a:r>
            <a:r>
              <a:rPr lang="zh-CN" altLang="en-US" sz="1800"/>
              <a:t>、鞋子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※</a:t>
            </a:r>
            <a:r>
              <a:rPr lang="zh-CN" altLang="en-US" sz="1800"/>
              <a:t>以黑色的牛皮皮鞋是西服套装的最佳选择。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不应有太多的装饰和图案。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款式应当正统，以系带皮鞋为最佳之选。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>
                <a:sym typeface="+mn-ea"/>
              </a:rPr>
              <a:t>鞋内应当无异味。</a:t>
            </a:r>
            <a:endParaRPr lang="zh-CN" altLang="en-US" sz="1800"/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>
                <a:sym typeface="+mn-ea"/>
              </a:rPr>
              <a:t>鞋面应当无灰尘。</a:t>
            </a:r>
            <a:endParaRPr lang="zh-CN" altLang="en-US" sz="1800"/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>
                <a:sym typeface="+mn-ea"/>
              </a:rPr>
              <a:t>鞋底应当无泥土。</a:t>
            </a:r>
            <a:endParaRPr lang="zh-CN" altLang="en-US" sz="1800"/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>
                <a:sym typeface="+mn-ea"/>
              </a:rPr>
              <a:t>鞋垫相宜，尺码相当。</a:t>
            </a:r>
            <a:endParaRPr lang="zh-CN" altLang="en-US" sz="1800"/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3355183" y="435611"/>
            <a:ext cx="290464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53249"/>
          <p:cNvSpPr>
            <a:spLocks noGrp="1"/>
          </p:cNvSpPr>
          <p:nvPr>
            <p:ph type="title"/>
          </p:nvPr>
        </p:nvSpPr>
        <p:spPr>
          <a:xfrm>
            <a:off x="1205390" y="1804670"/>
            <a:ext cx="1610201" cy="656591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鞋袜的搭配</a:t>
            </a:r>
          </a:p>
        </p:txBody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xfrm>
            <a:off x="1496854" y="2807336"/>
            <a:ext cx="5272564" cy="294195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2</a:t>
            </a:r>
            <a:r>
              <a:rPr lang="zh-CN" altLang="en-US" sz="1800">
                <a:sym typeface="+mn-ea"/>
              </a:rPr>
              <a:t>、袜子</a:t>
            </a:r>
            <a:endParaRPr lang="zh-CN" altLang="en-US" sz="1800"/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>
                <a:sym typeface="+mn-ea"/>
              </a:rPr>
              <a:t>应当选纯棉或纯毛的质地。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>
                <a:sym typeface="+mn-ea"/>
              </a:rPr>
              <a:t>以深色、单色为宜。</a:t>
            </a:r>
            <a:endParaRPr lang="zh-CN" altLang="en-US" sz="1800"/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>
                <a:sym typeface="+mn-ea"/>
              </a:rPr>
              <a:t>要做到干净、完整、成双、合脚。</a:t>
            </a:r>
            <a:endParaRPr lang="zh-CN" altLang="en-US" sz="180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3344228" y="435611"/>
            <a:ext cx="281892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56321"/>
          <p:cNvSpPr>
            <a:spLocks noGrp="1"/>
          </p:cNvSpPr>
          <p:nvPr>
            <p:ph type="title"/>
          </p:nvPr>
        </p:nvSpPr>
        <p:spPr>
          <a:xfrm>
            <a:off x="1312547" y="1746251"/>
            <a:ext cx="1385411" cy="614680"/>
          </a:xfrm>
          <a:ln w="9525">
            <a:noFill/>
            <a:miter/>
          </a:ln>
        </p:spPr>
        <p:txBody>
          <a:bodyPr anchor="b"/>
          <a:lstStyle/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公文包</a:t>
            </a:r>
          </a:p>
        </p:txBody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xfrm>
            <a:off x="1588771" y="2677797"/>
            <a:ext cx="6481763" cy="351345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1</a:t>
            </a:r>
            <a:r>
              <a:rPr lang="zh-CN" altLang="en-US" sz="1800"/>
              <a:t>、公文包的选择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※</a:t>
            </a:r>
            <a:r>
              <a:rPr lang="zh-CN" altLang="en-US" sz="1800"/>
              <a:t>面料以真皮为宜，牛皮、羊皮是首选。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颜色以深色、单色为好，黑色是首选。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公文包的表面除商标外不宜再有任何图案或文字。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标准的公文包是手提式的长方形公文包。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44228" y="435611"/>
            <a:ext cx="280844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57345"/>
          <p:cNvSpPr>
            <a:spLocks noGrp="1"/>
          </p:cNvSpPr>
          <p:nvPr>
            <p:ph type="title"/>
          </p:nvPr>
        </p:nvSpPr>
        <p:spPr>
          <a:xfrm>
            <a:off x="1591628" y="2618740"/>
            <a:ext cx="2917984" cy="599440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/>
                </a:solidFill>
              </a:rPr>
              <a:t>2</a:t>
            </a:r>
            <a:r>
              <a:rPr lang="zh-CN" altLang="en-US" sz="1800">
                <a:solidFill>
                  <a:schemeClr val="tx1"/>
                </a:solidFill>
              </a:rPr>
              <a:t>、公文包使用的基本要求</a:t>
            </a:r>
          </a:p>
        </p:txBody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xfrm>
            <a:off x="1937387" y="3380106"/>
            <a:ext cx="2025491" cy="245808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※</a:t>
            </a:r>
            <a:r>
              <a:rPr lang="zh-CN" altLang="en-US" sz="1800"/>
              <a:t>用包不宜多。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用包不张扬。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包内不乱装。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用包不乱放。</a:t>
            </a:r>
          </a:p>
        </p:txBody>
      </p:sp>
      <p:pic>
        <p:nvPicPr>
          <p:cNvPr id="57348" name="图片 57347" descr="公文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47" y="2647316"/>
            <a:ext cx="2755106" cy="3673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44229" y="435611"/>
            <a:ext cx="277606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56322" name="标题 56321"/>
          <p:cNvSpPr>
            <a:spLocks noGrp="1"/>
          </p:cNvSpPr>
          <p:nvPr/>
        </p:nvSpPr>
        <p:spPr>
          <a:xfrm>
            <a:off x="1312547" y="1746251"/>
            <a:ext cx="1385411" cy="61468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公文包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58369"/>
          <p:cNvSpPr>
            <a:spLocks noGrp="1"/>
          </p:cNvSpPr>
          <p:nvPr>
            <p:ph type="title"/>
          </p:nvPr>
        </p:nvSpPr>
        <p:spPr>
          <a:xfrm>
            <a:off x="1397794" y="2104391"/>
            <a:ext cx="2349818" cy="67119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</a:rPr>
              <a:t>三、女士套裙的礼仪</a:t>
            </a:r>
          </a:p>
        </p:txBody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xfrm>
            <a:off x="1685450" y="3375661"/>
            <a:ext cx="5293995" cy="1515111"/>
          </a:xfrm>
        </p:spPr>
        <p:txBody>
          <a:bodyPr/>
          <a:lstStyle/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女士套裙是由男士西装演变而来的，上身女式西装，下身是半截式裙子，也有配上背心的三件套。</a:t>
            </a:r>
          </a:p>
        </p:txBody>
      </p:sp>
      <p:pic>
        <p:nvPicPr>
          <p:cNvPr id="58373" name="图片 58372" descr="女士套装形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124" y="1229995"/>
            <a:ext cx="1894285" cy="32131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33751" y="435611"/>
            <a:ext cx="275510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59393"/>
          <p:cNvSpPr>
            <a:spLocks noGrp="1"/>
          </p:cNvSpPr>
          <p:nvPr>
            <p:ph type="title"/>
          </p:nvPr>
        </p:nvSpPr>
        <p:spPr>
          <a:xfrm>
            <a:off x="1301591" y="1847215"/>
            <a:ext cx="1599248" cy="599440"/>
          </a:xfrm>
          <a:ln w="9525">
            <a:noFill/>
            <a:miter/>
          </a:ln>
        </p:spPr>
        <p:txBody>
          <a:bodyPr anchor="b"/>
          <a:lstStyle/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套裙的选择</a:t>
            </a:r>
          </a:p>
        </p:txBody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>
          <a:xfrm>
            <a:off x="1495427" y="2346326"/>
            <a:ext cx="6193631" cy="4329431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1</a:t>
            </a:r>
            <a:r>
              <a:rPr lang="zh-CN" altLang="en-US" sz="1800"/>
              <a:t>、选面料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       匀称、平滑、垂悬、一致；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2</a:t>
            </a:r>
            <a:r>
              <a:rPr lang="zh-CN" altLang="en-US" sz="1800"/>
              <a:t>、选色彩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       以冷色调为主，应当清新、雅气而凝重，以体现着装者的典雅、端庄和稳重，色彩不超过两种；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3</a:t>
            </a:r>
            <a:r>
              <a:rPr lang="zh-CN" altLang="en-US" sz="1800"/>
              <a:t>、选图案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       可以不带任何图案，要讲究朴素而简洁。也可以有一些格子、条纹、圆点的图案。 </a:t>
            </a:r>
          </a:p>
          <a:p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3333750" y="435611"/>
            <a:ext cx="277653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xfrm>
            <a:off x="1475422" y="2590801"/>
            <a:ext cx="7291388" cy="411035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/>
              <a:t>4</a:t>
            </a:r>
            <a:r>
              <a:rPr lang="zh-CN" altLang="en-US" sz="1800" dirty="0"/>
              <a:t>、点缀 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/>
              <a:t>宜少不宜多，宜精不宜糙，宜简不宜繁，可以采用和不同色的衬衫、领花、丝巾、胸针、围巾等衣饰，来加以点缀，显得生动、活跃。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/>
              <a:t>5</a:t>
            </a:r>
            <a:r>
              <a:rPr lang="zh-CN" altLang="en-US" sz="1800" dirty="0"/>
              <a:t>、尺寸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/>
              <a:t>套裙的上衣和裙子的长短是没有明确的规定。一般认为裙短不雅，裙长无神。最理想的裙长，是裙子的下摆恰好抵达小腿肚子最丰满的地方。 裙最短不应该短于膝盖以上</a:t>
            </a:r>
            <a:r>
              <a:rPr lang="en-US" altLang="x-none" sz="1800" dirty="0"/>
              <a:t>15</a:t>
            </a:r>
            <a:r>
              <a:rPr lang="zh-CN" altLang="en-US" sz="1800" dirty="0"/>
              <a:t>厘米。</a:t>
            </a:r>
          </a:p>
        </p:txBody>
      </p:sp>
      <p:pic>
        <p:nvPicPr>
          <p:cNvPr id="60420" name="图片 60419" descr="丝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665" y="1088709"/>
            <a:ext cx="1158478" cy="1631951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0421" name="图片 60420" descr="xiongzh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650" y="1146175"/>
            <a:ext cx="1181100" cy="1574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33751" y="435611"/>
            <a:ext cx="286178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59394" name="标题 59393"/>
          <p:cNvSpPr>
            <a:spLocks noGrp="1"/>
          </p:cNvSpPr>
          <p:nvPr>
            <p:ph type="title"/>
          </p:nvPr>
        </p:nvSpPr>
        <p:spPr>
          <a:xfrm>
            <a:off x="1301591" y="1847215"/>
            <a:ext cx="1599248" cy="599440"/>
          </a:xfrm>
          <a:ln w="9525">
            <a:noFill/>
            <a:miter/>
          </a:ln>
        </p:spPr>
        <p:txBody>
          <a:bodyPr anchor="b"/>
          <a:lstStyle/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套裙的选择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61441"/>
          <p:cNvSpPr>
            <a:spLocks noGrp="1"/>
          </p:cNvSpPr>
          <p:nvPr>
            <p:ph type="title"/>
          </p:nvPr>
        </p:nvSpPr>
        <p:spPr>
          <a:xfrm>
            <a:off x="1279684" y="2016761"/>
            <a:ext cx="2113598" cy="600711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女式套裙的版型</a:t>
            </a:r>
          </a:p>
        </p:txBody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xfrm>
            <a:off x="1549719" y="2832735"/>
            <a:ext cx="4950619" cy="2429511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x-none" sz="1800" dirty="0"/>
              <a:t>1</a:t>
            </a:r>
            <a:r>
              <a:rPr lang="zh-CN" altLang="en-US" sz="1800" dirty="0"/>
              <a:t>、</a:t>
            </a:r>
            <a:r>
              <a:rPr lang="en-US" altLang="x-none" sz="1800" dirty="0"/>
              <a:t>H</a:t>
            </a:r>
            <a:r>
              <a:rPr lang="zh-CN" altLang="en-US" sz="1800" dirty="0"/>
              <a:t>型 上衣宽松 筒式裙子 直上直下 浑然一体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x-none" sz="1800" dirty="0"/>
              <a:t>2</a:t>
            </a:r>
            <a:r>
              <a:rPr lang="zh-CN" altLang="en-US" sz="1800" dirty="0"/>
              <a:t>、</a:t>
            </a:r>
            <a:r>
              <a:rPr lang="en-US" altLang="x-none" sz="1800" dirty="0"/>
              <a:t>X</a:t>
            </a:r>
            <a:r>
              <a:rPr lang="zh-CN" altLang="en-US" sz="1800" dirty="0"/>
              <a:t>型 上衣紧身 喇叭裙子 上宽下松 婀娜多姿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x-none" sz="1800" dirty="0"/>
              <a:t>3</a:t>
            </a:r>
            <a:r>
              <a:rPr lang="zh-CN" altLang="en-US" sz="1800" dirty="0"/>
              <a:t>、</a:t>
            </a:r>
            <a:r>
              <a:rPr lang="en-US" altLang="x-none" sz="1800" dirty="0"/>
              <a:t>A</a:t>
            </a:r>
            <a:r>
              <a:rPr lang="zh-CN" altLang="en-US" sz="1800" dirty="0"/>
              <a:t>型 上衣紧身 裙子宽松 松紧有致 富有动感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x-none" sz="1800" dirty="0"/>
              <a:t>4</a:t>
            </a:r>
            <a:r>
              <a:rPr lang="zh-CN" altLang="en-US" sz="1800" dirty="0"/>
              <a:t>、</a:t>
            </a:r>
            <a:r>
              <a:rPr lang="en-US" altLang="x-none" sz="1800" dirty="0"/>
              <a:t>Y</a:t>
            </a:r>
            <a:r>
              <a:rPr lang="zh-CN" altLang="en-US" sz="1800" dirty="0"/>
              <a:t>型 上衣宽松 裙子紧身 婷婷玉立 端庄大方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33751" y="435611"/>
            <a:ext cx="289369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62465"/>
          <p:cNvSpPr>
            <a:spLocks noGrp="1"/>
          </p:cNvSpPr>
          <p:nvPr>
            <p:ph type="title"/>
          </p:nvPr>
        </p:nvSpPr>
        <p:spPr>
          <a:xfrm>
            <a:off x="1452564" y="2089151"/>
            <a:ext cx="2242661" cy="70040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女士套裙的穿法</a:t>
            </a:r>
          </a:p>
        </p:txBody>
      </p:sp>
      <p:sp>
        <p:nvSpPr>
          <p:cNvPr id="62467" name="文本占位符 62466"/>
          <p:cNvSpPr>
            <a:spLocks noGrp="1"/>
          </p:cNvSpPr>
          <p:nvPr>
            <p:ph type="body" idx="1"/>
          </p:nvPr>
        </p:nvSpPr>
        <p:spPr>
          <a:xfrm>
            <a:off x="1783557" y="3004186"/>
            <a:ext cx="3486626" cy="301561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1</a:t>
            </a:r>
            <a:r>
              <a:rPr lang="zh-CN" altLang="en-US" sz="1800"/>
              <a:t>、大小适度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2</a:t>
            </a:r>
            <a:r>
              <a:rPr lang="zh-CN" altLang="en-US" sz="1800"/>
              <a:t>、穿着到位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3</a:t>
            </a:r>
            <a:r>
              <a:rPr lang="zh-CN" altLang="en-US" sz="1800"/>
              <a:t>、注意场合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4</a:t>
            </a:r>
            <a:r>
              <a:rPr lang="zh-CN" altLang="en-US" sz="1800"/>
              <a:t>、协调妆容 “妆成有却无”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5</a:t>
            </a:r>
            <a:r>
              <a:rPr lang="zh-CN" altLang="en-US" sz="1800"/>
              <a:t>、兼顾举止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33751" y="435611"/>
            <a:ext cx="279701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pic>
        <p:nvPicPr>
          <p:cNvPr id="58374" name="图片 58373" descr="套装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75" y="2623821"/>
            <a:ext cx="1773555" cy="410654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3"/>
          <p:cNvSpPr txBox="1">
            <a:spLocks noGrp="1"/>
          </p:cNvSpPr>
          <p:nvPr/>
        </p:nvSpPr>
        <p:spPr>
          <a:xfrm>
            <a:off x="6229350" y="6324600"/>
            <a:ext cx="142875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 algn="r"/>
            <a:fld id="{9A0DB2DC-4C9A-4742-B13C-FB6460FD3503}" type="slidenum">
              <a:rPr lang="en-US" altLang="x-none" sz="1100" dirty="0">
                <a:latin typeface="Tahoma" pitchFamily="34" charset="0"/>
                <a:ea typeface="宋体" charset="-122"/>
              </a:rPr>
              <a:t>4</a:t>
            </a:fld>
            <a:endParaRPr lang="en-US" altLang="x-none" sz="1100" dirty="0">
              <a:latin typeface="Tahoma" pitchFamily="34" charset="0"/>
              <a:ea typeface="宋体" charset="-122"/>
            </a:endParaRPr>
          </a:p>
        </p:txBody>
      </p:sp>
      <p:sp>
        <p:nvSpPr>
          <p:cNvPr id="13314" name="Rectangle 2"/>
          <p:cNvSpPr/>
          <p:nvPr/>
        </p:nvSpPr>
        <p:spPr>
          <a:xfrm>
            <a:off x="2062162" y="457200"/>
            <a:ext cx="5538788" cy="3276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7866" tIns="33338" rIns="67866" bIns="33338" anchor="ctr"/>
          <a:lstStyle/>
          <a:p>
            <a:pPr lvl="0"/>
            <a:endParaRPr lang="zh-TW" altLang="en-US" sz="3200" b="1" dirty="0">
              <a:solidFill>
                <a:srgbClr val="006600"/>
              </a:solidFill>
              <a:latin typeface="Garamond" pitchFamily="2" charset="0"/>
              <a:ea typeface="PMingLiU" pitchFamily="2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5181" y="435611"/>
            <a:ext cx="275463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4895" y="2216151"/>
            <a:ext cx="6832759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不同场合的着装要求</a:t>
            </a:r>
          </a:p>
          <a:p>
            <a:pPr indent="342900">
              <a:lnSpc>
                <a:spcPct val="150000"/>
              </a:lnSpc>
            </a:pPr>
            <a:r>
              <a:rPr lang="en-US" altLang="zh-CN" sz="1800"/>
              <a:t>1</a:t>
            </a:r>
            <a:r>
              <a:rPr lang="zh-CN" altLang="en-US" sz="1800"/>
              <a:t>、公务场合</a:t>
            </a:r>
          </a:p>
          <a:p>
            <a:pPr indent="342900">
              <a:lnSpc>
                <a:spcPct val="150000"/>
              </a:lnSpc>
            </a:pPr>
            <a:r>
              <a:rPr lang="en-US" altLang="zh-CN" sz="1800"/>
              <a:t>※</a:t>
            </a:r>
            <a:r>
              <a:rPr lang="zh-CN" altLang="en-US" sz="1800"/>
              <a:t>注重保守，宜穿套装、套裙以及制服。  </a:t>
            </a:r>
          </a:p>
          <a:p>
            <a:pPr indent="342900">
              <a:lnSpc>
                <a:spcPct val="150000"/>
              </a:lnSpc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选择长裤、长裙和长袖衬衫。</a:t>
            </a:r>
          </a:p>
          <a:p>
            <a:pPr indent="342900">
              <a:lnSpc>
                <a:spcPct val="150000"/>
              </a:lnSpc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不宜穿时装、便装。   </a:t>
            </a:r>
          </a:p>
          <a:p>
            <a:pPr indent="342900">
              <a:lnSpc>
                <a:spcPct val="150000"/>
              </a:lnSpc>
            </a:pPr>
            <a:r>
              <a:rPr lang="en-US" altLang="zh-CN" sz="1800">
                <a:sym typeface="+mn-ea"/>
              </a:rPr>
              <a:t>※</a:t>
            </a:r>
            <a:r>
              <a:rPr lang="zh-CN" altLang="en-US" sz="1800"/>
              <a:t>在非常重要的场合不应选择短袖衬衫。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6672263" y="2402206"/>
          <a:ext cx="1607344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3" imgW="2143125" imgH="3286125" progId="MS_ClipArt_Gallery.2">
                  <p:embed/>
                </p:oleObj>
              </mc:Choice>
              <mc:Fallback>
                <p:oleObj r:id="rId3" imgW="2143125" imgH="3286125" progId="MS_ClipArt_Gallery.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2263" y="2402206"/>
                        <a:ext cx="1607344" cy="328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63489"/>
          <p:cNvSpPr>
            <a:spLocks noGrp="1"/>
          </p:cNvSpPr>
          <p:nvPr>
            <p:ph type="title"/>
          </p:nvPr>
        </p:nvSpPr>
        <p:spPr>
          <a:xfrm>
            <a:off x="1280638" y="2004061"/>
            <a:ext cx="2146459" cy="65722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女士套裙的搭配</a:t>
            </a:r>
          </a:p>
        </p:txBody>
      </p:sp>
      <p:sp>
        <p:nvSpPr>
          <p:cNvPr id="63491" name="文本占位符 63490"/>
          <p:cNvSpPr>
            <a:spLocks noGrp="1"/>
          </p:cNvSpPr>
          <p:nvPr>
            <p:ph type="body" idx="1"/>
          </p:nvPr>
        </p:nvSpPr>
        <p:spPr>
          <a:xfrm>
            <a:off x="1569244" y="2803525"/>
            <a:ext cx="6210300" cy="334327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latin typeface="宋体" charset="-122"/>
              </a:rPr>
              <a:t>1</a:t>
            </a:r>
            <a:r>
              <a:rPr lang="zh-CN" altLang="en-US" sz="1800">
                <a:latin typeface="宋体" charset="-122"/>
              </a:rPr>
              <a:t>、衬衫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latin typeface="宋体" charset="-122"/>
              </a:rPr>
              <a:t>    ※</a:t>
            </a:r>
            <a:r>
              <a:rPr lang="zh-CN" altLang="en-US" sz="1800">
                <a:latin typeface="宋体" charset="-122"/>
              </a:rPr>
              <a:t>面料轻薄柔软，色彩不宜过于鲜艳，以单色为佳，注意深浅搭配，图案简洁。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latin typeface="宋体" charset="-122"/>
              </a:rPr>
              <a:t>    ※</a:t>
            </a:r>
            <a:r>
              <a:rPr lang="zh-CN" altLang="en-US" sz="1800">
                <a:latin typeface="宋体" charset="-122"/>
              </a:rPr>
              <a:t>衬衫的下摆掖入裙腰内；纽扣要一一扣好；衬衫在公众场合不能外穿。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33751" y="435611"/>
            <a:ext cx="301132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63489"/>
          <p:cNvSpPr>
            <a:spLocks noGrp="1"/>
          </p:cNvSpPr>
          <p:nvPr>
            <p:ph type="title"/>
          </p:nvPr>
        </p:nvSpPr>
        <p:spPr>
          <a:xfrm>
            <a:off x="1280638" y="2004061"/>
            <a:ext cx="2146459" cy="65722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女士套裙的搭配</a:t>
            </a:r>
          </a:p>
        </p:txBody>
      </p:sp>
      <p:sp>
        <p:nvSpPr>
          <p:cNvPr id="63491" name="文本占位符 63490"/>
          <p:cNvSpPr>
            <a:spLocks noGrp="1"/>
          </p:cNvSpPr>
          <p:nvPr>
            <p:ph type="body" idx="1"/>
          </p:nvPr>
        </p:nvSpPr>
        <p:spPr>
          <a:xfrm>
            <a:off x="1569244" y="2803525"/>
            <a:ext cx="6210300" cy="334327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latin typeface="宋体" charset="-122"/>
                <a:sym typeface="+mn-ea"/>
              </a:rPr>
              <a:t>2</a:t>
            </a:r>
            <a:r>
              <a:rPr lang="zh-CN" altLang="en-US" sz="1800">
                <a:latin typeface="宋体" charset="-122"/>
                <a:sym typeface="+mn-ea"/>
              </a:rPr>
              <a:t>、内衣</a:t>
            </a:r>
            <a:endParaRPr lang="zh-CN" altLang="en-US" sz="1800">
              <a:latin typeface="宋体" charset="-122"/>
            </a:endParaRPr>
          </a:p>
          <a:p>
            <a:pPr marL="0" indent="256699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latin typeface="宋体" charset="-122"/>
                <a:sym typeface="+mn-ea"/>
              </a:rPr>
              <a:t>※</a:t>
            </a:r>
            <a:r>
              <a:rPr lang="zh-CN" altLang="en-US" sz="1800">
                <a:latin typeface="宋体" charset="-122"/>
                <a:sym typeface="+mn-ea"/>
              </a:rPr>
              <a:t>纯棉、真丝面料为佳；色彩单一为佳。</a:t>
            </a:r>
            <a:endParaRPr lang="zh-CN" altLang="en-US" sz="1800">
              <a:latin typeface="宋体" charset="-122"/>
            </a:endParaRPr>
          </a:p>
          <a:p>
            <a:pPr marL="0" indent="256699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latin typeface="宋体" charset="-122"/>
                <a:sym typeface="+mn-ea"/>
              </a:rPr>
              <a:t>※</a:t>
            </a:r>
            <a:r>
              <a:rPr lang="zh-CN" altLang="en-US" sz="1800">
                <a:latin typeface="宋体" charset="-122"/>
                <a:sym typeface="+mn-ea"/>
              </a:rPr>
              <a:t>内衣必须要穿、内衣不宜外穿、内衣不准外露、内衣不准外透。</a:t>
            </a:r>
            <a:endParaRPr lang="zh-CN" altLang="en-US" sz="1800">
              <a:latin typeface="宋体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33750" y="435611"/>
            <a:ext cx="28298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63489"/>
          <p:cNvSpPr>
            <a:spLocks noGrp="1"/>
          </p:cNvSpPr>
          <p:nvPr>
            <p:ph type="title"/>
          </p:nvPr>
        </p:nvSpPr>
        <p:spPr>
          <a:xfrm>
            <a:off x="1280638" y="2004061"/>
            <a:ext cx="2146459" cy="65722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女士套裙的搭配</a:t>
            </a:r>
          </a:p>
        </p:txBody>
      </p:sp>
      <p:sp>
        <p:nvSpPr>
          <p:cNvPr id="63491" name="文本占位符 63490"/>
          <p:cNvSpPr>
            <a:spLocks noGrp="1"/>
          </p:cNvSpPr>
          <p:nvPr>
            <p:ph type="body" idx="1"/>
          </p:nvPr>
        </p:nvSpPr>
        <p:spPr>
          <a:xfrm>
            <a:off x="1569244" y="2803526"/>
            <a:ext cx="6210300" cy="3343911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latin typeface="宋体" charset="-122"/>
                <a:sym typeface="+mn-ea"/>
              </a:rPr>
              <a:t>3</a:t>
            </a:r>
            <a:r>
              <a:rPr lang="zh-CN" altLang="en-US" sz="1800">
                <a:latin typeface="宋体" charset="-122"/>
                <a:sym typeface="+mn-ea"/>
              </a:rPr>
              <a:t>、衬裙</a:t>
            </a:r>
            <a:r>
              <a:rPr lang="en-US" altLang="zh-CN" sz="1800">
                <a:latin typeface="宋体" charset="-122"/>
                <a:sym typeface="+mn-ea"/>
              </a:rPr>
              <a:t>--</a:t>
            </a:r>
            <a:r>
              <a:rPr lang="zh-CN" altLang="en-US" sz="1800">
                <a:latin typeface="宋体" charset="-122"/>
                <a:sym typeface="+mn-ea"/>
              </a:rPr>
              <a:t>裙子以内的裙子</a:t>
            </a:r>
            <a:endParaRPr lang="zh-CN" altLang="en-US" sz="1800">
              <a:latin typeface="宋体" charset="-122"/>
            </a:endParaRP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latin typeface="宋体" charset="-122"/>
                <a:sym typeface="+mn-ea"/>
              </a:rPr>
              <a:t>※</a:t>
            </a:r>
            <a:r>
              <a:rPr lang="zh-CN" altLang="en-US" sz="1800">
                <a:latin typeface="宋体" charset="-122"/>
                <a:sym typeface="+mn-ea"/>
              </a:rPr>
              <a:t>面料应丝、棉、麻等透气、吸湿柔软的面料；颜色宜单色、浅色与套裙相协调。</a:t>
            </a:r>
            <a:endParaRPr lang="zh-CN" altLang="en-US" sz="1800">
              <a:latin typeface="宋体" charset="-122"/>
            </a:endParaRP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latin typeface="宋体" charset="-122"/>
                <a:sym typeface="+mn-ea"/>
              </a:rPr>
              <a:t>※</a:t>
            </a:r>
            <a:r>
              <a:rPr lang="zh-CN" altLang="en-US" sz="1800">
                <a:latin typeface="宋体" charset="-122"/>
                <a:sym typeface="+mn-ea"/>
              </a:rPr>
              <a:t>线条简单、穿着合身、大小适度。</a:t>
            </a:r>
            <a:endParaRPr lang="zh-CN" altLang="en-US" sz="1800">
              <a:latin typeface="宋体" charset="-122"/>
            </a:endParaRP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>
                <a:latin typeface="宋体" charset="-122"/>
                <a:sym typeface="+mn-ea"/>
              </a:rPr>
              <a:t>※</a:t>
            </a:r>
            <a:r>
              <a:rPr lang="zh-CN" altLang="en-US" sz="1800">
                <a:latin typeface="宋体" charset="-122"/>
                <a:sym typeface="+mn-ea"/>
              </a:rPr>
              <a:t>衬裙切忌暴露于外。</a:t>
            </a:r>
            <a:endParaRPr lang="zh-CN" altLang="en-US" sz="1800">
              <a:latin typeface="宋体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33751" y="435611"/>
            <a:ext cx="286178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63489"/>
          <p:cNvSpPr>
            <a:spLocks noGrp="1"/>
          </p:cNvSpPr>
          <p:nvPr>
            <p:ph type="title"/>
          </p:nvPr>
        </p:nvSpPr>
        <p:spPr>
          <a:xfrm>
            <a:off x="1280638" y="2004061"/>
            <a:ext cx="2146459" cy="65722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女士套裙的搭配</a:t>
            </a:r>
          </a:p>
        </p:txBody>
      </p:sp>
      <p:sp>
        <p:nvSpPr>
          <p:cNvPr id="63491" name="文本占位符 63490"/>
          <p:cNvSpPr>
            <a:spLocks noGrp="1"/>
          </p:cNvSpPr>
          <p:nvPr>
            <p:ph type="body" idx="1"/>
          </p:nvPr>
        </p:nvSpPr>
        <p:spPr>
          <a:xfrm>
            <a:off x="1569722" y="2818130"/>
            <a:ext cx="6456521" cy="3343911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>
                <a:latin typeface="宋体" charset="-122"/>
                <a:sym typeface="+mn-ea"/>
              </a:rPr>
              <a:t>4</a:t>
            </a:r>
            <a:r>
              <a:rPr lang="zh-CN" altLang="en-US" sz="1800" dirty="0">
                <a:latin typeface="宋体" charset="-122"/>
                <a:sym typeface="+mn-ea"/>
              </a:rPr>
              <a:t>、鞋袜</a:t>
            </a:r>
            <a:endParaRPr lang="zh-CN" altLang="en-US" sz="1800" dirty="0">
              <a:latin typeface="宋体" charset="-122"/>
            </a:endParaRP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>
                <a:latin typeface="宋体" charset="-122"/>
                <a:sym typeface="+mn-ea"/>
              </a:rPr>
              <a:t>※</a:t>
            </a:r>
            <a:r>
              <a:rPr lang="zh-CN" altLang="en-US" sz="1800" dirty="0">
                <a:latin typeface="宋体" charset="-122"/>
                <a:sym typeface="+mn-ea"/>
              </a:rPr>
              <a:t>鞋子要慎选、袜子必须穿。</a:t>
            </a:r>
            <a:endParaRPr lang="en-US" altLang="x-none" sz="1800" dirty="0">
              <a:latin typeface="宋体" charset="-122"/>
            </a:endParaRP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>
                <a:latin typeface="宋体" charset="-122"/>
                <a:sym typeface="+mn-ea"/>
              </a:rPr>
              <a:t>※</a:t>
            </a:r>
            <a:r>
              <a:rPr lang="zh-CN" altLang="en-US" sz="1800" dirty="0">
                <a:latin typeface="宋体" charset="-122"/>
                <a:sym typeface="+mn-ea"/>
              </a:rPr>
              <a:t>鞋袜应大小相宜、鞋袜应完好无缺、鞋袜不可当众脱下。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>
                <a:latin typeface="宋体" charset="-122"/>
                <a:sym typeface="+mn-ea"/>
              </a:rPr>
              <a:t>※</a:t>
            </a:r>
            <a:r>
              <a:rPr lang="zh-CN" altLang="en-US" sz="1800" dirty="0">
                <a:latin typeface="宋体" charset="-122"/>
                <a:sym typeface="+mn-ea"/>
              </a:rPr>
              <a:t>袜子不可随意乱穿、袜口不可暴露在外。</a:t>
            </a:r>
            <a:endParaRPr lang="zh-CN" altLang="en-US" sz="1800">
              <a:latin typeface="宋体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33750" y="435611"/>
            <a:ext cx="287274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pic>
        <p:nvPicPr>
          <p:cNvPr id="66565" name="图片 66564" descr="女士正装黑皮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43" y="1245871"/>
            <a:ext cx="1602581" cy="21367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67585"/>
          <p:cNvSpPr>
            <a:spLocks noGrp="1"/>
          </p:cNvSpPr>
          <p:nvPr>
            <p:ph type="title"/>
          </p:nvPr>
        </p:nvSpPr>
        <p:spPr>
          <a:xfrm>
            <a:off x="1397318" y="2160906"/>
            <a:ext cx="1813560" cy="642620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</a:rPr>
              <a:t>四、制服礼仪</a:t>
            </a:r>
          </a:p>
        </p:txBody>
      </p:sp>
      <p:sp>
        <p:nvSpPr>
          <p:cNvPr id="67587" name="文本占位符 67586"/>
          <p:cNvSpPr>
            <a:spLocks noGrp="1"/>
          </p:cNvSpPr>
          <p:nvPr>
            <p:ph type="body" idx="1"/>
          </p:nvPr>
        </p:nvSpPr>
        <p:spPr>
          <a:xfrm>
            <a:off x="1666400" y="3162301"/>
            <a:ext cx="6022181" cy="2586991"/>
          </a:xfrm>
        </p:spPr>
        <p:txBody>
          <a:bodyPr/>
          <a:lstStyle/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制服是由其所在单位统一制作下发的，面料、色彩、款式整齐划一的着装；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体现职业特点、表明职级差异、实现整齐划一、树立其单位形象；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33751" y="435611"/>
            <a:ext cx="291512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68609"/>
          <p:cNvSpPr>
            <a:spLocks noGrp="1"/>
          </p:cNvSpPr>
          <p:nvPr>
            <p:ph type="title"/>
          </p:nvPr>
        </p:nvSpPr>
        <p:spPr>
          <a:xfrm>
            <a:off x="1441610" y="2003426"/>
            <a:ext cx="1620679" cy="629285"/>
          </a:xfrm>
          <a:ln w="9525">
            <a:noFill/>
            <a:miter/>
          </a:ln>
        </p:spPr>
        <p:txBody>
          <a:bodyPr anchor="b"/>
          <a:lstStyle/>
          <a:p>
            <a:r>
              <a:rPr lang="zh-CN" altLang="en-US" sz="1800" b="1"/>
              <a:t>制服礼仪</a:t>
            </a:r>
          </a:p>
        </p:txBody>
      </p:sp>
      <p:pic>
        <p:nvPicPr>
          <p:cNvPr id="68611" name="图片 68610" descr="法国空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467" y="1311276"/>
            <a:ext cx="2600325" cy="46577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8612" name="文本占位符 68611" descr="泰国空姐"/>
          <p:cNvPicPr>
            <a:picLocks noGrp="1"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3094436" y="2516505"/>
            <a:ext cx="2347913" cy="4114800"/>
          </a:xfrm>
        </p:spPr>
      </p:pic>
      <p:sp>
        <p:nvSpPr>
          <p:cNvPr id="4" name="文本框 3"/>
          <p:cNvSpPr txBox="1"/>
          <p:nvPr/>
        </p:nvSpPr>
        <p:spPr>
          <a:xfrm>
            <a:off x="3344228" y="249555"/>
            <a:ext cx="280844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图片 69635" descr="空姐制服中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363" y="3174685"/>
            <a:ext cx="3593306" cy="31527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9637" name="图片 69636" descr="空姐制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408" y="1219200"/>
            <a:ext cx="2536031" cy="42672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33751" y="435611"/>
            <a:ext cx="285130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68610" name="标题 68609"/>
          <p:cNvSpPr>
            <a:spLocks noGrp="1"/>
          </p:cNvSpPr>
          <p:nvPr>
            <p:ph type="title"/>
          </p:nvPr>
        </p:nvSpPr>
        <p:spPr>
          <a:xfrm>
            <a:off x="1441610" y="2003426"/>
            <a:ext cx="1620679" cy="629285"/>
          </a:xfrm>
          <a:ln w="9525">
            <a:noFill/>
            <a:miter/>
          </a:ln>
        </p:spPr>
        <p:txBody>
          <a:bodyPr anchor="b"/>
          <a:lstStyle/>
          <a:p>
            <a:r>
              <a:rPr lang="zh-CN" altLang="en-US" sz="1800" b="1"/>
              <a:t>制服礼仪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图片 70659" descr="马来西亚的空姐制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3" y="1351599"/>
            <a:ext cx="2892029" cy="48752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0661" name="图片 70660" descr="阿联酋空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246" y="2417446"/>
            <a:ext cx="2216944" cy="40814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33750" y="435611"/>
            <a:ext cx="288321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68610" name="标题 68609"/>
          <p:cNvSpPr>
            <a:spLocks noGrp="1"/>
          </p:cNvSpPr>
          <p:nvPr/>
        </p:nvSpPr>
        <p:spPr>
          <a:xfrm>
            <a:off x="1441610" y="2003426"/>
            <a:ext cx="1620679" cy="6292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/>
              <a:t>制服礼仪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文本占位符 71682" descr="web_20070822_366"/>
          <p:cNvPicPr>
            <a:picLocks noGrp="1"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1107996" y="3302319"/>
            <a:ext cx="3086100" cy="2779712"/>
          </a:xfrm>
        </p:spPr>
      </p:pic>
      <p:pic>
        <p:nvPicPr>
          <p:cNvPr id="71684" name="图片 71683" descr="W020100613397912008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6" y="889001"/>
            <a:ext cx="2591991" cy="259238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685" name="图片 71684" descr="zhif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361" y="2997201"/>
            <a:ext cx="1849041" cy="370998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文本框 3"/>
          <p:cNvSpPr txBox="1"/>
          <p:nvPr/>
        </p:nvSpPr>
        <p:spPr>
          <a:xfrm>
            <a:off x="3333750" y="435611"/>
            <a:ext cx="2829878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68610" name="标题 68609"/>
          <p:cNvSpPr>
            <a:spLocks noGrp="1"/>
          </p:cNvSpPr>
          <p:nvPr/>
        </p:nvSpPr>
        <p:spPr>
          <a:xfrm>
            <a:off x="1441610" y="2003426"/>
            <a:ext cx="1620679" cy="6292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/>
              <a:t>制服礼仪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图片 72705" descr="762377_9099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546" y="317183"/>
            <a:ext cx="2081213" cy="35671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2707" name="标题 72706"/>
          <p:cNvSpPr>
            <a:spLocks noGrp="1"/>
          </p:cNvSpPr>
          <p:nvPr>
            <p:ph type="title"/>
          </p:nvPr>
        </p:nvSpPr>
        <p:spPr>
          <a:xfrm>
            <a:off x="1260158" y="2074546"/>
            <a:ext cx="1642586" cy="728980"/>
          </a:xfrm>
          <a:ln w="9525">
            <a:noFill/>
            <a:miter/>
          </a:ln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制服的制作</a:t>
            </a:r>
          </a:p>
        </p:txBody>
      </p:sp>
      <p:sp>
        <p:nvSpPr>
          <p:cNvPr id="72708" name="文本占位符 72707"/>
          <p:cNvSpPr>
            <a:spLocks noGrp="1"/>
          </p:cNvSpPr>
          <p:nvPr>
            <p:ph type="body" idx="1"/>
          </p:nvPr>
        </p:nvSpPr>
        <p:spPr>
          <a:xfrm>
            <a:off x="1193006" y="3305810"/>
            <a:ext cx="5829300" cy="2957831"/>
          </a:xfrm>
        </p:spPr>
        <p:txBody>
          <a:bodyPr/>
          <a:lstStyle/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1</a:t>
            </a:r>
            <a:r>
              <a:rPr lang="zh-CN" altLang="en-US" sz="1800"/>
              <a:t>、面料要好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2</a:t>
            </a:r>
            <a:r>
              <a:rPr lang="zh-CN" altLang="en-US" sz="1800"/>
              <a:t>、色彩要少（应当选择本单位的标志性颜色、力求色彩单一而偏深、应当尽量遵守三色原则）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3</a:t>
            </a:r>
            <a:r>
              <a:rPr lang="zh-CN" altLang="en-US" sz="1800"/>
              <a:t>、款式要雅（四戒：戒露、戒透、戒短、戒紧）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4</a:t>
            </a:r>
            <a:r>
              <a:rPr lang="zh-CN" altLang="en-US" sz="1800"/>
              <a:t>、做工要精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33750" y="435611"/>
            <a:ext cx="2765108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3"/>
          <p:cNvSpPr txBox="1">
            <a:spLocks noGrp="1"/>
          </p:cNvSpPr>
          <p:nvPr/>
        </p:nvSpPr>
        <p:spPr>
          <a:xfrm>
            <a:off x="6229350" y="6324600"/>
            <a:ext cx="142875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 algn="r"/>
            <a:fld id="{9A0DB2DC-4C9A-4742-B13C-FB6460FD3503}" type="slidenum">
              <a:rPr lang="en-US" altLang="x-none" sz="1100" dirty="0">
                <a:latin typeface="Tahoma" pitchFamily="34" charset="0"/>
                <a:ea typeface="宋体" charset="-122"/>
              </a:rPr>
              <a:t>5</a:t>
            </a:fld>
            <a:endParaRPr lang="en-US" altLang="x-none" sz="1100" dirty="0">
              <a:latin typeface="Tahoma" pitchFamily="34" charset="0"/>
              <a:ea typeface="宋体" charset="-122"/>
            </a:endParaRPr>
          </a:p>
        </p:txBody>
      </p:sp>
      <p:sp>
        <p:nvSpPr>
          <p:cNvPr id="13314" name="Rectangle 2"/>
          <p:cNvSpPr/>
          <p:nvPr/>
        </p:nvSpPr>
        <p:spPr>
          <a:xfrm>
            <a:off x="2062162" y="457200"/>
            <a:ext cx="5538788" cy="3276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7866" tIns="33338" rIns="67866" bIns="33338" anchor="ctr"/>
          <a:lstStyle/>
          <a:p>
            <a:pPr lvl="0"/>
            <a:endParaRPr lang="zh-TW" altLang="en-US" sz="3200" b="1" dirty="0">
              <a:solidFill>
                <a:srgbClr val="006600"/>
              </a:solidFill>
              <a:latin typeface="Garamond" pitchFamily="2" charset="0"/>
              <a:ea typeface="PMingLiU" pitchFamily="2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5183" y="435611"/>
            <a:ext cx="273319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6319" y="2617471"/>
            <a:ext cx="3560921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en-US" sz="1800"/>
              <a:t>2</a:t>
            </a:r>
            <a:r>
              <a:rPr lang="zh-CN" altLang="en-US" sz="1800"/>
              <a:t>、</a:t>
            </a:r>
            <a:r>
              <a:rPr sz="1800"/>
              <a:t>社交场合</a:t>
            </a:r>
          </a:p>
          <a:p>
            <a:pPr indent="342900">
              <a:lnSpc>
                <a:spcPct val="150000"/>
              </a:lnSpc>
            </a:pPr>
            <a:r>
              <a:rPr lang="en-US" sz="1800"/>
              <a:t>※</a:t>
            </a:r>
            <a:r>
              <a:rPr sz="1800"/>
              <a:t>时尚个性。    </a:t>
            </a:r>
          </a:p>
          <a:p>
            <a:pPr indent="342900">
              <a:lnSpc>
                <a:spcPct val="150000"/>
              </a:lnSpc>
            </a:pPr>
            <a:r>
              <a:rPr lang="en-US" sz="1800">
                <a:sym typeface="+mn-ea"/>
              </a:rPr>
              <a:t>※</a:t>
            </a:r>
            <a:r>
              <a:rPr sz="1800"/>
              <a:t>宜着礼服、时装、民族服装。</a:t>
            </a:r>
          </a:p>
          <a:p>
            <a:pPr indent="342900">
              <a:lnSpc>
                <a:spcPct val="150000"/>
              </a:lnSpc>
            </a:pPr>
            <a:r>
              <a:rPr lang="en-US" sz="1800">
                <a:sym typeface="+mn-ea"/>
              </a:rPr>
              <a:t>※</a:t>
            </a:r>
            <a:r>
              <a:rPr sz="1800"/>
              <a:t>一般不适合选择过分庄重保守的服装。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98244" y="2630805"/>
            <a:ext cx="3798094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en-US" sz="1800"/>
              <a:t>3</a:t>
            </a:r>
            <a:r>
              <a:rPr lang="zh-CN" altLang="en-US" sz="1800"/>
              <a:t>、</a:t>
            </a:r>
            <a:r>
              <a:rPr sz="1800"/>
              <a:t>休闲场合</a:t>
            </a:r>
          </a:p>
          <a:p>
            <a:pPr indent="342900">
              <a:lnSpc>
                <a:spcPct val="150000"/>
              </a:lnSpc>
            </a:pPr>
            <a:r>
              <a:rPr lang="en-US" sz="1800"/>
              <a:t>※</a:t>
            </a:r>
            <a:r>
              <a:rPr sz="1800"/>
              <a:t>舒适自然。    </a:t>
            </a:r>
          </a:p>
          <a:p>
            <a:pPr indent="342900">
              <a:lnSpc>
                <a:spcPct val="150000"/>
              </a:lnSpc>
            </a:pPr>
            <a:r>
              <a:rPr lang="en-US" sz="1800">
                <a:sym typeface="+mn-ea"/>
              </a:rPr>
              <a:t>※</a:t>
            </a:r>
            <a:r>
              <a:rPr sz="1800"/>
              <a:t>宜穿运动装、牛仔装、沙滩装。</a:t>
            </a:r>
          </a:p>
          <a:p>
            <a:pPr indent="342900">
              <a:lnSpc>
                <a:spcPct val="150000"/>
              </a:lnSpc>
            </a:pPr>
            <a:r>
              <a:rPr lang="en-US" sz="1800">
                <a:sym typeface="+mn-ea"/>
              </a:rPr>
              <a:t>※</a:t>
            </a:r>
            <a:r>
              <a:rPr sz="1800"/>
              <a:t>非正式的便装，比如T恤、短裤等。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2989" y="1974216"/>
            <a:ext cx="2462854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◇不同场合的着装要求</a:t>
            </a: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图片 73729" descr="女士套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966" y="2742566"/>
            <a:ext cx="1293019" cy="36433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3732" name="文本占位符 73731"/>
          <p:cNvSpPr>
            <a:spLocks noGrp="1"/>
          </p:cNvSpPr>
          <p:nvPr>
            <p:ph type="body" idx="1"/>
          </p:nvPr>
        </p:nvSpPr>
        <p:spPr>
          <a:xfrm>
            <a:off x="1486854" y="3047366"/>
            <a:ext cx="4966811" cy="270446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1</a:t>
            </a:r>
            <a:r>
              <a:rPr lang="zh-CN" altLang="en-US" sz="1800"/>
              <a:t>、忌脏（无异物、无异味、无异色、无异迹）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2</a:t>
            </a:r>
            <a:r>
              <a:rPr lang="zh-CN" altLang="en-US" sz="1800"/>
              <a:t>、忌皱（加以熨烫，不乱倚、乱靠、乱坐）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3</a:t>
            </a:r>
            <a:r>
              <a:rPr lang="zh-CN" altLang="en-US" sz="1800"/>
              <a:t>、忌破（防开线、磨毛、磨破、纽扣丢失）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4</a:t>
            </a:r>
            <a:r>
              <a:rPr lang="zh-CN" altLang="en-US" sz="1800"/>
              <a:t>、忌乱（要注意搭配）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33750" y="435611"/>
            <a:ext cx="297942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72707" name="标题 72706"/>
          <p:cNvSpPr>
            <a:spLocks noGrp="1"/>
          </p:cNvSpPr>
          <p:nvPr>
            <p:ph type="title"/>
          </p:nvPr>
        </p:nvSpPr>
        <p:spPr>
          <a:xfrm>
            <a:off x="1259682" y="2045971"/>
            <a:ext cx="1642586" cy="728980"/>
          </a:xfrm>
          <a:ln w="9525">
            <a:noFill/>
            <a:miter/>
          </a:ln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制服的穿着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3"/>
          <p:cNvSpPr txBox="1">
            <a:spLocks noGrp="1"/>
          </p:cNvSpPr>
          <p:nvPr/>
        </p:nvSpPr>
        <p:spPr>
          <a:xfrm>
            <a:off x="6229350" y="6324600"/>
            <a:ext cx="142875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80" tIns="34290" rIns="68580" bIns="34290" anchor="b"/>
          <a:lstStyle/>
          <a:p>
            <a:pPr lvl="0" algn="r"/>
            <a:fld id="{9A0DB2DC-4C9A-4742-B13C-FB6460FD3503}" type="slidenum">
              <a:rPr lang="en-US" altLang="x-none" sz="1100" dirty="0">
                <a:latin typeface="Tahoma" pitchFamily="34" charset="0"/>
                <a:ea typeface="宋体" charset="-122"/>
              </a:rPr>
              <a:t>6</a:t>
            </a:fld>
            <a:endParaRPr lang="en-US" altLang="x-none" sz="1100" dirty="0">
              <a:latin typeface="Tahoma" pitchFamily="34" charset="0"/>
              <a:ea typeface="宋体" charset="-122"/>
            </a:endParaRPr>
          </a:p>
        </p:txBody>
      </p:sp>
      <p:sp>
        <p:nvSpPr>
          <p:cNvPr id="13314" name="Rectangle 2"/>
          <p:cNvSpPr/>
          <p:nvPr/>
        </p:nvSpPr>
        <p:spPr>
          <a:xfrm>
            <a:off x="2062162" y="457200"/>
            <a:ext cx="5538788" cy="3276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7866" tIns="33338" rIns="67866" bIns="33338" anchor="ctr"/>
          <a:lstStyle/>
          <a:p>
            <a:pPr lvl="0"/>
            <a:endParaRPr lang="zh-TW" altLang="en-US" sz="3200" b="1" dirty="0">
              <a:solidFill>
                <a:srgbClr val="006600"/>
              </a:solidFill>
              <a:latin typeface="Garamond" pitchFamily="2" charset="0"/>
              <a:ea typeface="PMingLiU" pitchFamily="2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5182" y="435611"/>
            <a:ext cx="284035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1564" y="2352040"/>
            <a:ext cx="5842159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◇职场着装六忌</a:t>
            </a:r>
          </a:p>
          <a:p>
            <a:pPr>
              <a:lnSpc>
                <a:spcPct val="150000"/>
              </a:lnSpc>
            </a:pPr>
            <a:r>
              <a:rPr lang="zh-CN" altLang="en-US" sz="1800">
                <a:sym typeface="+mn-ea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zh-CN" altLang="en-US" sz="1800">
                <a:sym typeface="+mn-ea"/>
              </a:rPr>
              <a:t>        一忌：过于杂乱          二忌：过于鲜艳           </a:t>
            </a:r>
          </a:p>
          <a:p>
            <a:pPr>
              <a:lnSpc>
                <a:spcPct val="150000"/>
              </a:lnSpc>
            </a:pPr>
            <a:r>
              <a:rPr lang="zh-CN" altLang="en-US" sz="1800">
                <a:sym typeface="+mn-ea"/>
              </a:rPr>
              <a:t>        三忌：过于暴露          四忌：过于透视    </a:t>
            </a:r>
          </a:p>
          <a:p>
            <a:pPr>
              <a:lnSpc>
                <a:spcPct val="150000"/>
              </a:lnSpc>
            </a:pPr>
            <a:r>
              <a:rPr lang="zh-CN" altLang="en-US" sz="1800">
                <a:sym typeface="+mn-ea"/>
              </a:rPr>
              <a:t>        五忌：过于短小           六忌：过于紧身</a:t>
            </a:r>
          </a:p>
        </p:txBody>
      </p:sp>
      <p:pic>
        <p:nvPicPr>
          <p:cNvPr id="16386" name="Picture 2" descr="j0149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97" y="251460"/>
            <a:ext cx="2470547" cy="3429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23553"/>
          <p:cNvSpPr>
            <a:spLocks noGrp="1"/>
          </p:cNvSpPr>
          <p:nvPr>
            <p:ph type="title"/>
          </p:nvPr>
        </p:nvSpPr>
        <p:spPr>
          <a:xfrm>
            <a:off x="1145381" y="2125346"/>
            <a:ext cx="1732598" cy="56578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</a:rPr>
              <a:t>二、西服礼仪</a:t>
            </a:r>
          </a:p>
        </p:txBody>
      </p:sp>
      <p:sp>
        <p:nvSpPr>
          <p:cNvPr id="23554" name="文本占位符 23554"/>
          <p:cNvSpPr>
            <a:spLocks noGrp="1"/>
          </p:cNvSpPr>
          <p:nvPr>
            <p:ph idx="1"/>
          </p:nvPr>
        </p:nvSpPr>
        <p:spPr>
          <a:xfrm>
            <a:off x="1054895" y="2806066"/>
            <a:ext cx="7480459" cy="3380105"/>
          </a:xfrm>
        </p:spPr>
        <p:txBody>
          <a:bodyPr anchor="t"/>
          <a:lstStyle/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西服起源于欧洲，是目前全世界最流行的一种服装，也是商务男士在正式场合着装的优先选择。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西服一半在做，一半在穿。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主要注意三个方面：西服的选择、西服的穿法、西服的搭配。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55183" y="435611"/>
            <a:ext cx="285130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24577"/>
          <p:cNvSpPr>
            <a:spLocks noGrp="1"/>
          </p:cNvSpPr>
          <p:nvPr>
            <p:ph type="title"/>
          </p:nvPr>
        </p:nvSpPr>
        <p:spPr>
          <a:xfrm>
            <a:off x="1188245" y="2048511"/>
            <a:ext cx="1899761" cy="48704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西服的</a:t>
            </a:r>
            <a:r>
              <a:rPr lang="zh-CN" altLang="en-US" sz="1800" b="1">
                <a:solidFill>
                  <a:srgbClr val="FF0000"/>
                </a:solidFill>
                <a:sym typeface="+mn-ea"/>
              </a:rPr>
              <a:t>选择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4578" name="文本占位符 24578"/>
          <p:cNvSpPr>
            <a:spLocks noGrp="1"/>
          </p:cNvSpPr>
          <p:nvPr>
            <p:ph idx="1"/>
          </p:nvPr>
        </p:nvSpPr>
        <p:spPr>
          <a:xfrm>
            <a:off x="1277780" y="2800351"/>
            <a:ext cx="6950869" cy="2966085"/>
          </a:xfrm>
        </p:spPr>
        <p:txBody>
          <a:bodyPr anchor="t"/>
          <a:lstStyle/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1</a:t>
            </a:r>
            <a:r>
              <a:rPr lang="zh-CN" altLang="en-US" sz="1800"/>
              <a:t>、选面料：应尽量选择高档毛料制作的西服，使之具有：轻、薄、软、挺等特点。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2</a:t>
            </a:r>
            <a:r>
              <a:rPr lang="zh-CN" altLang="en-US" sz="1800"/>
              <a:t>、选色彩：庄重、正统，符合“三色原则”。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3</a:t>
            </a:r>
            <a:r>
              <a:rPr lang="zh-CN" altLang="en-US" sz="1800"/>
              <a:t>、选图案：一般以无图案为最佳。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3355181" y="435611"/>
            <a:ext cx="276510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占位符 25602"/>
          <p:cNvSpPr>
            <a:spLocks noGrp="1"/>
          </p:cNvSpPr>
          <p:nvPr>
            <p:ph idx="1"/>
          </p:nvPr>
        </p:nvSpPr>
        <p:spPr>
          <a:xfrm>
            <a:off x="1400176" y="2628901"/>
            <a:ext cx="6005989" cy="3602991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/>
              <a:t>4</a:t>
            </a:r>
            <a:r>
              <a:rPr lang="zh-CN" altLang="en-US" sz="1800"/>
              <a:t>、选款式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   按件数可分为：单件西服与套装西服（两件套、</a:t>
            </a:r>
            <a:r>
              <a:rPr lang="zh-CN" altLang="en-US" sz="1800">
                <a:solidFill>
                  <a:schemeClr val="hlink"/>
                </a:solidFill>
              </a:rPr>
              <a:t>三件套</a:t>
            </a:r>
            <a:r>
              <a:rPr lang="zh-CN" altLang="en-US" sz="1800"/>
              <a:t>）</a:t>
            </a:r>
          </a:p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/>
              <a:t>   按上衣的纽扣数量可分为：单排扣和双排扣，单排扣常见</a:t>
            </a:r>
            <a:r>
              <a:rPr lang="zh-CN" altLang="en-US" sz="1800">
                <a:solidFill>
                  <a:schemeClr val="hlink"/>
                </a:solidFill>
              </a:rPr>
              <a:t>一粒扣</a:t>
            </a:r>
            <a:r>
              <a:rPr lang="zh-CN" altLang="en-US" sz="1800"/>
              <a:t>、两粒扣、</a:t>
            </a:r>
            <a:r>
              <a:rPr lang="zh-CN" altLang="en-US" sz="1800">
                <a:solidFill>
                  <a:schemeClr val="hlink"/>
                </a:solidFill>
              </a:rPr>
              <a:t>三粒扣</a:t>
            </a:r>
            <a:r>
              <a:rPr lang="zh-CN" altLang="en-US" sz="1800"/>
              <a:t>三种；双排扣常见</a:t>
            </a:r>
            <a:r>
              <a:rPr lang="zh-CN" altLang="en-US" sz="1800">
                <a:solidFill>
                  <a:schemeClr val="hlink"/>
                </a:solidFill>
              </a:rPr>
              <a:t>两粒</a:t>
            </a:r>
            <a:r>
              <a:rPr lang="zh-CN" altLang="en-US" sz="1800"/>
              <a:t>、四粒、</a:t>
            </a:r>
            <a:r>
              <a:rPr lang="zh-CN" altLang="en-US" sz="1800">
                <a:solidFill>
                  <a:schemeClr val="hlink"/>
                </a:solidFill>
              </a:rPr>
              <a:t>六粒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55183" y="435611"/>
            <a:ext cx="290464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着装礼仪</a:t>
            </a:r>
          </a:p>
        </p:txBody>
      </p:sp>
      <p:sp>
        <p:nvSpPr>
          <p:cNvPr id="24577" name="标题 24577"/>
          <p:cNvSpPr>
            <a:spLocks noGrp="1"/>
          </p:cNvSpPr>
          <p:nvPr>
            <p:ph type="title"/>
          </p:nvPr>
        </p:nvSpPr>
        <p:spPr>
          <a:xfrm>
            <a:off x="1188245" y="2048511"/>
            <a:ext cx="1899761" cy="48704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◇</a:t>
            </a:r>
            <a:r>
              <a:rPr lang="zh-CN" altLang="en-US" sz="1800" b="1">
                <a:solidFill>
                  <a:srgbClr val="FF0000"/>
                </a:solidFill>
              </a:rPr>
              <a:t>西服的</a:t>
            </a:r>
            <a:r>
              <a:rPr lang="zh-CN" altLang="en-US" sz="1800" b="1">
                <a:solidFill>
                  <a:srgbClr val="FF0000"/>
                </a:solidFill>
                <a:sym typeface="+mn-ea"/>
              </a:rPr>
              <a:t>选择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9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0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1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2091</Words>
  <Application>Microsoft Office PowerPoint</Application>
  <PresentationFormat>全屏显示(4:3)</PresentationFormat>
  <Paragraphs>260</Paragraphs>
  <Slides>50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20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72" baseType="lpstr">
      <vt:lpstr>1_Blends</vt:lpstr>
      <vt:lpstr>3_Blends</vt:lpstr>
      <vt:lpstr>4_Blends</vt:lpstr>
      <vt:lpstr>5_Blends</vt:lpstr>
      <vt:lpstr>6_Blends</vt:lpstr>
      <vt:lpstr>7_Blends</vt:lpstr>
      <vt:lpstr>8_Blends</vt:lpstr>
      <vt:lpstr>9_Blends</vt:lpstr>
      <vt:lpstr>10_Blends</vt:lpstr>
      <vt:lpstr>11_Blends</vt:lpstr>
      <vt:lpstr>12_Blends</vt:lpstr>
      <vt:lpstr>13_Blends</vt:lpstr>
      <vt:lpstr>14_Blends</vt:lpstr>
      <vt:lpstr>15_Blends</vt:lpstr>
      <vt:lpstr>16_Blends</vt:lpstr>
      <vt:lpstr>17_Blends</vt:lpstr>
      <vt:lpstr>18_Blends</vt:lpstr>
      <vt:lpstr>19_Blends</vt:lpstr>
      <vt:lpstr>20_Blends</vt:lpstr>
      <vt:lpstr>21_Blends</vt:lpstr>
      <vt:lpstr>MS_ClipArt_Gallery.2</vt:lpstr>
      <vt:lpstr>Bitmap Image</vt:lpstr>
      <vt:lpstr>第一印象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二、西服礼仪</vt:lpstr>
      <vt:lpstr>◇西服的选择</vt:lpstr>
      <vt:lpstr>◇西服的选择</vt:lpstr>
      <vt:lpstr>◇西服的选择</vt:lpstr>
      <vt:lpstr>欧式西服</vt:lpstr>
      <vt:lpstr>英式西服</vt:lpstr>
      <vt:lpstr>美式西服</vt:lpstr>
      <vt:lpstr>日式西服</vt:lpstr>
      <vt:lpstr>◇西服的选择</vt:lpstr>
      <vt:lpstr>PowerPoint 演示文稿</vt:lpstr>
      <vt:lpstr>PowerPoint 演示文稿</vt:lpstr>
      <vt:lpstr>PowerPoint 演示文稿</vt:lpstr>
      <vt:lpstr>◇西服的搭配</vt:lpstr>
      <vt:lpstr>※衬衫衣领的分类</vt:lpstr>
      <vt:lpstr>PowerPoint 演示文稿</vt:lpstr>
      <vt:lpstr>※衬衫的衣袖</vt:lpstr>
      <vt:lpstr>※正装衬衫的穿着要点</vt:lpstr>
      <vt:lpstr>◇领带</vt:lpstr>
      <vt:lpstr>2、领带的打法       ※平结</vt:lpstr>
      <vt:lpstr>◇领带</vt:lpstr>
      <vt:lpstr>◇领带</vt:lpstr>
      <vt:lpstr>◇领带</vt:lpstr>
      <vt:lpstr>◇领带</vt:lpstr>
      <vt:lpstr>3、领带夹的用法</vt:lpstr>
      <vt:lpstr>◇鞋袜的搭配</vt:lpstr>
      <vt:lpstr>◇鞋袜的搭配</vt:lpstr>
      <vt:lpstr>◇公文包</vt:lpstr>
      <vt:lpstr>2、公文包使用的基本要求</vt:lpstr>
      <vt:lpstr>三、女士套裙的礼仪</vt:lpstr>
      <vt:lpstr>◇套裙的选择</vt:lpstr>
      <vt:lpstr>◇套裙的选择</vt:lpstr>
      <vt:lpstr>◇女式套裙的版型</vt:lpstr>
      <vt:lpstr>◇女士套裙的穿法</vt:lpstr>
      <vt:lpstr>◇女士套裙的搭配</vt:lpstr>
      <vt:lpstr>◇女士套裙的搭配</vt:lpstr>
      <vt:lpstr>◇女士套裙的搭配</vt:lpstr>
      <vt:lpstr>◇女士套裙的搭配</vt:lpstr>
      <vt:lpstr>四、制服礼仪</vt:lpstr>
      <vt:lpstr>制服礼仪</vt:lpstr>
      <vt:lpstr>制服礼仪</vt:lpstr>
      <vt:lpstr>PowerPoint 演示文稿</vt:lpstr>
      <vt:lpstr>PowerPoint 演示文稿</vt:lpstr>
      <vt:lpstr>◇制服的制作</vt:lpstr>
      <vt:lpstr>◇制服的穿着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第一印象</dc:title>
  <dc:creator>pzh</dc:creator>
  <cp:lastModifiedBy>pzh</cp:lastModifiedBy>
  <cp:revision>47</cp:revision>
  <dcterms:created xsi:type="dcterms:W3CDTF">2015-05-05T08:02:00Z</dcterms:created>
  <dcterms:modified xsi:type="dcterms:W3CDTF">2018-04-20T00:34:22Z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