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5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护肤</c:v>
                </c:pt>
              </c:strCache>
            </c:strRef>
          </c:tx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53</c:v>
                </c:pt>
                <c:pt idx="1">
                  <c:v>62</c:v>
                </c:pt>
                <c:pt idx="2">
                  <c:v>75.599999999999994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美容</c:v>
                </c:pt>
              </c:strCache>
            </c:strRef>
          </c:tx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42</c:v>
                </c:pt>
                <c:pt idx="1">
                  <c:v>53</c:v>
                </c:pt>
                <c:pt idx="2">
                  <c:v>60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76930432"/>
        <c:axId val="33705984"/>
        <c:axId val="0"/>
      </c:bar3DChart>
      <c:catAx>
        <c:axId val="769304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3705984"/>
        <c:crosses val="autoZero"/>
        <c:auto val="1"/>
        <c:lblAlgn val="ctr"/>
        <c:lblOffset val="100"/>
        <c:noMultiLvlLbl val="0"/>
      </c:catAx>
      <c:valAx>
        <c:axId val="33705984"/>
        <c:scaling>
          <c:orientation val="minMax"/>
        </c:scaling>
        <c:delete val="0"/>
        <c:axPos val="l"/>
        <c:majorGridlines/>
        <c:title>
          <c:tx>
            <c:rich>
              <a:bodyPr rot="0" vert="wordArtVertRtl"/>
              <a:lstStyle/>
              <a:p>
                <a:pPr>
                  <a:defRPr/>
                </a:pPr>
                <a:r>
                  <a:rPr lang="zh-CN" altLang="en-US" dirty="0" smtClean="0"/>
                  <a:t>单位：万元</a:t>
                </a:r>
                <a:endParaRPr lang="zh-CN" alt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7693043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606A83-6761-462F-809F-1BA98926DC43}" type="doc">
      <dgm:prSet loTypeId="urn:microsoft.com/office/officeart/2005/8/layout/matrix2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8F38482C-F7EC-4DBB-9407-8E53BBAF936D}">
      <dgm:prSet phldrT="[文本]"/>
      <dgm:spPr/>
      <dgm:t>
        <a:bodyPr/>
        <a:lstStyle/>
        <a:p>
          <a:r>
            <a:rPr lang="zh-CN" altLang="en-US" dirty="0" smtClean="0"/>
            <a:t>优势分析</a:t>
          </a:r>
          <a:endParaRPr lang="zh-CN" altLang="en-US" dirty="0"/>
        </a:p>
      </dgm:t>
    </dgm:pt>
    <dgm:pt modelId="{170DD2C8-1BDA-4D48-8531-C697000D731F}" type="parTrans" cxnId="{D135D574-B996-4D87-8D04-2D9A7103AEBC}">
      <dgm:prSet/>
      <dgm:spPr/>
      <dgm:t>
        <a:bodyPr/>
        <a:lstStyle/>
        <a:p>
          <a:endParaRPr lang="zh-CN" altLang="en-US"/>
        </a:p>
      </dgm:t>
    </dgm:pt>
    <dgm:pt modelId="{F90BAF79-9088-4159-95C7-0D4940CE1F31}" type="sibTrans" cxnId="{D135D574-B996-4D87-8D04-2D9A7103AEBC}">
      <dgm:prSet/>
      <dgm:spPr/>
      <dgm:t>
        <a:bodyPr/>
        <a:lstStyle/>
        <a:p>
          <a:endParaRPr lang="zh-CN" altLang="en-US"/>
        </a:p>
      </dgm:t>
    </dgm:pt>
    <dgm:pt modelId="{B177F616-BC0F-43B3-B152-76CCC26B4363}">
      <dgm:prSet phldrT="[文本]"/>
      <dgm:spPr/>
      <dgm:t>
        <a:bodyPr/>
        <a:lstStyle/>
        <a:p>
          <a:r>
            <a:rPr lang="zh-CN" altLang="en-US" dirty="0" smtClean="0"/>
            <a:t>劣势分析</a:t>
          </a:r>
          <a:endParaRPr lang="zh-CN" altLang="en-US" dirty="0"/>
        </a:p>
      </dgm:t>
    </dgm:pt>
    <dgm:pt modelId="{CAE0917D-9A53-4568-A677-E984B65D8B62}" type="parTrans" cxnId="{196F5DDC-C6B2-4DE5-826D-9ADE394E09C9}">
      <dgm:prSet/>
      <dgm:spPr/>
      <dgm:t>
        <a:bodyPr/>
        <a:lstStyle/>
        <a:p>
          <a:endParaRPr lang="zh-CN" altLang="en-US"/>
        </a:p>
      </dgm:t>
    </dgm:pt>
    <dgm:pt modelId="{425DA863-8BD3-45CB-9C2D-71FFFB6C9B63}" type="sibTrans" cxnId="{196F5DDC-C6B2-4DE5-826D-9ADE394E09C9}">
      <dgm:prSet/>
      <dgm:spPr/>
      <dgm:t>
        <a:bodyPr/>
        <a:lstStyle/>
        <a:p>
          <a:endParaRPr lang="zh-CN" altLang="en-US"/>
        </a:p>
      </dgm:t>
    </dgm:pt>
    <dgm:pt modelId="{E6FB6A87-4F32-47DF-9F1A-384BECEDD91B}">
      <dgm:prSet phldrT="[文本]"/>
      <dgm:spPr/>
      <dgm:t>
        <a:bodyPr/>
        <a:lstStyle/>
        <a:p>
          <a:r>
            <a:rPr lang="zh-CN" altLang="en-US" dirty="0" smtClean="0"/>
            <a:t>机会分析</a:t>
          </a:r>
          <a:endParaRPr lang="zh-CN" altLang="en-US" dirty="0"/>
        </a:p>
      </dgm:t>
    </dgm:pt>
    <dgm:pt modelId="{C358EB4C-7B3F-4C09-BE5D-CBE0F93EC91F}" type="parTrans" cxnId="{D4D834A5-AE07-4B98-8FA0-AFC436AF5FAF}">
      <dgm:prSet/>
      <dgm:spPr/>
      <dgm:t>
        <a:bodyPr/>
        <a:lstStyle/>
        <a:p>
          <a:endParaRPr lang="zh-CN" altLang="en-US"/>
        </a:p>
      </dgm:t>
    </dgm:pt>
    <dgm:pt modelId="{DA63BC54-1752-4047-8525-B0CE6C9040AE}" type="sibTrans" cxnId="{D4D834A5-AE07-4B98-8FA0-AFC436AF5FAF}">
      <dgm:prSet/>
      <dgm:spPr/>
      <dgm:t>
        <a:bodyPr/>
        <a:lstStyle/>
        <a:p>
          <a:endParaRPr lang="zh-CN" altLang="en-US"/>
        </a:p>
      </dgm:t>
    </dgm:pt>
    <dgm:pt modelId="{99AC0F0F-9AA4-4435-B80F-8FE108E91972}">
      <dgm:prSet phldrT="[文本]"/>
      <dgm:spPr/>
      <dgm:t>
        <a:bodyPr/>
        <a:lstStyle/>
        <a:p>
          <a:r>
            <a:rPr lang="zh-CN" altLang="en-US" dirty="0" smtClean="0"/>
            <a:t>威胁分析</a:t>
          </a:r>
          <a:endParaRPr lang="zh-CN" altLang="en-US" dirty="0"/>
        </a:p>
      </dgm:t>
    </dgm:pt>
    <dgm:pt modelId="{68BC9EE9-FD59-48A0-839C-A999FAFF7403}" type="parTrans" cxnId="{1D201FA2-0D06-4B67-A485-1327E2014228}">
      <dgm:prSet/>
      <dgm:spPr/>
      <dgm:t>
        <a:bodyPr/>
        <a:lstStyle/>
        <a:p>
          <a:endParaRPr lang="zh-CN" altLang="en-US"/>
        </a:p>
      </dgm:t>
    </dgm:pt>
    <dgm:pt modelId="{FB23BA8A-D0B2-431A-85A7-1D21E1420A18}" type="sibTrans" cxnId="{1D201FA2-0D06-4B67-A485-1327E2014228}">
      <dgm:prSet/>
      <dgm:spPr/>
      <dgm:t>
        <a:bodyPr/>
        <a:lstStyle/>
        <a:p>
          <a:endParaRPr lang="zh-CN" altLang="en-US"/>
        </a:p>
      </dgm:t>
    </dgm:pt>
    <dgm:pt modelId="{F52B21A0-7772-4387-AE74-76D58E0AC85D}" type="pres">
      <dgm:prSet presAssocID="{C1606A83-6761-462F-809F-1BA98926DC43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B4A209D6-62AF-470A-8AA1-E301079D9C06}" type="pres">
      <dgm:prSet presAssocID="{C1606A83-6761-462F-809F-1BA98926DC43}" presName="axisShape" presStyleLbl="bgShp" presStyleIdx="0" presStyleCnt="1"/>
      <dgm:spPr/>
    </dgm:pt>
    <dgm:pt modelId="{10BA5EC1-EE21-414A-B39D-E9CB3DE1CCB6}" type="pres">
      <dgm:prSet presAssocID="{C1606A83-6761-462F-809F-1BA98926DC43}" presName="rect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0C05228-372E-47CB-AF37-995C844CD9B9}" type="pres">
      <dgm:prSet presAssocID="{C1606A83-6761-462F-809F-1BA98926DC43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FD54379-F8EC-4208-BA84-26A47AB8CE0E}" type="pres">
      <dgm:prSet presAssocID="{C1606A83-6761-462F-809F-1BA98926DC43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DD29014-4309-4471-AF26-DC01D8E641D7}" type="pres">
      <dgm:prSet presAssocID="{C1606A83-6761-462F-809F-1BA98926DC43}" presName="rect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D135D574-B996-4D87-8D04-2D9A7103AEBC}" srcId="{C1606A83-6761-462F-809F-1BA98926DC43}" destId="{8F38482C-F7EC-4DBB-9407-8E53BBAF936D}" srcOrd="0" destOrd="0" parTransId="{170DD2C8-1BDA-4D48-8531-C697000D731F}" sibTransId="{F90BAF79-9088-4159-95C7-0D4940CE1F31}"/>
    <dgm:cxn modelId="{D4D834A5-AE07-4B98-8FA0-AFC436AF5FAF}" srcId="{C1606A83-6761-462F-809F-1BA98926DC43}" destId="{E6FB6A87-4F32-47DF-9F1A-384BECEDD91B}" srcOrd="2" destOrd="0" parTransId="{C358EB4C-7B3F-4C09-BE5D-CBE0F93EC91F}" sibTransId="{DA63BC54-1752-4047-8525-B0CE6C9040AE}"/>
    <dgm:cxn modelId="{E2543387-6385-4E74-9D34-8CC6FBA478B9}" type="presOf" srcId="{C1606A83-6761-462F-809F-1BA98926DC43}" destId="{F52B21A0-7772-4387-AE74-76D58E0AC85D}" srcOrd="0" destOrd="0" presId="urn:microsoft.com/office/officeart/2005/8/layout/matrix2"/>
    <dgm:cxn modelId="{938F12FD-50ED-4CFB-B776-CB093F3094F4}" type="presOf" srcId="{99AC0F0F-9AA4-4435-B80F-8FE108E91972}" destId="{0DD29014-4309-4471-AF26-DC01D8E641D7}" srcOrd="0" destOrd="0" presId="urn:microsoft.com/office/officeart/2005/8/layout/matrix2"/>
    <dgm:cxn modelId="{196F5DDC-C6B2-4DE5-826D-9ADE394E09C9}" srcId="{C1606A83-6761-462F-809F-1BA98926DC43}" destId="{B177F616-BC0F-43B3-B152-76CCC26B4363}" srcOrd="1" destOrd="0" parTransId="{CAE0917D-9A53-4568-A677-E984B65D8B62}" sibTransId="{425DA863-8BD3-45CB-9C2D-71FFFB6C9B63}"/>
    <dgm:cxn modelId="{1918A4E6-C201-4238-BE81-CD5D7D40E140}" type="presOf" srcId="{E6FB6A87-4F32-47DF-9F1A-384BECEDD91B}" destId="{AFD54379-F8EC-4208-BA84-26A47AB8CE0E}" srcOrd="0" destOrd="0" presId="urn:microsoft.com/office/officeart/2005/8/layout/matrix2"/>
    <dgm:cxn modelId="{8650B612-30E4-45E0-B5E8-6FE33D308130}" type="presOf" srcId="{8F38482C-F7EC-4DBB-9407-8E53BBAF936D}" destId="{10BA5EC1-EE21-414A-B39D-E9CB3DE1CCB6}" srcOrd="0" destOrd="0" presId="urn:microsoft.com/office/officeart/2005/8/layout/matrix2"/>
    <dgm:cxn modelId="{1D201FA2-0D06-4B67-A485-1327E2014228}" srcId="{C1606A83-6761-462F-809F-1BA98926DC43}" destId="{99AC0F0F-9AA4-4435-B80F-8FE108E91972}" srcOrd="3" destOrd="0" parTransId="{68BC9EE9-FD59-48A0-839C-A999FAFF7403}" sibTransId="{FB23BA8A-D0B2-431A-85A7-1D21E1420A18}"/>
    <dgm:cxn modelId="{809C6876-0474-44E5-AF24-F35D8E6DE095}" type="presOf" srcId="{B177F616-BC0F-43B3-B152-76CCC26B4363}" destId="{30C05228-372E-47CB-AF37-995C844CD9B9}" srcOrd="0" destOrd="0" presId="urn:microsoft.com/office/officeart/2005/8/layout/matrix2"/>
    <dgm:cxn modelId="{19AEE513-D425-4E35-93E7-9E6C6CEC5A34}" type="presParOf" srcId="{F52B21A0-7772-4387-AE74-76D58E0AC85D}" destId="{B4A209D6-62AF-470A-8AA1-E301079D9C06}" srcOrd="0" destOrd="0" presId="urn:microsoft.com/office/officeart/2005/8/layout/matrix2"/>
    <dgm:cxn modelId="{ED93D8FB-B728-4064-9F2F-5C477FC2AE67}" type="presParOf" srcId="{F52B21A0-7772-4387-AE74-76D58E0AC85D}" destId="{10BA5EC1-EE21-414A-B39D-E9CB3DE1CCB6}" srcOrd="1" destOrd="0" presId="urn:microsoft.com/office/officeart/2005/8/layout/matrix2"/>
    <dgm:cxn modelId="{29A441BD-73DB-4073-9A43-9C738FA9A811}" type="presParOf" srcId="{F52B21A0-7772-4387-AE74-76D58E0AC85D}" destId="{30C05228-372E-47CB-AF37-995C844CD9B9}" srcOrd="2" destOrd="0" presId="urn:microsoft.com/office/officeart/2005/8/layout/matrix2"/>
    <dgm:cxn modelId="{B4EE46BC-9A16-4CB9-9A91-73EB37048104}" type="presParOf" srcId="{F52B21A0-7772-4387-AE74-76D58E0AC85D}" destId="{AFD54379-F8EC-4208-BA84-26A47AB8CE0E}" srcOrd="3" destOrd="0" presId="urn:microsoft.com/office/officeart/2005/8/layout/matrix2"/>
    <dgm:cxn modelId="{49C5AA23-6DA8-4F49-98CA-FF7BDAB54D8F}" type="presParOf" srcId="{F52B21A0-7772-4387-AE74-76D58E0AC85D}" destId="{0DD29014-4309-4471-AF26-DC01D8E641D7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A209D6-62AF-470A-8AA1-E301079D9C06}">
      <dsp:nvSpPr>
        <dsp:cNvPr id="0" name=""/>
        <dsp:cNvSpPr/>
      </dsp:nvSpPr>
      <dsp:spPr>
        <a:xfrm>
          <a:off x="278333" y="0"/>
          <a:ext cx="3910533" cy="3910533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BA5EC1-EE21-414A-B39D-E9CB3DE1CCB6}">
      <dsp:nvSpPr>
        <dsp:cNvPr id="0" name=""/>
        <dsp:cNvSpPr/>
      </dsp:nvSpPr>
      <dsp:spPr>
        <a:xfrm>
          <a:off x="532517" y="254184"/>
          <a:ext cx="1564213" cy="156421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700" kern="1200" dirty="0" smtClean="0"/>
            <a:t>优势分析</a:t>
          </a:r>
          <a:endParaRPr lang="zh-CN" altLang="en-US" sz="3700" kern="1200" dirty="0"/>
        </a:p>
      </dsp:txBody>
      <dsp:txXfrm>
        <a:off x="608876" y="330543"/>
        <a:ext cx="1411495" cy="1411495"/>
      </dsp:txXfrm>
    </dsp:sp>
    <dsp:sp modelId="{30C05228-372E-47CB-AF37-995C844CD9B9}">
      <dsp:nvSpPr>
        <dsp:cNvPr id="0" name=""/>
        <dsp:cNvSpPr/>
      </dsp:nvSpPr>
      <dsp:spPr>
        <a:xfrm>
          <a:off x="2370468" y="254184"/>
          <a:ext cx="1564213" cy="156421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700" kern="1200" dirty="0" smtClean="0"/>
            <a:t>劣势分析</a:t>
          </a:r>
          <a:endParaRPr lang="zh-CN" altLang="en-US" sz="3700" kern="1200" dirty="0"/>
        </a:p>
      </dsp:txBody>
      <dsp:txXfrm>
        <a:off x="2446827" y="330543"/>
        <a:ext cx="1411495" cy="1411495"/>
      </dsp:txXfrm>
    </dsp:sp>
    <dsp:sp modelId="{AFD54379-F8EC-4208-BA84-26A47AB8CE0E}">
      <dsp:nvSpPr>
        <dsp:cNvPr id="0" name=""/>
        <dsp:cNvSpPr/>
      </dsp:nvSpPr>
      <dsp:spPr>
        <a:xfrm>
          <a:off x="532517" y="2092135"/>
          <a:ext cx="1564213" cy="156421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700" kern="1200" dirty="0" smtClean="0"/>
            <a:t>机会分析</a:t>
          </a:r>
          <a:endParaRPr lang="zh-CN" altLang="en-US" sz="3700" kern="1200" dirty="0"/>
        </a:p>
      </dsp:txBody>
      <dsp:txXfrm>
        <a:off x="608876" y="2168494"/>
        <a:ext cx="1411495" cy="1411495"/>
      </dsp:txXfrm>
    </dsp:sp>
    <dsp:sp modelId="{0DD29014-4309-4471-AF26-DC01D8E641D7}">
      <dsp:nvSpPr>
        <dsp:cNvPr id="0" name=""/>
        <dsp:cNvSpPr/>
      </dsp:nvSpPr>
      <dsp:spPr>
        <a:xfrm>
          <a:off x="2370468" y="2092135"/>
          <a:ext cx="1564213" cy="156421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700" kern="1200" dirty="0" smtClean="0"/>
            <a:t>威胁分析</a:t>
          </a:r>
          <a:endParaRPr lang="zh-CN" altLang="en-US" sz="3700" kern="1200" dirty="0"/>
        </a:p>
      </dsp:txBody>
      <dsp:txXfrm>
        <a:off x="2446827" y="2168494"/>
        <a:ext cx="1411495" cy="14114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9320C-3062-4D5C-B67C-EE16EB7630BF}" type="datetimeFigureOut">
              <a:rPr lang="zh-CN" altLang="en-US" smtClean="0"/>
              <a:t>2016/4/22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852E-1637-4F83-B844-E8A1355C5EE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randomBar dir="vert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9320C-3062-4D5C-B67C-EE16EB7630BF}" type="datetimeFigureOut">
              <a:rPr lang="zh-CN" altLang="en-US" smtClean="0"/>
              <a:t>2016/4/22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852E-1637-4F83-B844-E8A1355C5EE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randomBar dir="vert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9320C-3062-4D5C-B67C-EE16EB7630BF}" type="datetimeFigureOut">
              <a:rPr lang="zh-CN" altLang="en-US" smtClean="0"/>
              <a:t>2016/4/22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852E-1637-4F83-B844-E8A1355C5EE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randomBar dir="vert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9320C-3062-4D5C-B67C-EE16EB7630BF}" type="datetimeFigureOut">
              <a:rPr lang="zh-CN" altLang="en-US" smtClean="0"/>
              <a:t>2016/4/22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852E-1637-4F83-B844-E8A1355C5EE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randomBar dir="vert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9320C-3062-4D5C-B67C-EE16EB7630BF}" type="datetimeFigureOut">
              <a:rPr lang="zh-CN" altLang="en-US" smtClean="0"/>
              <a:t>2016/4/22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852E-1637-4F83-B844-E8A1355C5EE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randomBar dir="vert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9320C-3062-4D5C-B67C-EE16EB7630BF}" type="datetimeFigureOut">
              <a:rPr lang="zh-CN" altLang="en-US" smtClean="0"/>
              <a:t>2016/4/22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852E-1637-4F83-B844-E8A1355C5EE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</p:spTree>
  </p:cSld>
  <p:clrMapOvr>
    <a:masterClrMapping/>
  </p:clrMapOvr>
  <p:transition spd="slow">
    <p:randomBar dir="vert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9320C-3062-4D5C-B67C-EE16EB7630BF}" type="datetimeFigureOut">
              <a:rPr lang="zh-CN" altLang="en-US" smtClean="0"/>
              <a:t>2016/4/22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852E-1637-4F83-B844-E8A1355C5EE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randomBar dir="vert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9320C-3062-4D5C-B67C-EE16EB7630BF}" type="datetimeFigureOut">
              <a:rPr lang="zh-CN" altLang="en-US" smtClean="0"/>
              <a:t>2016/4/22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852E-1637-4F83-B844-E8A1355C5EE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randomBar dir="vert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9320C-3062-4D5C-B67C-EE16EB7630BF}" type="datetimeFigureOut">
              <a:rPr lang="zh-CN" altLang="en-US" smtClean="0"/>
              <a:t>2016/4/22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852E-1637-4F83-B844-E8A1355C5EE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randomBar dir="vert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9320C-3062-4D5C-B67C-EE16EB7630BF}" type="datetimeFigureOut">
              <a:rPr lang="zh-CN" altLang="en-US" smtClean="0"/>
              <a:t>2016/4/22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59852E-1637-4F83-B844-E8A1355C5EE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randomBar dir="vert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9320C-3062-4D5C-B67C-EE16EB7630BF}" type="datetimeFigureOut">
              <a:rPr lang="zh-CN" altLang="en-US" smtClean="0"/>
              <a:t>2016/4/22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852E-1637-4F83-B844-E8A1355C5EE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randomBar dir="vert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8559320C-3062-4D5C-B67C-EE16EB7630BF}" type="datetimeFigureOut">
              <a:rPr lang="zh-CN" altLang="en-US" smtClean="0"/>
              <a:t>2016/4/22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FB59852E-1637-4F83-B844-E8A1355C5EE7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9" name="Picture 2" descr="C:\Users\LIFENG\AppData\Local\Microsoft\Windows\Temporary Internet Files\Content.IE5\EC54M1AK\MC900234409[1].wmf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7503" y="0"/>
            <a:ext cx="1760922" cy="181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直接连接符 9"/>
          <p:cNvCxnSpPr/>
          <p:nvPr userDrawn="1"/>
        </p:nvCxnSpPr>
        <p:spPr>
          <a:xfrm>
            <a:off x="0" y="980728"/>
            <a:ext cx="651621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606627" cy="6185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randomBar dir="vert"/>
    <p:sndAc>
      <p:stSnd>
        <p:snd r:embed="rId13" name="camera.wav"/>
      </p:stSnd>
    </p:sndAc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800" b="1" kern="1200">
          <a:solidFill>
            <a:schemeClr val="tx1"/>
          </a:solidFill>
          <a:latin typeface="+mj-ea"/>
          <a:ea typeface="+mj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j-ea"/>
          <a:ea typeface="+mj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j-ea"/>
          <a:ea typeface="+mj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j-ea"/>
          <a:ea typeface="+mj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j-ea"/>
          <a:ea typeface="+mj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化妆品市场</a:t>
            </a:r>
            <a:r>
              <a:rPr lang="zh-CN" altLang="en-US" dirty="0"/>
              <a:t>调查</a:t>
            </a:r>
          </a:p>
        </p:txBody>
      </p:sp>
    </p:spTree>
    <p:extLst>
      <p:ext uri="{BB962C8B-B14F-4D97-AF65-F5344CB8AC3E}">
        <p14:creationId xmlns:p14="http://schemas.microsoft.com/office/powerpoint/2010/main" val="655389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>
        <p:sndAc>
          <p:stSnd>
            <p:snd r:embed="rId2" name="camera.wav"/>
          </p:stSnd>
        </p:sndAc>
      </p:transition>
    </mc:Choice>
    <mc:Fallback xmlns="">
      <p:transition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化妆品整体趋势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77416" y="2471112"/>
            <a:ext cx="7239000" cy="3550176"/>
          </a:xfrm>
        </p:spPr>
        <p:txBody>
          <a:bodyPr>
            <a:normAutofit/>
          </a:bodyPr>
          <a:lstStyle/>
          <a:p>
            <a:pPr marL="0" indent="720000">
              <a:lnSpc>
                <a:spcPts val="5000"/>
              </a:lnSpc>
              <a:buNone/>
            </a:pPr>
            <a:r>
              <a:rPr lang="zh-CN" altLang="en-US" dirty="0"/>
              <a:t>化</a:t>
            </a:r>
            <a:r>
              <a:rPr lang="zh-CN" altLang="en-US" dirty="0" smtClean="0"/>
              <a:t>妆品</a:t>
            </a:r>
            <a:r>
              <a:rPr lang="zh-CN" altLang="en-US" dirty="0" smtClean="0"/>
              <a:t>行业零售额达</a:t>
            </a:r>
            <a:r>
              <a:rPr lang="en-US" altLang="zh-CN" dirty="0" smtClean="0"/>
              <a:t>2000</a:t>
            </a:r>
            <a:r>
              <a:rPr lang="zh-CN" altLang="en-US" dirty="0" smtClean="0"/>
              <a:t>万元，而且持续</a:t>
            </a:r>
            <a:r>
              <a:rPr lang="en-US" altLang="zh-CN" dirty="0" smtClean="0"/>
              <a:t>3</a:t>
            </a:r>
            <a:r>
              <a:rPr lang="zh-CN" altLang="en-US" dirty="0" smtClean="0"/>
              <a:t>年有强劲而稳定的增长趋势。另一方面</a:t>
            </a:r>
            <a:r>
              <a:rPr lang="zh-CN" altLang="en-US" smtClean="0"/>
              <a:t>，</a:t>
            </a:r>
            <a:r>
              <a:rPr lang="zh-CN" altLang="en-US" smtClean="0"/>
              <a:t>虽然化妆品</a:t>
            </a:r>
            <a:r>
              <a:rPr lang="zh-CN" altLang="en-US" dirty="0" smtClean="0"/>
              <a:t>行业近几年来销售业绩节节上升，但整个行业缺乏创新观念，这将导致生产者和销售者面临不能满足日益提高的消费品位的危机。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34120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>
        <p:sndAc>
          <p:stSnd>
            <p:snd r:embed="rId2" name="camera.wav"/>
          </p:stSnd>
        </p:sndAc>
      </p:transition>
    </mc:Choice>
    <mc:Fallback xmlns="">
      <p:transition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89248" y="-27384"/>
            <a:ext cx="6779096" cy="1252728"/>
          </a:xfrm>
        </p:spPr>
        <p:txBody>
          <a:bodyPr/>
          <a:lstStyle/>
          <a:p>
            <a:r>
              <a:rPr lang="zh-CN" altLang="en-US" dirty="0"/>
              <a:t>化</a:t>
            </a:r>
            <a:r>
              <a:rPr lang="zh-CN" altLang="en-US" dirty="0" smtClean="0"/>
              <a:t>妆品</a:t>
            </a:r>
            <a:r>
              <a:rPr lang="zh-CN" altLang="en-US" dirty="0" smtClean="0"/>
              <a:t>人均消费水平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2127430"/>
              </p:ext>
            </p:extLst>
          </p:nvPr>
        </p:nvGraphicFramePr>
        <p:xfrm>
          <a:off x="822325" y="1100138"/>
          <a:ext cx="7521575" cy="3579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10860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>
        <p:sndAc>
          <p:stSnd>
            <p:snd r:embed="rId2" name="camera.wav"/>
          </p:stSnd>
        </p:sndAc>
      </p:transition>
    </mc:Choice>
    <mc:Fallback xmlns="">
      <p:transition>
        <p:sndAc>
          <p:stSnd>
            <p:snd r:embed="rId4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39492" y="260648"/>
            <a:ext cx="7520940" cy="548640"/>
          </a:xfrm>
        </p:spPr>
        <p:txBody>
          <a:bodyPr/>
          <a:lstStyle/>
          <a:p>
            <a:r>
              <a:rPr lang="zh-CN" altLang="en-US" dirty="0" smtClean="0"/>
              <a:t>购买力分</a:t>
            </a:r>
            <a:r>
              <a:rPr lang="zh-CN" altLang="en-US" dirty="0"/>
              <a:t>析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3568" y="2852936"/>
            <a:ext cx="7787208" cy="3190136"/>
          </a:xfrm>
        </p:spPr>
        <p:txBody>
          <a:bodyPr>
            <a:normAutofit/>
          </a:bodyPr>
          <a:lstStyle/>
          <a:p>
            <a:pPr>
              <a:lnSpc>
                <a:spcPts val="4500"/>
              </a:lnSpc>
            </a:pPr>
            <a:r>
              <a:rPr lang="zh-CN" altLang="en-US" dirty="0" smtClean="0"/>
              <a:t>女性与男性在购买心理和购买行为上有其不同的特点。</a:t>
            </a:r>
            <a:endParaRPr lang="en-US" altLang="zh-CN" dirty="0" smtClean="0"/>
          </a:p>
          <a:p>
            <a:pPr>
              <a:lnSpc>
                <a:spcPts val="4500"/>
              </a:lnSpc>
            </a:pPr>
            <a:r>
              <a:rPr lang="zh-CN" altLang="en-US" dirty="0"/>
              <a:t>男</a:t>
            </a:r>
            <a:r>
              <a:rPr lang="zh-CN" altLang="en-US" dirty="0" smtClean="0"/>
              <a:t>性购买商品比较注重产品的效用和其自身的物理属性，而女性在购买欲望上多受直观感觉、购买环境等因素的影响，容易产生感性作用而产生购买行为。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4211618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>
        <p:sndAc>
          <p:stSnd>
            <p:snd r:embed="rId2" name="camera.wav"/>
          </p:stSnd>
        </p:sndAc>
      </p:transition>
    </mc:Choice>
    <mc:Fallback xmlns="">
      <p:transition>
        <p:sndAc>
          <p:stSnd>
            <p:snd r:embed="rId3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7484" y="260648"/>
            <a:ext cx="7520940" cy="548640"/>
          </a:xfrm>
        </p:spPr>
        <p:txBody>
          <a:bodyPr/>
          <a:lstStyle/>
          <a:p>
            <a:r>
              <a:rPr lang="en-US" altLang="zh-CN" dirty="0" smtClean="0"/>
              <a:t>SWOT</a:t>
            </a:r>
            <a:r>
              <a:rPr lang="zh-CN" altLang="en-US" dirty="0" smtClean="0"/>
              <a:t>分析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3900768"/>
              </p:ext>
            </p:extLst>
          </p:nvPr>
        </p:nvGraphicFramePr>
        <p:xfrm>
          <a:off x="176808" y="2348880"/>
          <a:ext cx="4467200" cy="39105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38962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>
        <p:sndAc>
          <p:stSnd>
            <p:snd r:embed="rId2" name="camera.wav"/>
          </p:stSnd>
        </p:sndAc>
      </p:transition>
    </mc:Choice>
    <mc:Fallback xmlns="">
      <p:transition>
        <p:sndAc>
          <p:stSnd>
            <p:snd r:embed="rId8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占位符 6"/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97" r="15497"/>
          <a:stretch>
            <a:fillRect/>
          </a:stretch>
        </p:blipFill>
        <p:spPr/>
      </p:pic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谢谢大家～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altLang="zh-CN" dirty="0" smtClean="0"/>
              <a:t>The End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54085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>
        <p:sndAc>
          <p:stSnd>
            <p:snd r:embed="rId2" name="camera.wav"/>
          </p:stSnd>
        </p:sndAc>
      </p:transition>
    </mc:Choice>
    <mc:Fallback xmlns="">
      <p:transition>
        <p:sndAc>
          <p:stSnd>
            <p:snd r:embed="rId4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角度">
  <a:themeElements>
    <a:clrScheme name="角度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角度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角度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59</TotalTime>
  <Words>141</Words>
  <Application>Microsoft Office PowerPoint</Application>
  <PresentationFormat>全屏显示(4:3)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角度</vt:lpstr>
      <vt:lpstr>化妆品市场调查</vt:lpstr>
      <vt:lpstr>化妆品整体趋势</vt:lpstr>
      <vt:lpstr>化妆品人均消费水平</vt:lpstr>
      <vt:lpstr>购买力分析</vt:lpstr>
      <vt:lpstr>SWOT分析</vt:lpstr>
      <vt:lpstr>谢谢大家～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化妆品市场调查</dc:title>
  <dc:creator>LIFENG</dc:creator>
  <cp:lastModifiedBy>seven</cp:lastModifiedBy>
  <cp:revision>13</cp:revision>
  <dcterms:created xsi:type="dcterms:W3CDTF">2012-09-20T02:32:48Z</dcterms:created>
  <dcterms:modified xsi:type="dcterms:W3CDTF">2016-04-22T10:49:10Z</dcterms:modified>
</cp:coreProperties>
</file>