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2" d="100"/>
        <a:sy n="182" d="100"/>
      </p:scale>
      <p:origin x="0" y="3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护肤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53</c:v>
                </c:pt>
                <c:pt idx="1">
                  <c:v>62</c:v>
                </c:pt>
                <c:pt idx="2">
                  <c:v>75.599999999999994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美容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42</c:v>
                </c:pt>
                <c:pt idx="1">
                  <c:v>53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8955904"/>
        <c:axId val="148957440"/>
        <c:axId val="0"/>
      </c:bar3DChart>
      <c:catAx>
        <c:axId val="148955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8957440"/>
        <c:crosses val="autoZero"/>
        <c:auto val="1"/>
        <c:lblAlgn val="ctr"/>
        <c:lblOffset val="100"/>
        <c:noMultiLvlLbl val="0"/>
      </c:catAx>
      <c:valAx>
        <c:axId val="148957440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zh-CN" altLang="en-US" dirty="0" smtClean="0"/>
                  <a:t>单位：万元</a:t>
                </a:r>
                <a:endParaRPr lang="zh-CN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8955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06A83-6761-462F-809F-1BA98926DC43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F38482C-F7EC-4DBB-9407-8E53BBAF936D}">
      <dgm:prSet phldrT="[文本]"/>
      <dgm:spPr/>
      <dgm:t>
        <a:bodyPr/>
        <a:lstStyle/>
        <a:p>
          <a:r>
            <a:rPr lang="zh-CN" altLang="en-US" dirty="0" smtClean="0"/>
            <a:t>优势分析</a:t>
          </a:r>
          <a:endParaRPr lang="zh-CN" altLang="en-US" dirty="0"/>
        </a:p>
      </dgm:t>
    </dgm:pt>
    <dgm:pt modelId="{170DD2C8-1BDA-4D48-8531-C697000D731F}" type="parTrans" cxnId="{D135D574-B996-4D87-8D04-2D9A7103AEBC}">
      <dgm:prSet/>
      <dgm:spPr/>
      <dgm:t>
        <a:bodyPr/>
        <a:lstStyle/>
        <a:p>
          <a:endParaRPr lang="zh-CN" altLang="en-US"/>
        </a:p>
      </dgm:t>
    </dgm:pt>
    <dgm:pt modelId="{F90BAF79-9088-4159-95C7-0D4940CE1F31}" type="sibTrans" cxnId="{D135D574-B996-4D87-8D04-2D9A7103AEBC}">
      <dgm:prSet/>
      <dgm:spPr/>
      <dgm:t>
        <a:bodyPr/>
        <a:lstStyle/>
        <a:p>
          <a:endParaRPr lang="zh-CN" altLang="en-US"/>
        </a:p>
      </dgm:t>
    </dgm:pt>
    <dgm:pt modelId="{B177F616-BC0F-43B3-B152-76CCC26B4363}">
      <dgm:prSet phldrT="[文本]"/>
      <dgm:spPr/>
      <dgm:t>
        <a:bodyPr/>
        <a:lstStyle/>
        <a:p>
          <a:r>
            <a:rPr lang="zh-CN" altLang="en-US" dirty="0" smtClean="0"/>
            <a:t>劣势分析</a:t>
          </a:r>
          <a:endParaRPr lang="zh-CN" altLang="en-US" dirty="0"/>
        </a:p>
      </dgm:t>
    </dgm:pt>
    <dgm:pt modelId="{CAE0917D-9A53-4568-A677-E984B65D8B62}" type="parTrans" cxnId="{196F5DDC-C6B2-4DE5-826D-9ADE394E09C9}">
      <dgm:prSet/>
      <dgm:spPr/>
      <dgm:t>
        <a:bodyPr/>
        <a:lstStyle/>
        <a:p>
          <a:endParaRPr lang="zh-CN" altLang="en-US"/>
        </a:p>
      </dgm:t>
    </dgm:pt>
    <dgm:pt modelId="{425DA863-8BD3-45CB-9C2D-71FFFB6C9B63}" type="sibTrans" cxnId="{196F5DDC-C6B2-4DE5-826D-9ADE394E09C9}">
      <dgm:prSet/>
      <dgm:spPr/>
      <dgm:t>
        <a:bodyPr/>
        <a:lstStyle/>
        <a:p>
          <a:endParaRPr lang="zh-CN" altLang="en-US"/>
        </a:p>
      </dgm:t>
    </dgm:pt>
    <dgm:pt modelId="{E6FB6A87-4F32-47DF-9F1A-384BECEDD91B}">
      <dgm:prSet phldrT="[文本]"/>
      <dgm:spPr/>
      <dgm:t>
        <a:bodyPr/>
        <a:lstStyle/>
        <a:p>
          <a:r>
            <a:rPr lang="zh-CN" altLang="en-US" dirty="0" smtClean="0"/>
            <a:t>机会分析</a:t>
          </a:r>
          <a:endParaRPr lang="zh-CN" altLang="en-US" dirty="0"/>
        </a:p>
      </dgm:t>
    </dgm:pt>
    <dgm:pt modelId="{C358EB4C-7B3F-4C09-BE5D-CBE0F93EC91F}" type="parTrans" cxnId="{D4D834A5-AE07-4B98-8FA0-AFC436AF5FAF}">
      <dgm:prSet/>
      <dgm:spPr/>
      <dgm:t>
        <a:bodyPr/>
        <a:lstStyle/>
        <a:p>
          <a:endParaRPr lang="zh-CN" altLang="en-US"/>
        </a:p>
      </dgm:t>
    </dgm:pt>
    <dgm:pt modelId="{DA63BC54-1752-4047-8525-B0CE6C9040AE}" type="sibTrans" cxnId="{D4D834A5-AE07-4B98-8FA0-AFC436AF5FAF}">
      <dgm:prSet/>
      <dgm:spPr/>
      <dgm:t>
        <a:bodyPr/>
        <a:lstStyle/>
        <a:p>
          <a:endParaRPr lang="zh-CN" altLang="en-US"/>
        </a:p>
      </dgm:t>
    </dgm:pt>
    <dgm:pt modelId="{99AC0F0F-9AA4-4435-B80F-8FE108E91972}">
      <dgm:prSet phldrT="[文本]"/>
      <dgm:spPr/>
      <dgm:t>
        <a:bodyPr/>
        <a:lstStyle/>
        <a:p>
          <a:r>
            <a:rPr lang="zh-CN" altLang="en-US" dirty="0" smtClean="0"/>
            <a:t>威胁分析</a:t>
          </a:r>
          <a:endParaRPr lang="zh-CN" altLang="en-US" dirty="0"/>
        </a:p>
      </dgm:t>
    </dgm:pt>
    <dgm:pt modelId="{68BC9EE9-FD59-48A0-839C-A999FAFF7403}" type="parTrans" cxnId="{1D201FA2-0D06-4B67-A485-1327E2014228}">
      <dgm:prSet/>
      <dgm:spPr/>
      <dgm:t>
        <a:bodyPr/>
        <a:lstStyle/>
        <a:p>
          <a:endParaRPr lang="zh-CN" altLang="en-US"/>
        </a:p>
      </dgm:t>
    </dgm:pt>
    <dgm:pt modelId="{FB23BA8A-D0B2-431A-85A7-1D21E1420A18}" type="sibTrans" cxnId="{1D201FA2-0D06-4B67-A485-1327E2014228}">
      <dgm:prSet/>
      <dgm:spPr/>
      <dgm:t>
        <a:bodyPr/>
        <a:lstStyle/>
        <a:p>
          <a:endParaRPr lang="zh-CN" altLang="en-US"/>
        </a:p>
      </dgm:t>
    </dgm:pt>
    <dgm:pt modelId="{F52B21A0-7772-4387-AE74-76D58E0AC85D}" type="pres">
      <dgm:prSet presAssocID="{C1606A83-6761-462F-809F-1BA98926DC4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4A209D6-62AF-470A-8AA1-E301079D9C06}" type="pres">
      <dgm:prSet presAssocID="{C1606A83-6761-462F-809F-1BA98926DC43}" presName="axisShape" presStyleLbl="bgShp" presStyleIdx="0" presStyleCnt="1"/>
      <dgm:spPr/>
    </dgm:pt>
    <dgm:pt modelId="{10BA5EC1-EE21-414A-B39D-E9CB3DE1CCB6}" type="pres">
      <dgm:prSet presAssocID="{C1606A83-6761-462F-809F-1BA98926DC43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C05228-372E-47CB-AF37-995C844CD9B9}" type="pres">
      <dgm:prSet presAssocID="{C1606A83-6761-462F-809F-1BA98926DC4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FD54379-F8EC-4208-BA84-26A47AB8CE0E}" type="pres">
      <dgm:prSet presAssocID="{C1606A83-6761-462F-809F-1BA98926DC4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DD29014-4309-4471-AF26-DC01D8E641D7}" type="pres">
      <dgm:prSet presAssocID="{C1606A83-6761-462F-809F-1BA98926DC43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135D574-B996-4D87-8D04-2D9A7103AEBC}" srcId="{C1606A83-6761-462F-809F-1BA98926DC43}" destId="{8F38482C-F7EC-4DBB-9407-8E53BBAF936D}" srcOrd="0" destOrd="0" parTransId="{170DD2C8-1BDA-4D48-8531-C697000D731F}" sibTransId="{F90BAF79-9088-4159-95C7-0D4940CE1F31}"/>
    <dgm:cxn modelId="{D4D834A5-AE07-4B98-8FA0-AFC436AF5FAF}" srcId="{C1606A83-6761-462F-809F-1BA98926DC43}" destId="{E6FB6A87-4F32-47DF-9F1A-384BECEDD91B}" srcOrd="2" destOrd="0" parTransId="{C358EB4C-7B3F-4C09-BE5D-CBE0F93EC91F}" sibTransId="{DA63BC54-1752-4047-8525-B0CE6C9040AE}"/>
    <dgm:cxn modelId="{E2543387-6385-4E74-9D34-8CC6FBA478B9}" type="presOf" srcId="{C1606A83-6761-462F-809F-1BA98926DC43}" destId="{F52B21A0-7772-4387-AE74-76D58E0AC85D}" srcOrd="0" destOrd="0" presId="urn:microsoft.com/office/officeart/2005/8/layout/matrix2"/>
    <dgm:cxn modelId="{938F12FD-50ED-4CFB-B776-CB093F3094F4}" type="presOf" srcId="{99AC0F0F-9AA4-4435-B80F-8FE108E91972}" destId="{0DD29014-4309-4471-AF26-DC01D8E641D7}" srcOrd="0" destOrd="0" presId="urn:microsoft.com/office/officeart/2005/8/layout/matrix2"/>
    <dgm:cxn modelId="{196F5DDC-C6B2-4DE5-826D-9ADE394E09C9}" srcId="{C1606A83-6761-462F-809F-1BA98926DC43}" destId="{B177F616-BC0F-43B3-B152-76CCC26B4363}" srcOrd="1" destOrd="0" parTransId="{CAE0917D-9A53-4568-A677-E984B65D8B62}" sibTransId="{425DA863-8BD3-45CB-9C2D-71FFFB6C9B63}"/>
    <dgm:cxn modelId="{1918A4E6-C201-4238-BE81-CD5D7D40E140}" type="presOf" srcId="{E6FB6A87-4F32-47DF-9F1A-384BECEDD91B}" destId="{AFD54379-F8EC-4208-BA84-26A47AB8CE0E}" srcOrd="0" destOrd="0" presId="urn:microsoft.com/office/officeart/2005/8/layout/matrix2"/>
    <dgm:cxn modelId="{8650B612-30E4-45E0-B5E8-6FE33D308130}" type="presOf" srcId="{8F38482C-F7EC-4DBB-9407-8E53BBAF936D}" destId="{10BA5EC1-EE21-414A-B39D-E9CB3DE1CCB6}" srcOrd="0" destOrd="0" presId="urn:microsoft.com/office/officeart/2005/8/layout/matrix2"/>
    <dgm:cxn modelId="{1D201FA2-0D06-4B67-A485-1327E2014228}" srcId="{C1606A83-6761-462F-809F-1BA98926DC43}" destId="{99AC0F0F-9AA4-4435-B80F-8FE108E91972}" srcOrd="3" destOrd="0" parTransId="{68BC9EE9-FD59-48A0-839C-A999FAFF7403}" sibTransId="{FB23BA8A-D0B2-431A-85A7-1D21E1420A18}"/>
    <dgm:cxn modelId="{809C6876-0474-44E5-AF24-F35D8E6DE095}" type="presOf" srcId="{B177F616-BC0F-43B3-B152-76CCC26B4363}" destId="{30C05228-372E-47CB-AF37-995C844CD9B9}" srcOrd="0" destOrd="0" presId="urn:microsoft.com/office/officeart/2005/8/layout/matrix2"/>
    <dgm:cxn modelId="{19AEE513-D425-4E35-93E7-9E6C6CEC5A34}" type="presParOf" srcId="{F52B21A0-7772-4387-AE74-76D58E0AC85D}" destId="{B4A209D6-62AF-470A-8AA1-E301079D9C06}" srcOrd="0" destOrd="0" presId="urn:microsoft.com/office/officeart/2005/8/layout/matrix2"/>
    <dgm:cxn modelId="{ED93D8FB-B728-4064-9F2F-5C477FC2AE67}" type="presParOf" srcId="{F52B21A0-7772-4387-AE74-76D58E0AC85D}" destId="{10BA5EC1-EE21-414A-B39D-E9CB3DE1CCB6}" srcOrd="1" destOrd="0" presId="urn:microsoft.com/office/officeart/2005/8/layout/matrix2"/>
    <dgm:cxn modelId="{29A441BD-73DB-4073-9A43-9C738FA9A811}" type="presParOf" srcId="{F52B21A0-7772-4387-AE74-76D58E0AC85D}" destId="{30C05228-372E-47CB-AF37-995C844CD9B9}" srcOrd="2" destOrd="0" presId="urn:microsoft.com/office/officeart/2005/8/layout/matrix2"/>
    <dgm:cxn modelId="{B4EE46BC-9A16-4CB9-9A91-73EB37048104}" type="presParOf" srcId="{F52B21A0-7772-4387-AE74-76D58E0AC85D}" destId="{AFD54379-F8EC-4208-BA84-26A47AB8CE0E}" srcOrd="3" destOrd="0" presId="urn:microsoft.com/office/officeart/2005/8/layout/matrix2"/>
    <dgm:cxn modelId="{49C5AA23-6DA8-4F49-98CA-FF7BDAB54D8F}" type="presParOf" srcId="{F52B21A0-7772-4387-AE74-76D58E0AC85D}" destId="{0DD29014-4309-4471-AF26-DC01D8E641D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209D6-62AF-470A-8AA1-E301079D9C06}">
      <dsp:nvSpPr>
        <dsp:cNvPr id="0" name=""/>
        <dsp:cNvSpPr/>
      </dsp:nvSpPr>
      <dsp:spPr>
        <a:xfrm>
          <a:off x="278333" y="0"/>
          <a:ext cx="3910533" cy="3910533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BA5EC1-EE21-414A-B39D-E9CB3DE1CCB6}">
      <dsp:nvSpPr>
        <dsp:cNvPr id="0" name=""/>
        <dsp:cNvSpPr/>
      </dsp:nvSpPr>
      <dsp:spPr>
        <a:xfrm>
          <a:off x="532517" y="254184"/>
          <a:ext cx="1564213" cy="15642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优势分析</a:t>
          </a:r>
          <a:endParaRPr lang="zh-CN" altLang="en-US" sz="3700" kern="1200" dirty="0"/>
        </a:p>
      </dsp:txBody>
      <dsp:txXfrm>
        <a:off x="608876" y="330543"/>
        <a:ext cx="1411495" cy="1411495"/>
      </dsp:txXfrm>
    </dsp:sp>
    <dsp:sp modelId="{30C05228-372E-47CB-AF37-995C844CD9B9}">
      <dsp:nvSpPr>
        <dsp:cNvPr id="0" name=""/>
        <dsp:cNvSpPr/>
      </dsp:nvSpPr>
      <dsp:spPr>
        <a:xfrm>
          <a:off x="2370468" y="254184"/>
          <a:ext cx="1564213" cy="15642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劣势分析</a:t>
          </a:r>
          <a:endParaRPr lang="zh-CN" altLang="en-US" sz="3700" kern="1200" dirty="0"/>
        </a:p>
      </dsp:txBody>
      <dsp:txXfrm>
        <a:off x="2446827" y="330543"/>
        <a:ext cx="1411495" cy="1411495"/>
      </dsp:txXfrm>
    </dsp:sp>
    <dsp:sp modelId="{AFD54379-F8EC-4208-BA84-26A47AB8CE0E}">
      <dsp:nvSpPr>
        <dsp:cNvPr id="0" name=""/>
        <dsp:cNvSpPr/>
      </dsp:nvSpPr>
      <dsp:spPr>
        <a:xfrm>
          <a:off x="532517" y="2092135"/>
          <a:ext cx="1564213" cy="15642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机会分析</a:t>
          </a:r>
          <a:endParaRPr lang="zh-CN" altLang="en-US" sz="3700" kern="1200" dirty="0"/>
        </a:p>
      </dsp:txBody>
      <dsp:txXfrm>
        <a:off x="608876" y="2168494"/>
        <a:ext cx="1411495" cy="1411495"/>
      </dsp:txXfrm>
    </dsp:sp>
    <dsp:sp modelId="{0DD29014-4309-4471-AF26-DC01D8E641D7}">
      <dsp:nvSpPr>
        <dsp:cNvPr id="0" name=""/>
        <dsp:cNvSpPr/>
      </dsp:nvSpPr>
      <dsp:spPr>
        <a:xfrm>
          <a:off x="2370468" y="2092135"/>
          <a:ext cx="1564213" cy="15642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威胁分析</a:t>
          </a:r>
          <a:endParaRPr lang="zh-CN" altLang="en-US" sz="3700" kern="1200" dirty="0"/>
        </a:p>
      </dsp:txBody>
      <dsp:txXfrm>
        <a:off x="2446827" y="2168494"/>
        <a:ext cx="1411495" cy="1411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685617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027829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985526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081652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540495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675485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197653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792511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12060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870709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091201"/>
      </p:ext>
    </p:extLst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2" descr="C:\Users\LIFENG\AppData\Local\Microsoft\Windows\Temporary Internet Files\Content.IE5\EC54M1AK\MC900234409[1].wm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503" y="0"/>
            <a:ext cx="1760922" cy="181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56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randomBar dir="vert"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化妆品市场</a:t>
            </a:r>
            <a:r>
              <a:rPr lang="zh-CN" altLang="en-US" dirty="0"/>
              <a:t>调查</a:t>
            </a:r>
          </a:p>
        </p:txBody>
      </p:sp>
    </p:spTree>
    <p:extLst>
      <p:ext uri="{BB962C8B-B14F-4D97-AF65-F5344CB8AC3E}">
        <p14:creationId xmlns:p14="http://schemas.microsoft.com/office/powerpoint/2010/main" val="65538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化妆品整体趋势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7416" y="2471112"/>
            <a:ext cx="7239000" cy="3550176"/>
          </a:xfrm>
        </p:spPr>
        <p:txBody>
          <a:bodyPr>
            <a:normAutofit fontScale="85000" lnSpcReduction="10000"/>
          </a:bodyPr>
          <a:lstStyle/>
          <a:p>
            <a:pPr marL="0" indent="720000">
              <a:lnSpc>
                <a:spcPts val="5000"/>
              </a:lnSpc>
              <a:buNone/>
            </a:pPr>
            <a:r>
              <a:rPr lang="zh-CN" altLang="en-US" dirty="0"/>
              <a:t>化</a:t>
            </a:r>
            <a:r>
              <a:rPr lang="zh-CN" altLang="en-US" dirty="0" smtClean="0"/>
              <a:t>妆品</a:t>
            </a:r>
            <a:r>
              <a:rPr lang="zh-CN" altLang="en-US" dirty="0" smtClean="0"/>
              <a:t>行业零售额达</a:t>
            </a:r>
            <a:r>
              <a:rPr lang="en-US" altLang="zh-CN" dirty="0" smtClean="0"/>
              <a:t>2000</a:t>
            </a:r>
            <a:r>
              <a:rPr lang="zh-CN" altLang="en-US" dirty="0" smtClean="0"/>
              <a:t>万元，而且持续</a:t>
            </a:r>
            <a:r>
              <a:rPr lang="en-US" altLang="zh-CN" dirty="0" smtClean="0"/>
              <a:t>3</a:t>
            </a:r>
            <a:r>
              <a:rPr lang="zh-CN" altLang="en-US" dirty="0" smtClean="0"/>
              <a:t>年有强劲而稳定的增长趋势。另一方面，</a:t>
            </a:r>
            <a:r>
              <a:rPr lang="zh-CN" altLang="en-US" dirty="0" smtClean="0"/>
              <a:t>虽然化妆品</a:t>
            </a:r>
            <a:r>
              <a:rPr lang="zh-CN" altLang="en-US" dirty="0" smtClean="0"/>
              <a:t>行业近几年来销售业绩节节上升，但整个行业缺乏创新观念，这将导致生产者和销售者面临不能满足日益提高的消费品位的危机。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412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6779096" cy="1252728"/>
          </a:xfrm>
        </p:spPr>
        <p:txBody>
          <a:bodyPr/>
          <a:lstStyle/>
          <a:p>
            <a:r>
              <a:rPr lang="zh-CN" altLang="en-US" dirty="0" smtClean="0"/>
              <a:t>化妆品</a:t>
            </a:r>
            <a:r>
              <a:rPr lang="zh-CN" altLang="en-US" dirty="0" smtClean="0"/>
              <a:t>人均消费水平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1274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1086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购买力分</a:t>
            </a:r>
            <a:r>
              <a:rPr lang="zh-CN" altLang="en-US" dirty="0"/>
              <a:t>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2852936"/>
            <a:ext cx="7787208" cy="319013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ts val="4500"/>
              </a:lnSpc>
            </a:pPr>
            <a:r>
              <a:rPr lang="zh-CN" altLang="en-US" dirty="0" smtClean="0"/>
              <a:t>女性与男性在购买心理和购买行为上有其不同的特点。</a:t>
            </a:r>
            <a:endParaRPr lang="en-US" altLang="zh-CN" dirty="0" smtClean="0"/>
          </a:p>
          <a:p>
            <a:pPr>
              <a:lnSpc>
                <a:spcPts val="4500"/>
              </a:lnSpc>
            </a:pPr>
            <a:r>
              <a:rPr lang="zh-CN" altLang="en-US" dirty="0"/>
              <a:t>男</a:t>
            </a:r>
            <a:r>
              <a:rPr lang="zh-CN" altLang="en-US" dirty="0" smtClean="0"/>
              <a:t>性购买商品比较注重产品的效用和其自身的物理属性，而女性在购买欲望上多受直观感觉、购买环境等因素的影响，容易产生感性作用而产生购买行为。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21161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SWOT</a:t>
            </a:r>
            <a:r>
              <a:rPr lang="zh-CN" altLang="en-US" dirty="0" smtClean="0"/>
              <a:t>分析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900768"/>
              </p:ext>
            </p:extLst>
          </p:nvPr>
        </p:nvGraphicFramePr>
        <p:xfrm>
          <a:off x="176808" y="2348880"/>
          <a:ext cx="4467200" cy="3910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3896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8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谢谢大家～</a:t>
            </a:r>
            <a:endParaRPr lang="zh-CN" altLang="en-US" dirty="0"/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 r="5659"/>
          <a:stretch>
            <a:fillRect/>
          </a:stretch>
        </p:blipFill>
        <p:spPr/>
      </p:pic>
      <p:sp>
        <p:nvSpPr>
          <p:cNvPr id="6" name="文本占位符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zh-CN" dirty="0" smtClean="0"/>
              <a:t>The End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408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141</Words>
  <Application>Microsoft Office PowerPoint</Application>
  <PresentationFormat>全屏显示(4:3)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化妆品市场调查</vt:lpstr>
      <vt:lpstr>化妆品整体趋势</vt:lpstr>
      <vt:lpstr>化妆品人均消费水平</vt:lpstr>
      <vt:lpstr>购买力分析</vt:lpstr>
      <vt:lpstr>SWOT分析</vt:lpstr>
      <vt:lpstr>谢谢大家～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化妆品市场调查</dc:title>
  <dc:creator>LIFENG</dc:creator>
  <cp:lastModifiedBy>seven</cp:lastModifiedBy>
  <cp:revision>14</cp:revision>
  <dcterms:created xsi:type="dcterms:W3CDTF">2012-09-20T02:32:48Z</dcterms:created>
  <dcterms:modified xsi:type="dcterms:W3CDTF">2016-04-22T10:30:35Z</dcterms:modified>
</cp:coreProperties>
</file>