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42"/>
  </p:notesMasterIdLst>
  <p:sldIdLst>
    <p:sldId id="404" r:id="rId2"/>
    <p:sldId id="403" r:id="rId3"/>
    <p:sldId id="405" r:id="rId4"/>
    <p:sldId id="406" r:id="rId5"/>
    <p:sldId id="408" r:id="rId6"/>
    <p:sldId id="410" r:id="rId7"/>
    <p:sldId id="411" r:id="rId8"/>
    <p:sldId id="420" r:id="rId9"/>
    <p:sldId id="419" r:id="rId10"/>
    <p:sldId id="414" r:id="rId11"/>
    <p:sldId id="413" r:id="rId12"/>
    <p:sldId id="421" r:id="rId13"/>
    <p:sldId id="422" r:id="rId14"/>
    <p:sldId id="423" r:id="rId15"/>
    <p:sldId id="424" r:id="rId16"/>
    <p:sldId id="425" r:id="rId17"/>
    <p:sldId id="426" r:id="rId18"/>
    <p:sldId id="427" r:id="rId19"/>
    <p:sldId id="428" r:id="rId20"/>
    <p:sldId id="415" r:id="rId21"/>
    <p:sldId id="429" r:id="rId22"/>
    <p:sldId id="430" r:id="rId23"/>
    <p:sldId id="431" r:id="rId24"/>
    <p:sldId id="433" r:id="rId25"/>
    <p:sldId id="434" r:id="rId26"/>
    <p:sldId id="435" r:id="rId27"/>
    <p:sldId id="436" r:id="rId28"/>
    <p:sldId id="444" r:id="rId29"/>
    <p:sldId id="437" r:id="rId30"/>
    <p:sldId id="438" r:id="rId31"/>
    <p:sldId id="432" r:id="rId32"/>
    <p:sldId id="439" r:id="rId33"/>
    <p:sldId id="440" r:id="rId34"/>
    <p:sldId id="441" r:id="rId35"/>
    <p:sldId id="442" r:id="rId36"/>
    <p:sldId id="417" r:id="rId37"/>
    <p:sldId id="416" r:id="rId38"/>
    <p:sldId id="443" r:id="rId39"/>
    <p:sldId id="445" r:id="rId40"/>
    <p:sldId id="343" r:id="rId41"/>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58E"/>
    <a:srgbClr val="FED31C"/>
    <a:srgbClr val="027BCE"/>
    <a:srgbClr val="FEE57A"/>
    <a:srgbClr val="31AAFD"/>
    <a:srgbClr val="E7F5FF"/>
    <a:srgbClr val="FFE885"/>
    <a:srgbClr val="FEDD50"/>
    <a:srgbClr val="0799FD"/>
    <a:srgbClr val="0274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08" autoAdjust="0"/>
    <p:restoredTop sz="94660"/>
  </p:normalViewPr>
  <p:slideViewPr>
    <p:cSldViewPr snapToGrid="0" showGuides="1">
      <p:cViewPr varScale="1">
        <p:scale>
          <a:sx n="79" d="100"/>
          <a:sy n="79" d="100"/>
        </p:scale>
        <p:origin x="552" y="58"/>
      </p:cViewPr>
      <p:guideLst>
        <p:guide orient="horz" pos="2160"/>
        <p:guide pos="3840"/>
      </p:guideLst>
    </p:cSldViewPr>
  </p:slideViewPr>
  <p:notesTextViewPr>
    <p:cViewPr>
      <p:scale>
        <a:sx n="1" d="1"/>
        <a:sy n="1" d="1"/>
      </p:scale>
      <p:origin x="0" y="0"/>
    </p:cViewPr>
  </p:notesTextViewPr>
  <p:sorterViewPr>
    <p:cViewPr>
      <p:scale>
        <a:sx n="38" d="100"/>
        <a:sy n="3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BB3CA-3609-4056-9B23-4049BCB39C60}" type="datetimeFigureOut">
              <a:rPr lang="zh-CN" altLang="en-US" smtClean="0"/>
              <a:t>2018/8/29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5CCEA-3F45-46FD-873C-10FB1242F407}" type="slidenum">
              <a:rPr lang="zh-CN" altLang="en-US" smtClean="0"/>
              <a:t>‹#›</a:t>
            </a:fld>
            <a:endParaRPr lang="zh-CN" altLang="en-US"/>
          </a:p>
        </p:txBody>
      </p:sp>
    </p:spTree>
    <p:extLst>
      <p:ext uri="{BB962C8B-B14F-4D97-AF65-F5344CB8AC3E}">
        <p14:creationId xmlns:p14="http://schemas.microsoft.com/office/powerpoint/2010/main" val="375440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25CCEA-3F45-46FD-873C-10FB1242F407}" type="slidenum">
              <a:rPr lang="zh-CN" altLang="en-US" smtClean="0"/>
              <a:t>1</a:t>
            </a:fld>
            <a:endParaRPr lang="zh-CN" altLang="en-US"/>
          </a:p>
        </p:txBody>
      </p:sp>
    </p:spTree>
    <p:extLst>
      <p:ext uri="{BB962C8B-B14F-4D97-AF65-F5344CB8AC3E}">
        <p14:creationId xmlns:p14="http://schemas.microsoft.com/office/powerpoint/2010/main" val="607865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36</a:t>
            </a:fld>
            <a:endParaRPr lang="zh-CN" altLang="en-US"/>
          </a:p>
        </p:txBody>
      </p:sp>
    </p:spTree>
    <p:extLst>
      <p:ext uri="{BB962C8B-B14F-4D97-AF65-F5344CB8AC3E}">
        <p14:creationId xmlns:p14="http://schemas.microsoft.com/office/powerpoint/2010/main" val="2887961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39</a:t>
            </a:fld>
            <a:endParaRPr lang="zh-CN" altLang="en-US"/>
          </a:p>
        </p:txBody>
      </p:sp>
    </p:spTree>
    <p:extLst>
      <p:ext uri="{BB962C8B-B14F-4D97-AF65-F5344CB8AC3E}">
        <p14:creationId xmlns:p14="http://schemas.microsoft.com/office/powerpoint/2010/main" val="1399767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extLst>
      <p:ext uri="{BB962C8B-B14F-4D97-AF65-F5344CB8AC3E}">
        <p14:creationId xmlns:p14="http://schemas.microsoft.com/office/powerpoint/2010/main" val="2887961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3</a:t>
            </a:fld>
            <a:endParaRPr lang="zh-CN" altLang="en-US"/>
          </a:p>
        </p:txBody>
      </p:sp>
    </p:spTree>
    <p:extLst>
      <p:ext uri="{BB962C8B-B14F-4D97-AF65-F5344CB8AC3E}">
        <p14:creationId xmlns:p14="http://schemas.microsoft.com/office/powerpoint/2010/main" val="1929976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4</a:t>
            </a:fld>
            <a:endParaRPr lang="zh-CN" altLang="en-US"/>
          </a:p>
        </p:txBody>
      </p:sp>
    </p:spTree>
    <p:extLst>
      <p:ext uri="{BB962C8B-B14F-4D97-AF65-F5344CB8AC3E}">
        <p14:creationId xmlns:p14="http://schemas.microsoft.com/office/powerpoint/2010/main" val="1929976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10</a:t>
            </a:fld>
            <a:endParaRPr lang="zh-CN" altLang="en-US"/>
          </a:p>
        </p:txBody>
      </p:sp>
    </p:spTree>
    <p:extLst>
      <p:ext uri="{BB962C8B-B14F-4D97-AF65-F5344CB8AC3E}">
        <p14:creationId xmlns:p14="http://schemas.microsoft.com/office/powerpoint/2010/main" val="1929976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20</a:t>
            </a:fld>
            <a:endParaRPr lang="zh-CN" altLang="en-US"/>
          </a:p>
        </p:txBody>
      </p:sp>
    </p:spTree>
    <p:extLst>
      <p:ext uri="{BB962C8B-B14F-4D97-AF65-F5344CB8AC3E}">
        <p14:creationId xmlns:p14="http://schemas.microsoft.com/office/powerpoint/2010/main" val="2887961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21</a:t>
            </a:fld>
            <a:endParaRPr lang="zh-CN" altLang="en-US"/>
          </a:p>
        </p:txBody>
      </p:sp>
    </p:spTree>
    <p:extLst>
      <p:ext uri="{BB962C8B-B14F-4D97-AF65-F5344CB8AC3E}">
        <p14:creationId xmlns:p14="http://schemas.microsoft.com/office/powerpoint/2010/main" val="360595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22</a:t>
            </a:fld>
            <a:endParaRPr lang="zh-CN" altLang="en-US"/>
          </a:p>
        </p:txBody>
      </p:sp>
    </p:spTree>
    <p:extLst>
      <p:ext uri="{BB962C8B-B14F-4D97-AF65-F5344CB8AC3E}">
        <p14:creationId xmlns:p14="http://schemas.microsoft.com/office/powerpoint/2010/main" val="1944643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31</a:t>
            </a:fld>
            <a:endParaRPr lang="zh-CN" altLang="en-US"/>
          </a:p>
        </p:txBody>
      </p:sp>
    </p:spTree>
    <p:extLst>
      <p:ext uri="{BB962C8B-B14F-4D97-AF65-F5344CB8AC3E}">
        <p14:creationId xmlns:p14="http://schemas.microsoft.com/office/powerpoint/2010/main" val="3704812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173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矩形 4"/>
          <p:cNvSpPr/>
          <p:nvPr userDrawn="1"/>
        </p:nvSpPr>
        <p:spPr>
          <a:xfrm>
            <a:off x="0" y="0"/>
            <a:ext cx="12192000" cy="792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792480" y="213678"/>
            <a:ext cx="10789920" cy="517842"/>
          </a:xfrm>
        </p:spPr>
        <p:txBody>
          <a:bodyPr/>
          <a:lstStyle/>
          <a:p>
            <a:r>
              <a:rPr lang="zh-CN" altLang="en-US" dirty="0"/>
              <a:t>单击此处编辑母版标题样式</a:t>
            </a:r>
          </a:p>
        </p:txBody>
      </p:sp>
      <p:sp>
        <p:nvSpPr>
          <p:cNvPr id="4" name="内容占位符 3"/>
          <p:cNvSpPr>
            <a:spLocks noGrp="1"/>
          </p:cNvSpPr>
          <p:nvPr>
            <p:ph sz="quarter" idx="10"/>
          </p:nvPr>
        </p:nvSpPr>
        <p:spPr>
          <a:xfrm>
            <a:off x="669925" y="995680"/>
            <a:ext cx="10912475" cy="5328921"/>
          </a:xfrm>
        </p:spPr>
        <p:txBody>
          <a:bodyPr/>
          <a:lstStyle>
            <a:lvl1pPr>
              <a:lnSpc>
                <a:spcPct val="130000"/>
              </a:lnSpc>
              <a:spcBef>
                <a:spcPts val="0"/>
              </a:spcBef>
              <a:defRPr/>
            </a:lvl1pPr>
          </a:lstStyle>
          <a:p>
            <a:pPr lvl="0"/>
            <a:r>
              <a:rPr lang="zh-CN" altLang="en-US" dirty="0"/>
              <a:t>单击此处编辑母版文本样式</a:t>
            </a:r>
          </a:p>
        </p:txBody>
      </p:sp>
      <p:sp>
        <p:nvSpPr>
          <p:cNvPr id="7" name="燕尾形 6"/>
          <p:cNvSpPr/>
          <p:nvPr userDrawn="1"/>
        </p:nvSpPr>
        <p:spPr>
          <a:xfrm>
            <a:off x="10958494" y="280550"/>
            <a:ext cx="308128" cy="383863"/>
          </a:xfrm>
          <a:prstGeom prst="chevron">
            <a:avLst>
              <a:gd name="adj" fmla="val 369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11228998" y="280550"/>
            <a:ext cx="308128" cy="383863"/>
          </a:xfrm>
          <a:prstGeom prst="chevron">
            <a:avLst>
              <a:gd name="adj" fmla="val 36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TextBox 15"/>
          <p:cNvSpPr txBox="1"/>
          <p:nvPr userDrawn="1"/>
        </p:nvSpPr>
        <p:spPr>
          <a:xfrm>
            <a:off x="11433862" y="325859"/>
            <a:ext cx="650430"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EEF1883-7A0E-4F66-9932-E581691AD397}" type="slidenum">
              <a:rPr lang="zh-CN" altLang="en-US" sz="1600" smtClean="0">
                <a:solidFill>
                  <a:schemeClr val="accent3"/>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任意多边形 15"/>
          <p:cNvSpPr/>
          <p:nvPr userDrawn="1"/>
        </p:nvSpPr>
        <p:spPr>
          <a:xfrm>
            <a:off x="119336" y="0"/>
            <a:ext cx="740200" cy="792480"/>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3075653 w 3596749"/>
              <a:gd name="connsiteY12" fmla="*/ 1268414 h 1268414"/>
              <a:gd name="connsiteX13" fmla="*/ 2744509 w 3596749"/>
              <a:gd name="connsiteY13" fmla="*/ 1268414 h 1268414"/>
              <a:gd name="connsiteX14" fmla="*/ 2359995 w 3596749"/>
              <a:gd name="connsiteY14" fmla="*/ 1268414 h 1268414"/>
              <a:gd name="connsiteX15" fmla="*/ 2288044 w 3596749"/>
              <a:gd name="connsiteY15" fmla="*/ 1268414 h 1268414"/>
              <a:gd name="connsiteX16" fmla="*/ 2269086 w 3596749"/>
              <a:gd name="connsiteY16" fmla="*/ 1268414 h 1268414"/>
              <a:gd name="connsiteX17" fmla="*/ 2018799 w 3596749"/>
              <a:gd name="connsiteY17" fmla="*/ 1268414 h 1268414"/>
              <a:gd name="connsiteX18" fmla="*/ 1937942 w 3596749"/>
              <a:gd name="connsiteY18" fmla="*/ 1268414 h 1268414"/>
              <a:gd name="connsiteX19" fmla="*/ 1831579 w 3596749"/>
              <a:gd name="connsiteY19" fmla="*/ 1268414 h 1268414"/>
              <a:gd name="connsiteX20" fmla="*/ 1562334 w 3596749"/>
              <a:gd name="connsiteY20" fmla="*/ 1268414 h 1268414"/>
              <a:gd name="connsiteX21" fmla="*/ 1553428 w 3596749"/>
              <a:gd name="connsiteY21" fmla="*/ 1268414 h 1268414"/>
              <a:gd name="connsiteX22" fmla="*/ 1532278 w 3596749"/>
              <a:gd name="connsiteY22" fmla="*/ 1268414 h 1268414"/>
              <a:gd name="connsiteX23" fmla="*/ 1481477 w 3596749"/>
              <a:gd name="connsiteY23" fmla="*/ 1268414 h 1268414"/>
              <a:gd name="connsiteX24" fmla="*/ 1212232 w 3596749"/>
              <a:gd name="connsiteY24" fmla="*/ 1268414 h 1268414"/>
              <a:gd name="connsiteX25" fmla="*/ 1105869 w 3596749"/>
              <a:gd name="connsiteY25" fmla="*/ 1268414 h 1268414"/>
              <a:gd name="connsiteX26" fmla="*/ 1025012 w 3596749"/>
              <a:gd name="connsiteY26" fmla="*/ 1268414 h 1268414"/>
              <a:gd name="connsiteX27" fmla="*/ 806567 w 3596749"/>
              <a:gd name="connsiteY27" fmla="*/ 1268414 h 1268414"/>
              <a:gd name="connsiteX28" fmla="*/ 755767 w 3596749"/>
              <a:gd name="connsiteY28" fmla="*/ 1268414 h 1268414"/>
              <a:gd name="connsiteX29" fmla="*/ 725711 w 3596749"/>
              <a:gd name="connsiteY29" fmla="*/ 1268414 h 1268414"/>
              <a:gd name="connsiteX30" fmla="*/ 299302 w 3596749"/>
              <a:gd name="connsiteY30" fmla="*/ 1268414 h 1268414"/>
              <a:gd name="connsiteX31" fmla="*/ 0 w 3596749"/>
              <a:gd name="connsiteY31" fmla="*/ 1268414 h 1268414"/>
              <a:gd name="connsiteX32" fmla="*/ 0 w 3596749"/>
              <a:gd name="connsiteY32"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2744509 w 3596749"/>
              <a:gd name="connsiteY12" fmla="*/ 1268414 h 1268414"/>
              <a:gd name="connsiteX13" fmla="*/ 2359995 w 3596749"/>
              <a:gd name="connsiteY13" fmla="*/ 1268414 h 1268414"/>
              <a:gd name="connsiteX14" fmla="*/ 2288044 w 3596749"/>
              <a:gd name="connsiteY14" fmla="*/ 1268414 h 1268414"/>
              <a:gd name="connsiteX15" fmla="*/ 2269086 w 3596749"/>
              <a:gd name="connsiteY15" fmla="*/ 1268414 h 1268414"/>
              <a:gd name="connsiteX16" fmla="*/ 2018799 w 3596749"/>
              <a:gd name="connsiteY16" fmla="*/ 1268414 h 1268414"/>
              <a:gd name="connsiteX17" fmla="*/ 1937942 w 3596749"/>
              <a:gd name="connsiteY17" fmla="*/ 1268414 h 1268414"/>
              <a:gd name="connsiteX18" fmla="*/ 1831579 w 3596749"/>
              <a:gd name="connsiteY18" fmla="*/ 1268414 h 1268414"/>
              <a:gd name="connsiteX19" fmla="*/ 1562334 w 3596749"/>
              <a:gd name="connsiteY19" fmla="*/ 1268414 h 1268414"/>
              <a:gd name="connsiteX20" fmla="*/ 1553428 w 3596749"/>
              <a:gd name="connsiteY20" fmla="*/ 1268414 h 1268414"/>
              <a:gd name="connsiteX21" fmla="*/ 1532278 w 3596749"/>
              <a:gd name="connsiteY21" fmla="*/ 1268414 h 1268414"/>
              <a:gd name="connsiteX22" fmla="*/ 1481477 w 3596749"/>
              <a:gd name="connsiteY22" fmla="*/ 1268414 h 1268414"/>
              <a:gd name="connsiteX23" fmla="*/ 1212232 w 3596749"/>
              <a:gd name="connsiteY23" fmla="*/ 1268414 h 1268414"/>
              <a:gd name="connsiteX24" fmla="*/ 1105869 w 3596749"/>
              <a:gd name="connsiteY24" fmla="*/ 1268414 h 1268414"/>
              <a:gd name="connsiteX25" fmla="*/ 1025012 w 3596749"/>
              <a:gd name="connsiteY25" fmla="*/ 1268414 h 1268414"/>
              <a:gd name="connsiteX26" fmla="*/ 806567 w 3596749"/>
              <a:gd name="connsiteY26" fmla="*/ 1268414 h 1268414"/>
              <a:gd name="connsiteX27" fmla="*/ 755767 w 3596749"/>
              <a:gd name="connsiteY27" fmla="*/ 1268414 h 1268414"/>
              <a:gd name="connsiteX28" fmla="*/ 725711 w 3596749"/>
              <a:gd name="connsiteY28" fmla="*/ 1268414 h 1268414"/>
              <a:gd name="connsiteX29" fmla="*/ 299302 w 3596749"/>
              <a:gd name="connsiteY29" fmla="*/ 1268414 h 1268414"/>
              <a:gd name="connsiteX30" fmla="*/ 0 w 3596749"/>
              <a:gd name="connsiteY30" fmla="*/ 1268414 h 1268414"/>
              <a:gd name="connsiteX31" fmla="*/ 0 w 3596749"/>
              <a:gd name="connsiteY31"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2359995 w 3596749"/>
              <a:gd name="connsiteY12" fmla="*/ 1268414 h 1268414"/>
              <a:gd name="connsiteX13" fmla="*/ 2288044 w 3596749"/>
              <a:gd name="connsiteY13" fmla="*/ 1268414 h 1268414"/>
              <a:gd name="connsiteX14" fmla="*/ 2269086 w 3596749"/>
              <a:gd name="connsiteY14" fmla="*/ 1268414 h 1268414"/>
              <a:gd name="connsiteX15" fmla="*/ 2018799 w 3596749"/>
              <a:gd name="connsiteY15" fmla="*/ 1268414 h 1268414"/>
              <a:gd name="connsiteX16" fmla="*/ 1937942 w 3596749"/>
              <a:gd name="connsiteY16" fmla="*/ 1268414 h 1268414"/>
              <a:gd name="connsiteX17" fmla="*/ 1831579 w 3596749"/>
              <a:gd name="connsiteY17" fmla="*/ 1268414 h 1268414"/>
              <a:gd name="connsiteX18" fmla="*/ 1562334 w 3596749"/>
              <a:gd name="connsiteY18" fmla="*/ 1268414 h 1268414"/>
              <a:gd name="connsiteX19" fmla="*/ 1553428 w 3596749"/>
              <a:gd name="connsiteY19" fmla="*/ 1268414 h 1268414"/>
              <a:gd name="connsiteX20" fmla="*/ 1532278 w 3596749"/>
              <a:gd name="connsiteY20" fmla="*/ 1268414 h 1268414"/>
              <a:gd name="connsiteX21" fmla="*/ 1481477 w 3596749"/>
              <a:gd name="connsiteY21" fmla="*/ 1268414 h 1268414"/>
              <a:gd name="connsiteX22" fmla="*/ 1212232 w 3596749"/>
              <a:gd name="connsiteY22" fmla="*/ 1268414 h 1268414"/>
              <a:gd name="connsiteX23" fmla="*/ 1105869 w 3596749"/>
              <a:gd name="connsiteY23" fmla="*/ 1268414 h 1268414"/>
              <a:gd name="connsiteX24" fmla="*/ 1025012 w 3596749"/>
              <a:gd name="connsiteY24" fmla="*/ 1268414 h 1268414"/>
              <a:gd name="connsiteX25" fmla="*/ 806567 w 3596749"/>
              <a:gd name="connsiteY25" fmla="*/ 1268414 h 1268414"/>
              <a:gd name="connsiteX26" fmla="*/ 755767 w 3596749"/>
              <a:gd name="connsiteY26" fmla="*/ 1268414 h 1268414"/>
              <a:gd name="connsiteX27" fmla="*/ 725711 w 3596749"/>
              <a:gd name="connsiteY27" fmla="*/ 1268414 h 1268414"/>
              <a:gd name="connsiteX28" fmla="*/ 299302 w 3596749"/>
              <a:gd name="connsiteY28" fmla="*/ 1268414 h 1268414"/>
              <a:gd name="connsiteX29" fmla="*/ 0 w 3596749"/>
              <a:gd name="connsiteY29" fmla="*/ 1268414 h 1268414"/>
              <a:gd name="connsiteX30" fmla="*/ 0 w 3596749"/>
              <a:gd name="connsiteY30"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2288044 w 3596749"/>
              <a:gd name="connsiteY12" fmla="*/ 1268414 h 1268414"/>
              <a:gd name="connsiteX13" fmla="*/ 2269086 w 3596749"/>
              <a:gd name="connsiteY13" fmla="*/ 1268414 h 1268414"/>
              <a:gd name="connsiteX14" fmla="*/ 2018799 w 3596749"/>
              <a:gd name="connsiteY14" fmla="*/ 1268414 h 1268414"/>
              <a:gd name="connsiteX15" fmla="*/ 1937942 w 3596749"/>
              <a:gd name="connsiteY15" fmla="*/ 1268414 h 1268414"/>
              <a:gd name="connsiteX16" fmla="*/ 1831579 w 3596749"/>
              <a:gd name="connsiteY16" fmla="*/ 1268414 h 1268414"/>
              <a:gd name="connsiteX17" fmla="*/ 1562334 w 3596749"/>
              <a:gd name="connsiteY17" fmla="*/ 1268414 h 1268414"/>
              <a:gd name="connsiteX18" fmla="*/ 1553428 w 3596749"/>
              <a:gd name="connsiteY18" fmla="*/ 1268414 h 1268414"/>
              <a:gd name="connsiteX19" fmla="*/ 1532278 w 3596749"/>
              <a:gd name="connsiteY19" fmla="*/ 1268414 h 1268414"/>
              <a:gd name="connsiteX20" fmla="*/ 1481477 w 3596749"/>
              <a:gd name="connsiteY20" fmla="*/ 1268414 h 1268414"/>
              <a:gd name="connsiteX21" fmla="*/ 1212232 w 3596749"/>
              <a:gd name="connsiteY21" fmla="*/ 1268414 h 1268414"/>
              <a:gd name="connsiteX22" fmla="*/ 1105869 w 3596749"/>
              <a:gd name="connsiteY22" fmla="*/ 1268414 h 1268414"/>
              <a:gd name="connsiteX23" fmla="*/ 1025012 w 3596749"/>
              <a:gd name="connsiteY23" fmla="*/ 1268414 h 1268414"/>
              <a:gd name="connsiteX24" fmla="*/ 806567 w 3596749"/>
              <a:gd name="connsiteY24" fmla="*/ 1268414 h 1268414"/>
              <a:gd name="connsiteX25" fmla="*/ 755767 w 3596749"/>
              <a:gd name="connsiteY25" fmla="*/ 1268414 h 1268414"/>
              <a:gd name="connsiteX26" fmla="*/ 725711 w 3596749"/>
              <a:gd name="connsiteY26" fmla="*/ 1268414 h 1268414"/>
              <a:gd name="connsiteX27" fmla="*/ 299302 w 3596749"/>
              <a:gd name="connsiteY27" fmla="*/ 1268414 h 1268414"/>
              <a:gd name="connsiteX28" fmla="*/ 0 w 3596749"/>
              <a:gd name="connsiteY28" fmla="*/ 1268414 h 1268414"/>
              <a:gd name="connsiteX29" fmla="*/ 0 w 3596749"/>
              <a:gd name="connsiteY29"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3596749 w 3596749"/>
              <a:gd name="connsiteY10" fmla="*/ 747318 h 1268414"/>
              <a:gd name="connsiteX11" fmla="*/ 2288044 w 3596749"/>
              <a:gd name="connsiteY11" fmla="*/ 1268414 h 1268414"/>
              <a:gd name="connsiteX12" fmla="*/ 2269086 w 3596749"/>
              <a:gd name="connsiteY12" fmla="*/ 1268414 h 1268414"/>
              <a:gd name="connsiteX13" fmla="*/ 2018799 w 3596749"/>
              <a:gd name="connsiteY13" fmla="*/ 1268414 h 1268414"/>
              <a:gd name="connsiteX14" fmla="*/ 1937942 w 3596749"/>
              <a:gd name="connsiteY14" fmla="*/ 1268414 h 1268414"/>
              <a:gd name="connsiteX15" fmla="*/ 1831579 w 3596749"/>
              <a:gd name="connsiteY15" fmla="*/ 1268414 h 1268414"/>
              <a:gd name="connsiteX16" fmla="*/ 1562334 w 3596749"/>
              <a:gd name="connsiteY16" fmla="*/ 1268414 h 1268414"/>
              <a:gd name="connsiteX17" fmla="*/ 1553428 w 3596749"/>
              <a:gd name="connsiteY17" fmla="*/ 1268414 h 1268414"/>
              <a:gd name="connsiteX18" fmla="*/ 1532278 w 3596749"/>
              <a:gd name="connsiteY18" fmla="*/ 1268414 h 1268414"/>
              <a:gd name="connsiteX19" fmla="*/ 1481477 w 3596749"/>
              <a:gd name="connsiteY19" fmla="*/ 1268414 h 1268414"/>
              <a:gd name="connsiteX20" fmla="*/ 1212232 w 3596749"/>
              <a:gd name="connsiteY20" fmla="*/ 1268414 h 1268414"/>
              <a:gd name="connsiteX21" fmla="*/ 1105869 w 3596749"/>
              <a:gd name="connsiteY21" fmla="*/ 1268414 h 1268414"/>
              <a:gd name="connsiteX22" fmla="*/ 1025012 w 3596749"/>
              <a:gd name="connsiteY22" fmla="*/ 1268414 h 1268414"/>
              <a:gd name="connsiteX23" fmla="*/ 806567 w 3596749"/>
              <a:gd name="connsiteY23" fmla="*/ 1268414 h 1268414"/>
              <a:gd name="connsiteX24" fmla="*/ 755767 w 3596749"/>
              <a:gd name="connsiteY24" fmla="*/ 1268414 h 1268414"/>
              <a:gd name="connsiteX25" fmla="*/ 725711 w 3596749"/>
              <a:gd name="connsiteY25" fmla="*/ 1268414 h 1268414"/>
              <a:gd name="connsiteX26" fmla="*/ 299302 w 3596749"/>
              <a:gd name="connsiteY26" fmla="*/ 1268414 h 1268414"/>
              <a:gd name="connsiteX27" fmla="*/ 0 w 3596749"/>
              <a:gd name="connsiteY27" fmla="*/ 1268414 h 1268414"/>
              <a:gd name="connsiteX28" fmla="*/ 0 w 3596749"/>
              <a:gd name="connsiteY28"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3596749 w 3596749"/>
              <a:gd name="connsiteY9" fmla="*/ 747318 h 1268414"/>
              <a:gd name="connsiteX10" fmla="*/ 2288044 w 3596749"/>
              <a:gd name="connsiteY10" fmla="*/ 1268414 h 1268414"/>
              <a:gd name="connsiteX11" fmla="*/ 2269086 w 3596749"/>
              <a:gd name="connsiteY11" fmla="*/ 1268414 h 1268414"/>
              <a:gd name="connsiteX12" fmla="*/ 2018799 w 3596749"/>
              <a:gd name="connsiteY12" fmla="*/ 1268414 h 1268414"/>
              <a:gd name="connsiteX13" fmla="*/ 1937942 w 3596749"/>
              <a:gd name="connsiteY13" fmla="*/ 1268414 h 1268414"/>
              <a:gd name="connsiteX14" fmla="*/ 1831579 w 3596749"/>
              <a:gd name="connsiteY14" fmla="*/ 1268414 h 1268414"/>
              <a:gd name="connsiteX15" fmla="*/ 1562334 w 3596749"/>
              <a:gd name="connsiteY15" fmla="*/ 1268414 h 1268414"/>
              <a:gd name="connsiteX16" fmla="*/ 1553428 w 3596749"/>
              <a:gd name="connsiteY16" fmla="*/ 1268414 h 1268414"/>
              <a:gd name="connsiteX17" fmla="*/ 1532278 w 3596749"/>
              <a:gd name="connsiteY17" fmla="*/ 1268414 h 1268414"/>
              <a:gd name="connsiteX18" fmla="*/ 1481477 w 3596749"/>
              <a:gd name="connsiteY18" fmla="*/ 1268414 h 1268414"/>
              <a:gd name="connsiteX19" fmla="*/ 1212232 w 3596749"/>
              <a:gd name="connsiteY19" fmla="*/ 1268414 h 1268414"/>
              <a:gd name="connsiteX20" fmla="*/ 1105869 w 3596749"/>
              <a:gd name="connsiteY20" fmla="*/ 1268414 h 1268414"/>
              <a:gd name="connsiteX21" fmla="*/ 1025012 w 3596749"/>
              <a:gd name="connsiteY21" fmla="*/ 1268414 h 1268414"/>
              <a:gd name="connsiteX22" fmla="*/ 806567 w 3596749"/>
              <a:gd name="connsiteY22" fmla="*/ 1268414 h 1268414"/>
              <a:gd name="connsiteX23" fmla="*/ 755767 w 3596749"/>
              <a:gd name="connsiteY23" fmla="*/ 1268414 h 1268414"/>
              <a:gd name="connsiteX24" fmla="*/ 725711 w 3596749"/>
              <a:gd name="connsiteY24" fmla="*/ 1268414 h 1268414"/>
              <a:gd name="connsiteX25" fmla="*/ 299302 w 3596749"/>
              <a:gd name="connsiteY25" fmla="*/ 1268414 h 1268414"/>
              <a:gd name="connsiteX26" fmla="*/ 0 w 3596749"/>
              <a:gd name="connsiteY26" fmla="*/ 1268414 h 1268414"/>
              <a:gd name="connsiteX27" fmla="*/ 0 w 3596749"/>
              <a:gd name="connsiteY27"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3596749 w 3596749"/>
              <a:gd name="connsiteY8" fmla="*/ 747318 h 1268414"/>
              <a:gd name="connsiteX9" fmla="*/ 2288044 w 3596749"/>
              <a:gd name="connsiteY9" fmla="*/ 1268414 h 1268414"/>
              <a:gd name="connsiteX10" fmla="*/ 2269086 w 3596749"/>
              <a:gd name="connsiteY10" fmla="*/ 1268414 h 1268414"/>
              <a:gd name="connsiteX11" fmla="*/ 2018799 w 3596749"/>
              <a:gd name="connsiteY11" fmla="*/ 1268414 h 1268414"/>
              <a:gd name="connsiteX12" fmla="*/ 1937942 w 3596749"/>
              <a:gd name="connsiteY12" fmla="*/ 1268414 h 1268414"/>
              <a:gd name="connsiteX13" fmla="*/ 1831579 w 3596749"/>
              <a:gd name="connsiteY13" fmla="*/ 1268414 h 1268414"/>
              <a:gd name="connsiteX14" fmla="*/ 1562334 w 3596749"/>
              <a:gd name="connsiteY14" fmla="*/ 1268414 h 1268414"/>
              <a:gd name="connsiteX15" fmla="*/ 1553428 w 3596749"/>
              <a:gd name="connsiteY15" fmla="*/ 1268414 h 1268414"/>
              <a:gd name="connsiteX16" fmla="*/ 1532278 w 3596749"/>
              <a:gd name="connsiteY16" fmla="*/ 1268414 h 1268414"/>
              <a:gd name="connsiteX17" fmla="*/ 1481477 w 3596749"/>
              <a:gd name="connsiteY17" fmla="*/ 1268414 h 1268414"/>
              <a:gd name="connsiteX18" fmla="*/ 1212232 w 3596749"/>
              <a:gd name="connsiteY18" fmla="*/ 1268414 h 1268414"/>
              <a:gd name="connsiteX19" fmla="*/ 1105869 w 3596749"/>
              <a:gd name="connsiteY19" fmla="*/ 1268414 h 1268414"/>
              <a:gd name="connsiteX20" fmla="*/ 1025012 w 3596749"/>
              <a:gd name="connsiteY20" fmla="*/ 1268414 h 1268414"/>
              <a:gd name="connsiteX21" fmla="*/ 806567 w 3596749"/>
              <a:gd name="connsiteY21" fmla="*/ 1268414 h 1268414"/>
              <a:gd name="connsiteX22" fmla="*/ 755767 w 3596749"/>
              <a:gd name="connsiteY22" fmla="*/ 1268414 h 1268414"/>
              <a:gd name="connsiteX23" fmla="*/ 725711 w 3596749"/>
              <a:gd name="connsiteY23" fmla="*/ 1268414 h 1268414"/>
              <a:gd name="connsiteX24" fmla="*/ 299302 w 3596749"/>
              <a:gd name="connsiteY24" fmla="*/ 1268414 h 1268414"/>
              <a:gd name="connsiteX25" fmla="*/ 0 w 3596749"/>
              <a:gd name="connsiteY25" fmla="*/ 1268414 h 1268414"/>
              <a:gd name="connsiteX26" fmla="*/ 0 w 3596749"/>
              <a:gd name="connsiteY26"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3596749 w 3596749"/>
              <a:gd name="connsiteY8" fmla="*/ 747318 h 1268414"/>
              <a:gd name="connsiteX9" fmla="*/ 2288044 w 3596749"/>
              <a:gd name="connsiteY9" fmla="*/ 1268414 h 1268414"/>
              <a:gd name="connsiteX10" fmla="*/ 2018799 w 3596749"/>
              <a:gd name="connsiteY10" fmla="*/ 1268414 h 1268414"/>
              <a:gd name="connsiteX11" fmla="*/ 1937942 w 3596749"/>
              <a:gd name="connsiteY11" fmla="*/ 1268414 h 1268414"/>
              <a:gd name="connsiteX12" fmla="*/ 1831579 w 3596749"/>
              <a:gd name="connsiteY12" fmla="*/ 1268414 h 1268414"/>
              <a:gd name="connsiteX13" fmla="*/ 1562334 w 3596749"/>
              <a:gd name="connsiteY13" fmla="*/ 1268414 h 1268414"/>
              <a:gd name="connsiteX14" fmla="*/ 1553428 w 3596749"/>
              <a:gd name="connsiteY14" fmla="*/ 1268414 h 1268414"/>
              <a:gd name="connsiteX15" fmla="*/ 1532278 w 3596749"/>
              <a:gd name="connsiteY15" fmla="*/ 1268414 h 1268414"/>
              <a:gd name="connsiteX16" fmla="*/ 1481477 w 3596749"/>
              <a:gd name="connsiteY16" fmla="*/ 1268414 h 1268414"/>
              <a:gd name="connsiteX17" fmla="*/ 1212232 w 3596749"/>
              <a:gd name="connsiteY17" fmla="*/ 1268414 h 1268414"/>
              <a:gd name="connsiteX18" fmla="*/ 1105869 w 3596749"/>
              <a:gd name="connsiteY18" fmla="*/ 1268414 h 1268414"/>
              <a:gd name="connsiteX19" fmla="*/ 1025012 w 3596749"/>
              <a:gd name="connsiteY19" fmla="*/ 1268414 h 1268414"/>
              <a:gd name="connsiteX20" fmla="*/ 806567 w 3596749"/>
              <a:gd name="connsiteY20" fmla="*/ 1268414 h 1268414"/>
              <a:gd name="connsiteX21" fmla="*/ 755767 w 3596749"/>
              <a:gd name="connsiteY21" fmla="*/ 1268414 h 1268414"/>
              <a:gd name="connsiteX22" fmla="*/ 725711 w 3596749"/>
              <a:gd name="connsiteY22" fmla="*/ 1268414 h 1268414"/>
              <a:gd name="connsiteX23" fmla="*/ 299302 w 3596749"/>
              <a:gd name="connsiteY23" fmla="*/ 1268414 h 1268414"/>
              <a:gd name="connsiteX24" fmla="*/ 0 w 3596749"/>
              <a:gd name="connsiteY24" fmla="*/ 1268414 h 1268414"/>
              <a:gd name="connsiteX25" fmla="*/ 0 w 3596749"/>
              <a:gd name="connsiteY25"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3596749 w 3596749"/>
              <a:gd name="connsiteY8" fmla="*/ 747318 h 1268414"/>
              <a:gd name="connsiteX9" fmla="*/ 2018799 w 3596749"/>
              <a:gd name="connsiteY9" fmla="*/ 1268414 h 1268414"/>
              <a:gd name="connsiteX10" fmla="*/ 1937942 w 3596749"/>
              <a:gd name="connsiteY10" fmla="*/ 1268414 h 1268414"/>
              <a:gd name="connsiteX11" fmla="*/ 1831579 w 3596749"/>
              <a:gd name="connsiteY11" fmla="*/ 1268414 h 1268414"/>
              <a:gd name="connsiteX12" fmla="*/ 1562334 w 3596749"/>
              <a:gd name="connsiteY12" fmla="*/ 1268414 h 1268414"/>
              <a:gd name="connsiteX13" fmla="*/ 1553428 w 3596749"/>
              <a:gd name="connsiteY13" fmla="*/ 1268414 h 1268414"/>
              <a:gd name="connsiteX14" fmla="*/ 1532278 w 3596749"/>
              <a:gd name="connsiteY14" fmla="*/ 1268414 h 1268414"/>
              <a:gd name="connsiteX15" fmla="*/ 1481477 w 3596749"/>
              <a:gd name="connsiteY15" fmla="*/ 1268414 h 1268414"/>
              <a:gd name="connsiteX16" fmla="*/ 1212232 w 3596749"/>
              <a:gd name="connsiteY16" fmla="*/ 1268414 h 1268414"/>
              <a:gd name="connsiteX17" fmla="*/ 1105869 w 3596749"/>
              <a:gd name="connsiteY17" fmla="*/ 1268414 h 1268414"/>
              <a:gd name="connsiteX18" fmla="*/ 1025012 w 3596749"/>
              <a:gd name="connsiteY18" fmla="*/ 1268414 h 1268414"/>
              <a:gd name="connsiteX19" fmla="*/ 806567 w 3596749"/>
              <a:gd name="connsiteY19" fmla="*/ 1268414 h 1268414"/>
              <a:gd name="connsiteX20" fmla="*/ 755767 w 3596749"/>
              <a:gd name="connsiteY20" fmla="*/ 1268414 h 1268414"/>
              <a:gd name="connsiteX21" fmla="*/ 725711 w 3596749"/>
              <a:gd name="connsiteY21" fmla="*/ 1268414 h 1268414"/>
              <a:gd name="connsiteX22" fmla="*/ 299302 w 3596749"/>
              <a:gd name="connsiteY22" fmla="*/ 1268414 h 1268414"/>
              <a:gd name="connsiteX23" fmla="*/ 0 w 3596749"/>
              <a:gd name="connsiteY23" fmla="*/ 1268414 h 1268414"/>
              <a:gd name="connsiteX24" fmla="*/ 0 w 3596749"/>
              <a:gd name="connsiteY24" fmla="*/ 0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3596749" y="747318"/>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8680" y="0"/>
            <a:ext cx="740200" cy="792480"/>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3075653 w 3596749"/>
              <a:gd name="connsiteY12" fmla="*/ 1268414 h 1268414"/>
              <a:gd name="connsiteX13" fmla="*/ 2744509 w 3596749"/>
              <a:gd name="connsiteY13" fmla="*/ 1268414 h 1268414"/>
              <a:gd name="connsiteX14" fmla="*/ 2359995 w 3596749"/>
              <a:gd name="connsiteY14" fmla="*/ 1268414 h 1268414"/>
              <a:gd name="connsiteX15" fmla="*/ 2288044 w 3596749"/>
              <a:gd name="connsiteY15" fmla="*/ 1268414 h 1268414"/>
              <a:gd name="connsiteX16" fmla="*/ 2269086 w 3596749"/>
              <a:gd name="connsiteY16" fmla="*/ 1268414 h 1268414"/>
              <a:gd name="connsiteX17" fmla="*/ 2018799 w 3596749"/>
              <a:gd name="connsiteY17" fmla="*/ 1268414 h 1268414"/>
              <a:gd name="connsiteX18" fmla="*/ 1937942 w 3596749"/>
              <a:gd name="connsiteY18" fmla="*/ 1268414 h 1268414"/>
              <a:gd name="connsiteX19" fmla="*/ 1831579 w 3596749"/>
              <a:gd name="connsiteY19" fmla="*/ 1268414 h 1268414"/>
              <a:gd name="connsiteX20" fmla="*/ 1562334 w 3596749"/>
              <a:gd name="connsiteY20" fmla="*/ 1268414 h 1268414"/>
              <a:gd name="connsiteX21" fmla="*/ 1553428 w 3596749"/>
              <a:gd name="connsiteY21" fmla="*/ 1268414 h 1268414"/>
              <a:gd name="connsiteX22" fmla="*/ 1532278 w 3596749"/>
              <a:gd name="connsiteY22" fmla="*/ 1268414 h 1268414"/>
              <a:gd name="connsiteX23" fmla="*/ 1481477 w 3596749"/>
              <a:gd name="connsiteY23" fmla="*/ 1268414 h 1268414"/>
              <a:gd name="connsiteX24" fmla="*/ 1212232 w 3596749"/>
              <a:gd name="connsiteY24" fmla="*/ 1268414 h 1268414"/>
              <a:gd name="connsiteX25" fmla="*/ 1105869 w 3596749"/>
              <a:gd name="connsiteY25" fmla="*/ 1268414 h 1268414"/>
              <a:gd name="connsiteX26" fmla="*/ 1025012 w 3596749"/>
              <a:gd name="connsiteY26" fmla="*/ 1268414 h 1268414"/>
              <a:gd name="connsiteX27" fmla="*/ 806567 w 3596749"/>
              <a:gd name="connsiteY27" fmla="*/ 1268414 h 1268414"/>
              <a:gd name="connsiteX28" fmla="*/ 755767 w 3596749"/>
              <a:gd name="connsiteY28" fmla="*/ 1268414 h 1268414"/>
              <a:gd name="connsiteX29" fmla="*/ 725711 w 3596749"/>
              <a:gd name="connsiteY29" fmla="*/ 1268414 h 1268414"/>
              <a:gd name="connsiteX30" fmla="*/ 299302 w 3596749"/>
              <a:gd name="connsiteY30" fmla="*/ 1268414 h 1268414"/>
              <a:gd name="connsiteX31" fmla="*/ 0 w 3596749"/>
              <a:gd name="connsiteY31" fmla="*/ 1268414 h 1268414"/>
              <a:gd name="connsiteX32" fmla="*/ 0 w 3596749"/>
              <a:gd name="connsiteY32"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2744509 w 3596749"/>
              <a:gd name="connsiteY12" fmla="*/ 1268414 h 1268414"/>
              <a:gd name="connsiteX13" fmla="*/ 2359995 w 3596749"/>
              <a:gd name="connsiteY13" fmla="*/ 1268414 h 1268414"/>
              <a:gd name="connsiteX14" fmla="*/ 2288044 w 3596749"/>
              <a:gd name="connsiteY14" fmla="*/ 1268414 h 1268414"/>
              <a:gd name="connsiteX15" fmla="*/ 2269086 w 3596749"/>
              <a:gd name="connsiteY15" fmla="*/ 1268414 h 1268414"/>
              <a:gd name="connsiteX16" fmla="*/ 2018799 w 3596749"/>
              <a:gd name="connsiteY16" fmla="*/ 1268414 h 1268414"/>
              <a:gd name="connsiteX17" fmla="*/ 1937942 w 3596749"/>
              <a:gd name="connsiteY17" fmla="*/ 1268414 h 1268414"/>
              <a:gd name="connsiteX18" fmla="*/ 1831579 w 3596749"/>
              <a:gd name="connsiteY18" fmla="*/ 1268414 h 1268414"/>
              <a:gd name="connsiteX19" fmla="*/ 1562334 w 3596749"/>
              <a:gd name="connsiteY19" fmla="*/ 1268414 h 1268414"/>
              <a:gd name="connsiteX20" fmla="*/ 1553428 w 3596749"/>
              <a:gd name="connsiteY20" fmla="*/ 1268414 h 1268414"/>
              <a:gd name="connsiteX21" fmla="*/ 1532278 w 3596749"/>
              <a:gd name="connsiteY21" fmla="*/ 1268414 h 1268414"/>
              <a:gd name="connsiteX22" fmla="*/ 1481477 w 3596749"/>
              <a:gd name="connsiteY22" fmla="*/ 1268414 h 1268414"/>
              <a:gd name="connsiteX23" fmla="*/ 1212232 w 3596749"/>
              <a:gd name="connsiteY23" fmla="*/ 1268414 h 1268414"/>
              <a:gd name="connsiteX24" fmla="*/ 1105869 w 3596749"/>
              <a:gd name="connsiteY24" fmla="*/ 1268414 h 1268414"/>
              <a:gd name="connsiteX25" fmla="*/ 1025012 w 3596749"/>
              <a:gd name="connsiteY25" fmla="*/ 1268414 h 1268414"/>
              <a:gd name="connsiteX26" fmla="*/ 806567 w 3596749"/>
              <a:gd name="connsiteY26" fmla="*/ 1268414 h 1268414"/>
              <a:gd name="connsiteX27" fmla="*/ 755767 w 3596749"/>
              <a:gd name="connsiteY27" fmla="*/ 1268414 h 1268414"/>
              <a:gd name="connsiteX28" fmla="*/ 725711 w 3596749"/>
              <a:gd name="connsiteY28" fmla="*/ 1268414 h 1268414"/>
              <a:gd name="connsiteX29" fmla="*/ 299302 w 3596749"/>
              <a:gd name="connsiteY29" fmla="*/ 1268414 h 1268414"/>
              <a:gd name="connsiteX30" fmla="*/ 0 w 3596749"/>
              <a:gd name="connsiteY30" fmla="*/ 1268414 h 1268414"/>
              <a:gd name="connsiteX31" fmla="*/ 0 w 3596749"/>
              <a:gd name="connsiteY31"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2359995 w 3596749"/>
              <a:gd name="connsiteY12" fmla="*/ 1268414 h 1268414"/>
              <a:gd name="connsiteX13" fmla="*/ 2288044 w 3596749"/>
              <a:gd name="connsiteY13" fmla="*/ 1268414 h 1268414"/>
              <a:gd name="connsiteX14" fmla="*/ 2269086 w 3596749"/>
              <a:gd name="connsiteY14" fmla="*/ 1268414 h 1268414"/>
              <a:gd name="connsiteX15" fmla="*/ 2018799 w 3596749"/>
              <a:gd name="connsiteY15" fmla="*/ 1268414 h 1268414"/>
              <a:gd name="connsiteX16" fmla="*/ 1937942 w 3596749"/>
              <a:gd name="connsiteY16" fmla="*/ 1268414 h 1268414"/>
              <a:gd name="connsiteX17" fmla="*/ 1831579 w 3596749"/>
              <a:gd name="connsiteY17" fmla="*/ 1268414 h 1268414"/>
              <a:gd name="connsiteX18" fmla="*/ 1562334 w 3596749"/>
              <a:gd name="connsiteY18" fmla="*/ 1268414 h 1268414"/>
              <a:gd name="connsiteX19" fmla="*/ 1553428 w 3596749"/>
              <a:gd name="connsiteY19" fmla="*/ 1268414 h 1268414"/>
              <a:gd name="connsiteX20" fmla="*/ 1532278 w 3596749"/>
              <a:gd name="connsiteY20" fmla="*/ 1268414 h 1268414"/>
              <a:gd name="connsiteX21" fmla="*/ 1481477 w 3596749"/>
              <a:gd name="connsiteY21" fmla="*/ 1268414 h 1268414"/>
              <a:gd name="connsiteX22" fmla="*/ 1212232 w 3596749"/>
              <a:gd name="connsiteY22" fmla="*/ 1268414 h 1268414"/>
              <a:gd name="connsiteX23" fmla="*/ 1105869 w 3596749"/>
              <a:gd name="connsiteY23" fmla="*/ 1268414 h 1268414"/>
              <a:gd name="connsiteX24" fmla="*/ 1025012 w 3596749"/>
              <a:gd name="connsiteY24" fmla="*/ 1268414 h 1268414"/>
              <a:gd name="connsiteX25" fmla="*/ 806567 w 3596749"/>
              <a:gd name="connsiteY25" fmla="*/ 1268414 h 1268414"/>
              <a:gd name="connsiteX26" fmla="*/ 755767 w 3596749"/>
              <a:gd name="connsiteY26" fmla="*/ 1268414 h 1268414"/>
              <a:gd name="connsiteX27" fmla="*/ 725711 w 3596749"/>
              <a:gd name="connsiteY27" fmla="*/ 1268414 h 1268414"/>
              <a:gd name="connsiteX28" fmla="*/ 299302 w 3596749"/>
              <a:gd name="connsiteY28" fmla="*/ 1268414 h 1268414"/>
              <a:gd name="connsiteX29" fmla="*/ 0 w 3596749"/>
              <a:gd name="connsiteY29" fmla="*/ 1268414 h 1268414"/>
              <a:gd name="connsiteX30" fmla="*/ 0 w 3596749"/>
              <a:gd name="connsiteY30"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3596749 w 3596749"/>
              <a:gd name="connsiteY11" fmla="*/ 747318 h 1268414"/>
              <a:gd name="connsiteX12" fmla="*/ 2288044 w 3596749"/>
              <a:gd name="connsiteY12" fmla="*/ 1268414 h 1268414"/>
              <a:gd name="connsiteX13" fmla="*/ 2269086 w 3596749"/>
              <a:gd name="connsiteY13" fmla="*/ 1268414 h 1268414"/>
              <a:gd name="connsiteX14" fmla="*/ 2018799 w 3596749"/>
              <a:gd name="connsiteY14" fmla="*/ 1268414 h 1268414"/>
              <a:gd name="connsiteX15" fmla="*/ 1937942 w 3596749"/>
              <a:gd name="connsiteY15" fmla="*/ 1268414 h 1268414"/>
              <a:gd name="connsiteX16" fmla="*/ 1831579 w 3596749"/>
              <a:gd name="connsiteY16" fmla="*/ 1268414 h 1268414"/>
              <a:gd name="connsiteX17" fmla="*/ 1562334 w 3596749"/>
              <a:gd name="connsiteY17" fmla="*/ 1268414 h 1268414"/>
              <a:gd name="connsiteX18" fmla="*/ 1553428 w 3596749"/>
              <a:gd name="connsiteY18" fmla="*/ 1268414 h 1268414"/>
              <a:gd name="connsiteX19" fmla="*/ 1532278 w 3596749"/>
              <a:gd name="connsiteY19" fmla="*/ 1268414 h 1268414"/>
              <a:gd name="connsiteX20" fmla="*/ 1481477 w 3596749"/>
              <a:gd name="connsiteY20" fmla="*/ 1268414 h 1268414"/>
              <a:gd name="connsiteX21" fmla="*/ 1212232 w 3596749"/>
              <a:gd name="connsiteY21" fmla="*/ 1268414 h 1268414"/>
              <a:gd name="connsiteX22" fmla="*/ 1105869 w 3596749"/>
              <a:gd name="connsiteY22" fmla="*/ 1268414 h 1268414"/>
              <a:gd name="connsiteX23" fmla="*/ 1025012 w 3596749"/>
              <a:gd name="connsiteY23" fmla="*/ 1268414 h 1268414"/>
              <a:gd name="connsiteX24" fmla="*/ 806567 w 3596749"/>
              <a:gd name="connsiteY24" fmla="*/ 1268414 h 1268414"/>
              <a:gd name="connsiteX25" fmla="*/ 755767 w 3596749"/>
              <a:gd name="connsiteY25" fmla="*/ 1268414 h 1268414"/>
              <a:gd name="connsiteX26" fmla="*/ 725711 w 3596749"/>
              <a:gd name="connsiteY26" fmla="*/ 1268414 h 1268414"/>
              <a:gd name="connsiteX27" fmla="*/ 299302 w 3596749"/>
              <a:gd name="connsiteY27" fmla="*/ 1268414 h 1268414"/>
              <a:gd name="connsiteX28" fmla="*/ 0 w 3596749"/>
              <a:gd name="connsiteY28" fmla="*/ 1268414 h 1268414"/>
              <a:gd name="connsiteX29" fmla="*/ 0 w 3596749"/>
              <a:gd name="connsiteY29"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3596749 w 3596749"/>
              <a:gd name="connsiteY10" fmla="*/ 747318 h 1268414"/>
              <a:gd name="connsiteX11" fmla="*/ 2288044 w 3596749"/>
              <a:gd name="connsiteY11" fmla="*/ 1268414 h 1268414"/>
              <a:gd name="connsiteX12" fmla="*/ 2269086 w 3596749"/>
              <a:gd name="connsiteY12" fmla="*/ 1268414 h 1268414"/>
              <a:gd name="connsiteX13" fmla="*/ 2018799 w 3596749"/>
              <a:gd name="connsiteY13" fmla="*/ 1268414 h 1268414"/>
              <a:gd name="connsiteX14" fmla="*/ 1937942 w 3596749"/>
              <a:gd name="connsiteY14" fmla="*/ 1268414 h 1268414"/>
              <a:gd name="connsiteX15" fmla="*/ 1831579 w 3596749"/>
              <a:gd name="connsiteY15" fmla="*/ 1268414 h 1268414"/>
              <a:gd name="connsiteX16" fmla="*/ 1562334 w 3596749"/>
              <a:gd name="connsiteY16" fmla="*/ 1268414 h 1268414"/>
              <a:gd name="connsiteX17" fmla="*/ 1553428 w 3596749"/>
              <a:gd name="connsiteY17" fmla="*/ 1268414 h 1268414"/>
              <a:gd name="connsiteX18" fmla="*/ 1532278 w 3596749"/>
              <a:gd name="connsiteY18" fmla="*/ 1268414 h 1268414"/>
              <a:gd name="connsiteX19" fmla="*/ 1481477 w 3596749"/>
              <a:gd name="connsiteY19" fmla="*/ 1268414 h 1268414"/>
              <a:gd name="connsiteX20" fmla="*/ 1212232 w 3596749"/>
              <a:gd name="connsiteY20" fmla="*/ 1268414 h 1268414"/>
              <a:gd name="connsiteX21" fmla="*/ 1105869 w 3596749"/>
              <a:gd name="connsiteY21" fmla="*/ 1268414 h 1268414"/>
              <a:gd name="connsiteX22" fmla="*/ 1025012 w 3596749"/>
              <a:gd name="connsiteY22" fmla="*/ 1268414 h 1268414"/>
              <a:gd name="connsiteX23" fmla="*/ 806567 w 3596749"/>
              <a:gd name="connsiteY23" fmla="*/ 1268414 h 1268414"/>
              <a:gd name="connsiteX24" fmla="*/ 755767 w 3596749"/>
              <a:gd name="connsiteY24" fmla="*/ 1268414 h 1268414"/>
              <a:gd name="connsiteX25" fmla="*/ 725711 w 3596749"/>
              <a:gd name="connsiteY25" fmla="*/ 1268414 h 1268414"/>
              <a:gd name="connsiteX26" fmla="*/ 299302 w 3596749"/>
              <a:gd name="connsiteY26" fmla="*/ 1268414 h 1268414"/>
              <a:gd name="connsiteX27" fmla="*/ 0 w 3596749"/>
              <a:gd name="connsiteY27" fmla="*/ 1268414 h 1268414"/>
              <a:gd name="connsiteX28" fmla="*/ 0 w 3596749"/>
              <a:gd name="connsiteY28"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3596749 w 3596749"/>
              <a:gd name="connsiteY9" fmla="*/ 747318 h 1268414"/>
              <a:gd name="connsiteX10" fmla="*/ 2288044 w 3596749"/>
              <a:gd name="connsiteY10" fmla="*/ 1268414 h 1268414"/>
              <a:gd name="connsiteX11" fmla="*/ 2269086 w 3596749"/>
              <a:gd name="connsiteY11" fmla="*/ 1268414 h 1268414"/>
              <a:gd name="connsiteX12" fmla="*/ 2018799 w 3596749"/>
              <a:gd name="connsiteY12" fmla="*/ 1268414 h 1268414"/>
              <a:gd name="connsiteX13" fmla="*/ 1937942 w 3596749"/>
              <a:gd name="connsiteY13" fmla="*/ 1268414 h 1268414"/>
              <a:gd name="connsiteX14" fmla="*/ 1831579 w 3596749"/>
              <a:gd name="connsiteY14" fmla="*/ 1268414 h 1268414"/>
              <a:gd name="connsiteX15" fmla="*/ 1562334 w 3596749"/>
              <a:gd name="connsiteY15" fmla="*/ 1268414 h 1268414"/>
              <a:gd name="connsiteX16" fmla="*/ 1553428 w 3596749"/>
              <a:gd name="connsiteY16" fmla="*/ 1268414 h 1268414"/>
              <a:gd name="connsiteX17" fmla="*/ 1532278 w 3596749"/>
              <a:gd name="connsiteY17" fmla="*/ 1268414 h 1268414"/>
              <a:gd name="connsiteX18" fmla="*/ 1481477 w 3596749"/>
              <a:gd name="connsiteY18" fmla="*/ 1268414 h 1268414"/>
              <a:gd name="connsiteX19" fmla="*/ 1212232 w 3596749"/>
              <a:gd name="connsiteY19" fmla="*/ 1268414 h 1268414"/>
              <a:gd name="connsiteX20" fmla="*/ 1105869 w 3596749"/>
              <a:gd name="connsiteY20" fmla="*/ 1268414 h 1268414"/>
              <a:gd name="connsiteX21" fmla="*/ 1025012 w 3596749"/>
              <a:gd name="connsiteY21" fmla="*/ 1268414 h 1268414"/>
              <a:gd name="connsiteX22" fmla="*/ 806567 w 3596749"/>
              <a:gd name="connsiteY22" fmla="*/ 1268414 h 1268414"/>
              <a:gd name="connsiteX23" fmla="*/ 755767 w 3596749"/>
              <a:gd name="connsiteY23" fmla="*/ 1268414 h 1268414"/>
              <a:gd name="connsiteX24" fmla="*/ 725711 w 3596749"/>
              <a:gd name="connsiteY24" fmla="*/ 1268414 h 1268414"/>
              <a:gd name="connsiteX25" fmla="*/ 299302 w 3596749"/>
              <a:gd name="connsiteY25" fmla="*/ 1268414 h 1268414"/>
              <a:gd name="connsiteX26" fmla="*/ 0 w 3596749"/>
              <a:gd name="connsiteY26" fmla="*/ 1268414 h 1268414"/>
              <a:gd name="connsiteX27" fmla="*/ 0 w 3596749"/>
              <a:gd name="connsiteY27"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3596749 w 3596749"/>
              <a:gd name="connsiteY8" fmla="*/ 747318 h 1268414"/>
              <a:gd name="connsiteX9" fmla="*/ 2288044 w 3596749"/>
              <a:gd name="connsiteY9" fmla="*/ 1268414 h 1268414"/>
              <a:gd name="connsiteX10" fmla="*/ 2269086 w 3596749"/>
              <a:gd name="connsiteY10" fmla="*/ 1268414 h 1268414"/>
              <a:gd name="connsiteX11" fmla="*/ 2018799 w 3596749"/>
              <a:gd name="connsiteY11" fmla="*/ 1268414 h 1268414"/>
              <a:gd name="connsiteX12" fmla="*/ 1937942 w 3596749"/>
              <a:gd name="connsiteY12" fmla="*/ 1268414 h 1268414"/>
              <a:gd name="connsiteX13" fmla="*/ 1831579 w 3596749"/>
              <a:gd name="connsiteY13" fmla="*/ 1268414 h 1268414"/>
              <a:gd name="connsiteX14" fmla="*/ 1562334 w 3596749"/>
              <a:gd name="connsiteY14" fmla="*/ 1268414 h 1268414"/>
              <a:gd name="connsiteX15" fmla="*/ 1553428 w 3596749"/>
              <a:gd name="connsiteY15" fmla="*/ 1268414 h 1268414"/>
              <a:gd name="connsiteX16" fmla="*/ 1532278 w 3596749"/>
              <a:gd name="connsiteY16" fmla="*/ 1268414 h 1268414"/>
              <a:gd name="connsiteX17" fmla="*/ 1481477 w 3596749"/>
              <a:gd name="connsiteY17" fmla="*/ 1268414 h 1268414"/>
              <a:gd name="connsiteX18" fmla="*/ 1212232 w 3596749"/>
              <a:gd name="connsiteY18" fmla="*/ 1268414 h 1268414"/>
              <a:gd name="connsiteX19" fmla="*/ 1105869 w 3596749"/>
              <a:gd name="connsiteY19" fmla="*/ 1268414 h 1268414"/>
              <a:gd name="connsiteX20" fmla="*/ 1025012 w 3596749"/>
              <a:gd name="connsiteY20" fmla="*/ 1268414 h 1268414"/>
              <a:gd name="connsiteX21" fmla="*/ 806567 w 3596749"/>
              <a:gd name="connsiteY21" fmla="*/ 1268414 h 1268414"/>
              <a:gd name="connsiteX22" fmla="*/ 755767 w 3596749"/>
              <a:gd name="connsiteY22" fmla="*/ 1268414 h 1268414"/>
              <a:gd name="connsiteX23" fmla="*/ 725711 w 3596749"/>
              <a:gd name="connsiteY23" fmla="*/ 1268414 h 1268414"/>
              <a:gd name="connsiteX24" fmla="*/ 299302 w 3596749"/>
              <a:gd name="connsiteY24" fmla="*/ 1268414 h 1268414"/>
              <a:gd name="connsiteX25" fmla="*/ 0 w 3596749"/>
              <a:gd name="connsiteY25" fmla="*/ 1268414 h 1268414"/>
              <a:gd name="connsiteX26" fmla="*/ 0 w 3596749"/>
              <a:gd name="connsiteY26"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3596749 w 3596749"/>
              <a:gd name="connsiteY8" fmla="*/ 747318 h 1268414"/>
              <a:gd name="connsiteX9" fmla="*/ 2288044 w 3596749"/>
              <a:gd name="connsiteY9" fmla="*/ 1268414 h 1268414"/>
              <a:gd name="connsiteX10" fmla="*/ 2018799 w 3596749"/>
              <a:gd name="connsiteY10" fmla="*/ 1268414 h 1268414"/>
              <a:gd name="connsiteX11" fmla="*/ 1937942 w 3596749"/>
              <a:gd name="connsiteY11" fmla="*/ 1268414 h 1268414"/>
              <a:gd name="connsiteX12" fmla="*/ 1831579 w 3596749"/>
              <a:gd name="connsiteY12" fmla="*/ 1268414 h 1268414"/>
              <a:gd name="connsiteX13" fmla="*/ 1562334 w 3596749"/>
              <a:gd name="connsiteY13" fmla="*/ 1268414 h 1268414"/>
              <a:gd name="connsiteX14" fmla="*/ 1553428 w 3596749"/>
              <a:gd name="connsiteY14" fmla="*/ 1268414 h 1268414"/>
              <a:gd name="connsiteX15" fmla="*/ 1532278 w 3596749"/>
              <a:gd name="connsiteY15" fmla="*/ 1268414 h 1268414"/>
              <a:gd name="connsiteX16" fmla="*/ 1481477 w 3596749"/>
              <a:gd name="connsiteY16" fmla="*/ 1268414 h 1268414"/>
              <a:gd name="connsiteX17" fmla="*/ 1212232 w 3596749"/>
              <a:gd name="connsiteY17" fmla="*/ 1268414 h 1268414"/>
              <a:gd name="connsiteX18" fmla="*/ 1105869 w 3596749"/>
              <a:gd name="connsiteY18" fmla="*/ 1268414 h 1268414"/>
              <a:gd name="connsiteX19" fmla="*/ 1025012 w 3596749"/>
              <a:gd name="connsiteY19" fmla="*/ 1268414 h 1268414"/>
              <a:gd name="connsiteX20" fmla="*/ 806567 w 3596749"/>
              <a:gd name="connsiteY20" fmla="*/ 1268414 h 1268414"/>
              <a:gd name="connsiteX21" fmla="*/ 755767 w 3596749"/>
              <a:gd name="connsiteY21" fmla="*/ 1268414 h 1268414"/>
              <a:gd name="connsiteX22" fmla="*/ 725711 w 3596749"/>
              <a:gd name="connsiteY22" fmla="*/ 1268414 h 1268414"/>
              <a:gd name="connsiteX23" fmla="*/ 299302 w 3596749"/>
              <a:gd name="connsiteY23" fmla="*/ 1268414 h 1268414"/>
              <a:gd name="connsiteX24" fmla="*/ 0 w 3596749"/>
              <a:gd name="connsiteY24" fmla="*/ 1268414 h 1268414"/>
              <a:gd name="connsiteX25" fmla="*/ 0 w 3596749"/>
              <a:gd name="connsiteY25" fmla="*/ 0 h 1268414"/>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3596749 w 3596749"/>
              <a:gd name="connsiteY8" fmla="*/ 747318 h 1268414"/>
              <a:gd name="connsiteX9" fmla="*/ 2018799 w 3596749"/>
              <a:gd name="connsiteY9" fmla="*/ 1268414 h 1268414"/>
              <a:gd name="connsiteX10" fmla="*/ 1937942 w 3596749"/>
              <a:gd name="connsiteY10" fmla="*/ 1268414 h 1268414"/>
              <a:gd name="connsiteX11" fmla="*/ 1831579 w 3596749"/>
              <a:gd name="connsiteY11" fmla="*/ 1268414 h 1268414"/>
              <a:gd name="connsiteX12" fmla="*/ 1562334 w 3596749"/>
              <a:gd name="connsiteY12" fmla="*/ 1268414 h 1268414"/>
              <a:gd name="connsiteX13" fmla="*/ 1553428 w 3596749"/>
              <a:gd name="connsiteY13" fmla="*/ 1268414 h 1268414"/>
              <a:gd name="connsiteX14" fmla="*/ 1532278 w 3596749"/>
              <a:gd name="connsiteY14" fmla="*/ 1268414 h 1268414"/>
              <a:gd name="connsiteX15" fmla="*/ 1481477 w 3596749"/>
              <a:gd name="connsiteY15" fmla="*/ 1268414 h 1268414"/>
              <a:gd name="connsiteX16" fmla="*/ 1212232 w 3596749"/>
              <a:gd name="connsiteY16" fmla="*/ 1268414 h 1268414"/>
              <a:gd name="connsiteX17" fmla="*/ 1105869 w 3596749"/>
              <a:gd name="connsiteY17" fmla="*/ 1268414 h 1268414"/>
              <a:gd name="connsiteX18" fmla="*/ 1025012 w 3596749"/>
              <a:gd name="connsiteY18" fmla="*/ 1268414 h 1268414"/>
              <a:gd name="connsiteX19" fmla="*/ 806567 w 3596749"/>
              <a:gd name="connsiteY19" fmla="*/ 1268414 h 1268414"/>
              <a:gd name="connsiteX20" fmla="*/ 755767 w 3596749"/>
              <a:gd name="connsiteY20" fmla="*/ 1268414 h 1268414"/>
              <a:gd name="connsiteX21" fmla="*/ 725711 w 3596749"/>
              <a:gd name="connsiteY21" fmla="*/ 1268414 h 1268414"/>
              <a:gd name="connsiteX22" fmla="*/ 299302 w 3596749"/>
              <a:gd name="connsiteY22" fmla="*/ 1268414 h 1268414"/>
              <a:gd name="connsiteX23" fmla="*/ 0 w 3596749"/>
              <a:gd name="connsiteY23" fmla="*/ 1268414 h 1268414"/>
              <a:gd name="connsiteX24" fmla="*/ 0 w 3596749"/>
              <a:gd name="connsiteY24" fmla="*/ 0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3596749" y="747318"/>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04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12192000" cy="5048250"/>
          </a:xfrm>
          <a:custGeom>
            <a:avLst/>
            <a:gdLst>
              <a:gd name="connsiteX0" fmla="*/ 0 w 12192000"/>
              <a:gd name="connsiteY0" fmla="*/ 0 h 5048250"/>
              <a:gd name="connsiteX1" fmla="*/ 12192000 w 12192000"/>
              <a:gd name="connsiteY1" fmla="*/ 0 h 5048250"/>
              <a:gd name="connsiteX2" fmla="*/ 12192000 w 12192000"/>
              <a:gd name="connsiteY2" fmla="*/ 5048250 h 5048250"/>
              <a:gd name="connsiteX3" fmla="*/ 0 w 12192000"/>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12192000" h="5048250">
                <a:moveTo>
                  <a:pt x="0" y="0"/>
                </a:moveTo>
                <a:lnTo>
                  <a:pt x="12192000" y="0"/>
                </a:lnTo>
                <a:lnTo>
                  <a:pt x="12192000" y="5048250"/>
                </a:lnTo>
                <a:lnTo>
                  <a:pt x="0" y="50482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12093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4252687" y="1669143"/>
            <a:ext cx="7402285" cy="3976914"/>
          </a:xfrm>
          <a:custGeom>
            <a:avLst/>
            <a:gdLst>
              <a:gd name="connsiteX0" fmla="*/ 0 w 7402285"/>
              <a:gd name="connsiteY0" fmla="*/ 0 h 3976914"/>
              <a:gd name="connsiteX1" fmla="*/ 7402285 w 7402285"/>
              <a:gd name="connsiteY1" fmla="*/ 0 h 3976914"/>
              <a:gd name="connsiteX2" fmla="*/ 7402285 w 7402285"/>
              <a:gd name="connsiteY2" fmla="*/ 3976914 h 3976914"/>
              <a:gd name="connsiteX3" fmla="*/ 0 w 7402285"/>
              <a:gd name="connsiteY3" fmla="*/ 3976914 h 3976914"/>
            </a:gdLst>
            <a:ahLst/>
            <a:cxnLst>
              <a:cxn ang="0">
                <a:pos x="connsiteX0" y="connsiteY0"/>
              </a:cxn>
              <a:cxn ang="0">
                <a:pos x="connsiteX1" y="connsiteY1"/>
              </a:cxn>
              <a:cxn ang="0">
                <a:pos x="connsiteX2" y="connsiteY2"/>
              </a:cxn>
              <a:cxn ang="0">
                <a:pos x="connsiteX3" y="connsiteY3"/>
              </a:cxn>
            </a:cxnLst>
            <a:rect l="l" t="t" r="r" b="b"/>
            <a:pathLst>
              <a:path w="7402285" h="3976914">
                <a:moveTo>
                  <a:pt x="0" y="0"/>
                </a:moveTo>
                <a:lnTo>
                  <a:pt x="7402285" y="0"/>
                </a:lnTo>
                <a:lnTo>
                  <a:pt x="7402285" y="3976914"/>
                </a:lnTo>
                <a:lnTo>
                  <a:pt x="0" y="3976914"/>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55F039D9-FC67-4A8C-8444-E80ABB364C27}" type="slidenum">
              <a:rPr lang="zh-CN" altLang="en-US" smtClean="0"/>
              <a:pPr/>
              <a:t>‹#›</a:t>
            </a:fld>
            <a:endParaRPr lang="zh-CN" altLang="en-US"/>
          </a:p>
        </p:txBody>
      </p:sp>
    </p:spTree>
    <p:extLst>
      <p:ext uri="{BB962C8B-B14F-4D97-AF65-F5344CB8AC3E}">
        <p14:creationId xmlns:p14="http://schemas.microsoft.com/office/powerpoint/2010/main" val="132988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838200" y="1209823"/>
            <a:ext cx="10781714" cy="524724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Content Placeholder 2"/>
          <p:cNvSpPr>
            <a:spLocks noGrp="1"/>
          </p:cNvSpPr>
          <p:nvPr>
            <p:ph idx="13" hasCustomPrompt="1"/>
          </p:nvPr>
        </p:nvSpPr>
        <p:spPr>
          <a:xfrm>
            <a:off x="841375" y="739180"/>
            <a:ext cx="10747058" cy="464458"/>
          </a:xfrm>
          <a:prstGeom prst="rect">
            <a:avLst/>
          </a:prstGeom>
        </p:spPr>
        <p:txBody>
          <a:bodyPr/>
          <a:lstStyle>
            <a:lvl1pPr marL="0" indent="0">
              <a:lnSpc>
                <a:spcPct val="120000"/>
              </a:lnSpc>
              <a:buSzPct val="80000"/>
              <a:buFont typeface="Wingdings" pitchFamily="2" charset="2"/>
              <a:buNone/>
              <a:defRPr b="0">
                <a:solidFill>
                  <a:srgbClr val="07836E"/>
                </a:solidFill>
              </a:defRPr>
            </a:lvl1pPr>
          </a:lstStyle>
          <a:p>
            <a:pPr lvl="0"/>
            <a:r>
              <a:rPr lang="en-US" dirty="0"/>
              <a:t>Click to edit Master text styles</a:t>
            </a:r>
          </a:p>
        </p:txBody>
      </p:sp>
    </p:spTree>
    <p:extLst>
      <p:ext uri="{BB962C8B-B14F-4D97-AF65-F5344CB8AC3E}">
        <p14:creationId xmlns:p14="http://schemas.microsoft.com/office/powerpoint/2010/main" val="33931016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
        <p:nvSpPr>
          <p:cNvPr id="3" name="标题占位符 2"/>
          <p:cNvSpPr>
            <a:spLocks noGrp="1"/>
          </p:cNvSpPr>
          <p:nvPr>
            <p:ph type="title"/>
          </p:nvPr>
        </p:nvSpPr>
        <p:spPr>
          <a:xfrm>
            <a:off x="609600" y="274638"/>
            <a:ext cx="10972800" cy="517842"/>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4" name="文本占位符 3"/>
          <p:cNvSpPr>
            <a:spLocks noGrp="1"/>
          </p:cNvSpPr>
          <p:nvPr>
            <p:ph type="body" idx="1"/>
          </p:nvPr>
        </p:nvSpPr>
        <p:spPr>
          <a:xfrm>
            <a:off x="609600" y="1036320"/>
            <a:ext cx="10972800" cy="5089843"/>
          </a:xfrm>
          <a:prstGeom prst="rect">
            <a:avLst/>
          </a:prstGeom>
        </p:spPr>
        <p:txBody>
          <a:bodyPr vert="horz" lIns="91440" tIns="45720" rIns="91440" bIns="45720" rtlCol="0">
            <a:normAutofit/>
          </a:bodyPr>
          <a:lstStyle/>
          <a:p>
            <a:pPr lvl="0"/>
            <a:r>
              <a:rPr lang="zh-CN" altLang="en-US" dirty="0"/>
              <a:t>单击此处编辑母版文本样式</a:t>
            </a:r>
          </a:p>
        </p:txBody>
      </p:sp>
    </p:spTree>
    <p:extLst>
      <p:ext uri="{BB962C8B-B14F-4D97-AF65-F5344CB8AC3E}">
        <p14:creationId xmlns:p14="http://schemas.microsoft.com/office/powerpoint/2010/main" val="2946830107"/>
      </p:ext>
    </p:extLst>
  </p:cSld>
  <p:clrMap bg1="lt1" tx1="dk1" bg2="lt2" tx2="dk2" accent1="accent1" accent2="accent2" accent3="accent3" accent4="accent4" accent5="accent5" accent6="accent6" hlink="hlink" folHlink="folHlink"/>
  <p:sldLayoutIdLst>
    <p:sldLayoutId id="2147483673" r:id="rId1"/>
    <p:sldLayoutId id="2147483698" r:id="rId2"/>
    <p:sldLayoutId id="2147483697" r:id="rId3"/>
    <p:sldLayoutId id="2147483696" r:id="rId4"/>
    <p:sldLayoutId id="2147483699" r:id="rId5"/>
  </p:sldLayoutIdLst>
  <p:txStyles>
    <p:titleStyle>
      <a:lvl1pPr algn="l" defTabSz="914400" rtl="0" eaLnBrk="1" latinLnBrk="0" hangingPunct="1">
        <a:lnSpc>
          <a:spcPct val="90000"/>
        </a:lnSpc>
        <a:spcBef>
          <a:spcPct val="0"/>
        </a:spcBef>
        <a:buNone/>
        <a:defRPr sz="2800" kern="1200">
          <a:solidFill>
            <a:schemeClr val="tx1"/>
          </a:solidFill>
          <a:latin typeface="+mn-ea"/>
          <a:ea typeface="+mn-ea"/>
          <a:cs typeface="+mj-cs"/>
        </a:defRPr>
      </a:lvl1pPr>
    </p:titleStyle>
    <p:bodyStyle>
      <a:lvl1pPr marL="0" indent="625475"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16"/>
          <p:cNvSpPr/>
          <p:nvPr/>
        </p:nvSpPr>
        <p:spPr>
          <a:xfrm>
            <a:off x="7341951" y="4504609"/>
            <a:ext cx="3826336" cy="5232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46362" y="1164201"/>
            <a:ext cx="5082926" cy="461665"/>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工业和信息化</a:t>
            </a:r>
            <a:r>
              <a:rPr kumimoji="0" lang="zh-CN" altLang="en-US" sz="2000" b="1" i="0" u="none" strike="noStrike" kern="1200" cap="none" spc="0" normalizeH="0" baseline="0" noProof="0" dirty="0">
                <a:ln>
                  <a:noFill/>
                </a:ln>
                <a:solidFill>
                  <a:schemeClr val="accent2"/>
                </a:solidFill>
                <a:effectLst>
                  <a:outerShdw blurRad="38100" dist="38100" dir="2700000" algn="tl">
                    <a:srgbClr val="000000">
                      <a:alpha val="43137"/>
                    </a:srgbClr>
                  </a:outerShdw>
                </a:effectLst>
                <a:uLnTx/>
                <a:uFillTx/>
                <a:latin typeface="微软雅黑"/>
                <a:ea typeface="微软雅黑"/>
                <a:cs typeface="+mn-cs"/>
              </a:rPr>
              <a:t>“十三五”</a:t>
            </a:r>
            <a:r>
              <a:rPr kumimoji="0" lang="zh-CN" altLang="en-US" sz="20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人才培养规划教材</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endParaRPr>
          </a:p>
        </p:txBody>
      </p:sp>
      <p:sp>
        <p:nvSpPr>
          <p:cNvPr id="5" name="矩形 4">
            <a:extLst>
              <a:ext uri="{FF2B5EF4-FFF2-40B4-BE49-F238E27FC236}">
                <a16:creationId xmlns:a16="http://schemas.microsoft.com/office/drawing/2014/main" id="{064274B4-539A-4C15-AFE2-7598CA2EF988}"/>
              </a:ext>
            </a:extLst>
          </p:cNvPr>
          <p:cNvSpPr/>
          <p:nvPr/>
        </p:nvSpPr>
        <p:spPr>
          <a:xfrm>
            <a:off x="6938607" y="3993163"/>
            <a:ext cx="4258665" cy="369332"/>
          </a:xfrm>
          <a:prstGeom prst="rect">
            <a:avLst/>
          </a:prstGeom>
        </p:spPr>
        <p:txBody>
          <a:bodyPr wrap="square">
            <a:spAutoFit/>
          </a:bodyPr>
          <a:lstStyle/>
          <a:p>
            <a:pPr algn="r"/>
            <a:r>
              <a:rPr lang="zh-CN" altLang="en-US" dirty="0"/>
              <a:t>大学计算机基础（微课版）</a:t>
            </a:r>
            <a:r>
              <a:rPr lang="en-US" altLang="zh-CN" dirty="0"/>
              <a:t>-</a:t>
            </a:r>
            <a:r>
              <a:rPr lang="zh-CN" altLang="en-US" dirty="0"/>
              <a:t>第</a:t>
            </a:r>
            <a:r>
              <a:rPr lang="en-US" altLang="zh-CN" dirty="0"/>
              <a:t>2</a:t>
            </a:r>
            <a:r>
              <a:rPr lang="zh-CN" altLang="en-US" dirty="0"/>
              <a:t>版</a:t>
            </a:r>
          </a:p>
        </p:txBody>
      </p:sp>
      <p:sp>
        <p:nvSpPr>
          <p:cNvPr id="15" name="文本框 23"/>
          <p:cNvSpPr txBox="1"/>
          <p:nvPr/>
        </p:nvSpPr>
        <p:spPr>
          <a:xfrm>
            <a:off x="5473700" y="3108820"/>
            <a:ext cx="5736613" cy="738664"/>
          </a:xfrm>
          <a:prstGeom prst="rect">
            <a:avLst/>
          </a:prstGeom>
          <a:noFill/>
        </p:spPr>
        <p:txBody>
          <a:bodyPr wrap="square" rtlCol="0">
            <a:spAutoFit/>
            <a:scene3d>
              <a:camera prst="orthographicFront"/>
              <a:lightRig rig="threePt" dir="t"/>
            </a:scene3d>
            <a:sp3d contourW="12700"/>
          </a:bodyPr>
          <a:lstStyle/>
          <a:p>
            <a:pPr lvl="0" algn="r">
              <a:defRPr/>
            </a:pPr>
            <a:r>
              <a:rPr lang="zh-CN" altLang="en-US" sz="4200" b="1" dirty="0">
                <a:solidFill>
                  <a:schemeClr val="accent3"/>
                </a:solidFill>
              </a:rPr>
              <a:t>做好计算机维护与安全</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5" y="0"/>
            <a:ext cx="5338394" cy="6858000"/>
          </a:xfrm>
          <a:prstGeom prst="rect">
            <a:avLst/>
          </a:prstGeom>
        </p:spPr>
      </p:pic>
      <p:sp>
        <p:nvSpPr>
          <p:cNvPr id="8" name="矩形 7"/>
          <p:cNvSpPr/>
          <p:nvPr/>
        </p:nvSpPr>
        <p:spPr>
          <a:xfrm>
            <a:off x="8966201" y="2414017"/>
            <a:ext cx="2075586" cy="597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9080501" y="2426209"/>
            <a:ext cx="1838332" cy="584775"/>
          </a:xfrm>
          <a:prstGeom prst="rect">
            <a:avLst/>
          </a:prstGeom>
          <a:noFill/>
          <a:ln>
            <a:noFill/>
          </a:ln>
        </p:spPr>
        <p:txBody>
          <a:bodyPr wrap="square" rtlCol="0">
            <a:spAutoFit/>
          </a:bodyPr>
          <a:lstStyle/>
          <a:p>
            <a:r>
              <a:rPr lang="zh-CN" altLang="en-US" sz="3200" dirty="0">
                <a:solidFill>
                  <a:schemeClr val="accent3"/>
                </a:solidFill>
              </a:rPr>
              <a:t>项目十二</a:t>
            </a:r>
            <a:endParaRPr lang="en-US" altLang="zh-CN" sz="3200" dirty="0">
              <a:solidFill>
                <a:schemeClr val="accent3"/>
              </a:solidFill>
            </a:endParaRPr>
          </a:p>
        </p:txBody>
      </p:sp>
      <p:cxnSp>
        <p:nvCxnSpPr>
          <p:cNvPr id="6" name="直接连接符 5"/>
          <p:cNvCxnSpPr/>
          <p:nvPr/>
        </p:nvCxnSpPr>
        <p:spPr>
          <a:xfrm flipH="1">
            <a:off x="6440896" y="4421527"/>
            <a:ext cx="4658765"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0028" y="4607295"/>
            <a:ext cx="1638608" cy="341072"/>
          </a:xfrm>
          <a:prstGeom prst="rect">
            <a:avLst/>
          </a:prstGeom>
        </p:spPr>
      </p:pic>
    </p:spTree>
    <p:extLst>
      <p:ext uri="{BB962C8B-B14F-4D97-AF65-F5344CB8AC3E}">
        <p14:creationId xmlns:p14="http://schemas.microsoft.com/office/powerpoint/2010/main" val="3970242708"/>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13099" y="2002971"/>
            <a:ext cx="10493101" cy="3865394"/>
          </a:xfrm>
          <a:prstGeom prst="rect">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87181" y="2298275"/>
            <a:ext cx="329784" cy="2858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318772" y="2738958"/>
            <a:ext cx="1401277"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216965" y="2205266"/>
            <a:ext cx="1885050" cy="497316"/>
          </a:xfrm>
          <a:prstGeom prst="rect">
            <a:avLst/>
          </a:prstGeom>
        </p:spPr>
        <p:txBody>
          <a:bodyPr wrap="square">
            <a:spAutoFit/>
          </a:bodyPr>
          <a:lstStyle/>
          <a:p>
            <a:pPr algn="just">
              <a:lnSpc>
                <a:spcPct val="120000"/>
              </a:lnSpc>
            </a:pPr>
            <a:r>
              <a:rPr lang="zh-CN" altLang="en-US" sz="2400" b="1" dirty="0">
                <a:solidFill>
                  <a:schemeClr val="tx1">
                    <a:lumMod val="65000"/>
                    <a:lumOff val="35000"/>
                  </a:schemeClr>
                </a:solidFill>
              </a:rPr>
              <a:t>任务实现</a:t>
            </a:r>
          </a:p>
        </p:txBody>
      </p:sp>
      <p:sp>
        <p:nvSpPr>
          <p:cNvPr id="9" name="矩形 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8812" y="299314"/>
            <a:ext cx="2031326"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任务实现</a:t>
            </a:r>
          </a:p>
        </p:txBody>
      </p:sp>
      <p:sp>
        <p:nvSpPr>
          <p:cNvPr id="21" name="文本框 11"/>
          <p:cNvSpPr txBox="1"/>
          <p:nvPr/>
        </p:nvSpPr>
        <p:spPr>
          <a:xfrm>
            <a:off x="5143658" y="534841"/>
            <a:ext cx="4559142"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85000"/>
                    <a:lumOff val="15000"/>
                  </a:schemeClr>
                </a:solidFill>
              </a:rPr>
              <a:t> 维护磁盘与计算机系统</a:t>
            </a:r>
          </a:p>
        </p:txBody>
      </p:sp>
      <p:sp>
        <p:nvSpPr>
          <p:cNvPr id="22" name="TextBox 21"/>
          <p:cNvSpPr txBox="1"/>
          <p:nvPr/>
        </p:nvSpPr>
        <p:spPr>
          <a:xfrm>
            <a:off x="3776964" y="535681"/>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任务一</a:t>
            </a:r>
            <a:endParaRPr lang="en-US" altLang="zh-CN" sz="2800" dirty="0">
              <a:solidFill>
                <a:schemeClr val="tx1">
                  <a:lumMod val="85000"/>
                  <a:lumOff val="15000"/>
                </a:schemeClr>
              </a:solidFill>
            </a:endParaRPr>
          </a:p>
        </p:txBody>
      </p:sp>
      <p:sp>
        <p:nvSpPr>
          <p:cNvPr id="2" name="矩形 1"/>
          <p:cNvSpPr/>
          <p:nvPr/>
        </p:nvSpPr>
        <p:spPr>
          <a:xfrm>
            <a:off x="3624564" y="2715357"/>
            <a:ext cx="3570208" cy="461665"/>
          </a:xfrm>
          <a:prstGeom prst="rect">
            <a:avLst/>
          </a:prstGeom>
        </p:spPr>
        <p:txBody>
          <a:bodyPr wrap="none">
            <a:spAutoFit/>
          </a:bodyPr>
          <a:lstStyle/>
          <a:p>
            <a:r>
              <a:rPr lang="zh-CN" altLang="en-US" sz="2400" dirty="0"/>
              <a:t>（一）硬盘分区与格式化</a:t>
            </a:r>
          </a:p>
        </p:txBody>
      </p:sp>
      <p:sp>
        <p:nvSpPr>
          <p:cNvPr id="20" name="矩形 19"/>
          <p:cNvSpPr/>
          <p:nvPr/>
        </p:nvSpPr>
        <p:spPr>
          <a:xfrm>
            <a:off x="3624564" y="3404383"/>
            <a:ext cx="2339102" cy="461665"/>
          </a:xfrm>
          <a:prstGeom prst="rect">
            <a:avLst/>
          </a:prstGeom>
        </p:spPr>
        <p:txBody>
          <a:bodyPr wrap="none">
            <a:spAutoFit/>
          </a:bodyPr>
          <a:lstStyle/>
          <a:p>
            <a:r>
              <a:rPr lang="zh-CN" altLang="en-US" sz="2400" dirty="0"/>
              <a:t>（二）清理磁盘</a:t>
            </a:r>
          </a:p>
        </p:txBody>
      </p:sp>
      <p:sp>
        <p:nvSpPr>
          <p:cNvPr id="23" name="矩形 22"/>
          <p:cNvSpPr/>
          <p:nvPr/>
        </p:nvSpPr>
        <p:spPr>
          <a:xfrm>
            <a:off x="3624564" y="4052455"/>
            <a:ext cx="2954655" cy="461665"/>
          </a:xfrm>
          <a:prstGeom prst="rect">
            <a:avLst/>
          </a:prstGeom>
        </p:spPr>
        <p:txBody>
          <a:bodyPr wrap="none">
            <a:spAutoFit/>
          </a:bodyPr>
          <a:lstStyle/>
          <a:p>
            <a:r>
              <a:rPr lang="zh-CN" altLang="en-US" sz="2400" dirty="0"/>
              <a:t>（三）整理磁盘碎片</a:t>
            </a:r>
          </a:p>
        </p:txBody>
      </p:sp>
      <p:sp>
        <p:nvSpPr>
          <p:cNvPr id="24" name="矩形 23"/>
          <p:cNvSpPr/>
          <p:nvPr/>
        </p:nvSpPr>
        <p:spPr>
          <a:xfrm>
            <a:off x="3624564" y="4700527"/>
            <a:ext cx="2339102" cy="461665"/>
          </a:xfrm>
          <a:prstGeom prst="rect">
            <a:avLst/>
          </a:prstGeom>
        </p:spPr>
        <p:txBody>
          <a:bodyPr wrap="none">
            <a:spAutoFit/>
          </a:bodyPr>
          <a:lstStyle/>
          <a:p>
            <a:r>
              <a:rPr lang="zh-CN" altLang="en-US" sz="2400" dirty="0"/>
              <a:t>（四）检查磁盘</a:t>
            </a:r>
          </a:p>
        </p:txBody>
      </p:sp>
      <p:sp>
        <p:nvSpPr>
          <p:cNvPr id="25" name="燕尾形 24"/>
          <p:cNvSpPr/>
          <p:nvPr/>
        </p:nvSpPr>
        <p:spPr>
          <a:xfrm>
            <a:off x="10604384" y="6111641"/>
            <a:ext cx="335280" cy="383863"/>
          </a:xfrm>
          <a:prstGeom prst="chevron">
            <a:avLst>
              <a:gd name="adj" fmla="val 36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0978520" y="6111641"/>
            <a:ext cx="335280" cy="383863"/>
          </a:xfrm>
          <a:prstGeom prst="chevron">
            <a:avLst>
              <a:gd name="adj" fmla="val 36932"/>
            </a:avLst>
          </a:prstGeom>
          <a:solidFill>
            <a:srgbClr val="FED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1338560" y="6111641"/>
            <a:ext cx="335280" cy="383863"/>
          </a:xfrm>
          <a:prstGeom prst="chevron">
            <a:avLst>
              <a:gd name="adj" fmla="val 36932"/>
            </a:avLst>
          </a:prstGeom>
          <a:solidFill>
            <a:srgbClr val="FFE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7423229" y="2715356"/>
            <a:ext cx="3570208" cy="461665"/>
          </a:xfrm>
          <a:prstGeom prst="rect">
            <a:avLst/>
          </a:prstGeom>
        </p:spPr>
        <p:txBody>
          <a:bodyPr wrap="none">
            <a:spAutoFit/>
          </a:bodyPr>
          <a:lstStyle/>
          <a:p>
            <a:r>
              <a:rPr lang="zh-CN" altLang="en-US" sz="2400" dirty="0"/>
              <a:t>（五）关闭无响应的程序</a:t>
            </a:r>
          </a:p>
        </p:txBody>
      </p:sp>
      <p:sp>
        <p:nvSpPr>
          <p:cNvPr id="28" name="矩形 27"/>
          <p:cNvSpPr/>
          <p:nvPr/>
        </p:nvSpPr>
        <p:spPr>
          <a:xfrm>
            <a:off x="7407774" y="3399365"/>
            <a:ext cx="2954655" cy="461665"/>
          </a:xfrm>
          <a:prstGeom prst="rect">
            <a:avLst/>
          </a:prstGeom>
        </p:spPr>
        <p:txBody>
          <a:bodyPr wrap="none">
            <a:spAutoFit/>
          </a:bodyPr>
          <a:lstStyle/>
          <a:p>
            <a:r>
              <a:rPr lang="zh-CN" altLang="en-US" sz="2400" dirty="0"/>
              <a:t>（六）设置虚拟内存</a:t>
            </a:r>
          </a:p>
        </p:txBody>
      </p:sp>
      <p:sp>
        <p:nvSpPr>
          <p:cNvPr id="29" name="矩形 28"/>
          <p:cNvSpPr/>
          <p:nvPr/>
        </p:nvSpPr>
        <p:spPr>
          <a:xfrm>
            <a:off x="7407774" y="4047437"/>
            <a:ext cx="3262432" cy="461665"/>
          </a:xfrm>
          <a:prstGeom prst="rect">
            <a:avLst/>
          </a:prstGeom>
        </p:spPr>
        <p:txBody>
          <a:bodyPr wrap="none">
            <a:spAutoFit/>
          </a:bodyPr>
          <a:lstStyle/>
          <a:p>
            <a:r>
              <a:rPr lang="zh-CN" altLang="en-US" sz="2400" dirty="0"/>
              <a:t>（七）管理自启动程序</a:t>
            </a:r>
          </a:p>
        </p:txBody>
      </p:sp>
      <p:sp>
        <p:nvSpPr>
          <p:cNvPr id="30" name="矩形 29"/>
          <p:cNvSpPr/>
          <p:nvPr/>
        </p:nvSpPr>
        <p:spPr>
          <a:xfrm>
            <a:off x="7407774" y="4695509"/>
            <a:ext cx="2954655" cy="461665"/>
          </a:xfrm>
          <a:prstGeom prst="rect">
            <a:avLst/>
          </a:prstGeom>
        </p:spPr>
        <p:txBody>
          <a:bodyPr wrap="none">
            <a:spAutoFit/>
          </a:bodyPr>
          <a:lstStyle/>
          <a:p>
            <a:r>
              <a:rPr lang="zh-CN" altLang="en-US" sz="2400" dirty="0"/>
              <a:t>（八）自动更新系统</a:t>
            </a:r>
          </a:p>
        </p:txBody>
      </p:sp>
    </p:spTree>
    <p:extLst>
      <p:ext uri="{BB962C8B-B14F-4D97-AF65-F5344CB8AC3E}">
        <p14:creationId xmlns:p14="http://schemas.microsoft.com/office/powerpoint/2010/main" val="1357633006"/>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8477" y="896499"/>
            <a:ext cx="4244462" cy="2653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b="24782"/>
          <a:stretch>
            <a:fillRect/>
          </a:stretch>
        </p:blipFill>
        <p:spPr bwMode="auto">
          <a:xfrm>
            <a:off x="513874" y="908805"/>
            <a:ext cx="5128981" cy="2653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a:off x="0" y="3688080"/>
            <a:ext cx="12192000" cy="3169920"/>
          </a:xfrm>
          <a:prstGeom prst="rect">
            <a:avLst/>
          </a:prstGeom>
          <a:solidFill>
            <a:srgbClr val="E7F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（一）硬盘分区与格式化</a:t>
            </a:r>
          </a:p>
        </p:txBody>
      </p:sp>
      <p:sp>
        <p:nvSpPr>
          <p:cNvPr id="4" name="矩形 3"/>
          <p:cNvSpPr/>
          <p:nvPr/>
        </p:nvSpPr>
        <p:spPr>
          <a:xfrm>
            <a:off x="2167415" y="931489"/>
            <a:ext cx="3472180" cy="400110"/>
          </a:xfrm>
          <a:prstGeom prst="rect">
            <a:avLst/>
          </a:prstGeom>
          <a:solidFill>
            <a:schemeClr val="bg1"/>
          </a:solidFill>
          <a:ln>
            <a:solidFill>
              <a:schemeClr val="accent3"/>
            </a:solidFill>
          </a:ln>
        </p:spPr>
        <p:txBody>
          <a:bodyPr wrap="square">
            <a:spAutoFit/>
          </a:bodyPr>
          <a:lstStyle/>
          <a:p>
            <a:pPr algn="ctr"/>
            <a:r>
              <a:rPr lang="zh-CN" altLang="en-US" sz="2000" dirty="0"/>
              <a:t>选择需划分空间的磁盘</a:t>
            </a:r>
          </a:p>
        </p:txBody>
      </p:sp>
      <p:grpSp>
        <p:nvGrpSpPr>
          <p:cNvPr id="8" name="组合 7"/>
          <p:cNvGrpSpPr/>
          <p:nvPr/>
        </p:nvGrpSpPr>
        <p:grpSpPr>
          <a:xfrm>
            <a:off x="1606945" y="892227"/>
            <a:ext cx="782835" cy="461665"/>
            <a:chOff x="526650" y="922034"/>
            <a:chExt cx="782835" cy="461665"/>
          </a:xfrm>
        </p:grpSpPr>
        <p:sp>
          <p:nvSpPr>
            <p:cNvPr id="10" name="五边形 9"/>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1510" y="922034"/>
              <a:ext cx="326496"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13" name="矩形 12"/>
          <p:cNvSpPr/>
          <p:nvPr/>
        </p:nvSpPr>
        <p:spPr>
          <a:xfrm>
            <a:off x="7219123" y="879921"/>
            <a:ext cx="3057855" cy="400110"/>
          </a:xfrm>
          <a:prstGeom prst="rect">
            <a:avLst/>
          </a:prstGeom>
          <a:solidFill>
            <a:schemeClr val="bg1"/>
          </a:solidFill>
          <a:ln>
            <a:solidFill>
              <a:schemeClr val="accent3"/>
            </a:solidFill>
          </a:ln>
        </p:spPr>
        <p:txBody>
          <a:bodyPr wrap="square">
            <a:spAutoFit/>
          </a:bodyPr>
          <a:lstStyle/>
          <a:p>
            <a:pPr algn="ctr"/>
            <a:r>
              <a:rPr lang="zh-CN" altLang="en-US" sz="2000" dirty="0"/>
              <a:t>设置划分的空间大小</a:t>
            </a:r>
          </a:p>
        </p:txBody>
      </p:sp>
      <p:grpSp>
        <p:nvGrpSpPr>
          <p:cNvPr id="9" name="组合 8"/>
          <p:cNvGrpSpPr/>
          <p:nvPr/>
        </p:nvGrpSpPr>
        <p:grpSpPr>
          <a:xfrm>
            <a:off x="6658654" y="840659"/>
            <a:ext cx="782835" cy="461665"/>
            <a:chOff x="3807338" y="922034"/>
            <a:chExt cx="782835" cy="461665"/>
          </a:xfrm>
        </p:grpSpPr>
        <p:sp>
          <p:nvSpPr>
            <p:cNvPr id="12" name="五边形 11"/>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932198" y="922034"/>
              <a:ext cx="326496" cy="461665"/>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8531" y="3795209"/>
            <a:ext cx="4061633" cy="29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箭头连接符 24"/>
          <p:cNvCxnSpPr/>
          <p:nvPr/>
        </p:nvCxnSpPr>
        <p:spPr>
          <a:xfrm>
            <a:off x="0" y="3688080"/>
            <a:ext cx="1219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174469" y="3846777"/>
            <a:ext cx="2280502" cy="400110"/>
          </a:xfrm>
          <a:prstGeom prst="rect">
            <a:avLst/>
          </a:prstGeom>
          <a:solidFill>
            <a:schemeClr val="bg1"/>
          </a:solidFill>
          <a:ln>
            <a:solidFill>
              <a:schemeClr val="accent3"/>
            </a:solidFill>
          </a:ln>
        </p:spPr>
        <p:txBody>
          <a:bodyPr wrap="square">
            <a:spAutoFit/>
          </a:bodyPr>
          <a:lstStyle/>
          <a:p>
            <a:pPr algn="ctr"/>
            <a:r>
              <a:rPr lang="zh-CN" altLang="en-US" sz="2000" dirty="0"/>
              <a:t>分配驱动器号 </a:t>
            </a:r>
          </a:p>
        </p:txBody>
      </p:sp>
      <p:grpSp>
        <p:nvGrpSpPr>
          <p:cNvPr id="7" name="组合 6"/>
          <p:cNvGrpSpPr/>
          <p:nvPr/>
        </p:nvGrpSpPr>
        <p:grpSpPr>
          <a:xfrm>
            <a:off x="1613999" y="3807515"/>
            <a:ext cx="782835" cy="461665"/>
            <a:chOff x="566978" y="3704185"/>
            <a:chExt cx="782835" cy="461665"/>
          </a:xfrm>
        </p:grpSpPr>
        <p:sp>
          <p:nvSpPr>
            <p:cNvPr id="16" name="五边形 15"/>
            <p:cNvSpPr/>
            <p:nvPr/>
          </p:nvSpPr>
          <p:spPr>
            <a:xfrm>
              <a:off x="640098" y="3743447"/>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边形 17"/>
            <p:cNvSpPr/>
            <p:nvPr/>
          </p:nvSpPr>
          <p:spPr>
            <a:xfrm>
              <a:off x="566978" y="3719663"/>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91838" y="3704185"/>
              <a:ext cx="326496" cy="461665"/>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4032" y="3809365"/>
            <a:ext cx="3878907" cy="29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6944502" y="3865367"/>
            <a:ext cx="1932798" cy="400110"/>
          </a:xfrm>
          <a:prstGeom prst="rect">
            <a:avLst/>
          </a:prstGeom>
          <a:solidFill>
            <a:schemeClr val="bg1"/>
          </a:solidFill>
          <a:ln>
            <a:solidFill>
              <a:schemeClr val="accent3"/>
            </a:solidFill>
          </a:ln>
        </p:spPr>
        <p:txBody>
          <a:bodyPr wrap="square">
            <a:spAutoFit/>
          </a:bodyPr>
          <a:lstStyle/>
          <a:p>
            <a:pPr algn="ctr"/>
            <a:r>
              <a:rPr lang="zh-CN" altLang="en-US" sz="2000" dirty="0"/>
              <a:t>格式化分区</a:t>
            </a:r>
          </a:p>
        </p:txBody>
      </p:sp>
      <p:grpSp>
        <p:nvGrpSpPr>
          <p:cNvPr id="11" name="组合 10"/>
          <p:cNvGrpSpPr/>
          <p:nvPr/>
        </p:nvGrpSpPr>
        <p:grpSpPr>
          <a:xfrm>
            <a:off x="6384032" y="3826105"/>
            <a:ext cx="782835" cy="461665"/>
            <a:chOff x="5823562" y="3704185"/>
            <a:chExt cx="782835" cy="461665"/>
          </a:xfrm>
        </p:grpSpPr>
        <p:sp>
          <p:nvSpPr>
            <p:cNvPr id="20" name="五边形 19"/>
            <p:cNvSpPr/>
            <p:nvPr/>
          </p:nvSpPr>
          <p:spPr>
            <a:xfrm>
              <a:off x="5896682" y="3743447"/>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p:nvSpPr>
          <p:spPr>
            <a:xfrm>
              <a:off x="5823562" y="3719663"/>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5948422" y="3704185"/>
              <a:ext cx="326496" cy="461665"/>
            </a:xfrm>
            <a:prstGeom prst="rect">
              <a:avLst/>
            </a:prstGeom>
            <a:noFill/>
          </p:spPr>
          <p:txBody>
            <a:bodyPr wrap="square" rtlCol="0">
              <a:spAutoFit/>
            </a:bodyPr>
            <a:lstStyle/>
            <a:p>
              <a:r>
                <a:rPr lang="en-US" altLang="zh-CN" sz="2400" dirty="0">
                  <a:solidFill>
                    <a:schemeClr val="bg1"/>
                  </a:solidFill>
                </a:rPr>
                <a:t>4</a:t>
              </a:r>
              <a:endParaRPr lang="zh-CN" altLang="en-US" sz="2400" dirty="0">
                <a:solidFill>
                  <a:schemeClr val="bg1"/>
                </a:solidFill>
              </a:endParaRPr>
            </a:p>
          </p:txBody>
        </p:sp>
      </p:grpSp>
    </p:spTree>
    <p:extLst>
      <p:ext uri="{BB962C8B-B14F-4D97-AF65-F5344CB8AC3E}">
        <p14:creationId xmlns:p14="http://schemas.microsoft.com/office/powerpoint/2010/main" val="3395915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688080"/>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（二）清理磁盘</a:t>
            </a:r>
          </a:p>
        </p:txBody>
      </p:sp>
      <p:pic>
        <p:nvPicPr>
          <p:cNvPr id="3" name="图片 2"/>
          <p:cNvPicPr>
            <a:picLocks noChangeAspect="1"/>
          </p:cNvPicPr>
          <p:nvPr/>
        </p:nvPicPr>
        <p:blipFill>
          <a:blip r:embed="rId2"/>
          <a:stretch>
            <a:fillRect/>
          </a:stretch>
        </p:blipFill>
        <p:spPr>
          <a:xfrm>
            <a:off x="853142" y="1698389"/>
            <a:ext cx="10438095" cy="4580952"/>
          </a:xfrm>
          <a:prstGeom prst="rect">
            <a:avLst/>
          </a:prstGeom>
        </p:spPr>
      </p:pic>
      <p:sp>
        <p:nvSpPr>
          <p:cNvPr id="34" name="矩形 33"/>
          <p:cNvSpPr/>
          <p:nvPr/>
        </p:nvSpPr>
        <p:spPr>
          <a:xfrm>
            <a:off x="1440269" y="1149879"/>
            <a:ext cx="3854839" cy="400110"/>
          </a:xfrm>
          <a:prstGeom prst="rect">
            <a:avLst/>
          </a:prstGeom>
          <a:solidFill>
            <a:schemeClr val="bg1"/>
          </a:solidFill>
          <a:ln>
            <a:solidFill>
              <a:schemeClr val="accent3"/>
            </a:solidFill>
          </a:ln>
        </p:spPr>
        <p:txBody>
          <a:bodyPr wrap="square">
            <a:spAutoFit/>
          </a:bodyPr>
          <a:lstStyle/>
          <a:p>
            <a:pPr algn="ctr"/>
            <a:r>
              <a:rPr lang="zh-CN" altLang="en-US" sz="2000" dirty="0"/>
              <a:t>选择需清理的磁盘</a:t>
            </a:r>
          </a:p>
        </p:txBody>
      </p:sp>
      <p:grpSp>
        <p:nvGrpSpPr>
          <p:cNvPr id="35" name="组合 34"/>
          <p:cNvGrpSpPr/>
          <p:nvPr/>
        </p:nvGrpSpPr>
        <p:grpSpPr>
          <a:xfrm>
            <a:off x="841121" y="1110617"/>
            <a:ext cx="869109" cy="606195"/>
            <a:chOff x="526650" y="922034"/>
            <a:chExt cx="782835" cy="461665"/>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39" name="矩形 38"/>
          <p:cNvSpPr/>
          <p:nvPr/>
        </p:nvSpPr>
        <p:spPr>
          <a:xfrm>
            <a:off x="7981558" y="1125951"/>
            <a:ext cx="1855005" cy="400110"/>
          </a:xfrm>
          <a:prstGeom prst="rect">
            <a:avLst/>
          </a:prstGeom>
          <a:solidFill>
            <a:schemeClr val="bg1"/>
          </a:solidFill>
          <a:ln>
            <a:solidFill>
              <a:schemeClr val="accent3"/>
            </a:solidFill>
          </a:ln>
        </p:spPr>
        <p:txBody>
          <a:bodyPr wrap="square">
            <a:spAutoFit/>
          </a:bodyPr>
          <a:lstStyle/>
          <a:p>
            <a:pPr algn="ctr"/>
            <a:r>
              <a:rPr lang="zh-CN" altLang="en-US" sz="2000" dirty="0"/>
              <a:t>选择清理</a:t>
            </a:r>
          </a:p>
        </p:txBody>
      </p:sp>
      <p:grpSp>
        <p:nvGrpSpPr>
          <p:cNvPr id="40" name="组合 39"/>
          <p:cNvGrpSpPr/>
          <p:nvPr/>
        </p:nvGrpSpPr>
        <p:grpSpPr>
          <a:xfrm>
            <a:off x="7388369" y="1086689"/>
            <a:ext cx="869109" cy="606195"/>
            <a:chOff x="3807338" y="922034"/>
            <a:chExt cx="782835" cy="461665"/>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461665"/>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Tree>
    <p:extLst>
      <p:ext uri="{BB962C8B-B14F-4D97-AF65-F5344CB8AC3E}">
        <p14:creationId xmlns:p14="http://schemas.microsoft.com/office/powerpoint/2010/main" val="2377963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688080"/>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（三）整理磁盘碎片</a:t>
            </a:r>
          </a:p>
        </p:txBody>
      </p:sp>
      <p:sp>
        <p:nvSpPr>
          <p:cNvPr id="34" name="矩形 33"/>
          <p:cNvSpPr/>
          <p:nvPr/>
        </p:nvSpPr>
        <p:spPr>
          <a:xfrm>
            <a:off x="1440269" y="1149879"/>
            <a:ext cx="3017431" cy="400110"/>
          </a:xfrm>
          <a:prstGeom prst="rect">
            <a:avLst/>
          </a:prstGeom>
          <a:solidFill>
            <a:schemeClr val="bg1"/>
          </a:solidFill>
          <a:ln>
            <a:solidFill>
              <a:schemeClr val="accent3"/>
            </a:solidFill>
          </a:ln>
        </p:spPr>
        <p:txBody>
          <a:bodyPr wrap="square">
            <a:spAutoFit/>
          </a:bodyPr>
          <a:lstStyle/>
          <a:p>
            <a:pPr algn="ctr"/>
            <a:r>
              <a:rPr lang="zh-CN" altLang="en-US" sz="2000" dirty="0"/>
              <a:t>进入碎片整理程序</a:t>
            </a:r>
          </a:p>
        </p:txBody>
      </p:sp>
      <p:grpSp>
        <p:nvGrpSpPr>
          <p:cNvPr id="35" name="组合 34"/>
          <p:cNvGrpSpPr/>
          <p:nvPr/>
        </p:nvGrpSpPr>
        <p:grpSpPr>
          <a:xfrm>
            <a:off x="841121" y="1110617"/>
            <a:ext cx="869109" cy="606195"/>
            <a:chOff x="526650" y="922034"/>
            <a:chExt cx="782835" cy="461665"/>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39" name="矩形 38"/>
          <p:cNvSpPr/>
          <p:nvPr/>
        </p:nvSpPr>
        <p:spPr>
          <a:xfrm>
            <a:off x="7981558" y="1125951"/>
            <a:ext cx="1855005" cy="400110"/>
          </a:xfrm>
          <a:prstGeom prst="rect">
            <a:avLst/>
          </a:prstGeom>
          <a:solidFill>
            <a:schemeClr val="bg1"/>
          </a:solidFill>
          <a:ln>
            <a:solidFill>
              <a:schemeClr val="accent3"/>
            </a:solidFill>
          </a:ln>
        </p:spPr>
        <p:txBody>
          <a:bodyPr wrap="square">
            <a:spAutoFit/>
          </a:bodyPr>
          <a:lstStyle/>
          <a:p>
            <a:pPr algn="ctr"/>
            <a:r>
              <a:rPr lang="zh-CN" altLang="en-US" sz="2000" dirty="0"/>
              <a:t>开始整理</a:t>
            </a:r>
          </a:p>
        </p:txBody>
      </p:sp>
      <p:grpSp>
        <p:nvGrpSpPr>
          <p:cNvPr id="40" name="组合 39"/>
          <p:cNvGrpSpPr/>
          <p:nvPr/>
        </p:nvGrpSpPr>
        <p:grpSpPr>
          <a:xfrm>
            <a:off x="7388369" y="1086689"/>
            <a:ext cx="869109" cy="606195"/>
            <a:chOff x="3807338" y="922034"/>
            <a:chExt cx="782835" cy="461665"/>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461665"/>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pic>
        <p:nvPicPr>
          <p:cNvPr id="4" name="图片 3"/>
          <p:cNvPicPr>
            <a:picLocks noChangeAspect="1"/>
          </p:cNvPicPr>
          <p:nvPr/>
        </p:nvPicPr>
        <p:blipFill>
          <a:blip r:embed="rId2"/>
          <a:stretch>
            <a:fillRect/>
          </a:stretch>
        </p:blipFill>
        <p:spPr>
          <a:xfrm>
            <a:off x="696964" y="1748041"/>
            <a:ext cx="10980952" cy="4857143"/>
          </a:xfrm>
          <a:prstGeom prst="rect">
            <a:avLst/>
          </a:prstGeom>
        </p:spPr>
      </p:pic>
    </p:spTree>
    <p:extLst>
      <p:ext uri="{BB962C8B-B14F-4D97-AF65-F5344CB8AC3E}">
        <p14:creationId xmlns:p14="http://schemas.microsoft.com/office/powerpoint/2010/main" val="3471649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688080"/>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（四）检查磁盘</a:t>
            </a:r>
          </a:p>
        </p:txBody>
      </p:sp>
      <p:sp>
        <p:nvSpPr>
          <p:cNvPr id="34" name="矩形 33"/>
          <p:cNvSpPr/>
          <p:nvPr/>
        </p:nvSpPr>
        <p:spPr>
          <a:xfrm>
            <a:off x="2309378" y="1284169"/>
            <a:ext cx="3951722" cy="400110"/>
          </a:xfrm>
          <a:prstGeom prst="rect">
            <a:avLst/>
          </a:prstGeom>
          <a:solidFill>
            <a:schemeClr val="bg1"/>
          </a:solidFill>
          <a:ln>
            <a:solidFill>
              <a:schemeClr val="accent3"/>
            </a:solidFill>
          </a:ln>
        </p:spPr>
        <p:txBody>
          <a:bodyPr wrap="square">
            <a:spAutoFit/>
          </a:bodyPr>
          <a:lstStyle/>
          <a:p>
            <a:pPr algn="ctr"/>
            <a:r>
              <a:rPr lang="zh-CN" altLang="en-US" sz="2000" dirty="0"/>
              <a:t>“本地磁盘（</a:t>
            </a:r>
            <a:r>
              <a:rPr lang="en-US" altLang="zh-CN" sz="2000" dirty="0"/>
              <a:t>E:</a:t>
            </a:r>
            <a:r>
              <a:rPr lang="zh-CN" altLang="en-US" sz="2000" dirty="0"/>
              <a:t>）属性”对话框</a:t>
            </a:r>
          </a:p>
        </p:txBody>
      </p:sp>
      <p:grpSp>
        <p:nvGrpSpPr>
          <p:cNvPr id="35" name="组合 34"/>
          <p:cNvGrpSpPr/>
          <p:nvPr/>
        </p:nvGrpSpPr>
        <p:grpSpPr>
          <a:xfrm>
            <a:off x="1710230" y="1244907"/>
            <a:ext cx="869109" cy="606195"/>
            <a:chOff x="526650" y="922034"/>
            <a:chExt cx="782835" cy="461665"/>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pic>
        <p:nvPicPr>
          <p:cNvPr id="3" name="图片 2"/>
          <p:cNvPicPr>
            <a:picLocks noChangeAspect="1"/>
          </p:cNvPicPr>
          <p:nvPr/>
        </p:nvPicPr>
        <p:blipFill>
          <a:blip r:embed="rId2"/>
          <a:stretch>
            <a:fillRect/>
          </a:stretch>
        </p:blipFill>
        <p:spPr>
          <a:xfrm>
            <a:off x="1710230" y="1920492"/>
            <a:ext cx="7900519" cy="4788497"/>
          </a:xfrm>
          <a:prstGeom prst="rect">
            <a:avLst/>
          </a:prstGeom>
        </p:spPr>
      </p:pic>
      <p:sp>
        <p:nvSpPr>
          <p:cNvPr id="39" name="矩形 38"/>
          <p:cNvSpPr/>
          <p:nvPr/>
        </p:nvSpPr>
        <p:spPr>
          <a:xfrm>
            <a:off x="7422758" y="3202427"/>
            <a:ext cx="2826142" cy="400110"/>
          </a:xfrm>
          <a:prstGeom prst="rect">
            <a:avLst/>
          </a:prstGeom>
          <a:solidFill>
            <a:schemeClr val="bg1"/>
          </a:solidFill>
          <a:ln>
            <a:solidFill>
              <a:schemeClr val="accent3"/>
            </a:solidFill>
          </a:ln>
        </p:spPr>
        <p:txBody>
          <a:bodyPr wrap="square">
            <a:spAutoFit/>
          </a:bodyPr>
          <a:lstStyle/>
          <a:p>
            <a:pPr algn="ctr"/>
            <a:r>
              <a:rPr lang="zh-CN" altLang="en-US" sz="2000" dirty="0"/>
              <a:t>设置磁盘检查选项</a:t>
            </a:r>
          </a:p>
        </p:txBody>
      </p:sp>
      <p:grpSp>
        <p:nvGrpSpPr>
          <p:cNvPr id="40" name="组合 39"/>
          <p:cNvGrpSpPr/>
          <p:nvPr/>
        </p:nvGrpSpPr>
        <p:grpSpPr>
          <a:xfrm>
            <a:off x="6829569" y="3163165"/>
            <a:ext cx="869109" cy="606195"/>
            <a:chOff x="3807338" y="922034"/>
            <a:chExt cx="782835" cy="461665"/>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461665"/>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Tree>
    <p:extLst>
      <p:ext uri="{BB962C8B-B14F-4D97-AF65-F5344CB8AC3E}">
        <p14:creationId xmlns:p14="http://schemas.microsoft.com/office/powerpoint/2010/main" val="778170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688080"/>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（五）关闭无响应的程序</a:t>
            </a:r>
          </a:p>
        </p:txBody>
      </p:sp>
      <p:sp>
        <p:nvSpPr>
          <p:cNvPr id="34" name="矩形 33"/>
          <p:cNvSpPr/>
          <p:nvPr/>
        </p:nvSpPr>
        <p:spPr>
          <a:xfrm>
            <a:off x="4671578" y="1293953"/>
            <a:ext cx="3011922" cy="400110"/>
          </a:xfrm>
          <a:prstGeom prst="rect">
            <a:avLst/>
          </a:prstGeom>
          <a:solidFill>
            <a:schemeClr val="bg1"/>
          </a:solidFill>
          <a:ln>
            <a:solidFill>
              <a:schemeClr val="accent3"/>
            </a:solidFill>
          </a:ln>
        </p:spPr>
        <p:txBody>
          <a:bodyPr wrap="square">
            <a:spAutoFit/>
          </a:bodyPr>
          <a:lstStyle/>
          <a:p>
            <a:pPr algn="ctr"/>
            <a:r>
              <a:rPr lang="zh-CN" altLang="en-US" sz="2000" dirty="0"/>
              <a:t>关闭无响应的程序</a:t>
            </a:r>
          </a:p>
        </p:txBody>
      </p:sp>
      <p:grpSp>
        <p:nvGrpSpPr>
          <p:cNvPr id="35" name="组合 34"/>
          <p:cNvGrpSpPr/>
          <p:nvPr/>
        </p:nvGrpSpPr>
        <p:grpSpPr>
          <a:xfrm>
            <a:off x="4072430" y="1254691"/>
            <a:ext cx="869109" cy="598691"/>
            <a:chOff x="526650" y="922034"/>
            <a:chExt cx="782835" cy="455950"/>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351594"/>
            </a:xfrm>
            <a:prstGeom prst="rect">
              <a:avLst/>
            </a:prstGeom>
            <a:noFill/>
          </p:spPr>
          <p:txBody>
            <a:bodyPr wrap="square" rtlCol="0">
              <a:spAutoFit/>
            </a:bodyPr>
            <a:lstStyle/>
            <a:p>
              <a:endParaRPr lang="zh-CN" altLang="en-US" sz="2400" dirty="0">
                <a:solidFill>
                  <a:schemeClr val="bg1"/>
                </a:solidFill>
              </a:endParaRPr>
            </a:p>
          </p:txBody>
        </p:sp>
      </p:gr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6314" y="2278859"/>
            <a:ext cx="3919586" cy="415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691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688080"/>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（六）设置虚拟内存</a:t>
            </a:r>
          </a:p>
        </p:txBody>
      </p:sp>
      <p:sp>
        <p:nvSpPr>
          <p:cNvPr id="34" name="矩形 33"/>
          <p:cNvSpPr/>
          <p:nvPr/>
        </p:nvSpPr>
        <p:spPr>
          <a:xfrm>
            <a:off x="735222" y="1296460"/>
            <a:ext cx="2782678" cy="400110"/>
          </a:xfrm>
          <a:prstGeom prst="rect">
            <a:avLst/>
          </a:prstGeom>
          <a:solidFill>
            <a:schemeClr val="bg1"/>
          </a:solidFill>
          <a:ln>
            <a:solidFill>
              <a:schemeClr val="accent3"/>
            </a:solidFill>
          </a:ln>
        </p:spPr>
        <p:txBody>
          <a:bodyPr wrap="square">
            <a:spAutoFit/>
          </a:bodyPr>
          <a:lstStyle/>
          <a:p>
            <a:pPr algn="ctr"/>
            <a:r>
              <a:rPr lang="zh-CN" altLang="en-US" sz="2000" dirty="0"/>
              <a:t>“系统属性”对话框</a:t>
            </a:r>
          </a:p>
        </p:txBody>
      </p:sp>
      <p:grpSp>
        <p:nvGrpSpPr>
          <p:cNvPr id="35" name="组合 34"/>
          <p:cNvGrpSpPr/>
          <p:nvPr/>
        </p:nvGrpSpPr>
        <p:grpSpPr>
          <a:xfrm>
            <a:off x="136074" y="1257198"/>
            <a:ext cx="869109" cy="606195"/>
            <a:chOff x="526650" y="922034"/>
            <a:chExt cx="782835" cy="461665"/>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39" name="矩形 38"/>
          <p:cNvSpPr/>
          <p:nvPr/>
        </p:nvSpPr>
        <p:spPr>
          <a:xfrm>
            <a:off x="4873089" y="1257198"/>
            <a:ext cx="2826142" cy="400110"/>
          </a:xfrm>
          <a:prstGeom prst="rect">
            <a:avLst/>
          </a:prstGeom>
          <a:solidFill>
            <a:schemeClr val="bg1"/>
          </a:solidFill>
          <a:ln>
            <a:solidFill>
              <a:schemeClr val="accent3"/>
            </a:solidFill>
          </a:ln>
        </p:spPr>
        <p:txBody>
          <a:bodyPr wrap="square">
            <a:spAutoFit/>
          </a:bodyPr>
          <a:lstStyle/>
          <a:p>
            <a:pPr algn="ctr"/>
            <a:r>
              <a:rPr lang="zh-CN" altLang="en-US" sz="2000" dirty="0"/>
              <a:t>“性能选项”窗口</a:t>
            </a:r>
          </a:p>
        </p:txBody>
      </p:sp>
      <p:grpSp>
        <p:nvGrpSpPr>
          <p:cNvPr id="40" name="组合 39"/>
          <p:cNvGrpSpPr/>
          <p:nvPr/>
        </p:nvGrpSpPr>
        <p:grpSpPr>
          <a:xfrm>
            <a:off x="4279900" y="1217936"/>
            <a:ext cx="869109" cy="606195"/>
            <a:chOff x="3807338" y="922034"/>
            <a:chExt cx="782835" cy="461665"/>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461665"/>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pic>
        <p:nvPicPr>
          <p:cNvPr id="4" name="图片 3"/>
          <p:cNvPicPr>
            <a:picLocks noChangeAspect="1"/>
          </p:cNvPicPr>
          <p:nvPr/>
        </p:nvPicPr>
        <p:blipFill>
          <a:blip r:embed="rId2"/>
          <a:stretch>
            <a:fillRect/>
          </a:stretch>
        </p:blipFill>
        <p:spPr>
          <a:xfrm>
            <a:off x="99293" y="2191576"/>
            <a:ext cx="4180607" cy="4347439"/>
          </a:xfrm>
          <a:prstGeom prst="rect">
            <a:avLst/>
          </a:prstGeom>
        </p:spPr>
      </p:pic>
      <p:pic>
        <p:nvPicPr>
          <p:cNvPr id="5" name="图片 4"/>
          <p:cNvPicPr>
            <a:picLocks noChangeAspect="1"/>
          </p:cNvPicPr>
          <p:nvPr/>
        </p:nvPicPr>
        <p:blipFill>
          <a:blip r:embed="rId3"/>
          <a:stretch>
            <a:fillRect/>
          </a:stretch>
        </p:blipFill>
        <p:spPr>
          <a:xfrm>
            <a:off x="4371797" y="1882331"/>
            <a:ext cx="7632759" cy="4656684"/>
          </a:xfrm>
          <a:prstGeom prst="rect">
            <a:avLst/>
          </a:prstGeom>
        </p:spPr>
      </p:pic>
      <p:sp>
        <p:nvSpPr>
          <p:cNvPr id="17" name="矩形 16"/>
          <p:cNvSpPr/>
          <p:nvPr/>
        </p:nvSpPr>
        <p:spPr>
          <a:xfrm>
            <a:off x="8756258" y="1235002"/>
            <a:ext cx="2826142" cy="400110"/>
          </a:xfrm>
          <a:prstGeom prst="rect">
            <a:avLst/>
          </a:prstGeom>
          <a:solidFill>
            <a:schemeClr val="bg1"/>
          </a:solidFill>
          <a:ln>
            <a:solidFill>
              <a:schemeClr val="accent3"/>
            </a:solidFill>
          </a:ln>
        </p:spPr>
        <p:txBody>
          <a:bodyPr wrap="square">
            <a:spAutoFit/>
          </a:bodyPr>
          <a:lstStyle/>
          <a:p>
            <a:pPr algn="ctr"/>
            <a:r>
              <a:rPr lang="zh-CN" altLang="en-US" sz="2000" dirty="0"/>
              <a:t>设置</a:t>
            </a:r>
            <a:r>
              <a:rPr lang="en-US" altLang="zh-CN" sz="2000" dirty="0"/>
              <a:t>C</a:t>
            </a:r>
            <a:r>
              <a:rPr lang="zh-CN" altLang="en-US" sz="2000" dirty="0"/>
              <a:t>盘虚拟内存</a:t>
            </a:r>
          </a:p>
        </p:txBody>
      </p:sp>
      <p:grpSp>
        <p:nvGrpSpPr>
          <p:cNvPr id="18" name="组合 17"/>
          <p:cNvGrpSpPr/>
          <p:nvPr/>
        </p:nvGrpSpPr>
        <p:grpSpPr>
          <a:xfrm>
            <a:off x="8163069" y="1195740"/>
            <a:ext cx="869109" cy="598691"/>
            <a:chOff x="3807338" y="922034"/>
            <a:chExt cx="782835" cy="455950"/>
          </a:xfrm>
        </p:grpSpPr>
        <p:sp>
          <p:nvSpPr>
            <p:cNvPr id="19" name="五边形 18"/>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4"/>
            <p:cNvSpPr txBox="1"/>
            <p:nvPr/>
          </p:nvSpPr>
          <p:spPr>
            <a:xfrm>
              <a:off x="3932198" y="922034"/>
              <a:ext cx="326496" cy="35159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Tree>
    <p:extLst>
      <p:ext uri="{BB962C8B-B14F-4D97-AF65-F5344CB8AC3E}">
        <p14:creationId xmlns:p14="http://schemas.microsoft.com/office/powerpoint/2010/main" val="1695455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688080"/>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（七）管理自启动程序</a:t>
            </a:r>
          </a:p>
        </p:txBody>
      </p:sp>
      <p:sp>
        <p:nvSpPr>
          <p:cNvPr id="34" name="矩形 33"/>
          <p:cNvSpPr/>
          <p:nvPr/>
        </p:nvSpPr>
        <p:spPr>
          <a:xfrm>
            <a:off x="966181" y="1695149"/>
            <a:ext cx="2145319" cy="400110"/>
          </a:xfrm>
          <a:prstGeom prst="rect">
            <a:avLst/>
          </a:prstGeom>
          <a:solidFill>
            <a:schemeClr val="bg1"/>
          </a:solidFill>
          <a:ln>
            <a:solidFill>
              <a:schemeClr val="accent3"/>
            </a:solidFill>
          </a:ln>
        </p:spPr>
        <p:txBody>
          <a:bodyPr wrap="square">
            <a:spAutoFit/>
          </a:bodyPr>
          <a:lstStyle/>
          <a:p>
            <a:pPr algn="ctr"/>
            <a:r>
              <a:rPr lang="zh-CN" altLang="en-US" sz="2000" dirty="0"/>
              <a:t>输入命令</a:t>
            </a:r>
          </a:p>
        </p:txBody>
      </p:sp>
      <p:grpSp>
        <p:nvGrpSpPr>
          <p:cNvPr id="35" name="组合 34"/>
          <p:cNvGrpSpPr/>
          <p:nvPr/>
        </p:nvGrpSpPr>
        <p:grpSpPr>
          <a:xfrm>
            <a:off x="367033" y="1655887"/>
            <a:ext cx="869109" cy="606195"/>
            <a:chOff x="526650" y="922034"/>
            <a:chExt cx="782835" cy="461665"/>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39" name="矩形 38"/>
          <p:cNvSpPr/>
          <p:nvPr/>
        </p:nvSpPr>
        <p:spPr>
          <a:xfrm>
            <a:off x="6081948" y="1655887"/>
            <a:ext cx="4299146" cy="400110"/>
          </a:xfrm>
          <a:prstGeom prst="rect">
            <a:avLst/>
          </a:prstGeom>
          <a:solidFill>
            <a:schemeClr val="bg1"/>
          </a:solidFill>
          <a:ln>
            <a:solidFill>
              <a:schemeClr val="accent3"/>
            </a:solidFill>
          </a:ln>
        </p:spPr>
        <p:txBody>
          <a:bodyPr wrap="square">
            <a:spAutoFit/>
          </a:bodyPr>
          <a:lstStyle/>
          <a:p>
            <a:pPr algn="ctr"/>
            <a:r>
              <a:rPr lang="zh-CN" altLang="en-US" sz="2000" dirty="0"/>
              <a:t>设置开机时不自动启动的程序</a:t>
            </a:r>
          </a:p>
        </p:txBody>
      </p:sp>
      <p:grpSp>
        <p:nvGrpSpPr>
          <p:cNvPr id="40" name="组合 39"/>
          <p:cNvGrpSpPr/>
          <p:nvPr/>
        </p:nvGrpSpPr>
        <p:grpSpPr>
          <a:xfrm>
            <a:off x="5488759" y="1616625"/>
            <a:ext cx="869109" cy="606195"/>
            <a:chOff x="3807338" y="922034"/>
            <a:chExt cx="782835" cy="461665"/>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461665"/>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pic>
        <p:nvPicPr>
          <p:cNvPr id="3" name="图片 2"/>
          <p:cNvPicPr>
            <a:picLocks noChangeAspect="1"/>
          </p:cNvPicPr>
          <p:nvPr/>
        </p:nvPicPr>
        <p:blipFill>
          <a:blip r:embed="rId2"/>
          <a:stretch>
            <a:fillRect/>
          </a:stretch>
        </p:blipFill>
        <p:spPr>
          <a:xfrm>
            <a:off x="367033" y="2548437"/>
            <a:ext cx="11444197" cy="2983590"/>
          </a:xfrm>
          <a:prstGeom prst="rect">
            <a:avLst/>
          </a:prstGeom>
        </p:spPr>
      </p:pic>
    </p:spTree>
    <p:extLst>
      <p:ext uri="{BB962C8B-B14F-4D97-AF65-F5344CB8AC3E}">
        <p14:creationId xmlns:p14="http://schemas.microsoft.com/office/powerpoint/2010/main" val="22279310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208281" y="978423"/>
            <a:ext cx="9746910" cy="2709657"/>
          </a:xfrm>
          <a:prstGeom prst="rect">
            <a:avLst/>
          </a:prstGeom>
        </p:spPr>
      </p:pic>
      <p:sp>
        <p:nvSpPr>
          <p:cNvPr id="26" name="矩形 25"/>
          <p:cNvSpPr/>
          <p:nvPr/>
        </p:nvSpPr>
        <p:spPr>
          <a:xfrm>
            <a:off x="0" y="3719309"/>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（八）自动更新系统</a:t>
            </a:r>
          </a:p>
        </p:txBody>
      </p:sp>
      <p:sp>
        <p:nvSpPr>
          <p:cNvPr id="34" name="矩形 33"/>
          <p:cNvSpPr/>
          <p:nvPr/>
        </p:nvSpPr>
        <p:spPr>
          <a:xfrm>
            <a:off x="807429" y="881169"/>
            <a:ext cx="3694719" cy="400110"/>
          </a:xfrm>
          <a:prstGeom prst="rect">
            <a:avLst/>
          </a:prstGeom>
          <a:solidFill>
            <a:schemeClr val="bg1"/>
          </a:solidFill>
          <a:ln>
            <a:solidFill>
              <a:schemeClr val="accent3"/>
            </a:solidFill>
          </a:ln>
        </p:spPr>
        <p:txBody>
          <a:bodyPr wrap="square">
            <a:spAutoFit/>
          </a:bodyPr>
          <a:lstStyle/>
          <a:p>
            <a:pPr algn="ctr"/>
            <a:r>
              <a:rPr lang="zh-CN" altLang="en-US" sz="2000" dirty="0"/>
              <a:t>单击“更改设置”超链接</a:t>
            </a:r>
          </a:p>
        </p:txBody>
      </p:sp>
      <p:grpSp>
        <p:nvGrpSpPr>
          <p:cNvPr id="35" name="组合 34"/>
          <p:cNvGrpSpPr/>
          <p:nvPr/>
        </p:nvGrpSpPr>
        <p:grpSpPr>
          <a:xfrm>
            <a:off x="208281" y="841907"/>
            <a:ext cx="869109" cy="606195"/>
            <a:chOff x="526650" y="922034"/>
            <a:chExt cx="782835" cy="461665"/>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461665"/>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39" name="矩形 38"/>
          <p:cNvSpPr/>
          <p:nvPr/>
        </p:nvSpPr>
        <p:spPr>
          <a:xfrm>
            <a:off x="5806338" y="866615"/>
            <a:ext cx="2579452" cy="400110"/>
          </a:xfrm>
          <a:prstGeom prst="rect">
            <a:avLst/>
          </a:prstGeom>
          <a:solidFill>
            <a:schemeClr val="bg1"/>
          </a:solidFill>
          <a:ln>
            <a:solidFill>
              <a:schemeClr val="accent3"/>
            </a:solidFill>
          </a:ln>
        </p:spPr>
        <p:txBody>
          <a:bodyPr wrap="square">
            <a:spAutoFit/>
          </a:bodyPr>
          <a:lstStyle/>
          <a:p>
            <a:pPr algn="ctr"/>
            <a:r>
              <a:rPr lang="zh-CN" altLang="en-US" sz="2000" dirty="0"/>
              <a:t>设置更新选项</a:t>
            </a:r>
          </a:p>
        </p:txBody>
      </p:sp>
      <p:grpSp>
        <p:nvGrpSpPr>
          <p:cNvPr id="40" name="组合 39"/>
          <p:cNvGrpSpPr/>
          <p:nvPr/>
        </p:nvGrpSpPr>
        <p:grpSpPr>
          <a:xfrm>
            <a:off x="5213149" y="827353"/>
            <a:ext cx="869109" cy="606195"/>
            <a:chOff x="3807338" y="922034"/>
            <a:chExt cx="782835" cy="461665"/>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461665"/>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pic>
        <p:nvPicPr>
          <p:cNvPr id="6" name="图片 5"/>
          <p:cNvPicPr>
            <a:picLocks noChangeAspect="1"/>
          </p:cNvPicPr>
          <p:nvPr/>
        </p:nvPicPr>
        <p:blipFill>
          <a:blip r:embed="rId3"/>
          <a:stretch>
            <a:fillRect/>
          </a:stretch>
        </p:blipFill>
        <p:spPr>
          <a:xfrm>
            <a:off x="3297619" y="3868717"/>
            <a:ext cx="8589581" cy="3020512"/>
          </a:xfrm>
          <a:prstGeom prst="rect">
            <a:avLst/>
          </a:prstGeom>
        </p:spPr>
      </p:pic>
      <p:sp>
        <p:nvSpPr>
          <p:cNvPr id="18" name="矩形 17"/>
          <p:cNvSpPr/>
          <p:nvPr/>
        </p:nvSpPr>
        <p:spPr>
          <a:xfrm>
            <a:off x="3297618" y="3913429"/>
            <a:ext cx="3331781" cy="400110"/>
          </a:xfrm>
          <a:prstGeom prst="rect">
            <a:avLst/>
          </a:prstGeom>
          <a:solidFill>
            <a:schemeClr val="bg1"/>
          </a:solidFill>
          <a:ln>
            <a:solidFill>
              <a:schemeClr val="accent3"/>
            </a:solidFill>
          </a:ln>
        </p:spPr>
        <p:txBody>
          <a:bodyPr wrap="square">
            <a:spAutoFit/>
          </a:bodyPr>
          <a:lstStyle/>
          <a:p>
            <a:pPr algn="ctr"/>
            <a:r>
              <a:rPr lang="zh-CN" altLang="en-US" sz="2000" dirty="0"/>
              <a:t>单击检测到的更新内容</a:t>
            </a:r>
          </a:p>
        </p:txBody>
      </p:sp>
      <p:grpSp>
        <p:nvGrpSpPr>
          <p:cNvPr id="19" name="组合 18"/>
          <p:cNvGrpSpPr/>
          <p:nvPr/>
        </p:nvGrpSpPr>
        <p:grpSpPr>
          <a:xfrm>
            <a:off x="2704430" y="3874167"/>
            <a:ext cx="869109" cy="598691"/>
            <a:chOff x="3807338" y="922034"/>
            <a:chExt cx="782835" cy="455950"/>
          </a:xfrm>
        </p:grpSpPr>
        <p:sp>
          <p:nvSpPr>
            <p:cNvPr id="20" name="五边形 19"/>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14"/>
            <p:cNvSpPr txBox="1"/>
            <p:nvPr/>
          </p:nvSpPr>
          <p:spPr>
            <a:xfrm>
              <a:off x="3932198" y="922034"/>
              <a:ext cx="326496" cy="35159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
        <p:nvSpPr>
          <p:cNvPr id="23" name="矩形 22"/>
          <p:cNvSpPr/>
          <p:nvPr/>
        </p:nvSpPr>
        <p:spPr>
          <a:xfrm>
            <a:off x="8072819" y="3884989"/>
            <a:ext cx="3539700" cy="400110"/>
          </a:xfrm>
          <a:prstGeom prst="rect">
            <a:avLst/>
          </a:prstGeom>
          <a:solidFill>
            <a:schemeClr val="bg1"/>
          </a:solidFill>
          <a:ln>
            <a:solidFill>
              <a:schemeClr val="accent3"/>
            </a:solidFill>
          </a:ln>
        </p:spPr>
        <p:txBody>
          <a:bodyPr wrap="square">
            <a:spAutoFit/>
          </a:bodyPr>
          <a:lstStyle/>
          <a:p>
            <a:pPr algn="ctr"/>
            <a:r>
              <a:rPr lang="zh-CN" altLang="en-US" sz="2000" dirty="0"/>
              <a:t>选择需要安装更新的选项</a:t>
            </a:r>
          </a:p>
        </p:txBody>
      </p:sp>
      <p:grpSp>
        <p:nvGrpSpPr>
          <p:cNvPr id="24" name="组合 23"/>
          <p:cNvGrpSpPr/>
          <p:nvPr/>
        </p:nvGrpSpPr>
        <p:grpSpPr>
          <a:xfrm>
            <a:off x="7479630" y="3845727"/>
            <a:ext cx="869109" cy="598691"/>
            <a:chOff x="3807338" y="922034"/>
            <a:chExt cx="782835" cy="455950"/>
          </a:xfrm>
        </p:grpSpPr>
        <p:sp>
          <p:nvSpPr>
            <p:cNvPr id="25" name="五边形 24"/>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边形 26"/>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4"/>
            <p:cNvSpPr txBox="1"/>
            <p:nvPr/>
          </p:nvSpPr>
          <p:spPr>
            <a:xfrm>
              <a:off x="3932198" y="922034"/>
              <a:ext cx="326496" cy="351594"/>
            </a:xfrm>
            <a:prstGeom prst="rect">
              <a:avLst/>
            </a:prstGeom>
            <a:noFill/>
          </p:spPr>
          <p:txBody>
            <a:bodyPr wrap="square" rtlCol="0">
              <a:spAutoFit/>
            </a:bodyPr>
            <a:lstStyle/>
            <a:p>
              <a:r>
                <a:rPr lang="en-US" altLang="zh-CN" sz="2400" dirty="0">
                  <a:solidFill>
                    <a:schemeClr val="bg1"/>
                  </a:solidFill>
                </a:rPr>
                <a:t>4</a:t>
              </a:r>
              <a:endParaRPr lang="zh-CN" altLang="en-US" sz="2400" dirty="0">
                <a:solidFill>
                  <a:schemeClr val="bg1"/>
                </a:solidFill>
              </a:endParaRPr>
            </a:p>
          </p:txBody>
        </p:sp>
      </p:grpSp>
    </p:spTree>
    <p:extLst>
      <p:ext uri="{BB962C8B-B14F-4D97-AF65-F5344CB8AC3E}">
        <p14:creationId xmlns:p14="http://schemas.microsoft.com/office/powerpoint/2010/main" val="2682923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719309"/>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（八）自动更新系统</a:t>
            </a:r>
          </a:p>
        </p:txBody>
      </p:sp>
      <p:sp>
        <p:nvSpPr>
          <p:cNvPr id="34" name="矩形 33"/>
          <p:cNvSpPr/>
          <p:nvPr/>
        </p:nvSpPr>
        <p:spPr>
          <a:xfrm>
            <a:off x="1020831" y="1391147"/>
            <a:ext cx="2268469" cy="400110"/>
          </a:xfrm>
          <a:prstGeom prst="rect">
            <a:avLst/>
          </a:prstGeom>
          <a:solidFill>
            <a:schemeClr val="bg1"/>
          </a:solidFill>
          <a:ln>
            <a:solidFill>
              <a:schemeClr val="accent3"/>
            </a:solidFill>
          </a:ln>
        </p:spPr>
        <p:txBody>
          <a:bodyPr wrap="square">
            <a:spAutoFit/>
          </a:bodyPr>
          <a:lstStyle/>
          <a:p>
            <a:pPr algn="ctr"/>
            <a:r>
              <a:rPr lang="zh-CN" altLang="en-US" sz="2000" dirty="0"/>
              <a:t>安装更新</a:t>
            </a:r>
          </a:p>
        </p:txBody>
      </p:sp>
      <p:grpSp>
        <p:nvGrpSpPr>
          <p:cNvPr id="35" name="组合 34"/>
          <p:cNvGrpSpPr/>
          <p:nvPr/>
        </p:nvGrpSpPr>
        <p:grpSpPr>
          <a:xfrm>
            <a:off x="421683" y="1351885"/>
            <a:ext cx="869109" cy="598691"/>
            <a:chOff x="526650" y="922034"/>
            <a:chExt cx="782835" cy="455950"/>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351594"/>
            </a:xfrm>
            <a:prstGeom prst="rect">
              <a:avLst/>
            </a:prstGeom>
            <a:noFill/>
          </p:spPr>
          <p:txBody>
            <a:bodyPr wrap="square" rtlCol="0">
              <a:spAutoFit/>
            </a:bodyPr>
            <a:lstStyle/>
            <a:p>
              <a:r>
                <a:rPr lang="en-US" altLang="zh-CN" sz="2400" dirty="0">
                  <a:solidFill>
                    <a:schemeClr val="bg1"/>
                  </a:solidFill>
                </a:rPr>
                <a:t>5</a:t>
              </a:r>
              <a:endParaRPr lang="zh-CN" altLang="en-US" sz="2400" dirty="0">
                <a:solidFill>
                  <a:schemeClr val="bg1"/>
                </a:solidFill>
              </a:endParaRPr>
            </a:p>
          </p:txBody>
        </p:sp>
      </p:grpSp>
      <p:sp>
        <p:nvSpPr>
          <p:cNvPr id="39" name="矩形 38"/>
          <p:cNvSpPr/>
          <p:nvPr/>
        </p:nvSpPr>
        <p:spPr>
          <a:xfrm>
            <a:off x="6816226" y="1351467"/>
            <a:ext cx="2579452" cy="400110"/>
          </a:xfrm>
          <a:prstGeom prst="rect">
            <a:avLst/>
          </a:prstGeom>
          <a:solidFill>
            <a:schemeClr val="bg1"/>
          </a:solidFill>
          <a:ln>
            <a:solidFill>
              <a:schemeClr val="accent3"/>
            </a:solidFill>
          </a:ln>
        </p:spPr>
        <p:txBody>
          <a:bodyPr wrap="square">
            <a:spAutoFit/>
          </a:bodyPr>
          <a:lstStyle/>
          <a:p>
            <a:pPr algn="ctr"/>
            <a:r>
              <a:rPr lang="zh-CN" altLang="en-US" sz="2000" dirty="0"/>
              <a:t>重新启动计算机</a:t>
            </a:r>
          </a:p>
        </p:txBody>
      </p:sp>
      <p:grpSp>
        <p:nvGrpSpPr>
          <p:cNvPr id="40" name="组合 39"/>
          <p:cNvGrpSpPr/>
          <p:nvPr/>
        </p:nvGrpSpPr>
        <p:grpSpPr>
          <a:xfrm>
            <a:off x="6223037" y="1312205"/>
            <a:ext cx="869109" cy="598691"/>
            <a:chOff x="3807338" y="922034"/>
            <a:chExt cx="782835" cy="455950"/>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351594"/>
            </a:xfrm>
            <a:prstGeom prst="rect">
              <a:avLst/>
            </a:prstGeom>
            <a:noFill/>
          </p:spPr>
          <p:txBody>
            <a:bodyPr wrap="square" rtlCol="0">
              <a:spAutoFit/>
            </a:bodyPr>
            <a:lstStyle/>
            <a:p>
              <a:r>
                <a:rPr lang="en-US" altLang="zh-CN" sz="2400" dirty="0">
                  <a:solidFill>
                    <a:schemeClr val="bg1"/>
                  </a:solidFill>
                </a:rPr>
                <a:t>6</a:t>
              </a:r>
              <a:endParaRPr lang="zh-CN" altLang="en-US" sz="2400" dirty="0">
                <a:solidFill>
                  <a:schemeClr val="bg1"/>
                </a:solidFill>
              </a:endParaRPr>
            </a:p>
          </p:txBody>
        </p:sp>
      </p:grpSp>
      <p:grpSp>
        <p:nvGrpSpPr>
          <p:cNvPr id="7" name="Group 6"/>
          <p:cNvGrpSpPr>
            <a:grpSpLocks/>
          </p:cNvGrpSpPr>
          <p:nvPr/>
        </p:nvGrpSpPr>
        <p:grpSpPr bwMode="auto">
          <a:xfrm>
            <a:off x="289459" y="2069187"/>
            <a:ext cx="5730281" cy="4458482"/>
            <a:chOff x="3753" y="3858"/>
            <a:chExt cx="3988" cy="3102"/>
          </a:xfrm>
        </p:grpSpPr>
        <p:pic>
          <p:nvPicPr>
            <p:cNvPr id="5127" name="Picture 7"/>
            <p:cNvPicPr>
              <a:picLocks noChangeAspect="1" noChangeArrowheads="1"/>
            </p:cNvPicPr>
            <p:nvPr/>
          </p:nvPicPr>
          <p:blipFill>
            <a:blip r:embed="rId2">
              <a:extLst>
                <a:ext uri="{28A0092B-C50C-407E-A947-70E740481C1C}">
                  <a14:useLocalDpi xmlns:a14="http://schemas.microsoft.com/office/drawing/2010/main" val="0"/>
                </a:ext>
              </a:extLst>
            </a:blip>
            <a:srcRect b="188"/>
            <a:stretch>
              <a:fillRect/>
            </a:stretch>
          </p:blipFill>
          <p:spPr bwMode="auto">
            <a:xfrm>
              <a:off x="3753" y="3858"/>
              <a:ext cx="3988" cy="3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66CCFF"/>
                  </a:solidFill>
                  <a:miter lim="800000"/>
                  <a:headEnd/>
                  <a:tailEnd/>
                </a14:hiddenLine>
              </a:ext>
            </a:extLst>
          </p:spPr>
        </p:pic>
        <p:pic>
          <p:nvPicPr>
            <p:cNvPr id="5128" name="图片 72"/>
            <p:cNvPicPr>
              <a:picLocks noChangeAspect="1" noChangeArrowheads="1"/>
            </p:cNvPicPr>
            <p:nvPr/>
          </p:nvPicPr>
          <p:blipFill>
            <a:blip r:embed="rId3">
              <a:extLst>
                <a:ext uri="{28A0092B-C50C-407E-A947-70E740481C1C}">
                  <a14:useLocalDpi xmlns:a14="http://schemas.microsoft.com/office/drawing/2010/main" val="0"/>
                </a:ext>
              </a:extLst>
            </a:blip>
            <a:srcRect l="35974" t="26297" r="1913" b="17706"/>
            <a:stretch>
              <a:fillRect/>
            </a:stretch>
          </p:blipFill>
          <p:spPr bwMode="auto">
            <a:xfrm>
              <a:off x="5307" y="4788"/>
              <a:ext cx="2205" cy="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图片 72"/>
            <p:cNvPicPr>
              <a:picLocks noChangeAspect="1" noChangeArrowheads="1"/>
            </p:cNvPicPr>
            <p:nvPr/>
          </p:nvPicPr>
          <p:blipFill>
            <a:blip r:embed="rId3">
              <a:extLst>
                <a:ext uri="{28A0092B-C50C-407E-A947-70E740481C1C}">
                  <a14:useLocalDpi xmlns:a14="http://schemas.microsoft.com/office/drawing/2010/main" val="0"/>
                </a:ext>
              </a:extLst>
            </a:blip>
            <a:srcRect l="75044" t="66838" r="1913" b="30031"/>
            <a:stretch>
              <a:fillRect/>
            </a:stretch>
          </p:blipFill>
          <p:spPr bwMode="auto">
            <a:xfrm>
              <a:off x="6315" y="5997"/>
              <a:ext cx="818"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1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9" name="Group 10"/>
          <p:cNvGrpSpPr>
            <a:grpSpLocks/>
          </p:cNvGrpSpPr>
          <p:nvPr/>
        </p:nvGrpSpPr>
        <p:grpSpPr bwMode="auto">
          <a:xfrm>
            <a:off x="6223037" y="2081956"/>
            <a:ext cx="5730283" cy="4458484"/>
            <a:chOff x="2913" y="3827"/>
            <a:chExt cx="3988" cy="3102"/>
          </a:xfrm>
        </p:grpSpPr>
        <p:pic>
          <p:nvPicPr>
            <p:cNvPr id="5132" name="Picture 12"/>
            <p:cNvPicPr>
              <a:picLocks noChangeAspect="1" noChangeArrowheads="1"/>
            </p:cNvPicPr>
            <p:nvPr/>
          </p:nvPicPr>
          <p:blipFill>
            <a:blip r:embed="rId2">
              <a:extLst>
                <a:ext uri="{28A0092B-C50C-407E-A947-70E740481C1C}">
                  <a14:useLocalDpi xmlns:a14="http://schemas.microsoft.com/office/drawing/2010/main" val="0"/>
                </a:ext>
              </a:extLst>
            </a:blip>
            <a:srcRect b="188"/>
            <a:stretch>
              <a:fillRect/>
            </a:stretch>
          </p:blipFill>
          <p:spPr bwMode="auto">
            <a:xfrm>
              <a:off x="2913" y="3827"/>
              <a:ext cx="3988" cy="3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66CCFF"/>
                  </a:solidFill>
                  <a:miter lim="800000"/>
                  <a:headEnd/>
                  <a:tailEnd/>
                </a14:hiddenLine>
              </a:ext>
            </a:extLst>
          </p:spPr>
        </p:pic>
        <p:pic>
          <p:nvPicPr>
            <p:cNvPr id="5131" name="图片 73"/>
            <p:cNvPicPr>
              <a:picLocks noChangeAspect="1" noChangeArrowheads="1"/>
            </p:cNvPicPr>
            <p:nvPr/>
          </p:nvPicPr>
          <p:blipFill>
            <a:blip r:embed="rId4">
              <a:extLst>
                <a:ext uri="{28A0092B-C50C-407E-A947-70E740481C1C}">
                  <a14:useLocalDpi xmlns:a14="http://schemas.microsoft.com/office/drawing/2010/main" val="0"/>
                </a:ext>
              </a:extLst>
            </a:blip>
            <a:srcRect l="35561" t="25169" r="2257" b="22180"/>
            <a:stretch>
              <a:fillRect/>
            </a:stretch>
          </p:blipFill>
          <p:spPr bwMode="auto">
            <a:xfrm>
              <a:off x="4467" y="4757"/>
              <a:ext cx="2205" cy="15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22733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096000" y="1762098"/>
            <a:ext cx="1294304" cy="5235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390304" y="1762421"/>
            <a:ext cx="4115896" cy="5232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8" y="2367432"/>
            <a:ext cx="3708714" cy="3924300"/>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 name="connsiteX0" fmla="*/ 0 w 4922244"/>
              <a:gd name="connsiteY0" fmla="*/ 0 h 5048251"/>
              <a:gd name="connsiteX1" fmla="*/ 1947941 w 4922244"/>
              <a:gd name="connsiteY1" fmla="*/ 0 h 5048251"/>
              <a:gd name="connsiteX2" fmla="*/ 4922244 w 4922244"/>
              <a:gd name="connsiteY2" fmla="*/ 2899854 h 5048251"/>
              <a:gd name="connsiteX3" fmla="*/ 2848297 w 4922244"/>
              <a:gd name="connsiteY3" fmla="*/ 5048251 h 5048251"/>
              <a:gd name="connsiteX4" fmla="*/ 0 w 4922244"/>
              <a:gd name="connsiteY4" fmla="*/ 5048251 h 5048251"/>
              <a:gd name="connsiteX5" fmla="*/ 0 w 4922244"/>
              <a:gd name="connsiteY5" fmla="*/ 0 h 5048251"/>
              <a:gd name="connsiteX0" fmla="*/ 0 w 4922244"/>
              <a:gd name="connsiteY0" fmla="*/ 0 h 5048251"/>
              <a:gd name="connsiteX1" fmla="*/ 1947941 w 4922244"/>
              <a:gd name="connsiteY1" fmla="*/ 0 h 5048251"/>
              <a:gd name="connsiteX2" fmla="*/ 4922244 w 4922244"/>
              <a:gd name="connsiteY2" fmla="*/ 2899854 h 5048251"/>
              <a:gd name="connsiteX3" fmla="*/ 2893456 w 4922244"/>
              <a:gd name="connsiteY3" fmla="*/ 5033362 h 5048251"/>
              <a:gd name="connsiteX4" fmla="*/ 0 w 4922244"/>
              <a:gd name="connsiteY4" fmla="*/ 5048251 h 5048251"/>
              <a:gd name="connsiteX5" fmla="*/ 0 w 4922244"/>
              <a:gd name="connsiteY5" fmla="*/ 0 h 5048251"/>
              <a:gd name="connsiteX0" fmla="*/ 0 w 4823147"/>
              <a:gd name="connsiteY0" fmla="*/ 0 h 5048251"/>
              <a:gd name="connsiteX1" fmla="*/ 1947941 w 4823147"/>
              <a:gd name="connsiteY1" fmla="*/ 0 h 5048251"/>
              <a:gd name="connsiteX2" fmla="*/ 4823147 w 4823147"/>
              <a:gd name="connsiteY2" fmla="*/ 2997879 h 5048251"/>
              <a:gd name="connsiteX3" fmla="*/ 2893456 w 4823147"/>
              <a:gd name="connsiteY3" fmla="*/ 5033362 h 5048251"/>
              <a:gd name="connsiteX4" fmla="*/ 0 w 4823147"/>
              <a:gd name="connsiteY4" fmla="*/ 5048251 h 5048251"/>
              <a:gd name="connsiteX5" fmla="*/ 0 w 4823147"/>
              <a:gd name="connsiteY5" fmla="*/ 0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3147" h="5048251">
                <a:moveTo>
                  <a:pt x="0" y="0"/>
                </a:moveTo>
                <a:lnTo>
                  <a:pt x="1947941" y="0"/>
                </a:lnTo>
                <a:lnTo>
                  <a:pt x="4823147" y="2997879"/>
                </a:lnTo>
                <a:lnTo>
                  <a:pt x="2893456" y="5033362"/>
                </a:lnTo>
                <a:lnTo>
                  <a:pt x="0" y="504825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7">
            <a:extLst>
              <a:ext uri="{FF2B5EF4-FFF2-40B4-BE49-F238E27FC236}">
                <a16:creationId xmlns:a16="http://schemas.microsoft.com/office/drawing/2014/main" id="{15828DF7-8381-4092-BE6C-6EEED485A68F}"/>
              </a:ext>
            </a:extLst>
          </p:cNvPr>
          <p:cNvSpPr/>
          <p:nvPr/>
        </p:nvSpPr>
        <p:spPr>
          <a:xfrm>
            <a:off x="1672773" y="0"/>
            <a:ext cx="3269617" cy="4710896"/>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1"/>
          <p:cNvSpPr txBox="1"/>
          <p:nvPr/>
        </p:nvSpPr>
        <p:spPr>
          <a:xfrm>
            <a:off x="7481744" y="1762421"/>
            <a:ext cx="4214956"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bg1"/>
                </a:solidFill>
              </a:rPr>
              <a:t>维护磁盘与计算机系统</a:t>
            </a:r>
          </a:p>
        </p:txBody>
      </p:sp>
      <p:sp>
        <p:nvSpPr>
          <p:cNvPr id="15" name="文本框 18"/>
          <p:cNvSpPr txBox="1"/>
          <p:nvPr/>
        </p:nvSpPr>
        <p:spPr>
          <a:xfrm>
            <a:off x="7390304" y="2846640"/>
            <a:ext cx="4115896"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85000"/>
                    <a:lumOff val="15000"/>
                  </a:schemeClr>
                </a:solidFill>
              </a:rPr>
              <a:t>防治计算机病毒</a:t>
            </a:r>
          </a:p>
        </p:txBody>
      </p:sp>
      <p:pic>
        <p:nvPicPr>
          <p:cNvPr id="19" name="图片 18" descr="C:\Users\Administrator\Desktop\新建文件夹\Virtual business modern technology photos part 4 (5).jpg">
            <a:extLst>
              <a:ext uri="{FF2B5EF4-FFF2-40B4-BE49-F238E27FC236}">
                <a16:creationId xmlns:a16="http://schemas.microsoft.com/office/drawing/2014/main" id="{9CC20873-D786-44A7-B25A-2F0734735B1A}"/>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42756" t="5840" r="1551" b="1721"/>
          <a:stretch/>
        </p:blipFill>
        <p:spPr bwMode="auto">
          <a:xfrm>
            <a:off x="0" y="2560109"/>
            <a:ext cx="3546499" cy="3924300"/>
          </a:xfrm>
          <a:custGeom>
            <a:avLst/>
            <a:gdLst>
              <a:gd name="connsiteX0" fmla="*/ 0 w 3546499"/>
              <a:gd name="connsiteY0" fmla="*/ 0 h 3924300"/>
              <a:gd name="connsiteX1" fmla="*/ 1403500 w 3546499"/>
              <a:gd name="connsiteY1" fmla="*/ 0 h 3924300"/>
              <a:gd name="connsiteX2" fmla="*/ 3546499 w 3546499"/>
              <a:gd name="connsiteY2" fmla="*/ 2312100 h 3924300"/>
              <a:gd name="connsiteX3" fmla="*/ 2052211 w 3546499"/>
              <a:gd name="connsiteY3" fmla="*/ 3924300 h 3924300"/>
              <a:gd name="connsiteX4" fmla="*/ 0 w 3546499"/>
              <a:gd name="connsiteY4" fmla="*/ 3924300 h 392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499" h="3924300">
                <a:moveTo>
                  <a:pt x="0" y="0"/>
                </a:moveTo>
                <a:lnTo>
                  <a:pt x="1403500" y="0"/>
                </a:lnTo>
                <a:lnTo>
                  <a:pt x="3546499" y="2312100"/>
                </a:lnTo>
                <a:lnTo>
                  <a:pt x="2052211" y="3924300"/>
                </a:lnTo>
                <a:lnTo>
                  <a:pt x="0" y="3924300"/>
                </a:lnTo>
                <a:close/>
              </a:path>
            </a:pathLst>
          </a:cu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911474" y="1255430"/>
            <a:ext cx="1723549" cy="1015663"/>
          </a:xfrm>
          <a:prstGeom prst="rect">
            <a:avLst/>
          </a:prstGeom>
          <a:noFill/>
        </p:spPr>
        <p:txBody>
          <a:bodyPr wrap="none" rtlCol="0">
            <a:spAutoFit/>
          </a:bodyPr>
          <a:lstStyle/>
          <a:p>
            <a:pPr algn="ctr"/>
            <a:r>
              <a:rPr lang="zh-CN" altLang="en-US" sz="6000" dirty="0">
                <a:solidFill>
                  <a:schemeClr val="accent3"/>
                </a:solidFill>
                <a:latin typeface="Impact" panose="020B0806030902050204" pitchFamily="34" charset="0"/>
              </a:rPr>
              <a:t>目录</a:t>
            </a:r>
          </a:p>
        </p:txBody>
      </p:sp>
      <p:sp>
        <p:nvSpPr>
          <p:cNvPr id="4" name="TextBox 3"/>
          <p:cNvSpPr txBox="1"/>
          <p:nvPr/>
        </p:nvSpPr>
        <p:spPr>
          <a:xfrm>
            <a:off x="6115050" y="1763261"/>
            <a:ext cx="1366694" cy="523220"/>
          </a:xfrm>
          <a:prstGeom prst="rect">
            <a:avLst/>
          </a:prstGeom>
          <a:noFill/>
          <a:ln>
            <a:noFill/>
          </a:ln>
        </p:spPr>
        <p:txBody>
          <a:bodyPr wrap="square" rtlCol="0">
            <a:spAutoFit/>
          </a:bodyPr>
          <a:lstStyle/>
          <a:p>
            <a:r>
              <a:rPr lang="zh-CN" altLang="en-US" sz="2800" dirty="0"/>
              <a:t>任务一</a:t>
            </a:r>
            <a:endParaRPr lang="en-US" altLang="zh-CN" sz="2800" dirty="0"/>
          </a:p>
        </p:txBody>
      </p:sp>
      <p:sp>
        <p:nvSpPr>
          <p:cNvPr id="22" name="TextBox 21"/>
          <p:cNvSpPr txBox="1"/>
          <p:nvPr/>
        </p:nvSpPr>
        <p:spPr>
          <a:xfrm>
            <a:off x="6115050" y="2859998"/>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任务二</a:t>
            </a:r>
            <a:endParaRPr lang="en-US" altLang="zh-CN" sz="2800" dirty="0">
              <a:solidFill>
                <a:schemeClr val="tx1">
                  <a:lumMod val="85000"/>
                  <a:lumOff val="15000"/>
                </a:schemeClr>
              </a:solidFill>
            </a:endParaRPr>
          </a:p>
        </p:txBody>
      </p:sp>
      <p:sp>
        <p:nvSpPr>
          <p:cNvPr id="5" name="燕尾形 4"/>
          <p:cNvSpPr/>
          <p:nvPr/>
        </p:nvSpPr>
        <p:spPr>
          <a:xfrm>
            <a:off x="5605235" y="1832939"/>
            <a:ext cx="335280" cy="383863"/>
          </a:xfrm>
          <a:prstGeom prst="chevron">
            <a:avLst>
              <a:gd name="adj" fmla="val 36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TextBox 23"/>
          <p:cNvSpPr txBox="1"/>
          <p:nvPr/>
        </p:nvSpPr>
        <p:spPr>
          <a:xfrm>
            <a:off x="6115050" y="3943377"/>
            <a:ext cx="2023110"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课后练习</a:t>
            </a:r>
            <a:endParaRPr lang="en-US" altLang="zh-CN" sz="2800" dirty="0">
              <a:solidFill>
                <a:schemeClr val="tx1">
                  <a:lumMod val="85000"/>
                  <a:lumOff val="15000"/>
                </a:schemeClr>
              </a:solidFill>
            </a:endParaRPr>
          </a:p>
        </p:txBody>
      </p:sp>
    </p:spTree>
    <p:extLst>
      <p:ext uri="{BB962C8B-B14F-4D97-AF65-F5344CB8AC3E}">
        <p14:creationId xmlns:p14="http://schemas.microsoft.com/office/powerpoint/2010/main" val="2269262709"/>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096000" y="2823789"/>
            <a:ext cx="1294304" cy="5235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390304" y="2824112"/>
            <a:ext cx="3826336" cy="5232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8" y="2367432"/>
            <a:ext cx="3708714" cy="3924300"/>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 name="connsiteX0" fmla="*/ 0 w 4922244"/>
              <a:gd name="connsiteY0" fmla="*/ 0 h 5048251"/>
              <a:gd name="connsiteX1" fmla="*/ 1947941 w 4922244"/>
              <a:gd name="connsiteY1" fmla="*/ 0 h 5048251"/>
              <a:gd name="connsiteX2" fmla="*/ 4922244 w 4922244"/>
              <a:gd name="connsiteY2" fmla="*/ 2899854 h 5048251"/>
              <a:gd name="connsiteX3" fmla="*/ 2848297 w 4922244"/>
              <a:gd name="connsiteY3" fmla="*/ 5048251 h 5048251"/>
              <a:gd name="connsiteX4" fmla="*/ 0 w 4922244"/>
              <a:gd name="connsiteY4" fmla="*/ 5048251 h 5048251"/>
              <a:gd name="connsiteX5" fmla="*/ 0 w 4922244"/>
              <a:gd name="connsiteY5" fmla="*/ 0 h 5048251"/>
              <a:gd name="connsiteX0" fmla="*/ 0 w 4922244"/>
              <a:gd name="connsiteY0" fmla="*/ 0 h 5048251"/>
              <a:gd name="connsiteX1" fmla="*/ 1947941 w 4922244"/>
              <a:gd name="connsiteY1" fmla="*/ 0 h 5048251"/>
              <a:gd name="connsiteX2" fmla="*/ 4922244 w 4922244"/>
              <a:gd name="connsiteY2" fmla="*/ 2899854 h 5048251"/>
              <a:gd name="connsiteX3" fmla="*/ 2893456 w 4922244"/>
              <a:gd name="connsiteY3" fmla="*/ 5033362 h 5048251"/>
              <a:gd name="connsiteX4" fmla="*/ 0 w 4922244"/>
              <a:gd name="connsiteY4" fmla="*/ 5048251 h 5048251"/>
              <a:gd name="connsiteX5" fmla="*/ 0 w 4922244"/>
              <a:gd name="connsiteY5" fmla="*/ 0 h 5048251"/>
              <a:gd name="connsiteX0" fmla="*/ 0 w 4823147"/>
              <a:gd name="connsiteY0" fmla="*/ 0 h 5048251"/>
              <a:gd name="connsiteX1" fmla="*/ 1947941 w 4823147"/>
              <a:gd name="connsiteY1" fmla="*/ 0 h 5048251"/>
              <a:gd name="connsiteX2" fmla="*/ 4823147 w 4823147"/>
              <a:gd name="connsiteY2" fmla="*/ 2997879 h 5048251"/>
              <a:gd name="connsiteX3" fmla="*/ 2893456 w 4823147"/>
              <a:gd name="connsiteY3" fmla="*/ 5033362 h 5048251"/>
              <a:gd name="connsiteX4" fmla="*/ 0 w 4823147"/>
              <a:gd name="connsiteY4" fmla="*/ 5048251 h 5048251"/>
              <a:gd name="connsiteX5" fmla="*/ 0 w 4823147"/>
              <a:gd name="connsiteY5" fmla="*/ 0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3147" h="5048251">
                <a:moveTo>
                  <a:pt x="0" y="0"/>
                </a:moveTo>
                <a:lnTo>
                  <a:pt x="1947941" y="0"/>
                </a:lnTo>
                <a:lnTo>
                  <a:pt x="4823147" y="2997879"/>
                </a:lnTo>
                <a:lnTo>
                  <a:pt x="2893456" y="5033362"/>
                </a:lnTo>
                <a:lnTo>
                  <a:pt x="0" y="504825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7">
            <a:extLst>
              <a:ext uri="{FF2B5EF4-FFF2-40B4-BE49-F238E27FC236}">
                <a16:creationId xmlns:a16="http://schemas.microsoft.com/office/drawing/2014/main" id="{15828DF7-8381-4092-BE6C-6EEED485A68F}"/>
              </a:ext>
            </a:extLst>
          </p:cNvPr>
          <p:cNvSpPr/>
          <p:nvPr/>
        </p:nvSpPr>
        <p:spPr>
          <a:xfrm>
            <a:off x="1672773" y="0"/>
            <a:ext cx="3269617" cy="4710896"/>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1"/>
          <p:cNvSpPr txBox="1"/>
          <p:nvPr/>
        </p:nvSpPr>
        <p:spPr>
          <a:xfrm>
            <a:off x="7481744" y="1741711"/>
            <a:ext cx="4113356"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95000"/>
                    <a:lumOff val="5000"/>
                  </a:schemeClr>
                </a:solidFill>
              </a:rPr>
              <a:t>维护磁盘与计算机系统</a:t>
            </a:r>
          </a:p>
        </p:txBody>
      </p:sp>
      <p:sp>
        <p:nvSpPr>
          <p:cNvPr id="15" name="文本框 18"/>
          <p:cNvSpPr txBox="1"/>
          <p:nvPr/>
        </p:nvSpPr>
        <p:spPr>
          <a:xfrm>
            <a:off x="7390304" y="2825930"/>
            <a:ext cx="4115896"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bg1"/>
                </a:solidFill>
              </a:rPr>
              <a:t>防治计算机病毒</a:t>
            </a:r>
          </a:p>
        </p:txBody>
      </p:sp>
      <p:pic>
        <p:nvPicPr>
          <p:cNvPr id="19" name="图片 18" descr="C:\Users\Administrator\Desktop\新建文件夹\Virtual business modern technology photos part 4 (5).jpg">
            <a:extLst>
              <a:ext uri="{FF2B5EF4-FFF2-40B4-BE49-F238E27FC236}">
                <a16:creationId xmlns:a16="http://schemas.microsoft.com/office/drawing/2014/main" id="{9CC20873-D786-44A7-B25A-2F0734735B1A}"/>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42756" t="5840" r="1551" b="1721"/>
          <a:stretch/>
        </p:blipFill>
        <p:spPr bwMode="auto">
          <a:xfrm>
            <a:off x="0" y="2560109"/>
            <a:ext cx="3546499" cy="3924300"/>
          </a:xfrm>
          <a:custGeom>
            <a:avLst/>
            <a:gdLst>
              <a:gd name="connsiteX0" fmla="*/ 0 w 3546499"/>
              <a:gd name="connsiteY0" fmla="*/ 0 h 3924300"/>
              <a:gd name="connsiteX1" fmla="*/ 1403500 w 3546499"/>
              <a:gd name="connsiteY1" fmla="*/ 0 h 3924300"/>
              <a:gd name="connsiteX2" fmla="*/ 3546499 w 3546499"/>
              <a:gd name="connsiteY2" fmla="*/ 2312100 h 3924300"/>
              <a:gd name="connsiteX3" fmla="*/ 2052211 w 3546499"/>
              <a:gd name="connsiteY3" fmla="*/ 3924300 h 3924300"/>
              <a:gd name="connsiteX4" fmla="*/ 0 w 3546499"/>
              <a:gd name="connsiteY4" fmla="*/ 3924300 h 392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499" h="3924300">
                <a:moveTo>
                  <a:pt x="0" y="0"/>
                </a:moveTo>
                <a:lnTo>
                  <a:pt x="1403500" y="0"/>
                </a:lnTo>
                <a:lnTo>
                  <a:pt x="3546499" y="2312100"/>
                </a:lnTo>
                <a:lnTo>
                  <a:pt x="2052211" y="3924300"/>
                </a:lnTo>
                <a:lnTo>
                  <a:pt x="0" y="3924300"/>
                </a:lnTo>
                <a:close/>
              </a:path>
            </a:pathLst>
          </a:cu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911474" y="1255430"/>
            <a:ext cx="1723549" cy="1015663"/>
          </a:xfrm>
          <a:prstGeom prst="rect">
            <a:avLst/>
          </a:prstGeom>
          <a:noFill/>
        </p:spPr>
        <p:txBody>
          <a:bodyPr wrap="none" rtlCol="0">
            <a:spAutoFit/>
          </a:bodyPr>
          <a:lstStyle/>
          <a:p>
            <a:pPr algn="ctr"/>
            <a:r>
              <a:rPr lang="zh-CN" altLang="en-US" sz="6000" dirty="0">
                <a:solidFill>
                  <a:schemeClr val="accent3"/>
                </a:solidFill>
                <a:latin typeface="Impact" panose="020B0806030902050204" pitchFamily="34" charset="0"/>
              </a:rPr>
              <a:t>目录</a:t>
            </a:r>
          </a:p>
        </p:txBody>
      </p:sp>
      <p:sp>
        <p:nvSpPr>
          <p:cNvPr id="4" name="TextBox 3"/>
          <p:cNvSpPr txBox="1"/>
          <p:nvPr/>
        </p:nvSpPr>
        <p:spPr>
          <a:xfrm>
            <a:off x="6115050" y="1742551"/>
            <a:ext cx="1366694" cy="523220"/>
          </a:xfrm>
          <a:prstGeom prst="rect">
            <a:avLst/>
          </a:prstGeom>
          <a:noFill/>
          <a:ln>
            <a:noFill/>
          </a:ln>
        </p:spPr>
        <p:txBody>
          <a:bodyPr wrap="square" rtlCol="0">
            <a:spAutoFit/>
          </a:bodyPr>
          <a:lstStyle/>
          <a:p>
            <a:r>
              <a:rPr lang="zh-CN" altLang="en-US" sz="2800" dirty="0"/>
              <a:t>任务一</a:t>
            </a:r>
            <a:endParaRPr lang="en-US" altLang="zh-CN" sz="2800" dirty="0"/>
          </a:p>
        </p:txBody>
      </p:sp>
      <p:sp>
        <p:nvSpPr>
          <p:cNvPr id="22" name="TextBox 21"/>
          <p:cNvSpPr txBox="1"/>
          <p:nvPr/>
        </p:nvSpPr>
        <p:spPr>
          <a:xfrm>
            <a:off x="6115050" y="2839288"/>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任务二</a:t>
            </a:r>
            <a:endParaRPr lang="en-US" altLang="zh-CN" sz="2800" dirty="0">
              <a:solidFill>
                <a:schemeClr val="tx1">
                  <a:lumMod val="85000"/>
                  <a:lumOff val="15000"/>
                </a:schemeClr>
              </a:solidFill>
            </a:endParaRPr>
          </a:p>
        </p:txBody>
      </p:sp>
      <p:sp>
        <p:nvSpPr>
          <p:cNvPr id="5" name="燕尾形 4"/>
          <p:cNvSpPr/>
          <p:nvPr/>
        </p:nvSpPr>
        <p:spPr>
          <a:xfrm>
            <a:off x="5605235" y="2894630"/>
            <a:ext cx="335280" cy="383863"/>
          </a:xfrm>
          <a:prstGeom prst="chevron">
            <a:avLst>
              <a:gd name="adj" fmla="val 36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6115050" y="4187676"/>
            <a:ext cx="2023110"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课后练习</a:t>
            </a:r>
            <a:endParaRPr lang="en-US" altLang="zh-CN" sz="2800" dirty="0">
              <a:solidFill>
                <a:schemeClr val="tx1">
                  <a:lumMod val="85000"/>
                  <a:lumOff val="15000"/>
                </a:schemeClr>
              </a:solidFill>
            </a:endParaRPr>
          </a:p>
        </p:txBody>
      </p:sp>
    </p:spTree>
    <p:extLst>
      <p:ext uri="{BB962C8B-B14F-4D97-AF65-F5344CB8AC3E}">
        <p14:creationId xmlns:p14="http://schemas.microsoft.com/office/powerpoint/2010/main" val="1112764038"/>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65499" y="2028371"/>
            <a:ext cx="10137501" cy="4029529"/>
          </a:xfrm>
          <a:prstGeom prst="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39581" y="2323676"/>
            <a:ext cx="329784" cy="2692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471172" y="2764358"/>
            <a:ext cx="1401277"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69365" y="2851274"/>
            <a:ext cx="9806635" cy="2901179"/>
          </a:xfrm>
          <a:prstGeom prst="rect">
            <a:avLst/>
          </a:prstGeom>
        </p:spPr>
        <p:txBody>
          <a:bodyPr wrap="square">
            <a:spAutoFit/>
          </a:bodyPr>
          <a:lstStyle/>
          <a:p>
            <a:pPr algn="just">
              <a:lnSpc>
                <a:spcPct val="120000"/>
              </a:lnSpc>
            </a:pPr>
            <a:r>
              <a:rPr lang="zh-CN" altLang="en-US" sz="2200" dirty="0">
                <a:solidFill>
                  <a:schemeClr val="tx1">
                    <a:lumMod val="85000"/>
                    <a:lumOff val="15000"/>
                  </a:schemeClr>
                </a:solidFill>
              </a:rPr>
              <a:t>肖磊通过前面的学习，对磁盘和系统的维护已经有了一定的认识，简单的问题也可以自行解决了，同时，他也明白了计算机中存储的文件非常重要，计算机的信息安全也是非常重要的工作。肖磊工作时，很多事情都需要在网上处理，因特网给了他一个广阔的空间，有很多资源可以共享，可以拉近彼此之间的距离，可是另一方面，因特网也让计算机面临被攻击和被病毒感染的风险。如何让计算机在享用因特网带来的便捷的同时又使其不受侵害，这是肖磊面临的新问题。</a:t>
            </a:r>
          </a:p>
        </p:txBody>
      </p:sp>
      <p:sp>
        <p:nvSpPr>
          <p:cNvPr id="19" name="矩形 18"/>
          <p:cNvSpPr/>
          <p:nvPr/>
        </p:nvSpPr>
        <p:spPr>
          <a:xfrm>
            <a:off x="1369365" y="2230666"/>
            <a:ext cx="2804222" cy="497316"/>
          </a:xfrm>
          <a:prstGeom prst="rect">
            <a:avLst/>
          </a:prstGeom>
        </p:spPr>
        <p:txBody>
          <a:bodyPr wrap="square">
            <a:spAutoFit/>
          </a:bodyPr>
          <a:lstStyle/>
          <a:p>
            <a:pPr algn="just">
              <a:lnSpc>
                <a:spcPct val="120000"/>
              </a:lnSpc>
            </a:pPr>
            <a:r>
              <a:rPr lang="zh-CN" altLang="en-US" sz="2400" b="1" dirty="0">
                <a:solidFill>
                  <a:schemeClr val="tx1">
                    <a:lumMod val="65000"/>
                    <a:lumOff val="35000"/>
                  </a:schemeClr>
                </a:solidFill>
              </a:rPr>
              <a:t>任务要求</a:t>
            </a:r>
          </a:p>
        </p:txBody>
      </p:sp>
      <p:sp>
        <p:nvSpPr>
          <p:cNvPr id="9" name="矩形 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8812" y="299314"/>
            <a:ext cx="2031326"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accent3"/>
                </a:solidFill>
                <a:latin typeface="+mn-ea"/>
                <a:cs typeface="经典综艺体简" panose="02010609000101010101" pitchFamily="49" charset="-122"/>
              </a:rPr>
              <a:t>任务要求</a:t>
            </a:r>
          </a:p>
        </p:txBody>
      </p:sp>
      <p:sp>
        <p:nvSpPr>
          <p:cNvPr id="21" name="文本框 11"/>
          <p:cNvSpPr txBox="1"/>
          <p:nvPr/>
        </p:nvSpPr>
        <p:spPr>
          <a:xfrm>
            <a:off x="5143658" y="534841"/>
            <a:ext cx="5448142"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85000"/>
                    <a:lumOff val="15000"/>
                  </a:schemeClr>
                </a:solidFill>
              </a:rPr>
              <a:t>防治计算机病毒</a:t>
            </a:r>
          </a:p>
        </p:txBody>
      </p:sp>
      <p:sp>
        <p:nvSpPr>
          <p:cNvPr id="22" name="TextBox 21"/>
          <p:cNvSpPr txBox="1"/>
          <p:nvPr/>
        </p:nvSpPr>
        <p:spPr>
          <a:xfrm>
            <a:off x="3776964" y="535681"/>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任务二</a:t>
            </a:r>
            <a:endParaRPr lang="en-US" altLang="zh-CN" sz="2800" dirty="0">
              <a:solidFill>
                <a:schemeClr val="tx1">
                  <a:lumMod val="85000"/>
                  <a:lumOff val="15000"/>
                </a:schemeClr>
              </a:solidFill>
            </a:endParaRPr>
          </a:p>
        </p:txBody>
      </p:sp>
    </p:spTree>
    <p:extLst>
      <p:ext uri="{BB962C8B-B14F-4D97-AF65-F5344CB8AC3E}">
        <p14:creationId xmlns:p14="http://schemas.microsoft.com/office/powerpoint/2010/main" val="2142778935"/>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13099" y="2688771"/>
            <a:ext cx="9728207" cy="3178629"/>
          </a:xfrm>
          <a:prstGeom prst="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87181" y="3424758"/>
            <a:ext cx="329784" cy="1847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318772" y="3424758"/>
            <a:ext cx="1401277"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216965" y="2891066"/>
            <a:ext cx="1885050" cy="535531"/>
          </a:xfrm>
          <a:prstGeom prst="rect">
            <a:avLst/>
          </a:prstGeom>
        </p:spPr>
        <p:txBody>
          <a:bodyPr wrap="square">
            <a:spAutoFit/>
          </a:bodyPr>
          <a:lstStyle/>
          <a:p>
            <a:pPr algn="just">
              <a:lnSpc>
                <a:spcPct val="120000"/>
              </a:lnSpc>
            </a:pPr>
            <a:r>
              <a:rPr lang="zh-CN" altLang="en-US" sz="2400" b="1" dirty="0">
                <a:solidFill>
                  <a:schemeClr val="tx1">
                    <a:lumMod val="65000"/>
                    <a:lumOff val="35000"/>
                  </a:schemeClr>
                </a:solidFill>
              </a:rPr>
              <a:t>相关知识</a:t>
            </a:r>
          </a:p>
        </p:txBody>
      </p:sp>
      <p:sp>
        <p:nvSpPr>
          <p:cNvPr id="9" name="矩形 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8812" y="299314"/>
            <a:ext cx="2031326"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accent3"/>
                </a:solidFill>
                <a:latin typeface="+mn-ea"/>
                <a:cs typeface="经典综艺体简" panose="02010609000101010101" pitchFamily="49" charset="-122"/>
              </a:rPr>
              <a:t>相关知识</a:t>
            </a:r>
          </a:p>
        </p:txBody>
      </p:sp>
      <p:sp>
        <p:nvSpPr>
          <p:cNvPr id="21" name="文本框 11"/>
          <p:cNvSpPr txBox="1"/>
          <p:nvPr/>
        </p:nvSpPr>
        <p:spPr>
          <a:xfrm>
            <a:off x="5143658" y="534841"/>
            <a:ext cx="4419442"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85000"/>
                    <a:lumOff val="15000"/>
                  </a:schemeClr>
                </a:solidFill>
              </a:rPr>
              <a:t>防治计算机病毒</a:t>
            </a:r>
          </a:p>
        </p:txBody>
      </p:sp>
      <p:sp>
        <p:nvSpPr>
          <p:cNvPr id="22" name="TextBox 21"/>
          <p:cNvSpPr txBox="1"/>
          <p:nvPr/>
        </p:nvSpPr>
        <p:spPr>
          <a:xfrm>
            <a:off x="3776964" y="535681"/>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任务二</a:t>
            </a:r>
            <a:endParaRPr lang="en-US" altLang="zh-CN" sz="2800" dirty="0">
              <a:solidFill>
                <a:schemeClr val="tx1">
                  <a:lumMod val="85000"/>
                  <a:lumOff val="15000"/>
                </a:schemeClr>
              </a:solidFill>
            </a:endParaRPr>
          </a:p>
        </p:txBody>
      </p:sp>
      <p:sp>
        <p:nvSpPr>
          <p:cNvPr id="2" name="矩形 1"/>
          <p:cNvSpPr/>
          <p:nvPr/>
        </p:nvSpPr>
        <p:spPr>
          <a:xfrm>
            <a:off x="3776964" y="3497782"/>
            <a:ext cx="4493538" cy="461665"/>
          </a:xfrm>
          <a:prstGeom prst="rect">
            <a:avLst/>
          </a:prstGeom>
        </p:spPr>
        <p:txBody>
          <a:bodyPr wrap="none">
            <a:spAutoFit/>
          </a:bodyPr>
          <a:lstStyle/>
          <a:p>
            <a:r>
              <a:rPr lang="zh-CN" altLang="en-US" sz="2400" dirty="0"/>
              <a:t>（一）计算机病毒的特点和分类</a:t>
            </a:r>
          </a:p>
        </p:txBody>
      </p:sp>
      <p:sp>
        <p:nvSpPr>
          <p:cNvPr id="20" name="矩形 19"/>
          <p:cNvSpPr/>
          <p:nvPr/>
        </p:nvSpPr>
        <p:spPr>
          <a:xfrm>
            <a:off x="3776964" y="4186808"/>
            <a:ext cx="4185761" cy="461665"/>
          </a:xfrm>
          <a:prstGeom prst="rect">
            <a:avLst/>
          </a:prstGeom>
        </p:spPr>
        <p:txBody>
          <a:bodyPr wrap="none">
            <a:spAutoFit/>
          </a:bodyPr>
          <a:lstStyle/>
          <a:p>
            <a:r>
              <a:rPr lang="zh-CN" altLang="en-US" sz="2400" dirty="0"/>
              <a:t>（二）计算机感染病毒的表现</a:t>
            </a:r>
          </a:p>
        </p:txBody>
      </p:sp>
      <p:sp>
        <p:nvSpPr>
          <p:cNvPr id="25" name="燕尾形 24"/>
          <p:cNvSpPr/>
          <p:nvPr/>
        </p:nvSpPr>
        <p:spPr>
          <a:xfrm>
            <a:off x="11033440" y="5483537"/>
            <a:ext cx="335280" cy="383863"/>
          </a:xfrm>
          <a:prstGeom prst="chevron">
            <a:avLst>
              <a:gd name="adj" fmla="val 369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1407576" y="5483537"/>
            <a:ext cx="335280" cy="383863"/>
          </a:xfrm>
          <a:prstGeom prst="chevron">
            <a:avLst>
              <a:gd name="adj" fmla="val 36932"/>
            </a:avLst>
          </a:prstGeom>
          <a:solidFill>
            <a:srgbClr val="0274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1767616" y="5483537"/>
            <a:ext cx="335280" cy="383863"/>
          </a:xfrm>
          <a:prstGeom prst="chevron">
            <a:avLst>
              <a:gd name="adj" fmla="val 36932"/>
            </a:avLst>
          </a:prstGeom>
          <a:solidFill>
            <a:srgbClr val="0799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3776963" y="4810709"/>
            <a:ext cx="4185761" cy="461665"/>
          </a:xfrm>
          <a:prstGeom prst="rect">
            <a:avLst/>
          </a:prstGeom>
        </p:spPr>
        <p:txBody>
          <a:bodyPr wrap="none">
            <a:spAutoFit/>
          </a:bodyPr>
          <a:lstStyle/>
          <a:p>
            <a:r>
              <a:rPr lang="zh-CN" altLang="en-US" sz="2400" dirty="0"/>
              <a:t>（三）计算机病毒的防治方法</a:t>
            </a:r>
          </a:p>
        </p:txBody>
      </p:sp>
    </p:spTree>
    <p:extLst>
      <p:ext uri="{BB962C8B-B14F-4D97-AF65-F5344CB8AC3E}">
        <p14:creationId xmlns:p14="http://schemas.microsoft.com/office/powerpoint/2010/main" val="1938237213"/>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normAutofit/>
          </a:bodyPr>
          <a:lstStyle/>
          <a:p>
            <a:r>
              <a:rPr lang="zh-CN" altLang="en-US" dirty="0"/>
              <a:t>（一）计算机病毒的特点和分类</a:t>
            </a:r>
          </a:p>
        </p:txBody>
      </p:sp>
      <p:sp>
        <p:nvSpPr>
          <p:cNvPr id="4"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1</a:t>
            </a:r>
            <a:r>
              <a:rPr lang="zh-CN" altLang="en-US" dirty="0">
                <a:solidFill>
                  <a:schemeClr val="bg1"/>
                </a:solidFill>
              </a:rPr>
              <a:t>．计算机的病毒特点</a:t>
            </a:r>
          </a:p>
        </p:txBody>
      </p:sp>
      <p:grpSp>
        <p:nvGrpSpPr>
          <p:cNvPr id="10" name="组合 9">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11"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矩形 28"/>
          <p:cNvSpPr/>
          <p:nvPr/>
        </p:nvSpPr>
        <p:spPr>
          <a:xfrm>
            <a:off x="334963" y="6196013"/>
            <a:ext cx="2796528"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3479" y="6196013"/>
            <a:ext cx="2796528" cy="152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151995" y="6196013"/>
            <a:ext cx="2796528"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060510" y="6196013"/>
            <a:ext cx="2796528" cy="152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34963" y="2189162"/>
            <a:ext cx="2796528" cy="38814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243479" y="2189162"/>
            <a:ext cx="2796528" cy="38814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151995" y="2189162"/>
            <a:ext cx="2796528" cy="38814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060510" y="2189162"/>
            <a:ext cx="2796528" cy="38814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16299" y="3176176"/>
            <a:ext cx="2433855" cy="2494914"/>
          </a:xfrm>
          <a:prstGeom prst="rect">
            <a:avLst/>
          </a:prstGeom>
        </p:spPr>
        <p:txBody>
          <a:bodyPr wrap="square">
            <a:spAutoFit/>
          </a:bodyPr>
          <a:lstStyle/>
          <a:p>
            <a:pPr algn="just">
              <a:lnSpc>
                <a:spcPct val="120000"/>
              </a:lnSpc>
            </a:pPr>
            <a:r>
              <a:rPr lang="zh-CN" altLang="en-US" sz="2200" dirty="0">
                <a:solidFill>
                  <a:schemeClr val="bg1"/>
                </a:solidFill>
              </a:rPr>
              <a:t>病毒的目的在于破坏系统，主要表现在占用系统资源、破坏数据以及干扰运行，有些病毒甚至会破坏硬件。</a:t>
            </a:r>
          </a:p>
        </p:txBody>
      </p:sp>
      <p:sp>
        <p:nvSpPr>
          <p:cNvPr id="43" name="矩形 42"/>
          <p:cNvSpPr/>
          <p:nvPr/>
        </p:nvSpPr>
        <p:spPr>
          <a:xfrm>
            <a:off x="516299" y="2500491"/>
            <a:ext cx="2433855" cy="497316"/>
          </a:xfrm>
          <a:prstGeom prst="rect">
            <a:avLst/>
          </a:prstGeom>
        </p:spPr>
        <p:txBody>
          <a:bodyPr wrap="square">
            <a:spAutoFit/>
          </a:bodyPr>
          <a:lstStyle/>
          <a:p>
            <a:pPr algn="just">
              <a:lnSpc>
                <a:spcPct val="120000"/>
              </a:lnSpc>
            </a:pPr>
            <a:r>
              <a:rPr lang="zh-CN" altLang="en-US" sz="2400" b="1" dirty="0">
                <a:solidFill>
                  <a:schemeClr val="bg1"/>
                </a:solidFill>
              </a:rPr>
              <a:t>破坏性</a:t>
            </a:r>
          </a:p>
        </p:txBody>
      </p:sp>
      <p:cxnSp>
        <p:nvCxnSpPr>
          <p:cNvPr id="44" name="直接连接符 43"/>
          <p:cNvCxnSpPr>
            <a:cxnSpLocks/>
          </p:cNvCxnSpPr>
          <p:nvPr/>
        </p:nvCxnSpPr>
        <p:spPr>
          <a:xfrm>
            <a:off x="643356" y="3084776"/>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3424815" y="3176176"/>
            <a:ext cx="2433855" cy="2901179"/>
          </a:xfrm>
          <a:prstGeom prst="rect">
            <a:avLst/>
          </a:prstGeom>
        </p:spPr>
        <p:txBody>
          <a:bodyPr wrap="square">
            <a:spAutoFit/>
          </a:bodyPr>
          <a:lstStyle/>
          <a:p>
            <a:pPr algn="just">
              <a:lnSpc>
                <a:spcPct val="120000"/>
              </a:lnSpc>
            </a:pPr>
            <a:r>
              <a:rPr lang="zh-CN" altLang="en-US" sz="2200" dirty="0">
                <a:solidFill>
                  <a:schemeClr val="tx1">
                    <a:lumMod val="75000"/>
                    <a:lumOff val="25000"/>
                  </a:schemeClr>
                </a:solidFill>
              </a:rPr>
              <a:t>当对磁盘进行读写操作时，病毒程序将自动复制到被读写的磁盘或其他正在执行的程序中，以达到传染其他设备和程序的目的。</a:t>
            </a:r>
          </a:p>
        </p:txBody>
      </p:sp>
      <p:sp>
        <p:nvSpPr>
          <p:cNvPr id="47" name="矩形 46"/>
          <p:cNvSpPr/>
          <p:nvPr/>
        </p:nvSpPr>
        <p:spPr>
          <a:xfrm>
            <a:off x="3424815" y="2500491"/>
            <a:ext cx="2433855" cy="497316"/>
          </a:xfrm>
          <a:prstGeom prst="rect">
            <a:avLst/>
          </a:prstGeom>
        </p:spPr>
        <p:txBody>
          <a:bodyPr wrap="square">
            <a:spAutoFit/>
          </a:bodyPr>
          <a:lstStyle/>
          <a:p>
            <a:pPr algn="just">
              <a:lnSpc>
                <a:spcPct val="120000"/>
              </a:lnSpc>
            </a:pPr>
            <a:r>
              <a:rPr lang="zh-CN" altLang="en-US" sz="2400" b="1" dirty="0">
                <a:solidFill>
                  <a:schemeClr val="tx1">
                    <a:lumMod val="75000"/>
                    <a:lumOff val="25000"/>
                  </a:schemeClr>
                </a:solidFill>
              </a:rPr>
              <a:t>传染性</a:t>
            </a:r>
          </a:p>
        </p:txBody>
      </p:sp>
      <p:cxnSp>
        <p:nvCxnSpPr>
          <p:cNvPr id="48" name="直接连接符 47"/>
          <p:cNvCxnSpPr>
            <a:cxnSpLocks/>
          </p:cNvCxnSpPr>
          <p:nvPr/>
        </p:nvCxnSpPr>
        <p:spPr>
          <a:xfrm>
            <a:off x="3551872" y="3084776"/>
            <a:ext cx="5794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6333331" y="3176176"/>
            <a:ext cx="2433855" cy="2494914"/>
          </a:xfrm>
          <a:prstGeom prst="rect">
            <a:avLst/>
          </a:prstGeom>
        </p:spPr>
        <p:txBody>
          <a:bodyPr wrap="square">
            <a:spAutoFit/>
          </a:bodyPr>
          <a:lstStyle/>
          <a:p>
            <a:pPr algn="just">
              <a:lnSpc>
                <a:spcPct val="120000"/>
              </a:lnSpc>
            </a:pPr>
            <a:r>
              <a:rPr lang="zh-CN" altLang="en-US" sz="2200" dirty="0">
                <a:solidFill>
                  <a:schemeClr val="bg1"/>
                </a:solidFill>
              </a:rPr>
              <a:t>病毒往往寄生在</a:t>
            </a:r>
            <a:r>
              <a:rPr lang="en-US" altLang="zh-CN" sz="2200" dirty="0">
                <a:solidFill>
                  <a:schemeClr val="bg1"/>
                </a:solidFill>
              </a:rPr>
              <a:t>U</a:t>
            </a:r>
            <a:r>
              <a:rPr lang="zh-CN" altLang="en-US" sz="2200" dirty="0">
                <a:solidFill>
                  <a:schemeClr val="bg1"/>
                </a:solidFill>
              </a:rPr>
              <a:t>盘、光盘或硬盘的程序文件中，等待外界条件触动其发作，有的病毒有固定的发作时间。</a:t>
            </a:r>
          </a:p>
        </p:txBody>
      </p:sp>
      <p:sp>
        <p:nvSpPr>
          <p:cNvPr id="51" name="矩形 50"/>
          <p:cNvSpPr/>
          <p:nvPr/>
        </p:nvSpPr>
        <p:spPr>
          <a:xfrm>
            <a:off x="6333331" y="2500491"/>
            <a:ext cx="2433855" cy="497316"/>
          </a:xfrm>
          <a:prstGeom prst="rect">
            <a:avLst/>
          </a:prstGeom>
        </p:spPr>
        <p:txBody>
          <a:bodyPr wrap="square">
            <a:spAutoFit/>
          </a:bodyPr>
          <a:lstStyle/>
          <a:p>
            <a:pPr algn="just">
              <a:lnSpc>
                <a:spcPct val="120000"/>
              </a:lnSpc>
            </a:pPr>
            <a:r>
              <a:rPr lang="zh-CN" altLang="en-US" sz="2400" b="1" dirty="0">
                <a:solidFill>
                  <a:schemeClr val="bg1"/>
                </a:solidFill>
              </a:rPr>
              <a:t>隐蔽性</a:t>
            </a:r>
          </a:p>
        </p:txBody>
      </p:sp>
      <p:cxnSp>
        <p:nvCxnSpPr>
          <p:cNvPr id="52" name="直接连接符 51"/>
          <p:cNvCxnSpPr>
            <a:cxnSpLocks/>
          </p:cNvCxnSpPr>
          <p:nvPr/>
        </p:nvCxnSpPr>
        <p:spPr>
          <a:xfrm>
            <a:off x="6460388" y="3084776"/>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9241846" y="3176176"/>
            <a:ext cx="2433855" cy="2901179"/>
          </a:xfrm>
          <a:prstGeom prst="rect">
            <a:avLst/>
          </a:prstGeom>
        </p:spPr>
        <p:txBody>
          <a:bodyPr wrap="square">
            <a:spAutoFit/>
          </a:bodyPr>
          <a:lstStyle/>
          <a:p>
            <a:pPr algn="just">
              <a:lnSpc>
                <a:spcPct val="120000"/>
              </a:lnSpc>
            </a:pPr>
            <a:r>
              <a:rPr lang="zh-CN" altLang="en-US" sz="2200" dirty="0">
                <a:solidFill>
                  <a:schemeClr val="tx1">
                    <a:lumMod val="75000"/>
                    <a:lumOff val="25000"/>
                  </a:schemeClr>
                </a:solidFill>
              </a:rPr>
              <a:t>计算机被感染病毒后，一般不会立刻发作，病毒的潜伏时间有的是固定的，有的却是随机的，不同的病毒有不同的潜伏期。</a:t>
            </a:r>
          </a:p>
        </p:txBody>
      </p:sp>
      <p:sp>
        <p:nvSpPr>
          <p:cNvPr id="55" name="矩形 54"/>
          <p:cNvSpPr/>
          <p:nvPr/>
        </p:nvSpPr>
        <p:spPr>
          <a:xfrm>
            <a:off x="9241846" y="2500491"/>
            <a:ext cx="2433855" cy="497316"/>
          </a:xfrm>
          <a:prstGeom prst="rect">
            <a:avLst/>
          </a:prstGeom>
        </p:spPr>
        <p:txBody>
          <a:bodyPr wrap="square">
            <a:spAutoFit/>
          </a:bodyPr>
          <a:lstStyle/>
          <a:p>
            <a:pPr algn="just">
              <a:lnSpc>
                <a:spcPct val="120000"/>
              </a:lnSpc>
            </a:pPr>
            <a:r>
              <a:rPr lang="zh-CN" altLang="en-US" sz="2400" b="1" dirty="0">
                <a:solidFill>
                  <a:schemeClr val="tx1">
                    <a:lumMod val="75000"/>
                    <a:lumOff val="25000"/>
                  </a:schemeClr>
                </a:solidFill>
              </a:rPr>
              <a:t>潜伏性</a:t>
            </a:r>
          </a:p>
        </p:txBody>
      </p:sp>
      <p:cxnSp>
        <p:nvCxnSpPr>
          <p:cNvPr id="56" name="直接连接符 55"/>
          <p:cNvCxnSpPr>
            <a:cxnSpLocks/>
          </p:cNvCxnSpPr>
          <p:nvPr/>
        </p:nvCxnSpPr>
        <p:spPr>
          <a:xfrm>
            <a:off x="9368903" y="3084776"/>
            <a:ext cx="5794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869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normAutofit/>
          </a:bodyPr>
          <a:lstStyle/>
          <a:p>
            <a:r>
              <a:rPr lang="zh-CN" altLang="en-US" dirty="0"/>
              <a:t>（一）计算机病毒的特点和分类</a:t>
            </a:r>
          </a:p>
        </p:txBody>
      </p:sp>
      <p:sp>
        <p:nvSpPr>
          <p:cNvPr id="4"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2</a:t>
            </a:r>
            <a:r>
              <a:rPr lang="zh-CN" altLang="en-US" dirty="0">
                <a:solidFill>
                  <a:schemeClr val="bg1"/>
                </a:solidFill>
              </a:rPr>
              <a:t>．计算机病毒的分类</a:t>
            </a:r>
          </a:p>
        </p:txBody>
      </p:sp>
      <p:grpSp>
        <p:nvGrpSpPr>
          <p:cNvPr id="10" name="组合 9">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11"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内容占位符 3"/>
          <p:cNvSpPr txBox="1">
            <a:spLocks/>
          </p:cNvSpPr>
          <p:nvPr/>
        </p:nvSpPr>
        <p:spPr>
          <a:xfrm>
            <a:off x="669925" y="1791830"/>
            <a:ext cx="10910143" cy="1345070"/>
          </a:xfrm>
          <a:prstGeom prst="rect">
            <a:avLst/>
          </a:prstGeom>
        </p:spPr>
        <p:txBody>
          <a:bodyPr vert="horz" lIns="91440" tIns="45720" rIns="91440" bIns="45720" rtlCol="0">
            <a:norm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计算机病毒从产生之日起到现在，发展了多年，也产生了很多不同的病毒种类，总体说来，病毒的分类可根据其病毒名称的前缀判断，主要有如下</a:t>
            </a:r>
            <a:r>
              <a:rPr lang="en-US" altLang="zh-CN" dirty="0"/>
              <a:t>9</a:t>
            </a:r>
            <a:r>
              <a:rPr lang="zh-CN" altLang="en-US" dirty="0"/>
              <a:t>种。</a:t>
            </a:r>
          </a:p>
        </p:txBody>
      </p:sp>
      <p:sp>
        <p:nvSpPr>
          <p:cNvPr id="36" name="Rectangle 7"/>
          <p:cNvSpPr>
            <a:spLocks noChangeArrowheads="1"/>
          </p:cNvSpPr>
          <p:nvPr/>
        </p:nvSpPr>
        <p:spPr bwMode="auto">
          <a:xfrm>
            <a:off x="849805" y="4730540"/>
            <a:ext cx="10972800" cy="61913"/>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41" name="Oval 8"/>
          <p:cNvSpPr>
            <a:spLocks noChangeArrowheads="1"/>
          </p:cNvSpPr>
          <p:nvPr/>
        </p:nvSpPr>
        <p:spPr bwMode="auto">
          <a:xfrm>
            <a:off x="1462580" y="4638465"/>
            <a:ext cx="260350" cy="261938"/>
          </a:xfrm>
          <a:prstGeom prst="ellipse">
            <a:avLst/>
          </a:prstGeom>
          <a:solidFill>
            <a:srgbClr val="FED31C"/>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45" name="Oval 9"/>
          <p:cNvSpPr>
            <a:spLocks noChangeArrowheads="1"/>
          </p:cNvSpPr>
          <p:nvPr/>
        </p:nvSpPr>
        <p:spPr bwMode="auto">
          <a:xfrm>
            <a:off x="2552819" y="4638465"/>
            <a:ext cx="260350" cy="261938"/>
          </a:xfrm>
          <a:prstGeom prst="ellipse">
            <a:avLst/>
          </a:prstGeom>
          <a:solidFill>
            <a:srgbClr val="01558E"/>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49" name="Oval 10"/>
          <p:cNvSpPr>
            <a:spLocks noChangeArrowheads="1"/>
          </p:cNvSpPr>
          <p:nvPr/>
        </p:nvSpPr>
        <p:spPr bwMode="auto">
          <a:xfrm>
            <a:off x="3662035" y="4638465"/>
            <a:ext cx="261938" cy="261938"/>
          </a:xfrm>
          <a:prstGeom prst="ellipse">
            <a:avLst/>
          </a:prstGeom>
          <a:solidFill>
            <a:srgbClr val="01558E"/>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53" name="Oval 11"/>
          <p:cNvSpPr>
            <a:spLocks noChangeArrowheads="1"/>
          </p:cNvSpPr>
          <p:nvPr/>
        </p:nvSpPr>
        <p:spPr bwMode="auto">
          <a:xfrm>
            <a:off x="4787126" y="4638465"/>
            <a:ext cx="260350" cy="261938"/>
          </a:xfrm>
          <a:prstGeom prst="ellipse">
            <a:avLst/>
          </a:prstGeom>
          <a:solidFill>
            <a:srgbClr val="FED31C"/>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57" name="Oval 12"/>
          <p:cNvSpPr>
            <a:spLocks noChangeArrowheads="1"/>
          </p:cNvSpPr>
          <p:nvPr/>
        </p:nvSpPr>
        <p:spPr bwMode="auto">
          <a:xfrm>
            <a:off x="5896342" y="4638465"/>
            <a:ext cx="261938" cy="261938"/>
          </a:xfrm>
          <a:prstGeom prst="ellipse">
            <a:avLst/>
          </a:prstGeom>
          <a:solidFill>
            <a:srgbClr val="FED31C"/>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58" name="Oval 13"/>
          <p:cNvSpPr>
            <a:spLocks noChangeArrowheads="1"/>
          </p:cNvSpPr>
          <p:nvPr/>
        </p:nvSpPr>
        <p:spPr bwMode="auto">
          <a:xfrm>
            <a:off x="7007146" y="4638465"/>
            <a:ext cx="260350" cy="261938"/>
          </a:xfrm>
          <a:prstGeom prst="ellipse">
            <a:avLst/>
          </a:prstGeom>
          <a:solidFill>
            <a:srgbClr val="01558E"/>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59" name="Oval 14"/>
          <p:cNvSpPr>
            <a:spLocks noChangeArrowheads="1"/>
          </p:cNvSpPr>
          <p:nvPr/>
        </p:nvSpPr>
        <p:spPr bwMode="auto">
          <a:xfrm>
            <a:off x="8132237" y="4638465"/>
            <a:ext cx="260350" cy="261938"/>
          </a:xfrm>
          <a:prstGeom prst="ellipse">
            <a:avLst/>
          </a:prstGeom>
          <a:solidFill>
            <a:srgbClr val="01558E"/>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60" name="Oval 15"/>
          <p:cNvSpPr>
            <a:spLocks noChangeArrowheads="1"/>
          </p:cNvSpPr>
          <p:nvPr/>
        </p:nvSpPr>
        <p:spPr bwMode="auto">
          <a:xfrm>
            <a:off x="9241453" y="4638465"/>
            <a:ext cx="260350" cy="261938"/>
          </a:xfrm>
          <a:prstGeom prst="ellipse">
            <a:avLst/>
          </a:prstGeom>
          <a:solidFill>
            <a:srgbClr val="FED31C"/>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61" name="Oval 16"/>
          <p:cNvSpPr>
            <a:spLocks noChangeArrowheads="1"/>
          </p:cNvSpPr>
          <p:nvPr/>
        </p:nvSpPr>
        <p:spPr bwMode="auto">
          <a:xfrm>
            <a:off x="10350669" y="4638465"/>
            <a:ext cx="260350" cy="261938"/>
          </a:xfrm>
          <a:prstGeom prst="ellipse">
            <a:avLst/>
          </a:prstGeom>
          <a:solidFill>
            <a:srgbClr val="FED31C"/>
          </a:solidFill>
          <a:ln>
            <a:noFill/>
          </a:ln>
        </p:spPr>
        <p:txBody>
          <a:bodyPr vert="horz" wrap="square" lIns="91440" tIns="45720" rIns="91440" bIns="45720" numCol="1" anchor="t" anchorCtr="0" compatLnSpc="1">
            <a:prstTxWarp prst="textNoShape">
              <a:avLst/>
            </a:prstTxWarp>
          </a:bodyPr>
          <a:lstStyle/>
          <a:p>
            <a:endParaRPr lang="zh-CN" altLang="en-US" sz="2000">
              <a:latin typeface="+mn-ea"/>
            </a:endParaRPr>
          </a:p>
        </p:txBody>
      </p:sp>
      <p:sp>
        <p:nvSpPr>
          <p:cNvPr id="62" name="Freeform 18"/>
          <p:cNvSpPr>
            <a:spLocks/>
          </p:cNvSpPr>
          <p:nvPr/>
        </p:nvSpPr>
        <p:spPr bwMode="auto">
          <a:xfrm>
            <a:off x="849805" y="3227870"/>
            <a:ext cx="1485900" cy="1364558"/>
          </a:xfrm>
          <a:custGeom>
            <a:avLst/>
            <a:gdLst>
              <a:gd name="T0" fmla="*/ 77 w 97"/>
              <a:gd name="T1" fmla="*/ 0 h 108"/>
              <a:gd name="T2" fmla="*/ 19 w 97"/>
              <a:gd name="T3" fmla="*/ 0 h 108"/>
              <a:gd name="T4" fmla="*/ 0 w 97"/>
              <a:gd name="T5" fmla="*/ 20 h 108"/>
              <a:gd name="T6" fmla="*/ 0 w 97"/>
              <a:gd name="T7" fmla="*/ 78 h 108"/>
              <a:gd name="T8" fmla="*/ 19 w 97"/>
              <a:gd name="T9" fmla="*/ 98 h 108"/>
              <a:gd name="T10" fmla="*/ 42 w 97"/>
              <a:gd name="T11" fmla="*/ 98 h 108"/>
              <a:gd name="T12" fmla="*/ 43 w 97"/>
              <a:gd name="T13" fmla="*/ 99 h 108"/>
              <a:gd name="T14" fmla="*/ 48 w 97"/>
              <a:gd name="T15" fmla="*/ 108 h 108"/>
              <a:gd name="T16" fmla="*/ 53 w 97"/>
              <a:gd name="T17" fmla="*/ 99 h 108"/>
              <a:gd name="T18" fmla="*/ 54 w 97"/>
              <a:gd name="T19" fmla="*/ 98 h 108"/>
              <a:gd name="T20" fmla="*/ 77 w 97"/>
              <a:gd name="T21" fmla="*/ 98 h 108"/>
              <a:gd name="T22" fmla="*/ 97 w 97"/>
              <a:gd name="T23" fmla="*/ 78 h 108"/>
              <a:gd name="T24" fmla="*/ 97 w 97"/>
              <a:gd name="T25" fmla="*/ 20 h 108"/>
              <a:gd name="T26" fmla="*/ 77 w 97"/>
              <a:gd name="T2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8">
                <a:moveTo>
                  <a:pt x="77" y="0"/>
                </a:moveTo>
                <a:cubicBezTo>
                  <a:pt x="19" y="0"/>
                  <a:pt x="19" y="0"/>
                  <a:pt x="19" y="0"/>
                </a:cubicBezTo>
                <a:cubicBezTo>
                  <a:pt x="8" y="0"/>
                  <a:pt x="0" y="9"/>
                  <a:pt x="0" y="20"/>
                </a:cubicBezTo>
                <a:cubicBezTo>
                  <a:pt x="0" y="78"/>
                  <a:pt x="0" y="78"/>
                  <a:pt x="0" y="78"/>
                </a:cubicBezTo>
                <a:cubicBezTo>
                  <a:pt x="0" y="89"/>
                  <a:pt x="8" y="98"/>
                  <a:pt x="19" y="98"/>
                </a:cubicBezTo>
                <a:cubicBezTo>
                  <a:pt x="42" y="98"/>
                  <a:pt x="42" y="98"/>
                  <a:pt x="42" y="98"/>
                </a:cubicBezTo>
                <a:cubicBezTo>
                  <a:pt x="43" y="99"/>
                  <a:pt x="43" y="99"/>
                  <a:pt x="43" y="99"/>
                </a:cubicBezTo>
                <a:cubicBezTo>
                  <a:pt x="48" y="108"/>
                  <a:pt x="48" y="108"/>
                  <a:pt x="48" y="108"/>
                </a:cubicBezTo>
                <a:cubicBezTo>
                  <a:pt x="53" y="99"/>
                  <a:pt x="53" y="99"/>
                  <a:pt x="53" y="99"/>
                </a:cubicBezTo>
                <a:cubicBezTo>
                  <a:pt x="54" y="98"/>
                  <a:pt x="54" y="98"/>
                  <a:pt x="54" y="98"/>
                </a:cubicBezTo>
                <a:cubicBezTo>
                  <a:pt x="77" y="98"/>
                  <a:pt x="77" y="98"/>
                  <a:pt x="77" y="98"/>
                </a:cubicBezTo>
                <a:cubicBezTo>
                  <a:pt x="88" y="98"/>
                  <a:pt x="97" y="89"/>
                  <a:pt x="97" y="78"/>
                </a:cubicBezTo>
                <a:cubicBezTo>
                  <a:pt x="97" y="20"/>
                  <a:pt x="97" y="20"/>
                  <a:pt x="97" y="20"/>
                </a:cubicBezTo>
                <a:cubicBezTo>
                  <a:pt x="97" y="9"/>
                  <a:pt x="88" y="0"/>
                  <a:pt x="77" y="0"/>
                </a:cubicBez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r>
              <a:rPr lang="en-US" altLang="zh-CN" sz="2200" dirty="0">
                <a:latin typeface="+mn-ea"/>
              </a:rPr>
              <a:t>1.</a:t>
            </a:r>
            <a:r>
              <a:rPr lang="zh-CN" altLang="en-US" sz="2200" dirty="0">
                <a:latin typeface="+mn-ea"/>
              </a:rPr>
              <a:t> 系统病毒</a:t>
            </a:r>
          </a:p>
        </p:txBody>
      </p:sp>
      <p:sp>
        <p:nvSpPr>
          <p:cNvPr id="63" name="Freeform 19"/>
          <p:cNvSpPr>
            <a:spLocks/>
          </p:cNvSpPr>
          <p:nvPr/>
        </p:nvSpPr>
        <p:spPr bwMode="auto">
          <a:xfrm>
            <a:off x="3049260" y="3227870"/>
            <a:ext cx="1487488" cy="1364558"/>
          </a:xfrm>
          <a:custGeom>
            <a:avLst/>
            <a:gdLst>
              <a:gd name="T0" fmla="*/ 78 w 97"/>
              <a:gd name="T1" fmla="*/ 0 h 108"/>
              <a:gd name="T2" fmla="*/ 20 w 97"/>
              <a:gd name="T3" fmla="*/ 0 h 108"/>
              <a:gd name="T4" fmla="*/ 0 w 97"/>
              <a:gd name="T5" fmla="*/ 20 h 108"/>
              <a:gd name="T6" fmla="*/ 0 w 97"/>
              <a:gd name="T7" fmla="*/ 78 h 108"/>
              <a:gd name="T8" fmla="*/ 20 w 97"/>
              <a:gd name="T9" fmla="*/ 98 h 108"/>
              <a:gd name="T10" fmla="*/ 43 w 97"/>
              <a:gd name="T11" fmla="*/ 98 h 108"/>
              <a:gd name="T12" fmla="*/ 44 w 97"/>
              <a:gd name="T13" fmla="*/ 99 h 108"/>
              <a:gd name="T14" fmla="*/ 49 w 97"/>
              <a:gd name="T15" fmla="*/ 108 h 108"/>
              <a:gd name="T16" fmla="*/ 54 w 97"/>
              <a:gd name="T17" fmla="*/ 99 h 108"/>
              <a:gd name="T18" fmla="*/ 55 w 97"/>
              <a:gd name="T19" fmla="*/ 98 h 108"/>
              <a:gd name="T20" fmla="*/ 78 w 97"/>
              <a:gd name="T21" fmla="*/ 98 h 108"/>
              <a:gd name="T22" fmla="*/ 97 w 97"/>
              <a:gd name="T23" fmla="*/ 78 h 108"/>
              <a:gd name="T24" fmla="*/ 97 w 97"/>
              <a:gd name="T25" fmla="*/ 20 h 108"/>
              <a:gd name="T26" fmla="*/ 78 w 97"/>
              <a:gd name="T2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8">
                <a:moveTo>
                  <a:pt x="78" y="0"/>
                </a:moveTo>
                <a:cubicBezTo>
                  <a:pt x="20" y="0"/>
                  <a:pt x="20" y="0"/>
                  <a:pt x="20" y="0"/>
                </a:cubicBezTo>
                <a:cubicBezTo>
                  <a:pt x="9" y="0"/>
                  <a:pt x="0" y="9"/>
                  <a:pt x="0" y="20"/>
                </a:cubicBezTo>
                <a:cubicBezTo>
                  <a:pt x="0" y="78"/>
                  <a:pt x="0" y="78"/>
                  <a:pt x="0" y="78"/>
                </a:cubicBezTo>
                <a:cubicBezTo>
                  <a:pt x="0" y="89"/>
                  <a:pt x="9" y="98"/>
                  <a:pt x="20" y="98"/>
                </a:cubicBezTo>
                <a:cubicBezTo>
                  <a:pt x="43" y="98"/>
                  <a:pt x="43" y="98"/>
                  <a:pt x="43" y="98"/>
                </a:cubicBezTo>
                <a:cubicBezTo>
                  <a:pt x="44" y="99"/>
                  <a:pt x="44" y="99"/>
                  <a:pt x="44" y="99"/>
                </a:cubicBezTo>
                <a:cubicBezTo>
                  <a:pt x="49" y="108"/>
                  <a:pt x="49" y="108"/>
                  <a:pt x="49" y="108"/>
                </a:cubicBezTo>
                <a:cubicBezTo>
                  <a:pt x="54" y="99"/>
                  <a:pt x="54" y="99"/>
                  <a:pt x="54" y="99"/>
                </a:cubicBezTo>
                <a:cubicBezTo>
                  <a:pt x="55" y="98"/>
                  <a:pt x="55" y="98"/>
                  <a:pt x="55" y="98"/>
                </a:cubicBezTo>
                <a:cubicBezTo>
                  <a:pt x="78" y="98"/>
                  <a:pt x="78" y="98"/>
                  <a:pt x="78" y="98"/>
                </a:cubicBezTo>
                <a:cubicBezTo>
                  <a:pt x="89" y="98"/>
                  <a:pt x="97" y="89"/>
                  <a:pt x="97" y="78"/>
                </a:cubicBezTo>
                <a:cubicBezTo>
                  <a:pt x="97" y="20"/>
                  <a:pt x="97" y="20"/>
                  <a:pt x="97" y="20"/>
                </a:cubicBezTo>
                <a:cubicBezTo>
                  <a:pt x="97" y="9"/>
                  <a:pt x="89" y="0"/>
                  <a:pt x="78" y="0"/>
                </a:cubicBezTo>
                <a:close/>
              </a:path>
            </a:pathLst>
          </a:custGeom>
          <a:solidFill>
            <a:srgbClr val="01558E"/>
          </a:solidFill>
          <a:ln>
            <a:noFill/>
          </a:ln>
        </p:spPr>
        <p:txBody>
          <a:bodyPr vert="horz" wrap="square" lIns="91440" tIns="45720" rIns="91440" bIns="45720" numCol="1" anchor="ctr" anchorCtr="0" compatLnSpc="1">
            <a:prstTxWarp prst="textNoShape">
              <a:avLst/>
            </a:prstTxWarp>
          </a:bodyPr>
          <a:lstStyle/>
          <a:p>
            <a:pPr algn="ctr"/>
            <a:r>
              <a:rPr lang="en-US" altLang="zh-CN" sz="2200" dirty="0">
                <a:solidFill>
                  <a:schemeClr val="bg1"/>
                </a:solidFill>
                <a:latin typeface="+mn-ea"/>
              </a:rPr>
              <a:t> 3.</a:t>
            </a:r>
            <a:r>
              <a:rPr lang="zh-CN" altLang="en-US" sz="2200" dirty="0">
                <a:solidFill>
                  <a:schemeClr val="bg1"/>
                </a:solidFill>
                <a:latin typeface="+mn-ea"/>
              </a:rPr>
              <a:t> 木马病毒、黑客病毒</a:t>
            </a:r>
          </a:p>
        </p:txBody>
      </p:sp>
      <p:sp>
        <p:nvSpPr>
          <p:cNvPr id="64" name="Freeform 20"/>
          <p:cNvSpPr>
            <a:spLocks/>
          </p:cNvSpPr>
          <p:nvPr/>
        </p:nvSpPr>
        <p:spPr bwMode="auto">
          <a:xfrm>
            <a:off x="5283567" y="3240891"/>
            <a:ext cx="1487488" cy="1351537"/>
          </a:xfrm>
          <a:custGeom>
            <a:avLst/>
            <a:gdLst>
              <a:gd name="T0" fmla="*/ 77 w 97"/>
              <a:gd name="T1" fmla="*/ 0 h 107"/>
              <a:gd name="T2" fmla="*/ 19 w 97"/>
              <a:gd name="T3" fmla="*/ 0 h 107"/>
              <a:gd name="T4" fmla="*/ 0 w 97"/>
              <a:gd name="T5" fmla="*/ 19 h 107"/>
              <a:gd name="T6" fmla="*/ 0 w 97"/>
              <a:gd name="T7" fmla="*/ 77 h 107"/>
              <a:gd name="T8" fmla="*/ 19 w 97"/>
              <a:gd name="T9" fmla="*/ 97 h 107"/>
              <a:gd name="T10" fmla="*/ 42 w 97"/>
              <a:gd name="T11" fmla="*/ 97 h 107"/>
              <a:gd name="T12" fmla="*/ 43 w 97"/>
              <a:gd name="T13" fmla="*/ 98 h 107"/>
              <a:gd name="T14" fmla="*/ 48 w 97"/>
              <a:gd name="T15" fmla="*/ 107 h 107"/>
              <a:gd name="T16" fmla="*/ 54 w 97"/>
              <a:gd name="T17" fmla="*/ 98 h 107"/>
              <a:gd name="T18" fmla="*/ 55 w 97"/>
              <a:gd name="T19" fmla="*/ 97 h 107"/>
              <a:gd name="T20" fmla="*/ 77 w 97"/>
              <a:gd name="T21" fmla="*/ 97 h 107"/>
              <a:gd name="T22" fmla="*/ 97 w 97"/>
              <a:gd name="T23" fmla="*/ 77 h 107"/>
              <a:gd name="T24" fmla="*/ 97 w 97"/>
              <a:gd name="T25" fmla="*/ 19 h 107"/>
              <a:gd name="T26" fmla="*/ 77 w 97"/>
              <a:gd name="T2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7">
                <a:moveTo>
                  <a:pt x="77" y="0"/>
                </a:moveTo>
                <a:cubicBezTo>
                  <a:pt x="19" y="0"/>
                  <a:pt x="19" y="0"/>
                  <a:pt x="19" y="0"/>
                </a:cubicBezTo>
                <a:cubicBezTo>
                  <a:pt x="9" y="0"/>
                  <a:pt x="0" y="8"/>
                  <a:pt x="0" y="19"/>
                </a:cubicBezTo>
                <a:cubicBezTo>
                  <a:pt x="0" y="77"/>
                  <a:pt x="0" y="77"/>
                  <a:pt x="0" y="77"/>
                </a:cubicBezTo>
                <a:cubicBezTo>
                  <a:pt x="0" y="88"/>
                  <a:pt x="9" y="97"/>
                  <a:pt x="19" y="97"/>
                </a:cubicBezTo>
                <a:cubicBezTo>
                  <a:pt x="42" y="97"/>
                  <a:pt x="42" y="97"/>
                  <a:pt x="42" y="97"/>
                </a:cubicBezTo>
                <a:cubicBezTo>
                  <a:pt x="43" y="98"/>
                  <a:pt x="43" y="98"/>
                  <a:pt x="43" y="98"/>
                </a:cubicBezTo>
                <a:cubicBezTo>
                  <a:pt x="48" y="107"/>
                  <a:pt x="48" y="107"/>
                  <a:pt x="48" y="107"/>
                </a:cubicBezTo>
                <a:cubicBezTo>
                  <a:pt x="54" y="98"/>
                  <a:pt x="54" y="98"/>
                  <a:pt x="54" y="98"/>
                </a:cubicBezTo>
                <a:cubicBezTo>
                  <a:pt x="55" y="97"/>
                  <a:pt x="55" y="97"/>
                  <a:pt x="55" y="97"/>
                </a:cubicBezTo>
                <a:cubicBezTo>
                  <a:pt x="77" y="97"/>
                  <a:pt x="77" y="97"/>
                  <a:pt x="77" y="97"/>
                </a:cubicBezTo>
                <a:cubicBezTo>
                  <a:pt x="88" y="97"/>
                  <a:pt x="97" y="88"/>
                  <a:pt x="97" y="77"/>
                </a:cubicBezTo>
                <a:cubicBezTo>
                  <a:pt x="97" y="19"/>
                  <a:pt x="97" y="19"/>
                  <a:pt x="97" y="19"/>
                </a:cubicBezTo>
                <a:cubicBezTo>
                  <a:pt x="97" y="8"/>
                  <a:pt x="88" y="0"/>
                  <a:pt x="77" y="0"/>
                </a:cubicBezTo>
                <a:close/>
              </a:path>
            </a:pathLst>
          </a:custGeom>
          <a:solidFill>
            <a:srgbClr val="FED31C"/>
          </a:solidFill>
          <a:ln>
            <a:noFill/>
          </a:ln>
          <a:extLst/>
        </p:spPr>
        <p:txBody>
          <a:bodyPr vert="horz" wrap="square" lIns="91440" tIns="45720" rIns="91440" bIns="45720" numCol="1" anchor="ctr" anchorCtr="0" compatLnSpc="1">
            <a:prstTxWarp prst="textNoShape">
              <a:avLst/>
            </a:prstTxWarp>
          </a:bodyPr>
          <a:lstStyle/>
          <a:p>
            <a:pPr algn="ctr"/>
            <a:r>
              <a:rPr lang="en-US" altLang="zh-CN" sz="2200" dirty="0">
                <a:latin typeface="+mn-ea"/>
              </a:rPr>
              <a:t>5.</a:t>
            </a:r>
            <a:r>
              <a:rPr lang="zh-CN" altLang="en-US" sz="2200" dirty="0">
                <a:latin typeface="+mn-ea"/>
              </a:rPr>
              <a:t> 宏病毒</a:t>
            </a:r>
          </a:p>
        </p:txBody>
      </p:sp>
      <p:sp>
        <p:nvSpPr>
          <p:cNvPr id="65" name="Freeform 21"/>
          <p:cNvSpPr>
            <a:spLocks/>
          </p:cNvSpPr>
          <p:nvPr/>
        </p:nvSpPr>
        <p:spPr bwMode="auto">
          <a:xfrm>
            <a:off x="7517874" y="3227870"/>
            <a:ext cx="1487488" cy="1364558"/>
          </a:xfrm>
          <a:custGeom>
            <a:avLst/>
            <a:gdLst>
              <a:gd name="T0" fmla="*/ 77 w 97"/>
              <a:gd name="T1" fmla="*/ 0 h 108"/>
              <a:gd name="T2" fmla="*/ 19 w 97"/>
              <a:gd name="T3" fmla="*/ 0 h 108"/>
              <a:gd name="T4" fmla="*/ 0 w 97"/>
              <a:gd name="T5" fmla="*/ 20 h 108"/>
              <a:gd name="T6" fmla="*/ 0 w 97"/>
              <a:gd name="T7" fmla="*/ 78 h 108"/>
              <a:gd name="T8" fmla="*/ 19 w 97"/>
              <a:gd name="T9" fmla="*/ 98 h 108"/>
              <a:gd name="T10" fmla="*/ 42 w 97"/>
              <a:gd name="T11" fmla="*/ 98 h 108"/>
              <a:gd name="T12" fmla="*/ 43 w 97"/>
              <a:gd name="T13" fmla="*/ 99 h 108"/>
              <a:gd name="T14" fmla="*/ 48 w 97"/>
              <a:gd name="T15" fmla="*/ 108 h 108"/>
              <a:gd name="T16" fmla="*/ 53 w 97"/>
              <a:gd name="T17" fmla="*/ 99 h 108"/>
              <a:gd name="T18" fmla="*/ 54 w 97"/>
              <a:gd name="T19" fmla="*/ 98 h 108"/>
              <a:gd name="T20" fmla="*/ 77 w 97"/>
              <a:gd name="T21" fmla="*/ 98 h 108"/>
              <a:gd name="T22" fmla="*/ 97 w 97"/>
              <a:gd name="T23" fmla="*/ 78 h 108"/>
              <a:gd name="T24" fmla="*/ 97 w 97"/>
              <a:gd name="T25" fmla="*/ 20 h 108"/>
              <a:gd name="T26" fmla="*/ 77 w 97"/>
              <a:gd name="T2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8">
                <a:moveTo>
                  <a:pt x="77" y="0"/>
                </a:moveTo>
                <a:cubicBezTo>
                  <a:pt x="19" y="0"/>
                  <a:pt x="19" y="0"/>
                  <a:pt x="19" y="0"/>
                </a:cubicBezTo>
                <a:cubicBezTo>
                  <a:pt x="8" y="0"/>
                  <a:pt x="0" y="9"/>
                  <a:pt x="0" y="20"/>
                </a:cubicBezTo>
                <a:cubicBezTo>
                  <a:pt x="0" y="78"/>
                  <a:pt x="0" y="78"/>
                  <a:pt x="0" y="78"/>
                </a:cubicBezTo>
                <a:cubicBezTo>
                  <a:pt x="0" y="89"/>
                  <a:pt x="8" y="98"/>
                  <a:pt x="19" y="98"/>
                </a:cubicBezTo>
                <a:cubicBezTo>
                  <a:pt x="42" y="98"/>
                  <a:pt x="42" y="98"/>
                  <a:pt x="42" y="98"/>
                </a:cubicBezTo>
                <a:cubicBezTo>
                  <a:pt x="43" y="99"/>
                  <a:pt x="43" y="99"/>
                  <a:pt x="43" y="99"/>
                </a:cubicBezTo>
                <a:cubicBezTo>
                  <a:pt x="48" y="108"/>
                  <a:pt x="48" y="108"/>
                  <a:pt x="48" y="108"/>
                </a:cubicBezTo>
                <a:cubicBezTo>
                  <a:pt x="53" y="99"/>
                  <a:pt x="53" y="99"/>
                  <a:pt x="53" y="99"/>
                </a:cubicBezTo>
                <a:cubicBezTo>
                  <a:pt x="54" y="98"/>
                  <a:pt x="54" y="98"/>
                  <a:pt x="54" y="98"/>
                </a:cubicBezTo>
                <a:cubicBezTo>
                  <a:pt x="77" y="98"/>
                  <a:pt x="77" y="98"/>
                  <a:pt x="77" y="98"/>
                </a:cubicBezTo>
                <a:cubicBezTo>
                  <a:pt x="88" y="98"/>
                  <a:pt x="97" y="89"/>
                  <a:pt x="97" y="78"/>
                </a:cubicBezTo>
                <a:cubicBezTo>
                  <a:pt x="97" y="20"/>
                  <a:pt x="97" y="20"/>
                  <a:pt x="97" y="20"/>
                </a:cubicBezTo>
                <a:cubicBezTo>
                  <a:pt x="97" y="9"/>
                  <a:pt x="88" y="0"/>
                  <a:pt x="77" y="0"/>
                </a:cubicBezTo>
                <a:close/>
              </a:path>
            </a:pathLst>
          </a:custGeom>
          <a:solidFill>
            <a:srgbClr val="01558E"/>
          </a:solidFill>
          <a:ln>
            <a:noFill/>
          </a:ln>
        </p:spPr>
        <p:txBody>
          <a:bodyPr vert="horz" wrap="square" lIns="91440" tIns="45720" rIns="91440" bIns="45720" numCol="1" anchor="ctr" anchorCtr="0" compatLnSpc="1">
            <a:prstTxWarp prst="textNoShape">
              <a:avLst/>
            </a:prstTxWarp>
          </a:bodyPr>
          <a:lstStyle/>
          <a:p>
            <a:pPr algn="ctr"/>
            <a:r>
              <a:rPr lang="en-US" altLang="zh-CN" sz="2200" dirty="0">
                <a:solidFill>
                  <a:schemeClr val="bg1"/>
                </a:solidFill>
                <a:latin typeface="+mn-ea"/>
              </a:rPr>
              <a:t>7.</a:t>
            </a:r>
            <a:r>
              <a:rPr lang="zh-CN" altLang="en-US" sz="2200" dirty="0">
                <a:solidFill>
                  <a:schemeClr val="bg1"/>
                </a:solidFill>
                <a:latin typeface="+mn-ea"/>
              </a:rPr>
              <a:t> 病毒种植程序病毒</a:t>
            </a:r>
          </a:p>
        </p:txBody>
      </p:sp>
      <p:sp>
        <p:nvSpPr>
          <p:cNvPr id="66" name="Freeform 22"/>
          <p:cNvSpPr>
            <a:spLocks/>
          </p:cNvSpPr>
          <p:nvPr/>
        </p:nvSpPr>
        <p:spPr bwMode="auto">
          <a:xfrm>
            <a:off x="9737894" y="3227870"/>
            <a:ext cx="1485900" cy="1364558"/>
          </a:xfrm>
          <a:custGeom>
            <a:avLst/>
            <a:gdLst>
              <a:gd name="T0" fmla="*/ 78 w 97"/>
              <a:gd name="T1" fmla="*/ 0 h 108"/>
              <a:gd name="T2" fmla="*/ 20 w 97"/>
              <a:gd name="T3" fmla="*/ 0 h 108"/>
              <a:gd name="T4" fmla="*/ 0 w 97"/>
              <a:gd name="T5" fmla="*/ 20 h 108"/>
              <a:gd name="T6" fmla="*/ 0 w 97"/>
              <a:gd name="T7" fmla="*/ 78 h 108"/>
              <a:gd name="T8" fmla="*/ 20 w 97"/>
              <a:gd name="T9" fmla="*/ 98 h 108"/>
              <a:gd name="T10" fmla="*/ 43 w 97"/>
              <a:gd name="T11" fmla="*/ 98 h 108"/>
              <a:gd name="T12" fmla="*/ 44 w 97"/>
              <a:gd name="T13" fmla="*/ 99 h 108"/>
              <a:gd name="T14" fmla="*/ 49 w 97"/>
              <a:gd name="T15" fmla="*/ 108 h 108"/>
              <a:gd name="T16" fmla="*/ 54 w 97"/>
              <a:gd name="T17" fmla="*/ 99 h 108"/>
              <a:gd name="T18" fmla="*/ 55 w 97"/>
              <a:gd name="T19" fmla="*/ 98 h 108"/>
              <a:gd name="T20" fmla="*/ 78 w 97"/>
              <a:gd name="T21" fmla="*/ 98 h 108"/>
              <a:gd name="T22" fmla="*/ 97 w 97"/>
              <a:gd name="T23" fmla="*/ 78 h 108"/>
              <a:gd name="T24" fmla="*/ 97 w 97"/>
              <a:gd name="T25" fmla="*/ 20 h 108"/>
              <a:gd name="T26" fmla="*/ 78 w 97"/>
              <a:gd name="T2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8">
                <a:moveTo>
                  <a:pt x="78" y="0"/>
                </a:moveTo>
                <a:cubicBezTo>
                  <a:pt x="20" y="0"/>
                  <a:pt x="20" y="0"/>
                  <a:pt x="20" y="0"/>
                </a:cubicBezTo>
                <a:cubicBezTo>
                  <a:pt x="9" y="0"/>
                  <a:pt x="0" y="9"/>
                  <a:pt x="0" y="20"/>
                </a:cubicBezTo>
                <a:cubicBezTo>
                  <a:pt x="0" y="78"/>
                  <a:pt x="0" y="78"/>
                  <a:pt x="0" y="78"/>
                </a:cubicBezTo>
                <a:cubicBezTo>
                  <a:pt x="0" y="89"/>
                  <a:pt x="9" y="98"/>
                  <a:pt x="20" y="98"/>
                </a:cubicBezTo>
                <a:cubicBezTo>
                  <a:pt x="43" y="98"/>
                  <a:pt x="43" y="98"/>
                  <a:pt x="43" y="98"/>
                </a:cubicBezTo>
                <a:cubicBezTo>
                  <a:pt x="44" y="99"/>
                  <a:pt x="44" y="99"/>
                  <a:pt x="44" y="99"/>
                </a:cubicBezTo>
                <a:cubicBezTo>
                  <a:pt x="49" y="108"/>
                  <a:pt x="49" y="108"/>
                  <a:pt x="49" y="108"/>
                </a:cubicBezTo>
                <a:cubicBezTo>
                  <a:pt x="54" y="99"/>
                  <a:pt x="54" y="99"/>
                  <a:pt x="54" y="99"/>
                </a:cubicBezTo>
                <a:cubicBezTo>
                  <a:pt x="55" y="98"/>
                  <a:pt x="55" y="98"/>
                  <a:pt x="55" y="98"/>
                </a:cubicBezTo>
                <a:cubicBezTo>
                  <a:pt x="78" y="98"/>
                  <a:pt x="78" y="98"/>
                  <a:pt x="78" y="98"/>
                </a:cubicBezTo>
                <a:cubicBezTo>
                  <a:pt x="89" y="98"/>
                  <a:pt x="97" y="89"/>
                  <a:pt x="97" y="78"/>
                </a:cubicBezTo>
                <a:cubicBezTo>
                  <a:pt x="97" y="20"/>
                  <a:pt x="97" y="20"/>
                  <a:pt x="97" y="20"/>
                </a:cubicBezTo>
                <a:cubicBezTo>
                  <a:pt x="97" y="9"/>
                  <a:pt x="89" y="0"/>
                  <a:pt x="78" y="0"/>
                </a:cubicBezTo>
                <a:close/>
              </a:path>
            </a:pathLst>
          </a:custGeom>
          <a:solidFill>
            <a:srgbClr val="FED31C"/>
          </a:solidFill>
          <a:ln>
            <a:noFill/>
          </a:ln>
        </p:spPr>
        <p:txBody>
          <a:bodyPr vert="horz" wrap="square" lIns="91440" tIns="45720" rIns="91440" bIns="45720" numCol="1" anchor="ctr" anchorCtr="0" compatLnSpc="1">
            <a:prstTxWarp prst="textNoShape">
              <a:avLst/>
            </a:prstTxWarp>
          </a:bodyPr>
          <a:lstStyle/>
          <a:p>
            <a:pPr algn="ctr"/>
            <a:r>
              <a:rPr lang="en-US" altLang="zh-CN" sz="2200" dirty="0">
                <a:latin typeface="+mn-ea"/>
              </a:rPr>
              <a:t>9.</a:t>
            </a:r>
            <a:r>
              <a:rPr lang="zh-CN" altLang="en-US" sz="2200" dirty="0">
                <a:latin typeface="+mn-ea"/>
              </a:rPr>
              <a:t>捆绑机病毒</a:t>
            </a:r>
          </a:p>
        </p:txBody>
      </p:sp>
      <p:sp>
        <p:nvSpPr>
          <p:cNvPr id="67" name="Freeform 24"/>
          <p:cNvSpPr>
            <a:spLocks/>
          </p:cNvSpPr>
          <p:nvPr/>
        </p:nvSpPr>
        <p:spPr bwMode="auto">
          <a:xfrm>
            <a:off x="8628678" y="4992478"/>
            <a:ext cx="1485900" cy="1302645"/>
          </a:xfrm>
          <a:custGeom>
            <a:avLst/>
            <a:gdLst>
              <a:gd name="T0" fmla="*/ 20 w 97"/>
              <a:gd name="T1" fmla="*/ 108 h 108"/>
              <a:gd name="T2" fmla="*/ 77 w 97"/>
              <a:gd name="T3" fmla="*/ 108 h 108"/>
              <a:gd name="T4" fmla="*/ 97 w 97"/>
              <a:gd name="T5" fmla="*/ 88 h 108"/>
              <a:gd name="T6" fmla="*/ 97 w 97"/>
              <a:gd name="T7" fmla="*/ 31 h 108"/>
              <a:gd name="T8" fmla="*/ 77 w 97"/>
              <a:gd name="T9" fmla="*/ 11 h 108"/>
              <a:gd name="T10" fmla="*/ 55 w 97"/>
              <a:gd name="T11" fmla="*/ 11 h 108"/>
              <a:gd name="T12" fmla="*/ 54 w 97"/>
              <a:gd name="T13" fmla="*/ 9 h 108"/>
              <a:gd name="T14" fmla="*/ 48 w 97"/>
              <a:gd name="T15" fmla="*/ 0 h 108"/>
              <a:gd name="T16" fmla="*/ 43 w 97"/>
              <a:gd name="T17" fmla="*/ 9 h 108"/>
              <a:gd name="T18" fmla="*/ 42 w 97"/>
              <a:gd name="T19" fmla="*/ 11 h 108"/>
              <a:gd name="T20" fmla="*/ 20 w 97"/>
              <a:gd name="T21" fmla="*/ 11 h 108"/>
              <a:gd name="T22" fmla="*/ 0 w 97"/>
              <a:gd name="T23" fmla="*/ 31 h 108"/>
              <a:gd name="T24" fmla="*/ 0 w 97"/>
              <a:gd name="T25" fmla="*/ 88 h 108"/>
              <a:gd name="T26" fmla="*/ 20 w 97"/>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8">
                <a:moveTo>
                  <a:pt x="20" y="108"/>
                </a:moveTo>
                <a:cubicBezTo>
                  <a:pt x="77" y="108"/>
                  <a:pt x="77" y="108"/>
                  <a:pt x="77" y="108"/>
                </a:cubicBezTo>
                <a:cubicBezTo>
                  <a:pt x="88" y="108"/>
                  <a:pt x="97" y="99"/>
                  <a:pt x="97" y="88"/>
                </a:cubicBezTo>
                <a:cubicBezTo>
                  <a:pt x="97" y="31"/>
                  <a:pt x="97" y="31"/>
                  <a:pt x="97" y="31"/>
                </a:cubicBezTo>
                <a:cubicBezTo>
                  <a:pt x="97" y="20"/>
                  <a:pt x="88" y="11"/>
                  <a:pt x="77" y="11"/>
                </a:cubicBezTo>
                <a:cubicBezTo>
                  <a:pt x="55" y="11"/>
                  <a:pt x="55" y="11"/>
                  <a:pt x="55" y="11"/>
                </a:cubicBezTo>
                <a:cubicBezTo>
                  <a:pt x="54" y="9"/>
                  <a:pt x="54" y="9"/>
                  <a:pt x="54" y="9"/>
                </a:cubicBezTo>
                <a:cubicBezTo>
                  <a:pt x="48" y="0"/>
                  <a:pt x="48" y="0"/>
                  <a:pt x="48" y="0"/>
                </a:cubicBezTo>
                <a:cubicBezTo>
                  <a:pt x="43" y="9"/>
                  <a:pt x="43" y="9"/>
                  <a:pt x="43" y="9"/>
                </a:cubicBezTo>
                <a:cubicBezTo>
                  <a:pt x="42" y="11"/>
                  <a:pt x="42" y="11"/>
                  <a:pt x="42" y="11"/>
                </a:cubicBezTo>
                <a:cubicBezTo>
                  <a:pt x="20" y="11"/>
                  <a:pt x="20" y="11"/>
                  <a:pt x="20" y="11"/>
                </a:cubicBezTo>
                <a:cubicBezTo>
                  <a:pt x="9" y="11"/>
                  <a:pt x="0" y="20"/>
                  <a:pt x="0" y="31"/>
                </a:cubicBezTo>
                <a:cubicBezTo>
                  <a:pt x="0" y="88"/>
                  <a:pt x="0" y="88"/>
                  <a:pt x="0" y="88"/>
                </a:cubicBezTo>
                <a:cubicBezTo>
                  <a:pt x="0" y="99"/>
                  <a:pt x="9" y="108"/>
                  <a:pt x="20" y="108"/>
                </a:cubicBez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r>
              <a:rPr lang="en-US" altLang="zh-CN" sz="2200" dirty="0">
                <a:latin typeface="+mn-ea"/>
              </a:rPr>
              <a:t>8.</a:t>
            </a:r>
            <a:r>
              <a:rPr lang="zh-CN" altLang="en-US" sz="2200" dirty="0">
                <a:latin typeface="+mn-ea"/>
              </a:rPr>
              <a:t> 破坏性程序病毒</a:t>
            </a:r>
          </a:p>
        </p:txBody>
      </p:sp>
      <p:sp>
        <p:nvSpPr>
          <p:cNvPr id="68" name="Freeform 25"/>
          <p:cNvSpPr>
            <a:spLocks/>
          </p:cNvSpPr>
          <p:nvPr/>
        </p:nvSpPr>
        <p:spPr bwMode="auto">
          <a:xfrm>
            <a:off x="6392783" y="4992478"/>
            <a:ext cx="1503363" cy="1302645"/>
          </a:xfrm>
          <a:custGeom>
            <a:avLst/>
            <a:gdLst>
              <a:gd name="T0" fmla="*/ 20 w 98"/>
              <a:gd name="T1" fmla="*/ 108 h 108"/>
              <a:gd name="T2" fmla="*/ 78 w 98"/>
              <a:gd name="T3" fmla="*/ 108 h 108"/>
              <a:gd name="T4" fmla="*/ 98 w 98"/>
              <a:gd name="T5" fmla="*/ 88 h 108"/>
              <a:gd name="T6" fmla="*/ 98 w 98"/>
              <a:gd name="T7" fmla="*/ 30 h 108"/>
              <a:gd name="T8" fmla="*/ 78 w 98"/>
              <a:gd name="T9" fmla="*/ 11 h 108"/>
              <a:gd name="T10" fmla="*/ 55 w 98"/>
              <a:gd name="T11" fmla="*/ 11 h 108"/>
              <a:gd name="T12" fmla="*/ 54 w 98"/>
              <a:gd name="T13" fmla="*/ 9 h 108"/>
              <a:gd name="T14" fmla="*/ 49 w 98"/>
              <a:gd name="T15" fmla="*/ 0 h 108"/>
              <a:gd name="T16" fmla="*/ 44 w 98"/>
              <a:gd name="T17" fmla="*/ 9 h 108"/>
              <a:gd name="T18" fmla="*/ 43 w 98"/>
              <a:gd name="T19" fmla="*/ 11 h 108"/>
              <a:gd name="T20" fmla="*/ 20 w 98"/>
              <a:gd name="T21" fmla="*/ 11 h 108"/>
              <a:gd name="T22" fmla="*/ 0 w 98"/>
              <a:gd name="T23" fmla="*/ 30 h 108"/>
              <a:gd name="T24" fmla="*/ 0 w 98"/>
              <a:gd name="T25" fmla="*/ 88 h 108"/>
              <a:gd name="T26" fmla="*/ 20 w 98"/>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108">
                <a:moveTo>
                  <a:pt x="20" y="108"/>
                </a:moveTo>
                <a:cubicBezTo>
                  <a:pt x="78" y="108"/>
                  <a:pt x="78" y="108"/>
                  <a:pt x="78" y="108"/>
                </a:cubicBezTo>
                <a:cubicBezTo>
                  <a:pt x="89" y="108"/>
                  <a:pt x="98" y="99"/>
                  <a:pt x="98" y="88"/>
                </a:cubicBezTo>
                <a:cubicBezTo>
                  <a:pt x="98" y="30"/>
                  <a:pt x="98" y="30"/>
                  <a:pt x="98" y="30"/>
                </a:cubicBezTo>
                <a:cubicBezTo>
                  <a:pt x="98" y="19"/>
                  <a:pt x="89" y="11"/>
                  <a:pt x="78" y="11"/>
                </a:cubicBezTo>
                <a:cubicBezTo>
                  <a:pt x="55" y="11"/>
                  <a:pt x="55" y="11"/>
                  <a:pt x="55" y="11"/>
                </a:cubicBezTo>
                <a:cubicBezTo>
                  <a:pt x="54" y="9"/>
                  <a:pt x="54" y="9"/>
                  <a:pt x="54" y="9"/>
                </a:cubicBezTo>
                <a:cubicBezTo>
                  <a:pt x="49" y="0"/>
                  <a:pt x="49" y="0"/>
                  <a:pt x="49" y="0"/>
                </a:cubicBezTo>
                <a:cubicBezTo>
                  <a:pt x="44" y="9"/>
                  <a:pt x="44" y="9"/>
                  <a:pt x="44" y="9"/>
                </a:cubicBezTo>
                <a:cubicBezTo>
                  <a:pt x="43" y="11"/>
                  <a:pt x="43" y="11"/>
                  <a:pt x="43" y="11"/>
                </a:cubicBezTo>
                <a:cubicBezTo>
                  <a:pt x="20" y="11"/>
                  <a:pt x="20" y="11"/>
                  <a:pt x="20" y="11"/>
                </a:cubicBezTo>
                <a:cubicBezTo>
                  <a:pt x="9" y="11"/>
                  <a:pt x="0" y="19"/>
                  <a:pt x="0" y="30"/>
                </a:cubicBezTo>
                <a:cubicBezTo>
                  <a:pt x="0" y="88"/>
                  <a:pt x="0" y="88"/>
                  <a:pt x="0" y="88"/>
                </a:cubicBezTo>
                <a:cubicBezTo>
                  <a:pt x="0" y="99"/>
                  <a:pt x="9" y="108"/>
                  <a:pt x="20" y="108"/>
                </a:cubicBezTo>
                <a:close/>
              </a:path>
            </a:pathLst>
          </a:custGeom>
          <a:solidFill>
            <a:srgbClr val="01558E"/>
          </a:solidFill>
          <a:ln>
            <a:noFill/>
          </a:ln>
        </p:spPr>
        <p:txBody>
          <a:bodyPr vert="horz" wrap="square" lIns="91440" tIns="45720" rIns="91440" bIns="45720" numCol="1" anchor="ctr" anchorCtr="0" compatLnSpc="1">
            <a:prstTxWarp prst="textNoShape">
              <a:avLst/>
            </a:prstTxWarp>
          </a:bodyPr>
          <a:lstStyle/>
          <a:p>
            <a:pPr algn="ctr"/>
            <a:r>
              <a:rPr lang="en-US" altLang="zh-CN" sz="2200" dirty="0">
                <a:solidFill>
                  <a:schemeClr val="bg1"/>
                </a:solidFill>
                <a:latin typeface="+mn-ea"/>
              </a:rPr>
              <a:t>6.</a:t>
            </a:r>
            <a:r>
              <a:rPr lang="zh-CN" altLang="en-US" sz="2200" dirty="0">
                <a:solidFill>
                  <a:schemeClr val="bg1"/>
                </a:solidFill>
                <a:latin typeface="+mn-ea"/>
              </a:rPr>
              <a:t> 后门病毒</a:t>
            </a:r>
          </a:p>
        </p:txBody>
      </p:sp>
      <p:sp>
        <p:nvSpPr>
          <p:cNvPr id="69" name="Freeform 26"/>
          <p:cNvSpPr>
            <a:spLocks/>
          </p:cNvSpPr>
          <p:nvPr/>
        </p:nvSpPr>
        <p:spPr bwMode="auto">
          <a:xfrm>
            <a:off x="4174351" y="4992478"/>
            <a:ext cx="1487488" cy="1302645"/>
          </a:xfrm>
          <a:custGeom>
            <a:avLst/>
            <a:gdLst>
              <a:gd name="T0" fmla="*/ 19 w 97"/>
              <a:gd name="T1" fmla="*/ 108 h 108"/>
              <a:gd name="T2" fmla="*/ 77 w 97"/>
              <a:gd name="T3" fmla="*/ 108 h 108"/>
              <a:gd name="T4" fmla="*/ 97 w 97"/>
              <a:gd name="T5" fmla="*/ 88 h 108"/>
              <a:gd name="T6" fmla="*/ 97 w 97"/>
              <a:gd name="T7" fmla="*/ 31 h 108"/>
              <a:gd name="T8" fmla="*/ 77 w 97"/>
              <a:gd name="T9" fmla="*/ 11 h 108"/>
              <a:gd name="T10" fmla="*/ 54 w 97"/>
              <a:gd name="T11" fmla="*/ 11 h 108"/>
              <a:gd name="T12" fmla="*/ 53 w 97"/>
              <a:gd name="T13" fmla="*/ 9 h 108"/>
              <a:gd name="T14" fmla="*/ 48 w 97"/>
              <a:gd name="T15" fmla="*/ 0 h 108"/>
              <a:gd name="T16" fmla="*/ 43 w 97"/>
              <a:gd name="T17" fmla="*/ 9 h 108"/>
              <a:gd name="T18" fmla="*/ 42 w 97"/>
              <a:gd name="T19" fmla="*/ 11 h 108"/>
              <a:gd name="T20" fmla="*/ 19 w 97"/>
              <a:gd name="T21" fmla="*/ 11 h 108"/>
              <a:gd name="T22" fmla="*/ 0 w 97"/>
              <a:gd name="T23" fmla="*/ 31 h 108"/>
              <a:gd name="T24" fmla="*/ 0 w 97"/>
              <a:gd name="T25" fmla="*/ 88 h 108"/>
              <a:gd name="T26" fmla="*/ 19 w 97"/>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8">
                <a:moveTo>
                  <a:pt x="19" y="108"/>
                </a:moveTo>
                <a:cubicBezTo>
                  <a:pt x="77" y="108"/>
                  <a:pt x="77" y="108"/>
                  <a:pt x="77" y="108"/>
                </a:cubicBezTo>
                <a:cubicBezTo>
                  <a:pt x="88" y="108"/>
                  <a:pt x="97" y="99"/>
                  <a:pt x="97" y="88"/>
                </a:cubicBezTo>
                <a:cubicBezTo>
                  <a:pt x="97" y="31"/>
                  <a:pt x="97" y="31"/>
                  <a:pt x="97" y="31"/>
                </a:cubicBezTo>
                <a:cubicBezTo>
                  <a:pt x="97" y="20"/>
                  <a:pt x="88" y="11"/>
                  <a:pt x="77" y="11"/>
                </a:cubicBezTo>
                <a:cubicBezTo>
                  <a:pt x="54" y="11"/>
                  <a:pt x="54" y="11"/>
                  <a:pt x="54" y="11"/>
                </a:cubicBezTo>
                <a:cubicBezTo>
                  <a:pt x="53" y="9"/>
                  <a:pt x="53" y="9"/>
                  <a:pt x="53" y="9"/>
                </a:cubicBezTo>
                <a:cubicBezTo>
                  <a:pt x="48" y="0"/>
                  <a:pt x="48" y="0"/>
                  <a:pt x="48" y="0"/>
                </a:cubicBezTo>
                <a:cubicBezTo>
                  <a:pt x="43" y="9"/>
                  <a:pt x="43" y="9"/>
                  <a:pt x="43" y="9"/>
                </a:cubicBezTo>
                <a:cubicBezTo>
                  <a:pt x="42" y="11"/>
                  <a:pt x="42" y="11"/>
                  <a:pt x="42" y="11"/>
                </a:cubicBezTo>
                <a:cubicBezTo>
                  <a:pt x="19" y="11"/>
                  <a:pt x="19" y="11"/>
                  <a:pt x="19" y="11"/>
                </a:cubicBezTo>
                <a:cubicBezTo>
                  <a:pt x="8" y="11"/>
                  <a:pt x="0" y="20"/>
                  <a:pt x="0" y="31"/>
                </a:cubicBezTo>
                <a:cubicBezTo>
                  <a:pt x="0" y="88"/>
                  <a:pt x="0" y="88"/>
                  <a:pt x="0" y="88"/>
                </a:cubicBezTo>
                <a:cubicBezTo>
                  <a:pt x="0" y="99"/>
                  <a:pt x="8" y="108"/>
                  <a:pt x="19" y="108"/>
                </a:cubicBezTo>
                <a:close/>
              </a:path>
            </a:pathLst>
          </a:custGeom>
          <a:solidFill>
            <a:srgbClr val="FED31C"/>
          </a:solidFill>
          <a:ln>
            <a:noFill/>
          </a:ln>
        </p:spPr>
        <p:txBody>
          <a:bodyPr vert="horz" wrap="square" lIns="91440" tIns="45720" rIns="91440" bIns="45720" numCol="1" anchor="ctr" anchorCtr="0" compatLnSpc="1">
            <a:prstTxWarp prst="textNoShape">
              <a:avLst/>
            </a:prstTxWarp>
          </a:bodyPr>
          <a:lstStyle/>
          <a:p>
            <a:pPr algn="ctr"/>
            <a:r>
              <a:rPr lang="en-US" altLang="zh-CN" sz="2200" dirty="0">
                <a:latin typeface="+mn-ea"/>
              </a:rPr>
              <a:t>4.</a:t>
            </a:r>
            <a:r>
              <a:rPr lang="zh-CN" altLang="en-US" sz="2200" dirty="0">
                <a:latin typeface="+mn-ea"/>
              </a:rPr>
              <a:t> 脚本病毒</a:t>
            </a:r>
          </a:p>
        </p:txBody>
      </p:sp>
      <p:sp>
        <p:nvSpPr>
          <p:cNvPr id="70" name="Freeform 27"/>
          <p:cNvSpPr>
            <a:spLocks/>
          </p:cNvSpPr>
          <p:nvPr/>
        </p:nvSpPr>
        <p:spPr bwMode="auto">
          <a:xfrm>
            <a:off x="1940044" y="4992478"/>
            <a:ext cx="1485900" cy="1302645"/>
          </a:xfrm>
          <a:custGeom>
            <a:avLst/>
            <a:gdLst>
              <a:gd name="T0" fmla="*/ 20 w 97"/>
              <a:gd name="T1" fmla="*/ 108 h 108"/>
              <a:gd name="T2" fmla="*/ 77 w 97"/>
              <a:gd name="T3" fmla="*/ 108 h 108"/>
              <a:gd name="T4" fmla="*/ 97 w 97"/>
              <a:gd name="T5" fmla="*/ 88 h 108"/>
              <a:gd name="T6" fmla="*/ 97 w 97"/>
              <a:gd name="T7" fmla="*/ 31 h 108"/>
              <a:gd name="T8" fmla="*/ 77 w 97"/>
              <a:gd name="T9" fmla="*/ 11 h 108"/>
              <a:gd name="T10" fmla="*/ 55 w 97"/>
              <a:gd name="T11" fmla="*/ 11 h 108"/>
              <a:gd name="T12" fmla="*/ 54 w 97"/>
              <a:gd name="T13" fmla="*/ 9 h 108"/>
              <a:gd name="T14" fmla="*/ 48 w 97"/>
              <a:gd name="T15" fmla="*/ 0 h 108"/>
              <a:gd name="T16" fmla="*/ 43 w 97"/>
              <a:gd name="T17" fmla="*/ 9 h 108"/>
              <a:gd name="T18" fmla="*/ 42 w 97"/>
              <a:gd name="T19" fmla="*/ 11 h 108"/>
              <a:gd name="T20" fmla="*/ 20 w 97"/>
              <a:gd name="T21" fmla="*/ 11 h 108"/>
              <a:gd name="T22" fmla="*/ 0 w 97"/>
              <a:gd name="T23" fmla="*/ 31 h 108"/>
              <a:gd name="T24" fmla="*/ 0 w 97"/>
              <a:gd name="T25" fmla="*/ 88 h 108"/>
              <a:gd name="T26" fmla="*/ 20 w 97"/>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08">
                <a:moveTo>
                  <a:pt x="20" y="108"/>
                </a:moveTo>
                <a:cubicBezTo>
                  <a:pt x="77" y="108"/>
                  <a:pt x="77" y="108"/>
                  <a:pt x="77" y="108"/>
                </a:cubicBezTo>
                <a:cubicBezTo>
                  <a:pt x="88" y="108"/>
                  <a:pt x="97" y="99"/>
                  <a:pt x="97" y="88"/>
                </a:cubicBezTo>
                <a:cubicBezTo>
                  <a:pt x="97" y="31"/>
                  <a:pt x="97" y="31"/>
                  <a:pt x="97" y="31"/>
                </a:cubicBezTo>
                <a:cubicBezTo>
                  <a:pt x="97" y="20"/>
                  <a:pt x="88" y="11"/>
                  <a:pt x="77" y="11"/>
                </a:cubicBezTo>
                <a:cubicBezTo>
                  <a:pt x="55" y="11"/>
                  <a:pt x="55" y="11"/>
                  <a:pt x="55" y="11"/>
                </a:cubicBezTo>
                <a:cubicBezTo>
                  <a:pt x="54" y="9"/>
                  <a:pt x="54" y="9"/>
                  <a:pt x="54" y="9"/>
                </a:cubicBezTo>
                <a:cubicBezTo>
                  <a:pt x="48" y="0"/>
                  <a:pt x="48" y="0"/>
                  <a:pt x="48" y="0"/>
                </a:cubicBezTo>
                <a:cubicBezTo>
                  <a:pt x="43" y="9"/>
                  <a:pt x="43" y="9"/>
                  <a:pt x="43" y="9"/>
                </a:cubicBezTo>
                <a:cubicBezTo>
                  <a:pt x="42" y="11"/>
                  <a:pt x="42" y="11"/>
                  <a:pt x="42" y="11"/>
                </a:cubicBezTo>
                <a:cubicBezTo>
                  <a:pt x="20" y="11"/>
                  <a:pt x="20" y="11"/>
                  <a:pt x="20" y="11"/>
                </a:cubicBezTo>
                <a:cubicBezTo>
                  <a:pt x="9" y="11"/>
                  <a:pt x="0" y="20"/>
                  <a:pt x="0" y="31"/>
                </a:cubicBezTo>
                <a:cubicBezTo>
                  <a:pt x="0" y="88"/>
                  <a:pt x="0" y="88"/>
                  <a:pt x="0" y="88"/>
                </a:cubicBezTo>
                <a:cubicBezTo>
                  <a:pt x="0" y="99"/>
                  <a:pt x="9" y="108"/>
                  <a:pt x="20" y="108"/>
                </a:cubicBezTo>
                <a:close/>
              </a:path>
            </a:pathLst>
          </a:custGeom>
          <a:solidFill>
            <a:srgbClr val="01558E"/>
          </a:solidFill>
          <a:ln>
            <a:noFill/>
          </a:ln>
        </p:spPr>
        <p:txBody>
          <a:bodyPr vert="horz" wrap="square" lIns="91440" tIns="45720" rIns="91440" bIns="45720" numCol="1" anchor="ctr" anchorCtr="0" compatLnSpc="1">
            <a:prstTxWarp prst="textNoShape">
              <a:avLst/>
            </a:prstTxWarp>
          </a:bodyPr>
          <a:lstStyle/>
          <a:p>
            <a:pPr algn="ctr"/>
            <a:r>
              <a:rPr lang="en-US" altLang="zh-CN" sz="2200" dirty="0">
                <a:solidFill>
                  <a:schemeClr val="bg1"/>
                </a:solidFill>
                <a:latin typeface="+mn-ea"/>
              </a:rPr>
              <a:t>2.</a:t>
            </a:r>
            <a:r>
              <a:rPr lang="zh-CN" altLang="en-US" sz="2200" dirty="0">
                <a:solidFill>
                  <a:schemeClr val="bg1"/>
                </a:solidFill>
                <a:latin typeface="+mn-ea"/>
              </a:rPr>
              <a:t> 蠕虫病毒</a:t>
            </a:r>
          </a:p>
        </p:txBody>
      </p:sp>
    </p:spTree>
    <p:extLst>
      <p:ext uri="{BB962C8B-B14F-4D97-AF65-F5344CB8AC3E}">
        <p14:creationId xmlns:p14="http://schemas.microsoft.com/office/powerpoint/2010/main" val="40892229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（二）计算机感染病毒的表现</a:t>
            </a:r>
          </a:p>
        </p:txBody>
      </p:sp>
      <p:sp>
        <p:nvSpPr>
          <p:cNvPr id="34" name="内容占位符 3"/>
          <p:cNvSpPr txBox="1">
            <a:spLocks/>
          </p:cNvSpPr>
          <p:nvPr/>
        </p:nvSpPr>
        <p:spPr>
          <a:xfrm>
            <a:off x="530225" y="966330"/>
            <a:ext cx="10910143" cy="1345070"/>
          </a:xfrm>
          <a:prstGeom prst="rect">
            <a:avLst/>
          </a:prstGeom>
        </p:spPr>
        <p:txBody>
          <a:bodyPr vert="horz" lIns="91440" tIns="45720" rIns="91440" bIns="45720" rtlCol="0">
            <a:norm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在计算机感染病毒之后，并不一定会立刻对计算机的正常工作产生巨大的影响，这时可以通过一些计算机运行的细微变化，来判断计算机是否感染了病毒。</a:t>
            </a:r>
          </a:p>
        </p:txBody>
      </p:sp>
      <p:grpSp>
        <p:nvGrpSpPr>
          <p:cNvPr id="35" name="组合 34"/>
          <p:cNvGrpSpPr/>
          <p:nvPr/>
        </p:nvGrpSpPr>
        <p:grpSpPr>
          <a:xfrm>
            <a:off x="1287780" y="2284134"/>
            <a:ext cx="4821344" cy="4278418"/>
            <a:chOff x="818417" y="2150058"/>
            <a:chExt cx="4821344" cy="4278418"/>
          </a:xfrm>
        </p:grpSpPr>
        <p:sp>
          <p:nvSpPr>
            <p:cNvPr id="37" name="Rounded Rectangle 80"/>
            <p:cNvSpPr/>
            <p:nvPr/>
          </p:nvSpPr>
          <p:spPr>
            <a:xfrm>
              <a:off x="818417" y="2164864"/>
              <a:ext cx="788604" cy="35509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38" name="Rounded Rectangle 158"/>
            <p:cNvSpPr/>
            <p:nvPr/>
          </p:nvSpPr>
          <p:spPr>
            <a:xfrm>
              <a:off x="818417" y="2837266"/>
              <a:ext cx="788604" cy="3550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39" name="Rounded Rectangle 163"/>
            <p:cNvSpPr/>
            <p:nvPr/>
          </p:nvSpPr>
          <p:spPr>
            <a:xfrm>
              <a:off x="818417" y="3708459"/>
              <a:ext cx="788604" cy="3550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40" name="Rounded Rectangle 168"/>
            <p:cNvSpPr/>
            <p:nvPr/>
          </p:nvSpPr>
          <p:spPr>
            <a:xfrm>
              <a:off x="818417" y="4440988"/>
              <a:ext cx="788604" cy="35509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56" name="矩形 55"/>
            <p:cNvSpPr/>
            <p:nvPr/>
          </p:nvSpPr>
          <p:spPr>
            <a:xfrm>
              <a:off x="1687509" y="2150058"/>
              <a:ext cx="3850228" cy="498598"/>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磁盘文件的数量无故增多。</a:t>
              </a:r>
            </a:p>
          </p:txBody>
        </p:sp>
        <p:sp>
          <p:nvSpPr>
            <p:cNvPr id="54" name="矩形 53"/>
            <p:cNvSpPr/>
            <p:nvPr/>
          </p:nvSpPr>
          <p:spPr>
            <a:xfrm>
              <a:off x="1687509" y="2722497"/>
              <a:ext cx="3850228" cy="904863"/>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计算机系统的内存空间明显变小，运行速度明显减慢。</a:t>
              </a:r>
            </a:p>
          </p:txBody>
        </p:sp>
        <p:sp>
          <p:nvSpPr>
            <p:cNvPr id="51" name="矩形 50"/>
            <p:cNvSpPr/>
            <p:nvPr/>
          </p:nvSpPr>
          <p:spPr>
            <a:xfrm>
              <a:off x="1687509" y="3663236"/>
              <a:ext cx="3850228" cy="498598"/>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文件的日期或时间被修改。</a:t>
              </a:r>
            </a:p>
          </p:txBody>
        </p:sp>
        <p:sp>
          <p:nvSpPr>
            <p:cNvPr id="48" name="矩形 47"/>
            <p:cNvSpPr/>
            <p:nvPr/>
          </p:nvSpPr>
          <p:spPr>
            <a:xfrm>
              <a:off x="1687508" y="4324068"/>
              <a:ext cx="3952253" cy="904863"/>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经常无缘无故地死机或重新启动。</a:t>
              </a:r>
            </a:p>
          </p:txBody>
        </p:sp>
        <p:sp>
          <p:nvSpPr>
            <p:cNvPr id="88" name="Rounded Rectangle 163"/>
            <p:cNvSpPr/>
            <p:nvPr/>
          </p:nvSpPr>
          <p:spPr>
            <a:xfrm>
              <a:off x="818417" y="5279204"/>
              <a:ext cx="788604" cy="3550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89" name="矩形 88"/>
            <p:cNvSpPr/>
            <p:nvPr/>
          </p:nvSpPr>
          <p:spPr>
            <a:xfrm>
              <a:off x="1687509" y="5233981"/>
              <a:ext cx="3850228" cy="498598"/>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丢失文件或文件损坏。</a:t>
              </a:r>
            </a:p>
          </p:txBody>
        </p:sp>
        <p:sp>
          <p:nvSpPr>
            <p:cNvPr id="90" name="Rounded Rectangle 168"/>
            <p:cNvSpPr/>
            <p:nvPr/>
          </p:nvSpPr>
          <p:spPr>
            <a:xfrm>
              <a:off x="818417" y="5995998"/>
              <a:ext cx="788604" cy="35509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91" name="矩形 90"/>
            <p:cNvSpPr/>
            <p:nvPr/>
          </p:nvSpPr>
          <p:spPr>
            <a:xfrm>
              <a:off x="1687509" y="5929878"/>
              <a:ext cx="3850228" cy="498598"/>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打开某网页后弹出大量对话框。</a:t>
              </a:r>
            </a:p>
          </p:txBody>
        </p:sp>
      </p:grpSp>
      <p:grpSp>
        <p:nvGrpSpPr>
          <p:cNvPr id="92" name="组合 91"/>
          <p:cNvGrpSpPr/>
          <p:nvPr/>
        </p:nvGrpSpPr>
        <p:grpSpPr>
          <a:xfrm>
            <a:off x="6254854" y="2298940"/>
            <a:ext cx="5433268" cy="4278418"/>
            <a:chOff x="818417" y="2150058"/>
            <a:chExt cx="5433268" cy="4278418"/>
          </a:xfrm>
        </p:grpSpPr>
        <p:sp>
          <p:nvSpPr>
            <p:cNvPr id="93" name="Rounded Rectangle 80"/>
            <p:cNvSpPr/>
            <p:nvPr/>
          </p:nvSpPr>
          <p:spPr>
            <a:xfrm>
              <a:off x="818417" y="2164864"/>
              <a:ext cx="788604" cy="35509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94" name="Rounded Rectangle 158"/>
            <p:cNvSpPr/>
            <p:nvPr/>
          </p:nvSpPr>
          <p:spPr>
            <a:xfrm>
              <a:off x="818417" y="2786466"/>
              <a:ext cx="788604" cy="3550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95" name="Rounded Rectangle 163"/>
            <p:cNvSpPr/>
            <p:nvPr/>
          </p:nvSpPr>
          <p:spPr>
            <a:xfrm>
              <a:off x="818417" y="3619559"/>
              <a:ext cx="788604" cy="3550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96" name="Rounded Rectangle 168"/>
            <p:cNvSpPr/>
            <p:nvPr/>
          </p:nvSpPr>
          <p:spPr>
            <a:xfrm>
              <a:off x="818417" y="4504488"/>
              <a:ext cx="788604" cy="35509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97" name="矩形 96"/>
            <p:cNvSpPr/>
            <p:nvPr/>
          </p:nvSpPr>
          <p:spPr>
            <a:xfrm>
              <a:off x="1687509" y="2150058"/>
              <a:ext cx="4564176" cy="498598"/>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文件无法正确读取、复制或打开。</a:t>
              </a:r>
            </a:p>
          </p:txBody>
        </p:sp>
        <p:sp>
          <p:nvSpPr>
            <p:cNvPr id="98" name="矩形 97"/>
            <p:cNvSpPr/>
            <p:nvPr/>
          </p:nvSpPr>
          <p:spPr>
            <a:xfrm>
              <a:off x="1687509" y="2671697"/>
              <a:ext cx="4285168" cy="904863"/>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以前能正常运行的软件经常发生内存不足的错误，甚至死机。</a:t>
              </a:r>
            </a:p>
          </p:txBody>
        </p:sp>
        <p:sp>
          <p:nvSpPr>
            <p:cNvPr id="99" name="矩形 98"/>
            <p:cNvSpPr/>
            <p:nvPr/>
          </p:nvSpPr>
          <p:spPr>
            <a:xfrm>
              <a:off x="1687509" y="3536236"/>
              <a:ext cx="4564176" cy="904863"/>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出现异常对话框，要求用户输入密码。</a:t>
              </a:r>
            </a:p>
          </p:txBody>
        </p:sp>
        <p:sp>
          <p:nvSpPr>
            <p:cNvPr id="100" name="矩形 99"/>
            <p:cNvSpPr/>
            <p:nvPr/>
          </p:nvSpPr>
          <p:spPr>
            <a:xfrm>
              <a:off x="1687509" y="4400268"/>
              <a:ext cx="4398718" cy="904863"/>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显示器屏幕出现花屏、奇怪的信息或图像。</a:t>
              </a:r>
            </a:p>
          </p:txBody>
        </p:sp>
        <p:sp>
          <p:nvSpPr>
            <p:cNvPr id="101" name="Rounded Rectangle 163"/>
            <p:cNvSpPr/>
            <p:nvPr/>
          </p:nvSpPr>
          <p:spPr>
            <a:xfrm>
              <a:off x="818417" y="5368104"/>
              <a:ext cx="788604" cy="3550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102" name="矩形 101"/>
            <p:cNvSpPr/>
            <p:nvPr/>
          </p:nvSpPr>
          <p:spPr>
            <a:xfrm>
              <a:off x="1687509" y="5297481"/>
              <a:ext cx="4458454" cy="498598"/>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浏览器自动链接到一些陌生的网站。</a:t>
              </a:r>
            </a:p>
          </p:txBody>
        </p:sp>
        <p:sp>
          <p:nvSpPr>
            <p:cNvPr id="103" name="Rounded Rectangle 168"/>
            <p:cNvSpPr/>
            <p:nvPr/>
          </p:nvSpPr>
          <p:spPr>
            <a:xfrm>
              <a:off x="818417" y="5995998"/>
              <a:ext cx="788604" cy="35509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0000</a:t>
              </a:r>
            </a:p>
          </p:txBody>
        </p:sp>
        <p:sp>
          <p:nvSpPr>
            <p:cNvPr id="104" name="矩形 103"/>
            <p:cNvSpPr/>
            <p:nvPr/>
          </p:nvSpPr>
          <p:spPr>
            <a:xfrm>
              <a:off x="1687509" y="5929878"/>
              <a:ext cx="4285168" cy="498598"/>
            </a:xfrm>
            <a:prstGeom prst="rect">
              <a:avLst/>
            </a:prstGeom>
          </p:spPr>
          <p:txBody>
            <a:bodyPr wrap="square">
              <a:spAutoFit/>
            </a:bodyPr>
            <a:lstStyle/>
            <a:p>
              <a:pPr lvl="0">
                <a:lnSpc>
                  <a:spcPct val="12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鼠标或键盘不受控制等。</a:t>
              </a:r>
            </a:p>
          </p:txBody>
        </p:sp>
      </p:grpSp>
    </p:spTree>
    <p:extLst>
      <p:ext uri="{BB962C8B-B14F-4D97-AF65-F5344CB8AC3E}">
        <p14:creationId xmlns:p14="http://schemas.microsoft.com/office/powerpoint/2010/main" val="27383991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（三）计算机病毒的防治方法</a:t>
            </a:r>
          </a:p>
        </p:txBody>
      </p:sp>
      <p:sp>
        <p:nvSpPr>
          <p:cNvPr id="34" name="内容占位符 3"/>
          <p:cNvSpPr txBox="1">
            <a:spLocks/>
          </p:cNvSpPr>
          <p:nvPr/>
        </p:nvSpPr>
        <p:spPr>
          <a:xfrm>
            <a:off x="609600" y="1742836"/>
            <a:ext cx="10910143" cy="1954670"/>
          </a:xfrm>
          <a:prstGeom prst="rect">
            <a:avLst/>
          </a:prstGeom>
        </p:spPr>
        <p:txBody>
          <a:bodyPr vert="horz" lIns="91440" tIns="45720" rIns="91440" bIns="45720" rtlCol="0">
            <a:norm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计算机病毒通常是通过移动存储介质（如</a:t>
            </a:r>
            <a:r>
              <a:rPr lang="en-US" altLang="zh-CN" dirty="0"/>
              <a:t>U</a:t>
            </a:r>
            <a:r>
              <a:rPr lang="zh-CN" altLang="en-US" dirty="0"/>
              <a:t>盘、移动硬盘等）和计算机网络两大途径进行传播。要防止计算机病毒的侵入，就要以预防为主，堵塞病毒的传播途径。</a:t>
            </a:r>
          </a:p>
        </p:txBody>
      </p:sp>
      <p:sp>
        <p:nvSpPr>
          <p:cNvPr id="30" name="矩形 29">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1</a:t>
            </a:r>
            <a:r>
              <a:rPr lang="zh-CN" altLang="en-US" dirty="0">
                <a:solidFill>
                  <a:schemeClr val="bg1"/>
                </a:solidFill>
              </a:rPr>
              <a:t>．预防计算机病毒</a:t>
            </a:r>
          </a:p>
        </p:txBody>
      </p:sp>
      <p:grpSp>
        <p:nvGrpSpPr>
          <p:cNvPr id="32" name="组合 31">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33"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内容占位符 3"/>
          <p:cNvSpPr txBox="1">
            <a:spLocks/>
          </p:cNvSpPr>
          <p:nvPr/>
        </p:nvSpPr>
        <p:spPr>
          <a:xfrm>
            <a:off x="609601" y="3302000"/>
            <a:ext cx="10820400" cy="3556000"/>
          </a:xfrm>
          <a:prstGeom prst="rect">
            <a:avLst/>
          </a:prstGeom>
        </p:spPr>
        <p:txBody>
          <a:bodyPr vert="horz" lIns="91440" tIns="45720" rIns="91440" bIns="45720" rtlCol="0">
            <a:norm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25000"/>
              </a:lnSpc>
              <a:buClr>
                <a:srgbClr val="01558E"/>
              </a:buClr>
              <a:buFont typeface="Wingdings" panose="05000000000000000000" pitchFamily="2" charset="2"/>
              <a:buChar char="n"/>
            </a:pPr>
            <a:r>
              <a:rPr lang="zh-CN" altLang="en-US" dirty="0"/>
              <a:t>安装杀毒软件，并进行安全设置。及时升级杀毒软件的病毒库，开启病毒实时监控。</a:t>
            </a:r>
          </a:p>
          <a:p>
            <a:pPr marL="342900" indent="-342900">
              <a:lnSpc>
                <a:spcPct val="125000"/>
              </a:lnSpc>
              <a:buClr>
                <a:srgbClr val="FFC000"/>
              </a:buClr>
              <a:buFont typeface="Wingdings" panose="05000000000000000000" pitchFamily="2" charset="2"/>
              <a:buChar char="n"/>
            </a:pPr>
            <a:r>
              <a:rPr lang="zh-CN" altLang="en-US" dirty="0"/>
              <a:t>扫描系统漏洞，及时更新系统补丁。</a:t>
            </a:r>
          </a:p>
          <a:p>
            <a:pPr marL="342900" indent="-342900">
              <a:lnSpc>
                <a:spcPct val="125000"/>
              </a:lnSpc>
              <a:buClr>
                <a:srgbClr val="01558E"/>
              </a:buClr>
              <a:buFont typeface="Wingdings" panose="05000000000000000000" pitchFamily="2" charset="2"/>
              <a:buChar char="n"/>
            </a:pPr>
            <a:r>
              <a:rPr lang="zh-CN" altLang="en-US" dirty="0"/>
              <a:t>下载文件、浏览网页时选择正规的网站。</a:t>
            </a:r>
          </a:p>
          <a:p>
            <a:pPr marL="342900" indent="-342900">
              <a:lnSpc>
                <a:spcPct val="125000"/>
              </a:lnSpc>
              <a:buClr>
                <a:srgbClr val="FFC000"/>
              </a:buClr>
              <a:buFont typeface="Wingdings" panose="05000000000000000000" pitchFamily="2" charset="2"/>
              <a:buChar char="n"/>
            </a:pPr>
            <a:r>
              <a:rPr lang="zh-CN" altLang="en-US" dirty="0"/>
              <a:t>禁用远程功能，关闭不需要的服务。</a:t>
            </a:r>
          </a:p>
          <a:p>
            <a:pPr marL="342900" indent="-342900">
              <a:lnSpc>
                <a:spcPct val="125000"/>
              </a:lnSpc>
              <a:buClr>
                <a:srgbClr val="01558E"/>
              </a:buClr>
              <a:buFont typeface="Wingdings" panose="05000000000000000000" pitchFamily="2" charset="2"/>
              <a:buChar char="n"/>
            </a:pPr>
            <a:r>
              <a:rPr lang="zh-CN" altLang="en-US" dirty="0"/>
              <a:t>分类管理数据。</a:t>
            </a:r>
          </a:p>
          <a:p>
            <a:pPr marL="342900" indent="-342900">
              <a:lnSpc>
                <a:spcPct val="125000"/>
              </a:lnSpc>
              <a:buClr>
                <a:srgbClr val="FFC000"/>
              </a:buClr>
              <a:buFont typeface="Wingdings" panose="05000000000000000000" pitchFamily="2" charset="2"/>
              <a:buChar char="n"/>
            </a:pPr>
            <a:r>
              <a:rPr lang="zh-CN" altLang="en-US" dirty="0"/>
              <a:t>尽量使用具有查毒功能的电子邮箱，尽量不要打开陌生的可疑邮件。</a:t>
            </a:r>
          </a:p>
        </p:txBody>
      </p:sp>
    </p:spTree>
    <p:extLst>
      <p:ext uri="{BB962C8B-B14F-4D97-AF65-F5344CB8AC3E}">
        <p14:creationId xmlns:p14="http://schemas.microsoft.com/office/powerpoint/2010/main" val="27817347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（三）计算机病毒的防治方法</a:t>
            </a:r>
          </a:p>
        </p:txBody>
      </p:sp>
      <p:sp>
        <p:nvSpPr>
          <p:cNvPr id="30" name="矩形 29">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1</a:t>
            </a:r>
            <a:r>
              <a:rPr lang="zh-CN" altLang="en-US" dirty="0">
                <a:solidFill>
                  <a:schemeClr val="bg1"/>
                </a:solidFill>
              </a:rPr>
              <a:t>．预防计算机病毒</a:t>
            </a:r>
          </a:p>
        </p:txBody>
      </p:sp>
      <p:grpSp>
        <p:nvGrpSpPr>
          <p:cNvPr id="32" name="组合 31">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33"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内容占位符 3"/>
          <p:cNvSpPr txBox="1">
            <a:spLocks/>
          </p:cNvSpPr>
          <p:nvPr/>
        </p:nvSpPr>
        <p:spPr>
          <a:xfrm>
            <a:off x="609600" y="1812390"/>
            <a:ext cx="11366500" cy="5008669"/>
          </a:xfrm>
          <a:prstGeom prst="rect">
            <a:avLst/>
          </a:prstGeom>
        </p:spPr>
        <p:txBody>
          <a:bodyPr vert="horz" lIns="91440" tIns="45720" rIns="91440" bIns="45720" rtlCol="0">
            <a:no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25000"/>
              </a:lnSpc>
              <a:spcBef>
                <a:spcPts val="200"/>
              </a:spcBef>
              <a:spcAft>
                <a:spcPts val="200"/>
              </a:spcAft>
              <a:buClr>
                <a:srgbClr val="01558E"/>
              </a:buClr>
              <a:buFont typeface="Wingdings" panose="05000000000000000000" pitchFamily="2" charset="2"/>
              <a:buChar char="n"/>
            </a:pPr>
            <a:r>
              <a:rPr lang="zh-CN" altLang="en-US" dirty="0"/>
              <a:t>关注目前流行病毒的感染途径、发作形式及防范方法，做到预先防范，感染后及时查毒，避免更大的损失。</a:t>
            </a:r>
          </a:p>
          <a:p>
            <a:pPr marL="342900" indent="-342900">
              <a:lnSpc>
                <a:spcPct val="125000"/>
              </a:lnSpc>
              <a:spcBef>
                <a:spcPts val="200"/>
              </a:spcBef>
              <a:spcAft>
                <a:spcPts val="200"/>
              </a:spcAft>
              <a:buClr>
                <a:srgbClr val="FFC000"/>
              </a:buClr>
              <a:buFont typeface="Wingdings" panose="05000000000000000000" pitchFamily="2" charset="2"/>
              <a:buChar char="n"/>
            </a:pPr>
            <a:r>
              <a:rPr lang="zh-CN" altLang="en-US" dirty="0"/>
              <a:t>有效管理系统内创建的</a:t>
            </a:r>
            <a:r>
              <a:rPr lang="en-US" altLang="zh-CN" dirty="0"/>
              <a:t>Administrator</a:t>
            </a:r>
            <a:r>
              <a:rPr lang="zh-CN" altLang="en-US" dirty="0"/>
              <a:t>账户、</a:t>
            </a:r>
            <a:r>
              <a:rPr lang="en-US" altLang="zh-CN" dirty="0"/>
              <a:t>Guest</a:t>
            </a:r>
            <a:r>
              <a:rPr lang="zh-CN" altLang="en-US" dirty="0"/>
              <a:t>账户以及用户创建的账户，包括密码的管理、权限管理等。</a:t>
            </a:r>
          </a:p>
          <a:p>
            <a:pPr marL="342900" indent="-342900">
              <a:lnSpc>
                <a:spcPct val="125000"/>
              </a:lnSpc>
              <a:spcBef>
                <a:spcPts val="200"/>
              </a:spcBef>
              <a:spcAft>
                <a:spcPts val="200"/>
              </a:spcAft>
              <a:buClr>
                <a:srgbClr val="01558E"/>
              </a:buClr>
              <a:buFont typeface="Wingdings" panose="05000000000000000000" pitchFamily="2" charset="2"/>
              <a:buChar char="n"/>
            </a:pPr>
            <a:r>
              <a:rPr lang="zh-CN" altLang="en-US" dirty="0"/>
              <a:t>修改</a:t>
            </a:r>
            <a:r>
              <a:rPr lang="en-US" altLang="zh-CN" dirty="0"/>
              <a:t>IE</a:t>
            </a:r>
            <a:r>
              <a:rPr lang="zh-CN" altLang="en-US" dirty="0"/>
              <a:t>浏览器中与安全相关的设置。</a:t>
            </a:r>
          </a:p>
          <a:p>
            <a:pPr marL="342900" indent="-342900">
              <a:lnSpc>
                <a:spcPct val="125000"/>
              </a:lnSpc>
              <a:spcBef>
                <a:spcPts val="200"/>
              </a:spcBef>
              <a:spcAft>
                <a:spcPts val="200"/>
              </a:spcAft>
              <a:buClr>
                <a:srgbClr val="FFC000"/>
              </a:buClr>
              <a:buFont typeface="Wingdings" panose="05000000000000000000" pitchFamily="2" charset="2"/>
              <a:buChar char="n"/>
            </a:pPr>
            <a:r>
              <a:rPr lang="zh-CN" altLang="en-US" dirty="0"/>
              <a:t>未经过病毒检测的文件、光盘、</a:t>
            </a:r>
            <a:r>
              <a:rPr lang="en-US" altLang="zh-CN" dirty="0"/>
              <a:t>U</a:t>
            </a:r>
            <a:r>
              <a:rPr lang="zh-CN" altLang="en-US" dirty="0"/>
              <a:t>盘及移动存储设备在使用前应首先使用杀毒软件查毒。</a:t>
            </a:r>
          </a:p>
          <a:p>
            <a:pPr marL="342900" indent="-342900">
              <a:lnSpc>
                <a:spcPct val="125000"/>
              </a:lnSpc>
              <a:spcBef>
                <a:spcPts val="200"/>
              </a:spcBef>
              <a:spcAft>
                <a:spcPts val="200"/>
              </a:spcAft>
              <a:buClr>
                <a:srgbClr val="01558E"/>
              </a:buClr>
              <a:buFont typeface="Wingdings" panose="05000000000000000000" pitchFamily="2" charset="2"/>
              <a:buChar char="n"/>
            </a:pPr>
            <a:r>
              <a:rPr lang="zh-CN" altLang="en-US" dirty="0"/>
              <a:t>按照反病毒软件的要求制作应急盘／急救盘／恢复盘，以便恢复系统急用。</a:t>
            </a:r>
          </a:p>
          <a:p>
            <a:pPr marL="342900" indent="-342900">
              <a:lnSpc>
                <a:spcPct val="125000"/>
              </a:lnSpc>
              <a:spcBef>
                <a:spcPts val="200"/>
              </a:spcBef>
              <a:spcAft>
                <a:spcPts val="200"/>
              </a:spcAft>
              <a:buClr>
                <a:srgbClr val="FFC000"/>
              </a:buClr>
              <a:buFont typeface="Wingdings" panose="05000000000000000000" pitchFamily="2" charset="2"/>
              <a:buChar char="n"/>
            </a:pPr>
            <a:r>
              <a:rPr lang="zh-CN" altLang="en-US" dirty="0"/>
              <a:t>不要使用盗版软件。</a:t>
            </a:r>
          </a:p>
        </p:txBody>
      </p:sp>
    </p:spTree>
    <p:extLst>
      <p:ext uri="{BB962C8B-B14F-4D97-AF65-F5344CB8AC3E}">
        <p14:creationId xmlns:p14="http://schemas.microsoft.com/office/powerpoint/2010/main" val="42436288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（三）计算机病毒的防治方法</a:t>
            </a:r>
          </a:p>
        </p:txBody>
      </p:sp>
      <p:sp>
        <p:nvSpPr>
          <p:cNvPr id="30" name="矩形 29">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1</a:t>
            </a:r>
            <a:r>
              <a:rPr lang="zh-CN" altLang="en-US" dirty="0">
                <a:solidFill>
                  <a:schemeClr val="bg1"/>
                </a:solidFill>
              </a:rPr>
              <a:t>．预防计算机病毒</a:t>
            </a:r>
          </a:p>
        </p:txBody>
      </p:sp>
      <p:grpSp>
        <p:nvGrpSpPr>
          <p:cNvPr id="32" name="组合 31">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33"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内容占位符 3"/>
          <p:cNvSpPr txBox="1">
            <a:spLocks/>
          </p:cNvSpPr>
          <p:nvPr/>
        </p:nvSpPr>
        <p:spPr>
          <a:xfrm>
            <a:off x="609600" y="1923953"/>
            <a:ext cx="10820400" cy="2238909"/>
          </a:xfrm>
          <a:prstGeom prst="rect">
            <a:avLst/>
          </a:prstGeom>
        </p:spPr>
        <p:txBody>
          <a:bodyPr vert="horz" lIns="91440" tIns="45720" rIns="91440" bIns="45720" rtlCol="0">
            <a:no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25000"/>
              </a:lnSpc>
              <a:spcBef>
                <a:spcPts val="200"/>
              </a:spcBef>
              <a:spcAft>
                <a:spcPts val="200"/>
              </a:spcAft>
              <a:buClr>
                <a:srgbClr val="01558E"/>
              </a:buClr>
              <a:buFont typeface="Wingdings" panose="05000000000000000000" pitchFamily="2" charset="2"/>
              <a:buChar char="n"/>
            </a:pPr>
            <a:r>
              <a:rPr lang="zh-CN" altLang="en-US" dirty="0"/>
              <a:t>有规律地制作备份，养成备份重要文件的习惯。</a:t>
            </a:r>
          </a:p>
          <a:p>
            <a:pPr marL="342900" indent="-342900">
              <a:lnSpc>
                <a:spcPct val="125000"/>
              </a:lnSpc>
              <a:spcBef>
                <a:spcPts val="200"/>
              </a:spcBef>
              <a:spcAft>
                <a:spcPts val="200"/>
              </a:spcAft>
              <a:buClr>
                <a:srgbClr val="FFC000"/>
              </a:buClr>
              <a:buFont typeface="Wingdings" panose="05000000000000000000" pitchFamily="2" charset="2"/>
              <a:buChar char="n"/>
            </a:pPr>
            <a:r>
              <a:rPr lang="zh-CN" altLang="en-US" dirty="0"/>
              <a:t>注意计算机有没有异常现象，发现可疑情况及时通报以获取帮助。</a:t>
            </a:r>
          </a:p>
          <a:p>
            <a:pPr marL="342900" indent="-342900">
              <a:lnSpc>
                <a:spcPct val="125000"/>
              </a:lnSpc>
              <a:spcBef>
                <a:spcPts val="200"/>
              </a:spcBef>
              <a:spcAft>
                <a:spcPts val="200"/>
              </a:spcAft>
              <a:buClr>
                <a:srgbClr val="01558E"/>
              </a:buClr>
              <a:buFont typeface="Wingdings" panose="05000000000000000000" pitchFamily="2" charset="2"/>
              <a:buChar char="n"/>
            </a:pPr>
            <a:r>
              <a:rPr lang="zh-CN" altLang="en-US" dirty="0"/>
              <a:t>若硬盘资料已经遭到破坏，不必急着格式化，因病毒不可能在短时间内将全部硬盘资料破坏，故可利用“灾后重建”程序加以分析和重建。</a:t>
            </a:r>
          </a:p>
        </p:txBody>
      </p:sp>
      <p:sp>
        <p:nvSpPr>
          <p:cNvPr id="14" name="矩形 13"/>
          <p:cNvSpPr/>
          <p:nvPr/>
        </p:nvSpPr>
        <p:spPr>
          <a:xfrm>
            <a:off x="0" y="5715000"/>
            <a:ext cx="12192000" cy="1143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449154"/>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5674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（三）计算机病毒的防治方法</a:t>
            </a:r>
          </a:p>
        </p:txBody>
      </p:sp>
      <p:sp>
        <p:nvSpPr>
          <p:cNvPr id="30" name="矩形 29">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2</a:t>
            </a:r>
            <a:r>
              <a:rPr lang="zh-CN" altLang="en-US" dirty="0">
                <a:solidFill>
                  <a:schemeClr val="bg1"/>
                </a:solidFill>
              </a:rPr>
              <a:t>．计算机病毒的清除</a:t>
            </a:r>
          </a:p>
        </p:txBody>
      </p:sp>
      <p:grpSp>
        <p:nvGrpSpPr>
          <p:cNvPr id="32" name="组合 31">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33"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内容占位符 3"/>
          <p:cNvSpPr txBox="1">
            <a:spLocks/>
          </p:cNvSpPr>
          <p:nvPr/>
        </p:nvSpPr>
        <p:spPr>
          <a:xfrm>
            <a:off x="519857" y="1786990"/>
            <a:ext cx="10910143" cy="1896010"/>
          </a:xfrm>
          <a:prstGeom prst="rect">
            <a:avLst/>
          </a:prstGeom>
        </p:spPr>
        <p:txBody>
          <a:bodyPr vert="horz" lIns="91440" tIns="45720" rIns="91440" bIns="45720" rtlCol="0">
            <a:norm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清除病毒的方法有两种，一是人工检测和清除，二是软件检测和清除。用杀毒软件检测和清除病毒是当前比较流行的方法，此类软件通常都具有清除病毒并恢复原有文件的功能。杀毒后，被破坏的文件有可能恢复成正常的文件。</a:t>
            </a:r>
          </a:p>
        </p:txBody>
      </p:sp>
      <p:grpSp>
        <p:nvGrpSpPr>
          <p:cNvPr id="15" name="组合 14"/>
          <p:cNvGrpSpPr/>
          <p:nvPr/>
        </p:nvGrpSpPr>
        <p:grpSpPr>
          <a:xfrm>
            <a:off x="609600" y="3424073"/>
            <a:ext cx="10891520" cy="3232273"/>
            <a:chOff x="774700" y="1858618"/>
            <a:chExt cx="8332295" cy="3232273"/>
          </a:xfrm>
        </p:grpSpPr>
        <p:cxnSp>
          <p:nvCxnSpPr>
            <p:cNvPr id="16" name="直接连接符 15"/>
            <p:cNvCxnSpPr/>
            <p:nvPr/>
          </p:nvCxnSpPr>
          <p:spPr>
            <a:xfrm>
              <a:off x="774700" y="2266776"/>
              <a:ext cx="8332295" cy="0"/>
            </a:xfrm>
            <a:prstGeom prst="line">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66573" y="1858618"/>
              <a:ext cx="2906432" cy="413661"/>
            </a:xfrm>
            <a:prstGeom prst="rect">
              <a:avLst/>
            </a:prstGeom>
          </p:spPr>
          <p:txBody>
            <a:bodyPr wrap="none" lIns="72000" tIns="0" rIns="72000" bIns="0">
              <a:normAutofit/>
            </a:bodyPr>
            <a:lstStyle/>
            <a:p>
              <a:pPr lvl="0" defTabSz="914378">
                <a:defRPr/>
              </a:pPr>
              <a:r>
                <a:rPr lang="zh-CN" altLang="en-US" sz="2400" b="1" dirty="0">
                  <a:solidFill>
                    <a:schemeClr val="tx1">
                      <a:lumMod val="65000"/>
                      <a:lumOff val="35000"/>
                    </a:schemeClr>
                  </a:solidFill>
                </a:rPr>
                <a:t>用防病毒软件清除病毒</a:t>
              </a:r>
            </a:p>
          </p:txBody>
        </p:sp>
        <p:sp>
          <p:nvSpPr>
            <p:cNvPr id="18" name="矩形 17"/>
            <p:cNvSpPr/>
            <p:nvPr/>
          </p:nvSpPr>
          <p:spPr>
            <a:xfrm>
              <a:off x="853233" y="2377584"/>
              <a:ext cx="8214899" cy="2713307"/>
            </a:xfrm>
            <a:prstGeom prst="rect">
              <a:avLst/>
            </a:prstGeom>
          </p:spPr>
          <p:txBody>
            <a:bodyPr wrap="square">
              <a:spAutoFit/>
            </a:bodyPr>
            <a:lstStyle/>
            <a:p>
              <a:pPr algn="just">
                <a:lnSpc>
                  <a:spcPct val="120000"/>
                </a:lnSpc>
              </a:pPr>
              <a:r>
                <a:rPr lang="zh-CN" altLang="en-US" sz="2400" dirty="0">
                  <a:solidFill>
                    <a:schemeClr val="tx1">
                      <a:lumMod val="75000"/>
                      <a:lumOff val="25000"/>
                    </a:schemeClr>
                  </a:solidFill>
                </a:rPr>
                <a:t>如果发现计算机感染了计算机病毒，需要立即关闭计算机，因为继续使用，会使更多的文件感染。对于这种已经感染病毒的计算机，最好使用防病毒软件进行全面杀毒，此类软件都具有清除病毒并恢复原有文件的内容的功能。杀毒后，被破坏的文件有可能恢复成正常的文件。对未感染的文件，建议用户打开系统中防病毒软件的“系统监控”功能，从注册表、系统进程、内存、网络等多方面对各种操作进行主动防御。</a:t>
              </a:r>
            </a:p>
          </p:txBody>
        </p:sp>
      </p:grpSp>
    </p:spTree>
    <p:extLst>
      <p:ext uri="{BB962C8B-B14F-4D97-AF65-F5344CB8AC3E}">
        <p14:creationId xmlns:p14="http://schemas.microsoft.com/office/powerpoint/2010/main" val="410274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left)">
                                      <p:cBhvr>
                                        <p:cTn id="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13099" y="2485571"/>
            <a:ext cx="10137501" cy="3191329"/>
          </a:xfrm>
          <a:prstGeom prst="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87181" y="2780876"/>
            <a:ext cx="329784" cy="2354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318772" y="3221558"/>
            <a:ext cx="1401277"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216965" y="3308474"/>
            <a:ext cx="9806635" cy="1826910"/>
          </a:xfrm>
          <a:prstGeom prst="rect">
            <a:avLst/>
          </a:prstGeom>
        </p:spPr>
        <p:txBody>
          <a:bodyPr wrap="square">
            <a:spAutoFit/>
          </a:bodyPr>
          <a:lstStyle/>
          <a:p>
            <a:pPr algn="just">
              <a:lnSpc>
                <a:spcPct val="120000"/>
              </a:lnSpc>
            </a:pPr>
            <a:r>
              <a:rPr lang="zh-CN" altLang="en-US" sz="2400" dirty="0">
                <a:solidFill>
                  <a:schemeClr val="tx1">
                    <a:lumMod val="85000"/>
                    <a:lumOff val="15000"/>
                  </a:schemeClr>
                </a:solidFill>
              </a:rPr>
              <a:t>本任务要求认识磁盘维护和系统维护的基础知识，如认识常见的系统维护的工具。同时要求用户可以进行简单的磁盘与系统维护操作，包括创建硬盘分区、整理磁盘碎片、关闭未响应的程序、设置虚拟内存和关闭随系统自动启动的程序等。</a:t>
            </a:r>
          </a:p>
        </p:txBody>
      </p:sp>
      <p:sp>
        <p:nvSpPr>
          <p:cNvPr id="19" name="矩形 18"/>
          <p:cNvSpPr/>
          <p:nvPr/>
        </p:nvSpPr>
        <p:spPr>
          <a:xfrm>
            <a:off x="1216965" y="2687866"/>
            <a:ext cx="2804222" cy="497316"/>
          </a:xfrm>
          <a:prstGeom prst="rect">
            <a:avLst/>
          </a:prstGeom>
        </p:spPr>
        <p:txBody>
          <a:bodyPr wrap="square">
            <a:spAutoFit/>
          </a:bodyPr>
          <a:lstStyle/>
          <a:p>
            <a:pPr algn="just">
              <a:lnSpc>
                <a:spcPct val="120000"/>
              </a:lnSpc>
            </a:pPr>
            <a:r>
              <a:rPr lang="zh-CN" altLang="en-US" sz="2400" b="1" dirty="0">
                <a:solidFill>
                  <a:schemeClr val="tx1">
                    <a:lumMod val="65000"/>
                    <a:lumOff val="35000"/>
                  </a:schemeClr>
                </a:solidFill>
              </a:rPr>
              <a:t>任务要求</a:t>
            </a:r>
          </a:p>
        </p:txBody>
      </p:sp>
      <p:sp>
        <p:nvSpPr>
          <p:cNvPr id="9" name="矩形 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8812" y="299314"/>
            <a:ext cx="2031326"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accent3"/>
                </a:solidFill>
                <a:latin typeface="+mn-ea"/>
                <a:cs typeface="经典综艺体简" panose="02010609000101010101" pitchFamily="49" charset="-122"/>
              </a:rPr>
              <a:t>任务要求</a:t>
            </a:r>
          </a:p>
        </p:txBody>
      </p:sp>
      <p:sp>
        <p:nvSpPr>
          <p:cNvPr id="21" name="文本框 11"/>
          <p:cNvSpPr txBox="1"/>
          <p:nvPr/>
        </p:nvSpPr>
        <p:spPr>
          <a:xfrm>
            <a:off x="5143658" y="534841"/>
            <a:ext cx="5448142"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85000"/>
                    <a:lumOff val="15000"/>
                  </a:schemeClr>
                </a:solidFill>
              </a:rPr>
              <a:t>维护磁盘与计算机系统</a:t>
            </a:r>
          </a:p>
        </p:txBody>
      </p:sp>
      <p:sp>
        <p:nvSpPr>
          <p:cNvPr id="22" name="TextBox 21"/>
          <p:cNvSpPr txBox="1"/>
          <p:nvPr/>
        </p:nvSpPr>
        <p:spPr>
          <a:xfrm>
            <a:off x="3776964" y="535681"/>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任务一</a:t>
            </a:r>
            <a:endParaRPr lang="en-US" altLang="zh-CN" sz="2800" dirty="0">
              <a:solidFill>
                <a:schemeClr val="tx1">
                  <a:lumMod val="85000"/>
                  <a:lumOff val="15000"/>
                </a:schemeClr>
              </a:solidFill>
            </a:endParaRPr>
          </a:p>
        </p:txBody>
      </p:sp>
    </p:spTree>
    <p:extLst>
      <p:ext uri="{BB962C8B-B14F-4D97-AF65-F5344CB8AC3E}">
        <p14:creationId xmlns:p14="http://schemas.microsoft.com/office/powerpoint/2010/main" val="3949638254"/>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（三）计算机病毒的防治方法</a:t>
            </a:r>
          </a:p>
        </p:txBody>
      </p:sp>
      <p:sp>
        <p:nvSpPr>
          <p:cNvPr id="30" name="矩形 29">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2</a:t>
            </a:r>
            <a:r>
              <a:rPr lang="zh-CN" altLang="en-US" dirty="0">
                <a:solidFill>
                  <a:schemeClr val="bg1"/>
                </a:solidFill>
              </a:rPr>
              <a:t>．计算机病毒的清除</a:t>
            </a:r>
          </a:p>
        </p:txBody>
      </p:sp>
      <p:grpSp>
        <p:nvGrpSpPr>
          <p:cNvPr id="32" name="组合 31">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33"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609600" y="4984076"/>
            <a:ext cx="10891520" cy="1510280"/>
            <a:chOff x="774700" y="1807818"/>
            <a:chExt cx="8332295" cy="1510280"/>
          </a:xfrm>
        </p:grpSpPr>
        <p:cxnSp>
          <p:nvCxnSpPr>
            <p:cNvPr id="16" name="直接连接符 15"/>
            <p:cNvCxnSpPr/>
            <p:nvPr/>
          </p:nvCxnSpPr>
          <p:spPr>
            <a:xfrm>
              <a:off x="774700" y="2266776"/>
              <a:ext cx="8332295" cy="0"/>
            </a:xfrm>
            <a:prstGeom prst="line">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66573" y="1807818"/>
              <a:ext cx="2906432" cy="413661"/>
            </a:xfrm>
            <a:prstGeom prst="rect">
              <a:avLst/>
            </a:prstGeom>
          </p:spPr>
          <p:txBody>
            <a:bodyPr wrap="none" lIns="72000" tIns="0" rIns="72000" bIns="0">
              <a:normAutofit/>
            </a:bodyPr>
            <a:lstStyle/>
            <a:p>
              <a:pPr lvl="0" defTabSz="914378">
                <a:defRPr/>
              </a:pPr>
              <a:r>
                <a:rPr lang="zh-CN" altLang="en-US" sz="2400" b="1" dirty="0">
                  <a:solidFill>
                    <a:schemeClr val="tx1">
                      <a:lumMod val="65000"/>
                      <a:lumOff val="35000"/>
                    </a:schemeClr>
                  </a:solidFill>
                </a:rPr>
                <a:t>手工清除方法</a:t>
              </a:r>
            </a:p>
          </p:txBody>
        </p:sp>
        <p:sp>
          <p:nvSpPr>
            <p:cNvPr id="18" name="矩形 17"/>
            <p:cNvSpPr/>
            <p:nvPr/>
          </p:nvSpPr>
          <p:spPr>
            <a:xfrm>
              <a:off x="853233" y="2377584"/>
              <a:ext cx="8214899" cy="940514"/>
            </a:xfrm>
            <a:prstGeom prst="rect">
              <a:avLst/>
            </a:prstGeom>
          </p:spPr>
          <p:txBody>
            <a:bodyPr wrap="square">
              <a:spAutoFit/>
            </a:bodyPr>
            <a:lstStyle/>
            <a:p>
              <a:pPr algn="just">
                <a:lnSpc>
                  <a:spcPct val="120000"/>
                </a:lnSpc>
              </a:pPr>
              <a:r>
                <a:rPr lang="zh-CN" altLang="en-US" sz="2400" dirty="0">
                  <a:solidFill>
                    <a:schemeClr val="tx1">
                      <a:lumMod val="75000"/>
                      <a:lumOff val="25000"/>
                    </a:schemeClr>
                  </a:solidFill>
                </a:rPr>
                <a:t>手工清除计算机病毒对技术要求高，需要熟悉机器指令和操作系统，难度比较大，一般只能由专业人员操作。</a:t>
              </a:r>
            </a:p>
          </p:txBody>
        </p:sp>
      </p:grpSp>
      <p:grpSp>
        <p:nvGrpSpPr>
          <p:cNvPr id="19" name="组合 18"/>
          <p:cNvGrpSpPr/>
          <p:nvPr/>
        </p:nvGrpSpPr>
        <p:grpSpPr>
          <a:xfrm>
            <a:off x="609600" y="1988096"/>
            <a:ext cx="10891519" cy="2839875"/>
            <a:chOff x="774700" y="1807818"/>
            <a:chExt cx="8332295" cy="2839875"/>
          </a:xfrm>
        </p:grpSpPr>
        <p:cxnSp>
          <p:nvCxnSpPr>
            <p:cNvPr id="20" name="直接连接符 19"/>
            <p:cNvCxnSpPr/>
            <p:nvPr/>
          </p:nvCxnSpPr>
          <p:spPr>
            <a:xfrm>
              <a:off x="774700" y="2266776"/>
              <a:ext cx="8332295" cy="0"/>
            </a:xfrm>
            <a:prstGeom prst="line">
              <a:avLst/>
            </a:prstGeom>
            <a:ln w="19050">
              <a:solidFill>
                <a:srgbClr val="027BCE"/>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866573" y="1807818"/>
              <a:ext cx="2906432" cy="413661"/>
            </a:xfrm>
            <a:prstGeom prst="rect">
              <a:avLst/>
            </a:prstGeom>
          </p:spPr>
          <p:txBody>
            <a:bodyPr wrap="none" lIns="72000" tIns="0" rIns="72000" bIns="0">
              <a:normAutofit/>
            </a:bodyPr>
            <a:lstStyle/>
            <a:p>
              <a:pPr lvl="0" defTabSz="914378">
                <a:defRPr/>
              </a:pPr>
              <a:r>
                <a:rPr lang="zh-CN" altLang="en-US" sz="2400" b="1" dirty="0">
                  <a:solidFill>
                    <a:schemeClr val="tx1">
                      <a:lumMod val="65000"/>
                      <a:lumOff val="35000"/>
                    </a:schemeClr>
                  </a:solidFill>
                </a:rPr>
                <a:t>重装系统并格式化硬盘是最彻底的杀毒方法</a:t>
              </a:r>
            </a:p>
          </p:txBody>
        </p:sp>
        <p:sp>
          <p:nvSpPr>
            <p:cNvPr id="22" name="矩形 21"/>
            <p:cNvSpPr/>
            <p:nvPr/>
          </p:nvSpPr>
          <p:spPr>
            <a:xfrm>
              <a:off x="853234" y="2377584"/>
              <a:ext cx="8253761" cy="2270109"/>
            </a:xfrm>
            <a:prstGeom prst="rect">
              <a:avLst/>
            </a:prstGeom>
          </p:spPr>
          <p:txBody>
            <a:bodyPr wrap="square">
              <a:spAutoFit/>
            </a:bodyPr>
            <a:lstStyle/>
            <a:p>
              <a:pPr algn="just">
                <a:lnSpc>
                  <a:spcPct val="120000"/>
                </a:lnSpc>
              </a:pPr>
              <a:r>
                <a:rPr lang="zh-CN" altLang="en-US" sz="2400" dirty="0">
                  <a:solidFill>
                    <a:schemeClr val="tx1">
                      <a:lumMod val="75000"/>
                      <a:lumOff val="25000"/>
                    </a:schemeClr>
                  </a:solidFill>
                </a:rPr>
                <a:t>格式化会破坏硬盘上的所有数据，包括病毒，所以对硬盘进行格式化并重装系统是一种比较彻底的清除计算机病毒方法。但是，在格式化前必须确定硬盘中的数据是否还需要，对于重要的文件要先做好备份工作。另外，一般是进行高级格式化，最好不要轻易进行低级格式化，因为低级格式化是一种损耗性操作，它对硬盘寿命有一定的负面影响。</a:t>
              </a:r>
            </a:p>
          </p:txBody>
        </p:sp>
      </p:grpSp>
      <p:grpSp>
        <p:nvGrpSpPr>
          <p:cNvPr id="23" name="组合 22"/>
          <p:cNvGrpSpPr/>
          <p:nvPr/>
        </p:nvGrpSpPr>
        <p:grpSpPr>
          <a:xfrm flipH="1">
            <a:off x="10181475" y="6045190"/>
            <a:ext cx="2010525" cy="810282"/>
            <a:chOff x="-8805" y="5407865"/>
            <a:chExt cx="3213509" cy="1301644"/>
          </a:xfrm>
        </p:grpSpPr>
        <p:sp>
          <p:nvSpPr>
            <p:cNvPr id="24" name="矩形 23"/>
            <p:cNvSpPr/>
            <p:nvPr/>
          </p:nvSpPr>
          <p:spPr>
            <a:xfrm>
              <a:off x="2015764"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66888"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805" y="5666360"/>
              <a:ext cx="495299"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339571" y="6008462"/>
              <a:ext cx="266702" cy="28721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15764" y="642229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06273" y="5407865"/>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882413" y="5721244"/>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V="1">
              <a:off x="1173740" y="6008462"/>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048494" y="6292362"/>
              <a:ext cx="156210" cy="135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2248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left)">
                                      <p:cBhvr>
                                        <p:cTn id="8" dur="500"/>
                                        <p:tgtEl>
                                          <p:spTgt spid="15"/>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ppt_x</p:attrName>
                                        </p:attrNameLst>
                                      </p:cBhvr>
                                      <p:tavLst>
                                        <p:tav tm="0">
                                          <p:val>
                                            <p:strVal val="#ppt_x+#ppt_w*1.125000"/>
                                          </p:val>
                                        </p:tav>
                                        <p:tav tm="100000">
                                          <p:val>
                                            <p:strVal val="#ppt_x"/>
                                          </p:val>
                                        </p:tav>
                                      </p:tavLst>
                                    </p:anim>
                                    <p:animEffect transition="in" filter="wipe(left)">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0399" y="2536371"/>
            <a:ext cx="10493101" cy="2442029"/>
          </a:xfrm>
          <a:prstGeom prst="rect">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74481" y="2831675"/>
            <a:ext cx="329784" cy="1567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306072" y="3272358"/>
            <a:ext cx="1401277"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204265" y="2738666"/>
            <a:ext cx="1885050" cy="497316"/>
          </a:xfrm>
          <a:prstGeom prst="rect">
            <a:avLst/>
          </a:prstGeom>
        </p:spPr>
        <p:txBody>
          <a:bodyPr wrap="square">
            <a:spAutoFit/>
          </a:bodyPr>
          <a:lstStyle/>
          <a:p>
            <a:pPr algn="just">
              <a:lnSpc>
                <a:spcPct val="120000"/>
              </a:lnSpc>
            </a:pPr>
            <a:r>
              <a:rPr lang="zh-CN" altLang="en-US" sz="2400" b="1" dirty="0">
                <a:solidFill>
                  <a:schemeClr val="tx1">
                    <a:lumMod val="65000"/>
                    <a:lumOff val="35000"/>
                  </a:schemeClr>
                </a:solidFill>
              </a:rPr>
              <a:t>任务实现</a:t>
            </a:r>
          </a:p>
        </p:txBody>
      </p:sp>
      <p:sp>
        <p:nvSpPr>
          <p:cNvPr id="9" name="矩形 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8812" y="299314"/>
            <a:ext cx="2031326"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任务实现</a:t>
            </a:r>
          </a:p>
        </p:txBody>
      </p:sp>
      <p:sp>
        <p:nvSpPr>
          <p:cNvPr id="21" name="文本框 11"/>
          <p:cNvSpPr txBox="1"/>
          <p:nvPr/>
        </p:nvSpPr>
        <p:spPr>
          <a:xfrm>
            <a:off x="5143658" y="534841"/>
            <a:ext cx="4559142"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85000"/>
                    <a:lumOff val="15000"/>
                  </a:schemeClr>
                </a:solidFill>
              </a:rPr>
              <a:t> 防治计算机病毒</a:t>
            </a:r>
          </a:p>
        </p:txBody>
      </p:sp>
      <p:sp>
        <p:nvSpPr>
          <p:cNvPr id="22" name="TextBox 21"/>
          <p:cNvSpPr txBox="1"/>
          <p:nvPr/>
        </p:nvSpPr>
        <p:spPr>
          <a:xfrm>
            <a:off x="3776964" y="535681"/>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任务二</a:t>
            </a:r>
            <a:endParaRPr lang="en-US" altLang="zh-CN" sz="2800" dirty="0">
              <a:solidFill>
                <a:schemeClr val="tx1">
                  <a:lumMod val="85000"/>
                  <a:lumOff val="15000"/>
                </a:schemeClr>
              </a:solidFill>
            </a:endParaRPr>
          </a:p>
        </p:txBody>
      </p:sp>
      <p:sp>
        <p:nvSpPr>
          <p:cNvPr id="2" name="矩形 1"/>
          <p:cNvSpPr/>
          <p:nvPr/>
        </p:nvSpPr>
        <p:spPr>
          <a:xfrm>
            <a:off x="3611864" y="3248757"/>
            <a:ext cx="3897221" cy="461665"/>
          </a:xfrm>
          <a:prstGeom prst="rect">
            <a:avLst/>
          </a:prstGeom>
        </p:spPr>
        <p:txBody>
          <a:bodyPr wrap="none">
            <a:spAutoFit/>
          </a:bodyPr>
          <a:lstStyle/>
          <a:p>
            <a:r>
              <a:rPr lang="zh-CN" altLang="en-US" sz="2400" dirty="0"/>
              <a:t>（一）启用</a:t>
            </a:r>
            <a:r>
              <a:rPr lang="en-US" altLang="zh-CN" sz="2400" dirty="0"/>
              <a:t>Windows</a:t>
            </a:r>
            <a:r>
              <a:rPr lang="zh-CN" altLang="en-US" sz="2400" dirty="0"/>
              <a:t>防火墙</a:t>
            </a:r>
          </a:p>
        </p:txBody>
      </p:sp>
      <p:sp>
        <p:nvSpPr>
          <p:cNvPr id="20" name="矩形 19"/>
          <p:cNvSpPr/>
          <p:nvPr/>
        </p:nvSpPr>
        <p:spPr>
          <a:xfrm>
            <a:off x="3611864" y="3937783"/>
            <a:ext cx="4493538" cy="461665"/>
          </a:xfrm>
          <a:prstGeom prst="rect">
            <a:avLst/>
          </a:prstGeom>
        </p:spPr>
        <p:txBody>
          <a:bodyPr wrap="none">
            <a:spAutoFit/>
          </a:bodyPr>
          <a:lstStyle/>
          <a:p>
            <a:r>
              <a:rPr lang="zh-CN" altLang="en-US" sz="2400" dirty="0"/>
              <a:t>（二）使用第三方软件保护系统</a:t>
            </a:r>
          </a:p>
        </p:txBody>
      </p:sp>
      <p:sp>
        <p:nvSpPr>
          <p:cNvPr id="25" name="燕尾形 24"/>
          <p:cNvSpPr/>
          <p:nvPr/>
        </p:nvSpPr>
        <p:spPr>
          <a:xfrm>
            <a:off x="10424044" y="5286141"/>
            <a:ext cx="335280" cy="383863"/>
          </a:xfrm>
          <a:prstGeom prst="chevron">
            <a:avLst>
              <a:gd name="adj" fmla="val 36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0798180" y="5286141"/>
            <a:ext cx="335280" cy="383863"/>
          </a:xfrm>
          <a:prstGeom prst="chevron">
            <a:avLst>
              <a:gd name="adj" fmla="val 36932"/>
            </a:avLst>
          </a:prstGeom>
          <a:solidFill>
            <a:srgbClr val="FED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1158220" y="5286141"/>
            <a:ext cx="335280" cy="383863"/>
          </a:xfrm>
          <a:prstGeom prst="chevron">
            <a:avLst>
              <a:gd name="adj" fmla="val 36932"/>
            </a:avLst>
          </a:prstGeom>
          <a:solidFill>
            <a:srgbClr val="FFE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371152849"/>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719309"/>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（一）启用</a:t>
            </a:r>
            <a:r>
              <a:rPr lang="en-US" altLang="zh-CN" dirty="0"/>
              <a:t>Windows</a:t>
            </a:r>
            <a:r>
              <a:rPr lang="zh-CN" altLang="en-US" dirty="0"/>
              <a:t>防火墙</a:t>
            </a:r>
          </a:p>
        </p:txBody>
      </p:sp>
      <p:sp>
        <p:nvSpPr>
          <p:cNvPr id="34" name="矩形 33"/>
          <p:cNvSpPr/>
          <p:nvPr/>
        </p:nvSpPr>
        <p:spPr>
          <a:xfrm>
            <a:off x="1020831" y="1441947"/>
            <a:ext cx="2268469" cy="400110"/>
          </a:xfrm>
          <a:prstGeom prst="rect">
            <a:avLst/>
          </a:prstGeom>
          <a:solidFill>
            <a:schemeClr val="bg1"/>
          </a:solidFill>
          <a:ln>
            <a:solidFill>
              <a:schemeClr val="accent3"/>
            </a:solidFill>
          </a:ln>
        </p:spPr>
        <p:txBody>
          <a:bodyPr wrap="square">
            <a:spAutoFit/>
          </a:bodyPr>
          <a:lstStyle/>
          <a:p>
            <a:pPr algn="ctr"/>
            <a:r>
              <a:rPr lang="zh-CN" altLang="en-US" sz="2000" dirty="0"/>
              <a:t>单击超链接</a:t>
            </a:r>
          </a:p>
        </p:txBody>
      </p:sp>
      <p:grpSp>
        <p:nvGrpSpPr>
          <p:cNvPr id="35" name="组合 34"/>
          <p:cNvGrpSpPr/>
          <p:nvPr/>
        </p:nvGrpSpPr>
        <p:grpSpPr>
          <a:xfrm>
            <a:off x="421683" y="1351885"/>
            <a:ext cx="869109" cy="598691"/>
            <a:chOff x="526650" y="922034"/>
            <a:chExt cx="782835" cy="455950"/>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351594"/>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39" name="矩形 38"/>
          <p:cNvSpPr/>
          <p:nvPr/>
        </p:nvSpPr>
        <p:spPr>
          <a:xfrm>
            <a:off x="6816226" y="1402267"/>
            <a:ext cx="3038974" cy="400110"/>
          </a:xfrm>
          <a:prstGeom prst="rect">
            <a:avLst/>
          </a:prstGeom>
          <a:solidFill>
            <a:schemeClr val="bg1"/>
          </a:solidFill>
          <a:ln>
            <a:solidFill>
              <a:schemeClr val="accent3"/>
            </a:solidFill>
          </a:ln>
        </p:spPr>
        <p:txBody>
          <a:bodyPr wrap="square">
            <a:spAutoFit/>
          </a:bodyPr>
          <a:lstStyle/>
          <a:p>
            <a:pPr algn="ctr"/>
            <a:r>
              <a:rPr lang="zh-CN" altLang="en-US" sz="2000" dirty="0"/>
              <a:t>开启</a:t>
            </a:r>
            <a:r>
              <a:rPr lang="en-US" altLang="zh-CN" sz="2000" dirty="0"/>
              <a:t>Windows</a:t>
            </a:r>
            <a:r>
              <a:rPr lang="zh-CN" altLang="en-US" sz="2000" dirty="0"/>
              <a:t>防火墙</a:t>
            </a:r>
          </a:p>
        </p:txBody>
      </p:sp>
      <p:grpSp>
        <p:nvGrpSpPr>
          <p:cNvPr id="40" name="组合 39"/>
          <p:cNvGrpSpPr/>
          <p:nvPr/>
        </p:nvGrpSpPr>
        <p:grpSpPr>
          <a:xfrm>
            <a:off x="6223037" y="1312205"/>
            <a:ext cx="869109" cy="598691"/>
            <a:chOff x="3807338" y="922034"/>
            <a:chExt cx="782835" cy="455950"/>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35159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
        <p:nvSpPr>
          <p:cNvPr id="8" name="Rectangle 1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p:cNvPicPr>
            <a:picLocks noChangeAspect="1"/>
          </p:cNvPicPr>
          <p:nvPr/>
        </p:nvPicPr>
        <p:blipFill>
          <a:blip r:embed="rId2"/>
          <a:stretch>
            <a:fillRect/>
          </a:stretch>
        </p:blipFill>
        <p:spPr>
          <a:xfrm>
            <a:off x="421683" y="2232266"/>
            <a:ext cx="11160718" cy="3992292"/>
          </a:xfrm>
          <a:prstGeom prst="rect">
            <a:avLst/>
          </a:prstGeom>
        </p:spPr>
      </p:pic>
    </p:spTree>
    <p:extLst>
      <p:ext uri="{BB962C8B-B14F-4D97-AF65-F5344CB8AC3E}">
        <p14:creationId xmlns:p14="http://schemas.microsoft.com/office/powerpoint/2010/main" val="7682833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719309"/>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（二）使用第三方软件保护系统</a:t>
            </a:r>
          </a:p>
        </p:txBody>
      </p:sp>
      <p:sp>
        <p:nvSpPr>
          <p:cNvPr id="34" name="矩形 33"/>
          <p:cNvSpPr/>
          <p:nvPr/>
        </p:nvSpPr>
        <p:spPr>
          <a:xfrm>
            <a:off x="1020831" y="1441947"/>
            <a:ext cx="2268469" cy="400110"/>
          </a:xfrm>
          <a:prstGeom prst="rect">
            <a:avLst/>
          </a:prstGeom>
          <a:solidFill>
            <a:schemeClr val="bg1"/>
          </a:solidFill>
          <a:ln>
            <a:solidFill>
              <a:schemeClr val="accent3"/>
            </a:solidFill>
          </a:ln>
        </p:spPr>
        <p:txBody>
          <a:bodyPr wrap="square">
            <a:spAutoFit/>
          </a:bodyPr>
          <a:lstStyle/>
          <a:p>
            <a:pPr algn="ctr"/>
            <a:r>
              <a:rPr lang="zh-CN" altLang="en-US" sz="2000" dirty="0"/>
              <a:t>选择扫描位置</a:t>
            </a:r>
          </a:p>
        </p:txBody>
      </p:sp>
      <p:grpSp>
        <p:nvGrpSpPr>
          <p:cNvPr id="35" name="组合 34"/>
          <p:cNvGrpSpPr/>
          <p:nvPr/>
        </p:nvGrpSpPr>
        <p:grpSpPr>
          <a:xfrm>
            <a:off x="421683" y="1351885"/>
            <a:ext cx="869109" cy="598691"/>
            <a:chOff x="526650" y="922034"/>
            <a:chExt cx="782835" cy="455950"/>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351594"/>
            </a:xfrm>
            <a:prstGeom prst="rect">
              <a:avLst/>
            </a:prstGeom>
            <a:noFill/>
          </p:spPr>
          <p:txBody>
            <a:bodyPr wrap="square" rtlCol="0">
              <a:spAutoFit/>
            </a:bodyPr>
            <a:lstStyle/>
            <a:p>
              <a:r>
                <a:rPr lang="en-US" altLang="zh-CN" sz="2400" dirty="0">
                  <a:solidFill>
                    <a:schemeClr val="bg1"/>
                  </a:solidFill>
                </a:rPr>
                <a:t>1</a:t>
              </a:r>
              <a:endParaRPr lang="zh-CN" altLang="en-US" sz="2400" dirty="0">
                <a:solidFill>
                  <a:schemeClr val="bg1"/>
                </a:solidFill>
              </a:endParaRPr>
            </a:p>
          </p:txBody>
        </p:sp>
      </p:grpSp>
      <p:sp>
        <p:nvSpPr>
          <p:cNvPr id="39" name="矩形 38"/>
          <p:cNvSpPr/>
          <p:nvPr/>
        </p:nvSpPr>
        <p:spPr>
          <a:xfrm>
            <a:off x="6816226" y="1402267"/>
            <a:ext cx="1984874" cy="400110"/>
          </a:xfrm>
          <a:prstGeom prst="rect">
            <a:avLst/>
          </a:prstGeom>
          <a:solidFill>
            <a:schemeClr val="bg1"/>
          </a:solidFill>
          <a:ln>
            <a:solidFill>
              <a:schemeClr val="accent3"/>
            </a:solidFill>
          </a:ln>
        </p:spPr>
        <p:txBody>
          <a:bodyPr wrap="square">
            <a:spAutoFit/>
          </a:bodyPr>
          <a:lstStyle/>
          <a:p>
            <a:pPr algn="ctr"/>
            <a:r>
              <a:rPr lang="zh-CN" altLang="en-US" sz="2000" dirty="0"/>
              <a:t>扫描文件</a:t>
            </a:r>
          </a:p>
        </p:txBody>
      </p:sp>
      <p:grpSp>
        <p:nvGrpSpPr>
          <p:cNvPr id="40" name="组合 39"/>
          <p:cNvGrpSpPr/>
          <p:nvPr/>
        </p:nvGrpSpPr>
        <p:grpSpPr>
          <a:xfrm>
            <a:off x="6223037" y="1312205"/>
            <a:ext cx="869109" cy="598691"/>
            <a:chOff x="3807338" y="922034"/>
            <a:chExt cx="782835" cy="455950"/>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351594"/>
            </a:xfrm>
            <a:prstGeom prst="rect">
              <a:avLst/>
            </a:prstGeom>
            <a:noFill/>
          </p:spPr>
          <p:txBody>
            <a:bodyPr wrap="square" rtlCol="0">
              <a:spAutoFit/>
            </a:bodyPr>
            <a:lstStyle/>
            <a:p>
              <a:r>
                <a:rPr lang="en-US" altLang="zh-CN" sz="2400" dirty="0">
                  <a:solidFill>
                    <a:schemeClr val="bg1"/>
                  </a:solidFill>
                </a:rPr>
                <a:t>2</a:t>
              </a:r>
              <a:endParaRPr lang="zh-CN" altLang="en-US" sz="2400" dirty="0">
                <a:solidFill>
                  <a:schemeClr val="bg1"/>
                </a:solidFill>
              </a:endParaRPr>
            </a:p>
          </p:txBody>
        </p:sp>
      </p:grpSp>
      <p:sp>
        <p:nvSpPr>
          <p:cNvPr id="8" name="Rectangle 1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p:cNvPicPr>
            <a:picLocks noChangeAspect="1"/>
          </p:cNvPicPr>
          <p:nvPr/>
        </p:nvPicPr>
        <p:blipFill>
          <a:blip r:embed="rId2"/>
          <a:stretch>
            <a:fillRect/>
          </a:stretch>
        </p:blipFill>
        <p:spPr>
          <a:xfrm>
            <a:off x="305524" y="2196333"/>
            <a:ext cx="11580952" cy="3857143"/>
          </a:xfrm>
          <a:prstGeom prst="rect">
            <a:avLst/>
          </a:prstGeom>
        </p:spPr>
      </p:pic>
    </p:spTree>
    <p:extLst>
      <p:ext uri="{BB962C8B-B14F-4D97-AF65-F5344CB8AC3E}">
        <p14:creationId xmlns:p14="http://schemas.microsoft.com/office/powerpoint/2010/main" val="4014971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719309"/>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（二）使用第三方软件保护系统</a:t>
            </a:r>
          </a:p>
        </p:txBody>
      </p:sp>
      <p:sp>
        <p:nvSpPr>
          <p:cNvPr id="34" name="矩形 33"/>
          <p:cNvSpPr/>
          <p:nvPr/>
        </p:nvSpPr>
        <p:spPr>
          <a:xfrm>
            <a:off x="1020831" y="1441947"/>
            <a:ext cx="2027169" cy="400110"/>
          </a:xfrm>
          <a:prstGeom prst="rect">
            <a:avLst/>
          </a:prstGeom>
          <a:solidFill>
            <a:schemeClr val="bg1"/>
          </a:solidFill>
          <a:ln>
            <a:solidFill>
              <a:schemeClr val="accent3"/>
            </a:solidFill>
          </a:ln>
        </p:spPr>
        <p:txBody>
          <a:bodyPr wrap="square">
            <a:spAutoFit/>
          </a:bodyPr>
          <a:lstStyle/>
          <a:p>
            <a:pPr algn="ctr"/>
            <a:r>
              <a:rPr lang="zh-CN" altLang="en-US" sz="2000" dirty="0"/>
              <a:t>清理文件</a:t>
            </a:r>
          </a:p>
        </p:txBody>
      </p:sp>
      <p:grpSp>
        <p:nvGrpSpPr>
          <p:cNvPr id="35" name="组合 34"/>
          <p:cNvGrpSpPr/>
          <p:nvPr/>
        </p:nvGrpSpPr>
        <p:grpSpPr>
          <a:xfrm>
            <a:off x="421683" y="1351885"/>
            <a:ext cx="869109" cy="598691"/>
            <a:chOff x="526650" y="922034"/>
            <a:chExt cx="782835" cy="455950"/>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351594"/>
            </a:xfrm>
            <a:prstGeom prst="rect">
              <a:avLst/>
            </a:prstGeom>
            <a:noFill/>
          </p:spPr>
          <p:txBody>
            <a:bodyPr wrap="square" rtlCol="0">
              <a:spAutoFit/>
            </a:bodyPr>
            <a:lstStyle/>
            <a:p>
              <a:r>
                <a:rPr lang="en-US" altLang="zh-CN" sz="2400" dirty="0">
                  <a:solidFill>
                    <a:schemeClr val="bg1"/>
                  </a:solidFill>
                </a:rPr>
                <a:t>3</a:t>
              </a:r>
              <a:endParaRPr lang="zh-CN" altLang="en-US" sz="2400" dirty="0">
                <a:solidFill>
                  <a:schemeClr val="bg1"/>
                </a:solidFill>
              </a:endParaRPr>
            </a:p>
          </p:txBody>
        </p:sp>
      </p:grpSp>
      <p:sp>
        <p:nvSpPr>
          <p:cNvPr id="39" name="矩形 38"/>
          <p:cNvSpPr/>
          <p:nvPr/>
        </p:nvSpPr>
        <p:spPr>
          <a:xfrm>
            <a:off x="6816226" y="1402267"/>
            <a:ext cx="2251574" cy="400110"/>
          </a:xfrm>
          <a:prstGeom prst="rect">
            <a:avLst/>
          </a:prstGeom>
          <a:solidFill>
            <a:schemeClr val="bg1"/>
          </a:solidFill>
          <a:ln>
            <a:solidFill>
              <a:schemeClr val="accent3"/>
            </a:solidFill>
          </a:ln>
        </p:spPr>
        <p:txBody>
          <a:bodyPr wrap="square">
            <a:spAutoFit/>
          </a:bodyPr>
          <a:lstStyle/>
          <a:p>
            <a:pPr algn="ctr"/>
            <a:r>
              <a:rPr lang="en-US" altLang="zh-CN" sz="2000" dirty="0"/>
              <a:t>360</a:t>
            </a:r>
            <a:r>
              <a:rPr lang="zh-CN" altLang="en-US" sz="2000" dirty="0"/>
              <a:t>安全卫士</a:t>
            </a:r>
          </a:p>
        </p:txBody>
      </p:sp>
      <p:grpSp>
        <p:nvGrpSpPr>
          <p:cNvPr id="40" name="组合 39"/>
          <p:cNvGrpSpPr/>
          <p:nvPr/>
        </p:nvGrpSpPr>
        <p:grpSpPr>
          <a:xfrm>
            <a:off x="6223037" y="1312205"/>
            <a:ext cx="869109" cy="598691"/>
            <a:chOff x="3807338" y="922034"/>
            <a:chExt cx="782835" cy="455950"/>
          </a:xfrm>
        </p:grpSpPr>
        <p:sp>
          <p:nvSpPr>
            <p:cNvPr id="41" name="五边形 40"/>
            <p:cNvSpPr/>
            <p:nvPr/>
          </p:nvSpPr>
          <p:spPr>
            <a:xfrm>
              <a:off x="3880458"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3807338"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4"/>
            <p:cNvSpPr txBox="1"/>
            <p:nvPr/>
          </p:nvSpPr>
          <p:spPr>
            <a:xfrm>
              <a:off x="3932198" y="922034"/>
              <a:ext cx="326496" cy="351594"/>
            </a:xfrm>
            <a:prstGeom prst="rect">
              <a:avLst/>
            </a:prstGeom>
            <a:noFill/>
          </p:spPr>
          <p:txBody>
            <a:bodyPr wrap="square" rtlCol="0">
              <a:spAutoFit/>
            </a:bodyPr>
            <a:lstStyle/>
            <a:p>
              <a:r>
                <a:rPr lang="en-US" altLang="zh-CN" sz="2400" dirty="0">
                  <a:solidFill>
                    <a:schemeClr val="bg1"/>
                  </a:solidFill>
                </a:rPr>
                <a:t>4</a:t>
              </a:r>
              <a:endParaRPr lang="zh-CN" altLang="en-US" sz="2400" dirty="0">
                <a:solidFill>
                  <a:schemeClr val="bg1"/>
                </a:solidFill>
              </a:endParaRPr>
            </a:p>
          </p:txBody>
        </p:sp>
      </p:grpSp>
      <p:sp>
        <p:nvSpPr>
          <p:cNvPr id="8" name="Rectangle 1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p:cNvPicPr>
            <a:picLocks noChangeAspect="1"/>
          </p:cNvPicPr>
          <p:nvPr/>
        </p:nvPicPr>
        <p:blipFill>
          <a:blip r:embed="rId2"/>
          <a:stretch>
            <a:fillRect/>
          </a:stretch>
        </p:blipFill>
        <p:spPr>
          <a:xfrm>
            <a:off x="152400" y="2069333"/>
            <a:ext cx="11806158" cy="4090167"/>
          </a:xfrm>
          <a:prstGeom prst="rect">
            <a:avLst/>
          </a:prstGeom>
        </p:spPr>
      </p:pic>
    </p:spTree>
    <p:extLst>
      <p:ext uri="{BB962C8B-B14F-4D97-AF65-F5344CB8AC3E}">
        <p14:creationId xmlns:p14="http://schemas.microsoft.com/office/powerpoint/2010/main" val="14678560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3719309"/>
            <a:ext cx="12192000" cy="3169920"/>
          </a:xfrm>
          <a:prstGeom prst="rect">
            <a:avLst/>
          </a:prstGeom>
          <a:solidFill>
            <a:srgbClr val="E7F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（二）使用第三方软件保护系统</a:t>
            </a:r>
          </a:p>
        </p:txBody>
      </p:sp>
      <p:sp>
        <p:nvSpPr>
          <p:cNvPr id="34" name="矩形 33"/>
          <p:cNvSpPr/>
          <p:nvPr/>
        </p:nvSpPr>
        <p:spPr>
          <a:xfrm>
            <a:off x="3718976" y="1436454"/>
            <a:ext cx="2027169" cy="400110"/>
          </a:xfrm>
          <a:prstGeom prst="rect">
            <a:avLst/>
          </a:prstGeom>
          <a:solidFill>
            <a:schemeClr val="bg1"/>
          </a:solidFill>
          <a:ln>
            <a:solidFill>
              <a:schemeClr val="accent3"/>
            </a:solidFill>
          </a:ln>
        </p:spPr>
        <p:txBody>
          <a:bodyPr wrap="square">
            <a:spAutoFit/>
          </a:bodyPr>
          <a:lstStyle/>
          <a:p>
            <a:pPr algn="ctr"/>
            <a:r>
              <a:rPr lang="zh-CN" altLang="en-US" sz="2000" dirty="0"/>
              <a:t>修复系统</a:t>
            </a:r>
          </a:p>
        </p:txBody>
      </p:sp>
      <p:grpSp>
        <p:nvGrpSpPr>
          <p:cNvPr id="35" name="组合 34"/>
          <p:cNvGrpSpPr/>
          <p:nvPr/>
        </p:nvGrpSpPr>
        <p:grpSpPr>
          <a:xfrm>
            <a:off x="3119828" y="1346392"/>
            <a:ext cx="869109" cy="598691"/>
            <a:chOff x="526650" y="922034"/>
            <a:chExt cx="782835" cy="455950"/>
          </a:xfrm>
        </p:grpSpPr>
        <p:sp>
          <p:nvSpPr>
            <p:cNvPr id="36" name="五边形 35"/>
            <p:cNvSpPr/>
            <p:nvPr/>
          </p:nvSpPr>
          <p:spPr>
            <a:xfrm>
              <a:off x="599770" y="961296"/>
              <a:ext cx="709715" cy="4166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526650" y="937512"/>
              <a:ext cx="752355" cy="4166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
            <p:cNvSpPr txBox="1"/>
            <p:nvPr/>
          </p:nvSpPr>
          <p:spPr>
            <a:xfrm>
              <a:off x="651510" y="922034"/>
              <a:ext cx="326496" cy="351594"/>
            </a:xfrm>
            <a:prstGeom prst="rect">
              <a:avLst/>
            </a:prstGeom>
            <a:noFill/>
          </p:spPr>
          <p:txBody>
            <a:bodyPr wrap="square" rtlCol="0">
              <a:spAutoFit/>
            </a:bodyPr>
            <a:lstStyle/>
            <a:p>
              <a:r>
                <a:rPr lang="en-US" altLang="zh-CN" sz="2400" dirty="0">
                  <a:solidFill>
                    <a:schemeClr val="bg1"/>
                  </a:solidFill>
                </a:rPr>
                <a:t>5</a:t>
              </a:r>
              <a:endParaRPr lang="zh-CN" altLang="en-US" sz="2400" dirty="0">
                <a:solidFill>
                  <a:schemeClr val="bg1"/>
                </a:solidFill>
              </a:endParaRPr>
            </a:p>
          </p:txBody>
        </p:sp>
      </p:grpSp>
      <p:sp>
        <p:nvSpPr>
          <p:cNvPr id="8" name="Rectangle 1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p:cNvPicPr>
            <a:picLocks noChangeAspect="1"/>
          </p:cNvPicPr>
          <p:nvPr/>
        </p:nvPicPr>
        <p:blipFill>
          <a:blip r:embed="rId2"/>
          <a:stretch>
            <a:fillRect/>
          </a:stretch>
        </p:blipFill>
        <p:spPr>
          <a:xfrm>
            <a:off x="3119828" y="2229124"/>
            <a:ext cx="6257143" cy="4380952"/>
          </a:xfrm>
          <a:prstGeom prst="rect">
            <a:avLst/>
          </a:prstGeom>
        </p:spPr>
      </p:pic>
    </p:spTree>
    <p:extLst>
      <p:ext uri="{BB962C8B-B14F-4D97-AF65-F5344CB8AC3E}">
        <p14:creationId xmlns:p14="http://schemas.microsoft.com/office/powerpoint/2010/main" val="36644671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096000" y="4017312"/>
            <a:ext cx="5120640" cy="5235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8" y="2367432"/>
            <a:ext cx="3708714" cy="3924300"/>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 name="connsiteX0" fmla="*/ 0 w 4922244"/>
              <a:gd name="connsiteY0" fmla="*/ 0 h 5048251"/>
              <a:gd name="connsiteX1" fmla="*/ 1947941 w 4922244"/>
              <a:gd name="connsiteY1" fmla="*/ 0 h 5048251"/>
              <a:gd name="connsiteX2" fmla="*/ 4922244 w 4922244"/>
              <a:gd name="connsiteY2" fmla="*/ 2899854 h 5048251"/>
              <a:gd name="connsiteX3" fmla="*/ 2848297 w 4922244"/>
              <a:gd name="connsiteY3" fmla="*/ 5048251 h 5048251"/>
              <a:gd name="connsiteX4" fmla="*/ 0 w 4922244"/>
              <a:gd name="connsiteY4" fmla="*/ 5048251 h 5048251"/>
              <a:gd name="connsiteX5" fmla="*/ 0 w 4922244"/>
              <a:gd name="connsiteY5" fmla="*/ 0 h 5048251"/>
              <a:gd name="connsiteX0" fmla="*/ 0 w 4922244"/>
              <a:gd name="connsiteY0" fmla="*/ 0 h 5048251"/>
              <a:gd name="connsiteX1" fmla="*/ 1947941 w 4922244"/>
              <a:gd name="connsiteY1" fmla="*/ 0 h 5048251"/>
              <a:gd name="connsiteX2" fmla="*/ 4922244 w 4922244"/>
              <a:gd name="connsiteY2" fmla="*/ 2899854 h 5048251"/>
              <a:gd name="connsiteX3" fmla="*/ 2893456 w 4922244"/>
              <a:gd name="connsiteY3" fmla="*/ 5033362 h 5048251"/>
              <a:gd name="connsiteX4" fmla="*/ 0 w 4922244"/>
              <a:gd name="connsiteY4" fmla="*/ 5048251 h 5048251"/>
              <a:gd name="connsiteX5" fmla="*/ 0 w 4922244"/>
              <a:gd name="connsiteY5" fmla="*/ 0 h 5048251"/>
              <a:gd name="connsiteX0" fmla="*/ 0 w 4823147"/>
              <a:gd name="connsiteY0" fmla="*/ 0 h 5048251"/>
              <a:gd name="connsiteX1" fmla="*/ 1947941 w 4823147"/>
              <a:gd name="connsiteY1" fmla="*/ 0 h 5048251"/>
              <a:gd name="connsiteX2" fmla="*/ 4823147 w 4823147"/>
              <a:gd name="connsiteY2" fmla="*/ 2997879 h 5048251"/>
              <a:gd name="connsiteX3" fmla="*/ 2893456 w 4823147"/>
              <a:gd name="connsiteY3" fmla="*/ 5033362 h 5048251"/>
              <a:gd name="connsiteX4" fmla="*/ 0 w 4823147"/>
              <a:gd name="connsiteY4" fmla="*/ 5048251 h 5048251"/>
              <a:gd name="connsiteX5" fmla="*/ 0 w 4823147"/>
              <a:gd name="connsiteY5" fmla="*/ 0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3147" h="5048251">
                <a:moveTo>
                  <a:pt x="0" y="0"/>
                </a:moveTo>
                <a:lnTo>
                  <a:pt x="1947941" y="0"/>
                </a:lnTo>
                <a:lnTo>
                  <a:pt x="4823147" y="2997879"/>
                </a:lnTo>
                <a:lnTo>
                  <a:pt x="2893456" y="5033362"/>
                </a:lnTo>
                <a:lnTo>
                  <a:pt x="0" y="504825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7">
            <a:extLst>
              <a:ext uri="{FF2B5EF4-FFF2-40B4-BE49-F238E27FC236}">
                <a16:creationId xmlns:a16="http://schemas.microsoft.com/office/drawing/2014/main" id="{15828DF7-8381-4092-BE6C-6EEED485A68F}"/>
              </a:ext>
            </a:extLst>
          </p:cNvPr>
          <p:cNvSpPr/>
          <p:nvPr/>
        </p:nvSpPr>
        <p:spPr>
          <a:xfrm>
            <a:off x="1672773" y="0"/>
            <a:ext cx="3269617" cy="4710896"/>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1"/>
          <p:cNvSpPr txBox="1"/>
          <p:nvPr/>
        </p:nvSpPr>
        <p:spPr>
          <a:xfrm>
            <a:off x="7481744" y="1741711"/>
            <a:ext cx="4278456"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95000"/>
                    <a:lumOff val="5000"/>
                  </a:schemeClr>
                </a:solidFill>
              </a:rPr>
              <a:t>维护磁盘与计算机系统</a:t>
            </a:r>
          </a:p>
        </p:txBody>
      </p:sp>
      <p:sp>
        <p:nvSpPr>
          <p:cNvPr id="15" name="文本框 18"/>
          <p:cNvSpPr txBox="1"/>
          <p:nvPr/>
        </p:nvSpPr>
        <p:spPr>
          <a:xfrm>
            <a:off x="7390304" y="2825930"/>
            <a:ext cx="4115896" cy="523220"/>
          </a:xfrm>
          <a:prstGeom prst="rect">
            <a:avLst/>
          </a:prstGeom>
          <a:noFill/>
        </p:spPr>
        <p:txBody>
          <a:bodyPr wrap="square" rtlCol="0">
            <a:spAutoFit/>
            <a:scene3d>
              <a:camera prst="orthographicFront"/>
              <a:lightRig rig="threePt" dir="t"/>
            </a:scene3d>
            <a:sp3d contourW="12700"/>
          </a:bodyPr>
          <a:lstStyle/>
          <a:p>
            <a:r>
              <a:rPr lang="zh-CN" altLang="en-US" sz="2800" dirty="0"/>
              <a:t>防治计算机病毒</a:t>
            </a:r>
          </a:p>
        </p:txBody>
      </p:sp>
      <p:pic>
        <p:nvPicPr>
          <p:cNvPr id="19" name="图片 18" descr="C:\Users\Administrator\Desktop\新建文件夹\Virtual business modern technology photos part 4 (5).jpg">
            <a:extLst>
              <a:ext uri="{FF2B5EF4-FFF2-40B4-BE49-F238E27FC236}">
                <a16:creationId xmlns:a16="http://schemas.microsoft.com/office/drawing/2014/main" id="{9CC20873-D786-44A7-B25A-2F0734735B1A}"/>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42756" t="5840" r="1551" b="1721"/>
          <a:stretch/>
        </p:blipFill>
        <p:spPr bwMode="auto">
          <a:xfrm>
            <a:off x="0" y="2560109"/>
            <a:ext cx="3546499" cy="3924300"/>
          </a:xfrm>
          <a:custGeom>
            <a:avLst/>
            <a:gdLst>
              <a:gd name="connsiteX0" fmla="*/ 0 w 3546499"/>
              <a:gd name="connsiteY0" fmla="*/ 0 h 3924300"/>
              <a:gd name="connsiteX1" fmla="*/ 1403500 w 3546499"/>
              <a:gd name="connsiteY1" fmla="*/ 0 h 3924300"/>
              <a:gd name="connsiteX2" fmla="*/ 3546499 w 3546499"/>
              <a:gd name="connsiteY2" fmla="*/ 2312100 h 3924300"/>
              <a:gd name="connsiteX3" fmla="*/ 2052211 w 3546499"/>
              <a:gd name="connsiteY3" fmla="*/ 3924300 h 3924300"/>
              <a:gd name="connsiteX4" fmla="*/ 0 w 3546499"/>
              <a:gd name="connsiteY4" fmla="*/ 3924300 h 392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499" h="3924300">
                <a:moveTo>
                  <a:pt x="0" y="0"/>
                </a:moveTo>
                <a:lnTo>
                  <a:pt x="1403500" y="0"/>
                </a:lnTo>
                <a:lnTo>
                  <a:pt x="3546499" y="2312100"/>
                </a:lnTo>
                <a:lnTo>
                  <a:pt x="2052211" y="3924300"/>
                </a:lnTo>
                <a:lnTo>
                  <a:pt x="0" y="3924300"/>
                </a:lnTo>
                <a:close/>
              </a:path>
            </a:pathLst>
          </a:cu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911474" y="1255430"/>
            <a:ext cx="1723549" cy="1015663"/>
          </a:xfrm>
          <a:prstGeom prst="rect">
            <a:avLst/>
          </a:prstGeom>
          <a:noFill/>
        </p:spPr>
        <p:txBody>
          <a:bodyPr wrap="none" rtlCol="0">
            <a:spAutoFit/>
          </a:bodyPr>
          <a:lstStyle/>
          <a:p>
            <a:pPr algn="ctr"/>
            <a:r>
              <a:rPr lang="zh-CN" altLang="en-US" sz="6000" dirty="0">
                <a:solidFill>
                  <a:schemeClr val="accent3"/>
                </a:solidFill>
                <a:latin typeface="Impact" panose="020B0806030902050204" pitchFamily="34" charset="0"/>
              </a:rPr>
              <a:t>目录</a:t>
            </a:r>
          </a:p>
        </p:txBody>
      </p:sp>
      <p:sp>
        <p:nvSpPr>
          <p:cNvPr id="4" name="TextBox 3"/>
          <p:cNvSpPr txBox="1"/>
          <p:nvPr/>
        </p:nvSpPr>
        <p:spPr>
          <a:xfrm>
            <a:off x="6115050" y="1742551"/>
            <a:ext cx="1366694" cy="523220"/>
          </a:xfrm>
          <a:prstGeom prst="rect">
            <a:avLst/>
          </a:prstGeom>
          <a:noFill/>
          <a:ln>
            <a:noFill/>
          </a:ln>
        </p:spPr>
        <p:txBody>
          <a:bodyPr wrap="square" rtlCol="0">
            <a:spAutoFit/>
          </a:bodyPr>
          <a:lstStyle/>
          <a:p>
            <a:r>
              <a:rPr lang="zh-CN" altLang="en-US" sz="2800" dirty="0"/>
              <a:t>任务一</a:t>
            </a:r>
            <a:endParaRPr lang="en-US" altLang="zh-CN" sz="2800" dirty="0"/>
          </a:p>
        </p:txBody>
      </p:sp>
      <p:sp>
        <p:nvSpPr>
          <p:cNvPr id="22" name="TextBox 21"/>
          <p:cNvSpPr txBox="1"/>
          <p:nvPr/>
        </p:nvSpPr>
        <p:spPr>
          <a:xfrm>
            <a:off x="6115050" y="2839288"/>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任务二</a:t>
            </a:r>
            <a:endParaRPr lang="en-US" altLang="zh-CN" sz="2800" dirty="0">
              <a:solidFill>
                <a:schemeClr val="tx1">
                  <a:lumMod val="85000"/>
                  <a:lumOff val="15000"/>
                </a:schemeClr>
              </a:solidFill>
            </a:endParaRPr>
          </a:p>
        </p:txBody>
      </p:sp>
      <p:sp>
        <p:nvSpPr>
          <p:cNvPr id="5" name="燕尾形 4"/>
          <p:cNvSpPr/>
          <p:nvPr/>
        </p:nvSpPr>
        <p:spPr>
          <a:xfrm>
            <a:off x="5605235" y="4088153"/>
            <a:ext cx="335280" cy="383863"/>
          </a:xfrm>
          <a:prstGeom prst="chevron">
            <a:avLst>
              <a:gd name="adj" fmla="val 36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6115050" y="4017312"/>
            <a:ext cx="2023110" cy="523220"/>
          </a:xfrm>
          <a:prstGeom prst="rect">
            <a:avLst/>
          </a:prstGeom>
          <a:noFill/>
          <a:ln>
            <a:noFill/>
          </a:ln>
        </p:spPr>
        <p:txBody>
          <a:bodyPr wrap="square" rtlCol="0">
            <a:spAutoFit/>
          </a:bodyPr>
          <a:lstStyle/>
          <a:p>
            <a:r>
              <a:rPr lang="zh-CN" altLang="en-US" sz="2800" dirty="0">
                <a:solidFill>
                  <a:schemeClr val="bg1"/>
                </a:solidFill>
              </a:rPr>
              <a:t>课后练习</a:t>
            </a:r>
            <a:endParaRPr lang="en-US" altLang="zh-CN" sz="2800" dirty="0">
              <a:solidFill>
                <a:schemeClr val="bg1"/>
              </a:solidFill>
            </a:endParaRPr>
          </a:p>
        </p:txBody>
      </p:sp>
    </p:spTree>
    <p:extLst>
      <p:ext uri="{BB962C8B-B14F-4D97-AF65-F5344CB8AC3E}">
        <p14:creationId xmlns:p14="http://schemas.microsoft.com/office/powerpoint/2010/main" val="602765620"/>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3440" y="213678"/>
            <a:ext cx="8798560" cy="517842"/>
          </a:xfrm>
        </p:spPr>
        <p:txBody>
          <a:bodyPr/>
          <a:lstStyle/>
          <a:p>
            <a:r>
              <a:rPr lang="zh-CN" altLang="en-US" dirty="0"/>
              <a:t>课后练习</a:t>
            </a:r>
          </a:p>
        </p:txBody>
      </p:sp>
      <p:sp>
        <p:nvSpPr>
          <p:cNvPr id="3" name="内容占位符 2"/>
          <p:cNvSpPr>
            <a:spLocks noGrp="1"/>
          </p:cNvSpPr>
          <p:nvPr>
            <p:ph sz="quarter" idx="10"/>
          </p:nvPr>
        </p:nvSpPr>
        <p:spPr>
          <a:xfrm>
            <a:off x="241300" y="868680"/>
            <a:ext cx="11328400" cy="5328921"/>
          </a:xfrm>
        </p:spPr>
        <p:txBody>
          <a:bodyPr>
            <a:noAutofit/>
          </a:bodyPr>
          <a:lstStyle/>
          <a:p>
            <a:r>
              <a:rPr lang="en-US" altLang="zh-CN" sz="2200" dirty="0"/>
              <a:t>1</a:t>
            </a:r>
            <a:r>
              <a:rPr lang="zh-CN" altLang="en-US" sz="2200" dirty="0"/>
              <a:t>．选择题</a:t>
            </a:r>
          </a:p>
          <a:p>
            <a:r>
              <a:rPr lang="zh-CN" altLang="en-US" sz="2200" dirty="0"/>
              <a:t>（</a:t>
            </a:r>
            <a:r>
              <a:rPr lang="en-US" altLang="zh-CN" sz="2200" dirty="0"/>
              <a:t>1</a:t>
            </a:r>
            <a:r>
              <a:rPr lang="zh-CN" altLang="en-US" sz="2200" dirty="0"/>
              <a:t>）下列关于计算机病毒的说法中，正确的是（  ）。</a:t>
            </a:r>
          </a:p>
          <a:p>
            <a:r>
              <a:rPr lang="en-US" altLang="zh-CN" sz="2200" dirty="0"/>
              <a:t>A</a:t>
            </a:r>
            <a:r>
              <a:rPr lang="zh-CN" altLang="en-US" sz="2200" dirty="0"/>
              <a:t>．计算机病毒发作后，将造成计算机硬件损坏</a:t>
            </a:r>
          </a:p>
          <a:p>
            <a:r>
              <a:rPr lang="en-US" altLang="zh-CN" sz="2200" dirty="0"/>
              <a:t>B</a:t>
            </a:r>
            <a:r>
              <a:rPr lang="zh-CN" altLang="en-US" sz="2200" dirty="0"/>
              <a:t>．计算机病毒可通过计算机传染计算机操作人员</a:t>
            </a:r>
          </a:p>
          <a:p>
            <a:r>
              <a:rPr lang="en-US" altLang="zh-CN" sz="2200" dirty="0"/>
              <a:t>C</a:t>
            </a:r>
            <a:r>
              <a:rPr lang="zh-CN" altLang="en-US" sz="2200" dirty="0"/>
              <a:t>．计算机病毒是一种有编写错误的程序</a:t>
            </a:r>
          </a:p>
          <a:p>
            <a:r>
              <a:rPr lang="en-US" altLang="zh-CN" sz="2200" dirty="0"/>
              <a:t>D</a:t>
            </a:r>
            <a:r>
              <a:rPr lang="zh-CN" altLang="en-US" sz="2200" dirty="0"/>
              <a:t>．计算机病毒是一种影响计算机使用并且能够自我复制传播的计算机程序代码</a:t>
            </a:r>
          </a:p>
          <a:p>
            <a:r>
              <a:rPr lang="zh-CN" altLang="en-US" sz="2200" dirty="0"/>
              <a:t>（</a:t>
            </a:r>
            <a:r>
              <a:rPr lang="en-US" altLang="zh-CN" sz="2200" dirty="0"/>
              <a:t>2</a:t>
            </a:r>
            <a:r>
              <a:rPr lang="zh-CN" altLang="en-US" sz="2200" dirty="0"/>
              <a:t>）硬盘的（  ）不是一个实际意义的分区，而是一个指向下一个分区的指针。</a:t>
            </a:r>
          </a:p>
          <a:p>
            <a:r>
              <a:rPr lang="en-US" altLang="zh-CN" sz="2200" dirty="0"/>
              <a:t>A</a:t>
            </a:r>
            <a:r>
              <a:rPr lang="zh-CN" altLang="en-US" sz="2200" dirty="0"/>
              <a:t>．主分区       </a:t>
            </a:r>
            <a:r>
              <a:rPr lang="en-US" altLang="zh-CN" sz="2200" dirty="0"/>
              <a:t>B</a:t>
            </a:r>
            <a:r>
              <a:rPr lang="zh-CN" altLang="en-US" sz="2200" dirty="0"/>
              <a:t>．扩展分区     </a:t>
            </a:r>
            <a:r>
              <a:rPr lang="en-US" altLang="zh-CN" sz="2200" dirty="0"/>
              <a:t>C</a:t>
            </a:r>
            <a:r>
              <a:rPr lang="zh-CN" altLang="en-US" sz="2200" dirty="0"/>
              <a:t>．逻辑分区       </a:t>
            </a:r>
            <a:r>
              <a:rPr lang="en-US" altLang="zh-CN" sz="2200" dirty="0"/>
              <a:t>D</a:t>
            </a:r>
            <a:r>
              <a:rPr lang="zh-CN" altLang="en-US" sz="2200" dirty="0"/>
              <a:t>．活动分区</a:t>
            </a:r>
          </a:p>
          <a:p>
            <a:r>
              <a:rPr lang="zh-CN" altLang="en-US" sz="2200" dirty="0"/>
              <a:t>（</a:t>
            </a:r>
            <a:r>
              <a:rPr lang="en-US" altLang="zh-CN" sz="2200" dirty="0"/>
              <a:t>3</a:t>
            </a:r>
            <a:r>
              <a:rPr lang="zh-CN" altLang="en-US" sz="2200" dirty="0"/>
              <a:t>）计算机执行的程序占用内存过多时，可将部分硬盘空间划分出来充当内存使用，</a:t>
            </a:r>
            <a:br>
              <a:rPr lang="en-US" altLang="zh-CN" sz="2200" dirty="0"/>
            </a:br>
            <a:r>
              <a:rPr lang="en-US" altLang="zh-CN" sz="2200" dirty="0"/>
              <a:t>        </a:t>
            </a:r>
            <a:r>
              <a:rPr lang="zh-CN" altLang="en-US" sz="2200" dirty="0"/>
              <a:t>划分出来的内存叫作（  ）。</a:t>
            </a:r>
          </a:p>
          <a:p>
            <a:r>
              <a:rPr lang="en-US" altLang="zh-CN" sz="2200" dirty="0"/>
              <a:t>A</a:t>
            </a:r>
            <a:r>
              <a:rPr lang="zh-CN" altLang="en-US" sz="2200" dirty="0"/>
              <a:t>．借用内存     </a:t>
            </a:r>
            <a:r>
              <a:rPr lang="en-US" altLang="zh-CN" sz="2200" dirty="0"/>
              <a:t>B</a:t>
            </a:r>
            <a:r>
              <a:rPr lang="zh-CN" altLang="en-US" sz="2200" dirty="0"/>
              <a:t>．假内存       </a:t>
            </a:r>
            <a:r>
              <a:rPr lang="en-US" altLang="zh-CN" sz="2200" dirty="0"/>
              <a:t>C</a:t>
            </a:r>
            <a:r>
              <a:rPr lang="zh-CN" altLang="en-US" sz="2200" dirty="0"/>
              <a:t>．调用内存       </a:t>
            </a:r>
            <a:r>
              <a:rPr lang="en-US" altLang="zh-CN" sz="2200" dirty="0"/>
              <a:t>D</a:t>
            </a:r>
            <a:r>
              <a:rPr lang="zh-CN" altLang="en-US" sz="2200" dirty="0"/>
              <a:t>．虚拟内存</a:t>
            </a:r>
          </a:p>
          <a:p>
            <a:r>
              <a:rPr lang="zh-CN" altLang="en-US" sz="2200" dirty="0"/>
              <a:t>（</a:t>
            </a:r>
            <a:r>
              <a:rPr lang="en-US" altLang="zh-CN" sz="2200" dirty="0"/>
              <a:t>4</a:t>
            </a:r>
            <a:r>
              <a:rPr lang="zh-CN" altLang="en-US" sz="2200" dirty="0"/>
              <a:t>）（  ）是木马病毒名称的前缀。</a:t>
            </a:r>
          </a:p>
          <a:p>
            <a:r>
              <a:rPr lang="en-US" altLang="zh-CN" sz="2200" dirty="0"/>
              <a:t>A</a:t>
            </a:r>
            <a:r>
              <a:rPr lang="zh-CN" altLang="en-US" sz="2200" dirty="0"/>
              <a:t>．</a:t>
            </a:r>
            <a:r>
              <a:rPr lang="en-US" altLang="zh-CN" sz="2200" dirty="0"/>
              <a:t>Worm        B</a:t>
            </a:r>
            <a:r>
              <a:rPr lang="zh-CN" altLang="en-US" sz="2200" dirty="0"/>
              <a:t>．</a:t>
            </a:r>
            <a:r>
              <a:rPr lang="en-US" altLang="zh-CN" sz="2200" dirty="0"/>
              <a:t>Script        C</a:t>
            </a:r>
            <a:r>
              <a:rPr lang="zh-CN" altLang="en-US" sz="2200" dirty="0"/>
              <a:t>．</a:t>
            </a:r>
            <a:r>
              <a:rPr lang="en-US" altLang="zh-CN" sz="2200" dirty="0"/>
              <a:t>Trojan          D</a:t>
            </a:r>
            <a:r>
              <a:rPr lang="zh-CN" altLang="en-US" sz="2200" dirty="0"/>
              <a:t>．</a:t>
            </a:r>
            <a:r>
              <a:rPr lang="en-US" altLang="zh-CN" sz="2200" dirty="0"/>
              <a:t>Dropper</a:t>
            </a:r>
          </a:p>
        </p:txBody>
      </p:sp>
    </p:spTree>
    <p:extLst>
      <p:ext uri="{BB962C8B-B14F-4D97-AF65-F5344CB8AC3E}">
        <p14:creationId xmlns:p14="http://schemas.microsoft.com/office/powerpoint/2010/main" val="477248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3440" y="213678"/>
            <a:ext cx="8798560" cy="517842"/>
          </a:xfrm>
        </p:spPr>
        <p:txBody>
          <a:bodyPr/>
          <a:lstStyle/>
          <a:p>
            <a:r>
              <a:rPr lang="zh-CN" altLang="en-US" dirty="0"/>
              <a:t>课后练习</a:t>
            </a:r>
          </a:p>
        </p:txBody>
      </p:sp>
      <p:sp>
        <p:nvSpPr>
          <p:cNvPr id="3" name="内容占位符 2"/>
          <p:cNvSpPr>
            <a:spLocks noGrp="1"/>
          </p:cNvSpPr>
          <p:nvPr>
            <p:ph sz="quarter" idx="10"/>
          </p:nvPr>
        </p:nvSpPr>
        <p:spPr>
          <a:xfrm>
            <a:off x="444500" y="868680"/>
            <a:ext cx="11747500" cy="5328921"/>
          </a:xfrm>
        </p:spPr>
        <p:txBody>
          <a:bodyPr>
            <a:noAutofit/>
          </a:bodyPr>
          <a:lstStyle/>
          <a:p>
            <a:r>
              <a:rPr lang="en-US" altLang="zh-CN" dirty="0"/>
              <a:t>2</a:t>
            </a:r>
            <a:r>
              <a:rPr lang="zh-CN" altLang="en-US" dirty="0"/>
              <a:t>．操作题</a:t>
            </a:r>
          </a:p>
          <a:p>
            <a:r>
              <a:rPr lang="zh-CN" altLang="en-US" dirty="0"/>
              <a:t>（</a:t>
            </a:r>
            <a:r>
              <a:rPr lang="en-US" altLang="zh-CN" dirty="0"/>
              <a:t>1</a:t>
            </a:r>
            <a:r>
              <a:rPr lang="zh-CN" altLang="en-US" dirty="0"/>
              <a:t>）清理</a:t>
            </a:r>
            <a:r>
              <a:rPr lang="en-US" altLang="zh-CN" dirty="0"/>
              <a:t>C</a:t>
            </a:r>
            <a:r>
              <a:rPr lang="zh-CN" altLang="en-US" dirty="0"/>
              <a:t>盘中的无用文件，然后整理</a:t>
            </a:r>
            <a:r>
              <a:rPr lang="en-US" altLang="zh-CN" dirty="0"/>
              <a:t>D</a:t>
            </a:r>
            <a:r>
              <a:rPr lang="zh-CN" altLang="en-US" dirty="0"/>
              <a:t>盘的磁盘碎片。</a:t>
            </a:r>
          </a:p>
          <a:p>
            <a:r>
              <a:rPr lang="zh-CN" altLang="en-US" dirty="0"/>
              <a:t>（</a:t>
            </a:r>
            <a:r>
              <a:rPr lang="en-US" altLang="zh-CN" dirty="0"/>
              <a:t>2</a:t>
            </a:r>
            <a:r>
              <a:rPr lang="zh-CN" altLang="en-US" dirty="0"/>
              <a:t>）设置虚拟内存的“初始大小”为“</a:t>
            </a:r>
            <a:r>
              <a:rPr lang="en-US" altLang="zh-CN" dirty="0"/>
              <a:t>2000”</a:t>
            </a:r>
            <a:r>
              <a:rPr lang="zh-CN" altLang="en-US" dirty="0"/>
              <a:t>，“最大值”为“</a:t>
            </a:r>
            <a:r>
              <a:rPr lang="en-US" altLang="zh-CN" dirty="0"/>
              <a:t>7000”</a:t>
            </a:r>
            <a:r>
              <a:rPr lang="zh-CN" altLang="en-US" dirty="0"/>
              <a:t>。</a:t>
            </a:r>
          </a:p>
          <a:p>
            <a:r>
              <a:rPr lang="zh-CN" altLang="en-US" dirty="0"/>
              <a:t>（</a:t>
            </a:r>
            <a:r>
              <a:rPr lang="en-US" altLang="zh-CN" dirty="0"/>
              <a:t>3</a:t>
            </a:r>
            <a:r>
              <a:rPr lang="zh-CN" altLang="en-US" dirty="0"/>
              <a:t>）开启计算机的自动更新功能。</a:t>
            </a:r>
          </a:p>
          <a:p>
            <a:r>
              <a:rPr lang="zh-CN" altLang="en-US" dirty="0"/>
              <a:t>（</a:t>
            </a:r>
            <a:r>
              <a:rPr lang="en-US" altLang="zh-CN" dirty="0"/>
              <a:t>4</a:t>
            </a:r>
            <a:r>
              <a:rPr lang="zh-CN" altLang="en-US" dirty="0"/>
              <a:t>）扫描</a:t>
            </a:r>
            <a:r>
              <a:rPr lang="en-US" altLang="zh-CN" dirty="0"/>
              <a:t>F</a:t>
            </a:r>
            <a:r>
              <a:rPr lang="zh-CN" altLang="en-US" dirty="0"/>
              <a:t>盘中的文件，如有病毒对其进行清理。</a:t>
            </a:r>
          </a:p>
          <a:p>
            <a:r>
              <a:rPr lang="zh-CN" altLang="en-US" dirty="0"/>
              <a:t>（</a:t>
            </a:r>
            <a:r>
              <a:rPr lang="en-US" altLang="zh-CN" dirty="0"/>
              <a:t>5</a:t>
            </a:r>
            <a:r>
              <a:rPr lang="zh-CN" altLang="en-US" dirty="0"/>
              <a:t>）使用</a:t>
            </a:r>
            <a:r>
              <a:rPr lang="en-US" altLang="zh-CN" dirty="0"/>
              <a:t>360</a:t>
            </a:r>
            <a:r>
              <a:rPr lang="zh-CN" altLang="en-US" dirty="0"/>
              <a:t>安全卫士对计算机进行体检，对体检有问题的部分进行修复。</a:t>
            </a:r>
          </a:p>
        </p:txBody>
      </p:sp>
      <p:sp>
        <p:nvSpPr>
          <p:cNvPr id="4" name="矩形 3"/>
          <p:cNvSpPr/>
          <p:nvPr/>
        </p:nvSpPr>
        <p:spPr>
          <a:xfrm>
            <a:off x="0" y="5715000"/>
            <a:ext cx="12192000" cy="1143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5449154"/>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30820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b="19574"/>
          <a:stretch/>
        </p:blipFill>
        <p:spPr>
          <a:xfrm flipH="1">
            <a:off x="-54292" y="2980"/>
            <a:ext cx="12246292" cy="5301295"/>
          </a:xfrm>
          <a:prstGeom prst="rect">
            <a:avLst/>
          </a:prstGeom>
        </p:spPr>
      </p:pic>
      <p:sp>
        <p:nvSpPr>
          <p:cNvPr id="7" name="矩形 6"/>
          <p:cNvSpPr/>
          <p:nvPr/>
        </p:nvSpPr>
        <p:spPr>
          <a:xfrm>
            <a:off x="-54292" y="-2"/>
            <a:ext cx="11933776" cy="5301295"/>
          </a:xfrm>
          <a:prstGeom prst="rect">
            <a:avLst/>
          </a:prstGeom>
          <a:solidFill>
            <a:schemeClr val="tx1">
              <a:lumMod val="95000"/>
              <a:lumOff val="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300926" y="0"/>
            <a:ext cx="4336612" cy="5048251"/>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052873" y="3553387"/>
            <a:ext cx="6356944" cy="1200329"/>
          </a:xfrm>
          <a:prstGeom prst="rect">
            <a:avLst/>
          </a:prstGeom>
          <a:noFill/>
        </p:spPr>
        <p:txBody>
          <a:bodyPr wrap="square" rtlCol="0">
            <a:spAutoFit/>
            <a:scene3d>
              <a:camera prst="orthographicFront"/>
              <a:lightRig rig="threePt" dir="t"/>
            </a:scene3d>
            <a:sp3d contourW="12700"/>
          </a:bodyPr>
          <a:lstStyle/>
          <a:p>
            <a:pPr lvl="0" algn="r">
              <a:defRPr/>
            </a:pPr>
            <a:r>
              <a:rPr lang="zh-CN" altLang="en-US" sz="7200" b="1" dirty="0">
                <a:solidFill>
                  <a:schemeClr val="accent2"/>
                </a:solidFill>
                <a:effectLst>
                  <a:outerShdw blurRad="419100" dist="38100" dir="2700000" algn="tl">
                    <a:srgbClr val="000000">
                      <a:alpha val="43137"/>
                    </a:srgbClr>
                  </a:outerShdw>
                </a:effectLst>
                <a:latin typeface="微软雅黑"/>
              </a:rPr>
              <a:t>感谢聆听</a:t>
            </a:r>
            <a:endParaRPr kumimoji="0" lang="zh-CN" altLang="en-US" sz="7200" b="1" i="0" u="none" strike="noStrike" kern="1200" cap="none" spc="0" normalizeH="0" baseline="0" noProof="0" dirty="0">
              <a:ln>
                <a:noFill/>
              </a:ln>
              <a:solidFill>
                <a:schemeClr val="accent2"/>
              </a:solidFill>
              <a:effectLst>
                <a:outerShdw blurRad="419100" dist="38100" dir="2700000" algn="tl">
                  <a:srgbClr val="000000">
                    <a:alpha val="43137"/>
                  </a:srgbClr>
                </a:outerShdw>
              </a:effectLst>
              <a:uLnTx/>
              <a:uFillTx/>
              <a:latin typeface="微软雅黑"/>
              <a:ea typeface="微软雅黑"/>
            </a:endParaRPr>
          </a:p>
        </p:txBody>
      </p:sp>
      <p:sp>
        <p:nvSpPr>
          <p:cNvPr id="20" name="任意多边形 19"/>
          <p:cNvSpPr/>
          <p:nvPr/>
        </p:nvSpPr>
        <p:spPr>
          <a:xfrm>
            <a:off x="-54292" y="1809749"/>
            <a:ext cx="4922244" cy="5048251"/>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2244" h="5048251">
                <a:moveTo>
                  <a:pt x="0" y="0"/>
                </a:moveTo>
                <a:lnTo>
                  <a:pt x="1947941" y="0"/>
                </a:lnTo>
                <a:lnTo>
                  <a:pt x="4922244" y="2974304"/>
                </a:lnTo>
                <a:lnTo>
                  <a:pt x="2848297" y="5048251"/>
                </a:lnTo>
                <a:lnTo>
                  <a:pt x="0" y="5048251"/>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40703" y="5526346"/>
            <a:ext cx="3826336" cy="5232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064274B4-539A-4C15-AFE2-7598CA2EF988}"/>
              </a:ext>
            </a:extLst>
          </p:cNvPr>
          <p:cNvSpPr/>
          <p:nvPr/>
        </p:nvSpPr>
        <p:spPr>
          <a:xfrm>
            <a:off x="6637538" y="3128192"/>
            <a:ext cx="4725979" cy="461665"/>
          </a:xfrm>
          <a:prstGeom prst="rect">
            <a:avLst/>
          </a:prstGeom>
        </p:spPr>
        <p:txBody>
          <a:bodyPr wrap="square">
            <a:spAutoFit/>
          </a:bodyPr>
          <a:lstStyle/>
          <a:p>
            <a:pPr algn="r"/>
            <a:r>
              <a:rPr lang="zh-CN" altLang="en-US" sz="2400" dirty="0">
                <a:solidFill>
                  <a:schemeClr val="accent4"/>
                </a:solidFill>
              </a:rPr>
              <a:t>大学计算机基础（微课版）</a:t>
            </a:r>
            <a:r>
              <a:rPr lang="en-US" altLang="zh-CN" sz="2400" dirty="0">
                <a:solidFill>
                  <a:schemeClr val="accent4"/>
                </a:solidFill>
              </a:rPr>
              <a:t>-</a:t>
            </a:r>
            <a:r>
              <a:rPr lang="zh-CN" altLang="en-US" sz="2400" dirty="0">
                <a:solidFill>
                  <a:schemeClr val="accent4"/>
                </a:solidFill>
              </a:rPr>
              <a:t>第</a:t>
            </a:r>
            <a:r>
              <a:rPr lang="en-US" altLang="zh-CN" sz="2400" dirty="0">
                <a:solidFill>
                  <a:schemeClr val="accent4"/>
                </a:solidFill>
              </a:rPr>
              <a:t>2</a:t>
            </a:r>
            <a:r>
              <a:rPr lang="zh-CN" altLang="en-US" sz="2400" dirty="0">
                <a:solidFill>
                  <a:schemeClr val="accent4"/>
                </a:solidFill>
              </a:rPr>
              <a:t>版</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78780" y="5629032"/>
            <a:ext cx="1638608" cy="341072"/>
          </a:xfrm>
          <a:prstGeom prst="rect">
            <a:avLst/>
          </a:prstGeom>
        </p:spPr>
      </p:pic>
    </p:spTree>
    <p:extLst>
      <p:ext uri="{BB962C8B-B14F-4D97-AF65-F5344CB8AC3E}">
        <p14:creationId xmlns:p14="http://schemas.microsoft.com/office/powerpoint/2010/main" val="3495563305"/>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13099" y="2688771"/>
            <a:ext cx="9728207" cy="2505529"/>
          </a:xfrm>
          <a:prstGeom prst="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87181" y="3424758"/>
            <a:ext cx="329784" cy="1223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318772" y="3424758"/>
            <a:ext cx="1401277"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216965" y="2891066"/>
            <a:ext cx="1885050" cy="535531"/>
          </a:xfrm>
          <a:prstGeom prst="rect">
            <a:avLst/>
          </a:prstGeom>
        </p:spPr>
        <p:txBody>
          <a:bodyPr wrap="square">
            <a:spAutoFit/>
          </a:bodyPr>
          <a:lstStyle/>
          <a:p>
            <a:pPr algn="just">
              <a:lnSpc>
                <a:spcPct val="120000"/>
              </a:lnSpc>
            </a:pPr>
            <a:r>
              <a:rPr lang="zh-CN" altLang="en-US" sz="2400" b="1" dirty="0">
                <a:solidFill>
                  <a:schemeClr val="tx1">
                    <a:lumMod val="65000"/>
                    <a:lumOff val="35000"/>
                  </a:schemeClr>
                </a:solidFill>
              </a:rPr>
              <a:t>相关知识</a:t>
            </a:r>
          </a:p>
        </p:txBody>
      </p:sp>
      <p:sp>
        <p:nvSpPr>
          <p:cNvPr id="9" name="矩形 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68812" y="299314"/>
            <a:ext cx="2031326"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accent3"/>
                </a:solidFill>
                <a:latin typeface="+mn-ea"/>
                <a:cs typeface="经典综艺体简" panose="02010609000101010101" pitchFamily="49" charset="-122"/>
              </a:rPr>
              <a:t>相关知识</a:t>
            </a:r>
          </a:p>
        </p:txBody>
      </p:sp>
      <p:sp>
        <p:nvSpPr>
          <p:cNvPr id="21" name="文本框 11"/>
          <p:cNvSpPr txBox="1"/>
          <p:nvPr/>
        </p:nvSpPr>
        <p:spPr>
          <a:xfrm>
            <a:off x="5143658" y="534841"/>
            <a:ext cx="4419442" cy="523220"/>
          </a:xfrm>
          <a:prstGeom prst="rect">
            <a:avLst/>
          </a:prstGeom>
          <a:noFill/>
        </p:spPr>
        <p:txBody>
          <a:bodyPr wrap="square" rtlCol="0">
            <a:spAutoFit/>
            <a:scene3d>
              <a:camera prst="orthographicFront"/>
              <a:lightRig rig="threePt" dir="t"/>
            </a:scene3d>
            <a:sp3d contourW="12700"/>
          </a:bodyPr>
          <a:lstStyle/>
          <a:p>
            <a:r>
              <a:rPr lang="zh-CN" altLang="en-US" sz="2800" dirty="0">
                <a:solidFill>
                  <a:schemeClr val="tx1">
                    <a:lumMod val="85000"/>
                    <a:lumOff val="15000"/>
                  </a:schemeClr>
                </a:solidFill>
              </a:rPr>
              <a:t>维护磁盘与计算机系统</a:t>
            </a:r>
          </a:p>
        </p:txBody>
      </p:sp>
      <p:sp>
        <p:nvSpPr>
          <p:cNvPr id="22" name="TextBox 21"/>
          <p:cNvSpPr txBox="1"/>
          <p:nvPr/>
        </p:nvSpPr>
        <p:spPr>
          <a:xfrm>
            <a:off x="3776964" y="535681"/>
            <a:ext cx="1366694" cy="523220"/>
          </a:xfrm>
          <a:prstGeom prst="rect">
            <a:avLst/>
          </a:prstGeom>
          <a:noFill/>
          <a:ln>
            <a:noFill/>
          </a:ln>
        </p:spPr>
        <p:txBody>
          <a:bodyPr wrap="square" rtlCol="0">
            <a:spAutoFit/>
          </a:bodyPr>
          <a:lstStyle/>
          <a:p>
            <a:r>
              <a:rPr lang="zh-CN" altLang="en-US" sz="2800" dirty="0">
                <a:solidFill>
                  <a:schemeClr val="tx1">
                    <a:lumMod val="85000"/>
                    <a:lumOff val="15000"/>
                  </a:schemeClr>
                </a:solidFill>
              </a:rPr>
              <a:t>任务一</a:t>
            </a:r>
            <a:endParaRPr lang="en-US" altLang="zh-CN" sz="2800" dirty="0">
              <a:solidFill>
                <a:schemeClr val="tx1">
                  <a:lumMod val="85000"/>
                  <a:lumOff val="15000"/>
                </a:schemeClr>
              </a:solidFill>
            </a:endParaRPr>
          </a:p>
        </p:txBody>
      </p:sp>
      <p:sp>
        <p:nvSpPr>
          <p:cNvPr id="2" name="矩形 1"/>
          <p:cNvSpPr/>
          <p:nvPr/>
        </p:nvSpPr>
        <p:spPr>
          <a:xfrm>
            <a:off x="3776964" y="3497782"/>
            <a:ext cx="3570208" cy="461665"/>
          </a:xfrm>
          <a:prstGeom prst="rect">
            <a:avLst/>
          </a:prstGeom>
        </p:spPr>
        <p:txBody>
          <a:bodyPr wrap="none">
            <a:spAutoFit/>
          </a:bodyPr>
          <a:lstStyle/>
          <a:p>
            <a:r>
              <a:rPr lang="zh-CN" altLang="en-US" sz="2400" dirty="0"/>
              <a:t>（一）磁盘维护基础知识</a:t>
            </a:r>
          </a:p>
        </p:txBody>
      </p:sp>
      <p:sp>
        <p:nvSpPr>
          <p:cNvPr id="20" name="矩形 19"/>
          <p:cNvSpPr/>
          <p:nvPr/>
        </p:nvSpPr>
        <p:spPr>
          <a:xfrm>
            <a:off x="3776964" y="4186808"/>
            <a:ext cx="3570208" cy="461665"/>
          </a:xfrm>
          <a:prstGeom prst="rect">
            <a:avLst/>
          </a:prstGeom>
        </p:spPr>
        <p:txBody>
          <a:bodyPr wrap="none">
            <a:spAutoFit/>
          </a:bodyPr>
          <a:lstStyle/>
          <a:p>
            <a:r>
              <a:rPr lang="zh-CN" altLang="en-US" sz="2400" dirty="0"/>
              <a:t>（二）系统维护基础知识</a:t>
            </a:r>
          </a:p>
        </p:txBody>
      </p:sp>
      <p:sp>
        <p:nvSpPr>
          <p:cNvPr id="25" name="燕尾形 24"/>
          <p:cNvSpPr/>
          <p:nvPr/>
        </p:nvSpPr>
        <p:spPr>
          <a:xfrm>
            <a:off x="11020740" y="4810437"/>
            <a:ext cx="335280" cy="383863"/>
          </a:xfrm>
          <a:prstGeom prst="chevron">
            <a:avLst>
              <a:gd name="adj" fmla="val 369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1394876" y="4810437"/>
            <a:ext cx="335280" cy="383863"/>
          </a:xfrm>
          <a:prstGeom prst="chevron">
            <a:avLst>
              <a:gd name="adj" fmla="val 36932"/>
            </a:avLst>
          </a:prstGeom>
          <a:solidFill>
            <a:srgbClr val="0274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1754916" y="4810437"/>
            <a:ext cx="335280" cy="383863"/>
          </a:xfrm>
          <a:prstGeom prst="chevron">
            <a:avLst>
              <a:gd name="adj" fmla="val 36932"/>
            </a:avLst>
          </a:prstGeom>
          <a:solidFill>
            <a:srgbClr val="0799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64154714"/>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p:cNvSpPr/>
          <p:nvPr/>
        </p:nvSpPr>
        <p:spPr bwMode="auto">
          <a:xfrm>
            <a:off x="0" y="1538514"/>
            <a:ext cx="12192000" cy="5319486"/>
          </a:xfrm>
          <a:prstGeom prst="rect">
            <a:avLst/>
          </a:prstGeom>
          <a:solidFill>
            <a:schemeClr val="accent3">
              <a:alpha val="2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70" name="直接连接符 69"/>
          <p:cNvCxnSpPr/>
          <p:nvPr/>
        </p:nvCxnSpPr>
        <p:spPr bwMode="auto">
          <a:xfrm flipH="1">
            <a:off x="667657" y="5524215"/>
            <a:ext cx="3790920" cy="0"/>
          </a:xfrm>
          <a:prstGeom prst="line">
            <a:avLst/>
          </a:prstGeom>
          <a:solidFill>
            <a:schemeClr val="accent1"/>
          </a:solidFill>
          <a:ln w="28575" cap="flat" cmpd="sng" algn="ctr">
            <a:solidFill>
              <a:schemeClr val="tx1">
                <a:lumMod val="50000"/>
                <a:lumOff val="50000"/>
              </a:schemeClr>
            </a:solidFill>
            <a:prstDash val="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bwMode="auto">
          <a:xfrm flipH="1">
            <a:off x="667657" y="2480962"/>
            <a:ext cx="3790920" cy="0"/>
          </a:xfrm>
          <a:prstGeom prst="line">
            <a:avLst/>
          </a:prstGeom>
          <a:solidFill>
            <a:schemeClr val="accent1"/>
          </a:solidFill>
          <a:ln w="28575" cap="flat" cmpd="sng" algn="ctr">
            <a:solidFill>
              <a:schemeClr val="tx1">
                <a:lumMod val="50000"/>
                <a:lumOff val="50000"/>
              </a:schemeClr>
            </a:solidFill>
            <a:prstDash val="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直接连接符 68"/>
          <p:cNvCxnSpPr/>
          <p:nvPr/>
        </p:nvCxnSpPr>
        <p:spPr bwMode="auto">
          <a:xfrm flipH="1">
            <a:off x="667657" y="3880938"/>
            <a:ext cx="3790920" cy="0"/>
          </a:xfrm>
          <a:prstGeom prst="line">
            <a:avLst/>
          </a:prstGeom>
          <a:solidFill>
            <a:schemeClr val="accent1"/>
          </a:solidFill>
          <a:ln w="28575" cap="flat" cmpd="sng" algn="ctr">
            <a:solidFill>
              <a:schemeClr val="tx1">
                <a:lumMod val="50000"/>
                <a:lumOff val="50000"/>
              </a:schemeClr>
            </a:solidFill>
            <a:prstDash val="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Shape 120"/>
          <p:cNvSpPr/>
          <p:nvPr/>
        </p:nvSpPr>
        <p:spPr>
          <a:xfrm rot="912886" flipH="1">
            <a:off x="4761216" y="2756016"/>
            <a:ext cx="2770127" cy="212982"/>
          </a:xfrm>
          <a:prstGeom prst="rect">
            <a:avLst/>
          </a:prstGeom>
          <a:solidFill>
            <a:srgbClr val="808785">
              <a:alpha val="60000"/>
            </a:srgbClr>
          </a:solidFill>
          <a:ln w="12700">
            <a:miter lim="400000"/>
          </a:ln>
        </p:spPr>
        <p:txBody>
          <a:bodyPr lIns="50800" tIns="50800" rIns="50800" bIns="50800" anchor="ctr"/>
          <a:lstStyle/>
          <a:p>
            <a:pPr>
              <a:defRPr>
                <a:solidFill>
                  <a:srgbClr val="FFFFFF"/>
                </a:solidFill>
              </a:defRPr>
            </a:pPr>
            <a:endParaRPr/>
          </a:p>
        </p:txBody>
      </p:sp>
      <p:sp>
        <p:nvSpPr>
          <p:cNvPr id="8" name="Shape 122"/>
          <p:cNvSpPr/>
          <p:nvPr/>
        </p:nvSpPr>
        <p:spPr>
          <a:xfrm rot="20623009">
            <a:off x="5057716" y="3476812"/>
            <a:ext cx="2156946" cy="212983"/>
          </a:xfrm>
          <a:prstGeom prst="rect">
            <a:avLst/>
          </a:prstGeom>
          <a:solidFill>
            <a:srgbClr val="808785">
              <a:alpha val="60000"/>
            </a:srgbClr>
          </a:solidFill>
          <a:ln w="12700">
            <a:miter lim="400000"/>
          </a:ln>
        </p:spPr>
        <p:txBody>
          <a:bodyPr lIns="50800" tIns="50800" rIns="50800" bIns="50800" anchor="ctr"/>
          <a:lstStyle/>
          <a:p>
            <a:pPr>
              <a:defRPr>
                <a:solidFill>
                  <a:srgbClr val="FFFFFF"/>
                </a:solidFill>
              </a:defRPr>
            </a:pPr>
            <a:endParaRPr/>
          </a:p>
        </p:txBody>
      </p:sp>
      <p:grpSp>
        <p:nvGrpSpPr>
          <p:cNvPr id="21" name="Group 138"/>
          <p:cNvGrpSpPr/>
          <p:nvPr/>
        </p:nvGrpSpPr>
        <p:grpSpPr>
          <a:xfrm>
            <a:off x="4302293" y="1869590"/>
            <a:ext cx="1067175" cy="1067174"/>
            <a:chOff x="0" y="0"/>
            <a:chExt cx="1270000" cy="1270000"/>
          </a:xfrm>
        </p:grpSpPr>
        <p:sp>
          <p:nvSpPr>
            <p:cNvPr id="22" name="Shape 135"/>
            <p:cNvSpPr/>
            <p:nvPr/>
          </p:nvSpPr>
          <p:spPr>
            <a:xfrm>
              <a:off x="0" y="0"/>
              <a:ext cx="1270000" cy="1270000"/>
            </a:xfrm>
            <a:prstGeom prst="ellipse">
              <a:avLst/>
            </a:prstGeom>
            <a:solidFill>
              <a:schemeClr val="accent1">
                <a:hueOff val="-78595"/>
                <a:satOff val="12505"/>
                <a:lumOff val="13871"/>
              </a:schemeClr>
            </a:solidFill>
            <a:ln w="12700" cap="flat">
              <a:noFill/>
              <a:miter lim="400000"/>
            </a:ln>
            <a:effectLst/>
          </p:spPr>
          <p:txBody>
            <a:bodyPr wrap="square" lIns="50800" tIns="50800" rIns="50800" bIns="50800" numCol="1" anchor="ctr">
              <a:noAutofit/>
            </a:bodyPr>
            <a:lstStyle/>
            <a:p>
              <a:pPr>
                <a:defRPr>
                  <a:solidFill>
                    <a:srgbClr val="FFFFFF"/>
                  </a:solidFill>
                </a:defRPr>
              </a:pPr>
              <a:endParaRPr/>
            </a:p>
          </p:txBody>
        </p:sp>
        <p:sp>
          <p:nvSpPr>
            <p:cNvPr id="23" name="Shape 136"/>
            <p:cNvSpPr/>
            <p:nvPr/>
          </p:nvSpPr>
          <p:spPr>
            <a:xfrm>
              <a:off x="202826" y="202826"/>
              <a:ext cx="864348" cy="864348"/>
            </a:xfrm>
            <a:prstGeom prst="ellipse">
              <a:avLst/>
            </a:prstGeom>
            <a:solidFill>
              <a:srgbClr val="FFFFFF"/>
            </a:solidFill>
            <a:ln w="12700" cap="flat">
              <a:noFill/>
              <a:miter lim="400000"/>
            </a:ln>
            <a:effectLst/>
          </p:spPr>
          <p:txBody>
            <a:bodyPr wrap="square" lIns="50800" tIns="50800" rIns="50800" bIns="50800" numCol="1" anchor="ctr">
              <a:noAutofit/>
            </a:bodyPr>
            <a:lstStyle/>
            <a:p>
              <a:pPr algn="r">
                <a:defRPr>
                  <a:solidFill>
                    <a:srgbClr val="FFFFFF"/>
                  </a:solidFill>
                </a:defRPr>
              </a:pPr>
              <a:endParaRPr/>
            </a:p>
          </p:txBody>
        </p:sp>
        <p:pic>
          <p:nvPicPr>
            <p:cNvPr id="24" name="pasted-image.pdf"/>
            <p:cNvPicPr>
              <a:picLocks noChangeAspect="1"/>
            </p:cNvPicPr>
            <p:nvPr/>
          </p:nvPicPr>
          <p:blipFill>
            <a:blip r:embed="rId2">
              <a:extLst/>
            </a:blip>
            <a:stretch>
              <a:fillRect/>
            </a:stretch>
          </p:blipFill>
          <p:spPr>
            <a:xfrm>
              <a:off x="400501" y="416289"/>
              <a:ext cx="468998" cy="437422"/>
            </a:xfrm>
            <a:prstGeom prst="rect">
              <a:avLst/>
            </a:prstGeom>
            <a:ln w="12700" cap="flat">
              <a:noFill/>
              <a:miter lim="400000"/>
            </a:ln>
            <a:effectLst/>
          </p:spPr>
        </p:pic>
      </p:grpSp>
      <p:sp>
        <p:nvSpPr>
          <p:cNvPr id="34" name="Shape 148"/>
          <p:cNvSpPr/>
          <p:nvPr/>
        </p:nvSpPr>
        <p:spPr>
          <a:xfrm>
            <a:off x="934041" y="2043238"/>
            <a:ext cx="2154436" cy="41036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a:solidFill>
                  <a:srgbClr val="FF2600"/>
                </a:solidFill>
                <a:latin typeface="FZLTDHK-GBK1-0"/>
                <a:ea typeface="FZLTDHK-GBK1-0"/>
                <a:cs typeface="FZLTDHK-GBK1-0"/>
                <a:sym typeface="FZLTDHK-GBK1-0"/>
              </a:defRPr>
            </a:lvl1pPr>
          </a:lstStyle>
          <a:p>
            <a:r>
              <a:rPr dirty="0" err="1">
                <a:latin typeface="+mn-ea"/>
                <a:ea typeface="+mn-ea"/>
              </a:rPr>
              <a:t>海量图书方便查询</a:t>
            </a:r>
            <a:endParaRPr dirty="0">
              <a:latin typeface="+mn-ea"/>
              <a:ea typeface="+mn-ea"/>
            </a:endParaRPr>
          </a:p>
        </p:txBody>
      </p:sp>
      <p:sp>
        <p:nvSpPr>
          <p:cNvPr id="35" name="Shape 149"/>
          <p:cNvSpPr/>
          <p:nvPr/>
        </p:nvSpPr>
        <p:spPr>
          <a:xfrm>
            <a:off x="934041" y="3448869"/>
            <a:ext cx="1641475" cy="41036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a:solidFill>
                  <a:srgbClr val="FF2600"/>
                </a:solidFill>
                <a:latin typeface="FZLTDHK-GBK1-0"/>
                <a:ea typeface="FZLTDHK-GBK1-0"/>
                <a:cs typeface="FZLTDHK-GBK1-0"/>
                <a:sym typeface="FZLTDHK-GBK1-0"/>
              </a:defRPr>
            </a:lvl1pPr>
          </a:lstStyle>
          <a:p>
            <a:r>
              <a:rPr dirty="0" err="1">
                <a:latin typeface="+mn-ea"/>
                <a:ea typeface="+mn-ea"/>
              </a:rPr>
              <a:t>免费申请样书</a:t>
            </a:r>
            <a:endParaRPr dirty="0">
              <a:latin typeface="+mn-ea"/>
              <a:ea typeface="+mn-ea"/>
            </a:endParaRPr>
          </a:p>
        </p:txBody>
      </p:sp>
      <p:sp>
        <p:nvSpPr>
          <p:cNvPr id="36" name="Shape 150"/>
          <p:cNvSpPr/>
          <p:nvPr/>
        </p:nvSpPr>
        <p:spPr>
          <a:xfrm>
            <a:off x="934041" y="5095279"/>
            <a:ext cx="1641475" cy="41036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a:solidFill>
                  <a:srgbClr val="FF2600"/>
                </a:solidFill>
                <a:latin typeface="FZLTDHK-GBK1-0"/>
                <a:ea typeface="FZLTDHK-GBK1-0"/>
                <a:cs typeface="FZLTDHK-GBK1-0"/>
                <a:sym typeface="FZLTDHK-GBK1-0"/>
              </a:defRPr>
            </a:lvl1pPr>
          </a:lstStyle>
          <a:p>
            <a:r>
              <a:rPr dirty="0" err="1">
                <a:latin typeface="+mn-ea"/>
                <a:ea typeface="+mn-ea"/>
              </a:rPr>
              <a:t>下载配套资源</a:t>
            </a:r>
            <a:endParaRPr dirty="0">
              <a:latin typeface="+mn-ea"/>
              <a:ea typeface="+mn-ea"/>
            </a:endParaRPr>
          </a:p>
        </p:txBody>
      </p:sp>
      <p:sp>
        <p:nvSpPr>
          <p:cNvPr id="37" name="Shape 151"/>
          <p:cNvSpPr/>
          <p:nvPr/>
        </p:nvSpPr>
        <p:spPr>
          <a:xfrm>
            <a:off x="10071620" y="2780307"/>
            <a:ext cx="1128514" cy="41036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a:solidFill>
                  <a:srgbClr val="FF2600"/>
                </a:solidFill>
                <a:latin typeface="FZLTDHK-GBK1-0"/>
                <a:ea typeface="FZLTDHK-GBK1-0"/>
                <a:cs typeface="FZLTDHK-GBK1-0"/>
                <a:sym typeface="FZLTDHK-GBK1-0"/>
              </a:defRPr>
            </a:lvl1pPr>
          </a:lstStyle>
          <a:p>
            <a:r>
              <a:rPr dirty="0" err="1">
                <a:latin typeface="+mn-ea"/>
                <a:ea typeface="+mn-ea"/>
              </a:rPr>
              <a:t>优惠购书</a:t>
            </a:r>
            <a:endParaRPr dirty="0">
              <a:latin typeface="+mn-ea"/>
              <a:ea typeface="+mn-ea"/>
            </a:endParaRPr>
          </a:p>
        </p:txBody>
      </p:sp>
      <p:sp>
        <p:nvSpPr>
          <p:cNvPr id="38" name="Shape 152"/>
          <p:cNvSpPr/>
          <p:nvPr/>
        </p:nvSpPr>
        <p:spPr>
          <a:xfrm>
            <a:off x="10071620" y="4481714"/>
            <a:ext cx="1128514" cy="41036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a:solidFill>
                  <a:srgbClr val="FF2600"/>
                </a:solidFill>
                <a:latin typeface="FZLTDHK-GBK1-0"/>
                <a:ea typeface="FZLTDHK-GBK1-0"/>
                <a:cs typeface="FZLTDHK-GBK1-0"/>
                <a:sym typeface="FZLTDHK-GBK1-0"/>
              </a:defRPr>
            </a:lvl1pPr>
          </a:lstStyle>
          <a:p>
            <a:r>
              <a:rPr dirty="0" err="1">
                <a:latin typeface="+mn-ea"/>
                <a:ea typeface="+mn-ea"/>
              </a:rPr>
              <a:t>成为作者</a:t>
            </a:r>
            <a:endParaRPr dirty="0">
              <a:latin typeface="+mn-ea"/>
              <a:ea typeface="+mn-ea"/>
            </a:endParaRPr>
          </a:p>
        </p:txBody>
      </p:sp>
      <p:sp>
        <p:nvSpPr>
          <p:cNvPr id="48" name="Shape 162"/>
          <p:cNvSpPr/>
          <p:nvPr/>
        </p:nvSpPr>
        <p:spPr>
          <a:xfrm>
            <a:off x="9210622" y="1881006"/>
            <a:ext cx="10265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lgn="l">
              <a:defRPr sz="1400">
                <a:solidFill>
                  <a:srgbClr val="000000"/>
                </a:solidFill>
                <a:latin typeface="FZLTXIHJW-GB1-0"/>
                <a:ea typeface="FZLTXIHJW-GB1-0"/>
                <a:cs typeface="FZLTXIHJW-GB1-0"/>
                <a:sym typeface="FZLTXIHJW-GB1-0"/>
              </a:defRPr>
            </a:pPr>
            <a:endParaRPr dirty="0"/>
          </a:p>
        </p:txBody>
      </p:sp>
      <p:sp>
        <p:nvSpPr>
          <p:cNvPr id="49" name="Shape 163"/>
          <p:cNvSpPr/>
          <p:nvPr/>
        </p:nvSpPr>
        <p:spPr>
          <a:xfrm>
            <a:off x="10903194" y="2156658"/>
            <a:ext cx="10265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lgn="l">
              <a:defRPr sz="1400">
                <a:solidFill>
                  <a:srgbClr val="000000"/>
                </a:solidFill>
                <a:latin typeface="FZLTXIHJW-GB1-0"/>
                <a:ea typeface="FZLTXIHJW-GB1-0"/>
                <a:cs typeface="FZLTXIHJW-GB1-0"/>
                <a:sym typeface="FZLTXIHJW-GB1-0"/>
              </a:defRPr>
            </a:pPr>
            <a:endParaRPr dirty="0"/>
          </a:p>
        </p:txBody>
      </p:sp>
      <p:pic>
        <p:nvPicPr>
          <p:cNvPr id="50" name="pasted-image.pdf"/>
          <p:cNvPicPr>
            <a:picLocks noChangeAspect="1"/>
          </p:cNvPicPr>
          <p:nvPr/>
        </p:nvPicPr>
        <p:blipFill>
          <a:blip r:embed="rId3">
            <a:extLst/>
          </a:blip>
          <a:stretch>
            <a:fillRect/>
          </a:stretch>
        </p:blipFill>
        <p:spPr>
          <a:xfrm>
            <a:off x="484197" y="417830"/>
            <a:ext cx="3756551" cy="978939"/>
          </a:xfrm>
          <a:prstGeom prst="rect">
            <a:avLst/>
          </a:prstGeom>
          <a:ln w="12700">
            <a:miter lim="400000"/>
          </a:ln>
        </p:spPr>
      </p:pic>
      <p:sp>
        <p:nvSpPr>
          <p:cNvPr id="51" name="Shape 165"/>
          <p:cNvSpPr/>
          <p:nvPr/>
        </p:nvSpPr>
        <p:spPr>
          <a:xfrm>
            <a:off x="4733105" y="378949"/>
            <a:ext cx="6419247" cy="105670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defRPr sz="1400">
                <a:solidFill>
                  <a:srgbClr val="000000"/>
                </a:solidFill>
                <a:latin typeface="FZLTXIHJW-GB1-0"/>
                <a:ea typeface="FZLTXIHJW-GB1-0"/>
                <a:cs typeface="FZLTXIHJW-GB1-0"/>
                <a:sym typeface="FZLTXIHJW-GB1-0"/>
              </a:defRPr>
            </a:pPr>
            <a:endParaRPr sz="2000" dirty="0">
              <a:latin typeface="+mn-ea"/>
              <a:ea typeface="+mn-ea"/>
            </a:endParaRPr>
          </a:p>
          <a:p>
            <a:pPr algn="l">
              <a:defRPr sz="1400">
                <a:solidFill>
                  <a:srgbClr val="000000"/>
                </a:solidFill>
                <a:latin typeface="FZLTXIHJW-GB1-0"/>
                <a:ea typeface="FZLTXIHJW-GB1-0"/>
                <a:cs typeface="FZLTXIHJW-GB1-0"/>
                <a:sym typeface="FZLTXIHJW-GB1-0"/>
              </a:defRPr>
            </a:pPr>
            <a:r>
              <a:rPr lang="zh-CN" altLang="en-US" sz="2000" dirty="0">
                <a:latin typeface="+mn-ea"/>
                <a:ea typeface="+mn-ea"/>
              </a:rPr>
              <a:t>更多</a:t>
            </a:r>
            <a:r>
              <a:rPr lang="zh-CN" altLang="en-US" sz="2000" b="1" dirty="0">
                <a:latin typeface="+mn-ea"/>
                <a:ea typeface="+mn-ea"/>
              </a:rPr>
              <a:t>样书申请和资源下载</a:t>
            </a:r>
            <a:r>
              <a:rPr lang="zh-CN" altLang="en-US" sz="2000" dirty="0">
                <a:latin typeface="+mn-ea"/>
                <a:ea typeface="+mn-ea"/>
              </a:rPr>
              <a:t>需求，请登录人邮教育社区（</a:t>
            </a:r>
            <a:r>
              <a:rPr lang="en-US" altLang="zh-CN" sz="2000" dirty="0">
                <a:latin typeface="+mn-ea"/>
                <a:ea typeface="+mn-ea"/>
              </a:rPr>
              <a:t>www.ryjiaoyu.com)</a:t>
            </a:r>
            <a:endParaRPr sz="2000" dirty="0">
              <a:latin typeface="+mn-ea"/>
              <a:ea typeface="+mn-ea"/>
            </a:endParaRPr>
          </a:p>
        </p:txBody>
      </p:sp>
      <p:grpSp>
        <p:nvGrpSpPr>
          <p:cNvPr id="55" name="组合 54"/>
          <p:cNvGrpSpPr/>
          <p:nvPr/>
        </p:nvGrpSpPr>
        <p:grpSpPr>
          <a:xfrm>
            <a:off x="6994693" y="2686562"/>
            <a:ext cx="1067175" cy="1067174"/>
            <a:chOff x="6933148" y="4374243"/>
            <a:chExt cx="1270001" cy="1270000"/>
          </a:xfrm>
        </p:grpSpPr>
        <p:sp>
          <p:nvSpPr>
            <p:cNvPr id="52" name="Shape 166"/>
            <p:cNvSpPr/>
            <p:nvPr/>
          </p:nvSpPr>
          <p:spPr>
            <a:xfrm>
              <a:off x="6933148" y="4374243"/>
              <a:ext cx="1270001" cy="1270000"/>
            </a:xfrm>
            <a:prstGeom prst="ellipse">
              <a:avLst/>
            </a:prstGeom>
            <a:solidFill>
              <a:schemeClr val="accent2">
                <a:hueOff val="50042"/>
                <a:satOff val="8963"/>
                <a:lumOff val="14616"/>
              </a:schemeClr>
            </a:solidFill>
            <a:ln w="12700">
              <a:miter lim="400000"/>
            </a:ln>
          </p:spPr>
          <p:txBody>
            <a:bodyPr lIns="50800" tIns="50800" rIns="50800" bIns="50800" anchor="ctr"/>
            <a:lstStyle/>
            <a:p>
              <a:pPr>
                <a:defRPr>
                  <a:solidFill>
                    <a:srgbClr val="FFFFFF"/>
                  </a:solidFill>
                </a:defRPr>
              </a:pPr>
              <a:endParaRPr/>
            </a:p>
          </p:txBody>
        </p:sp>
        <p:sp>
          <p:nvSpPr>
            <p:cNvPr id="53" name="Shape 167"/>
            <p:cNvSpPr/>
            <p:nvPr/>
          </p:nvSpPr>
          <p:spPr>
            <a:xfrm>
              <a:off x="7135975" y="4577069"/>
              <a:ext cx="864348" cy="864348"/>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54" name="pasted-image.pdf"/>
            <p:cNvPicPr>
              <a:picLocks noChangeAspect="1"/>
            </p:cNvPicPr>
            <p:nvPr/>
          </p:nvPicPr>
          <p:blipFill>
            <a:blip r:embed="rId4">
              <a:extLst/>
            </a:blip>
            <a:stretch>
              <a:fillRect/>
            </a:stretch>
          </p:blipFill>
          <p:spPr>
            <a:xfrm>
              <a:off x="7301327" y="4756861"/>
              <a:ext cx="533645" cy="504764"/>
            </a:xfrm>
            <a:prstGeom prst="rect">
              <a:avLst/>
            </a:prstGeom>
            <a:ln w="12700">
              <a:miter lim="400000"/>
            </a:ln>
          </p:spPr>
        </p:pic>
      </p:grpSp>
      <p:sp>
        <p:nvSpPr>
          <p:cNvPr id="56" name="Shape 120"/>
          <p:cNvSpPr/>
          <p:nvPr/>
        </p:nvSpPr>
        <p:spPr>
          <a:xfrm rot="1370647" flipH="1">
            <a:off x="4744559" y="4271547"/>
            <a:ext cx="2770127" cy="212982"/>
          </a:xfrm>
          <a:prstGeom prst="rect">
            <a:avLst/>
          </a:prstGeom>
          <a:solidFill>
            <a:srgbClr val="808785">
              <a:alpha val="60000"/>
            </a:srgbClr>
          </a:solidFill>
          <a:ln w="12700">
            <a:miter lim="400000"/>
          </a:ln>
        </p:spPr>
        <p:txBody>
          <a:bodyPr lIns="50800" tIns="50800" rIns="50800" bIns="50800" anchor="ctr"/>
          <a:lstStyle/>
          <a:p>
            <a:pPr>
              <a:defRPr>
                <a:solidFill>
                  <a:srgbClr val="FFFFFF"/>
                </a:solidFill>
              </a:defRPr>
            </a:pPr>
            <a:endParaRPr/>
          </a:p>
        </p:txBody>
      </p:sp>
      <p:sp>
        <p:nvSpPr>
          <p:cNvPr id="57" name="Shape 122"/>
          <p:cNvSpPr/>
          <p:nvPr/>
        </p:nvSpPr>
        <p:spPr>
          <a:xfrm rot="21144047">
            <a:off x="5029896" y="4971735"/>
            <a:ext cx="2156946" cy="212983"/>
          </a:xfrm>
          <a:prstGeom prst="rect">
            <a:avLst/>
          </a:prstGeom>
          <a:solidFill>
            <a:srgbClr val="808785">
              <a:alpha val="60000"/>
            </a:srgbClr>
          </a:solidFill>
          <a:ln w="12700">
            <a:miter lim="400000"/>
          </a:ln>
        </p:spPr>
        <p:txBody>
          <a:bodyPr lIns="50800" tIns="50800" rIns="50800" bIns="50800" anchor="ctr"/>
          <a:lstStyle/>
          <a:p>
            <a:pPr>
              <a:defRPr>
                <a:solidFill>
                  <a:srgbClr val="FFFFFF"/>
                </a:solidFill>
              </a:defRPr>
            </a:pPr>
            <a:endParaRPr/>
          </a:p>
        </p:txBody>
      </p:sp>
      <p:grpSp>
        <p:nvGrpSpPr>
          <p:cNvPr id="9" name="Group 126"/>
          <p:cNvGrpSpPr/>
          <p:nvPr/>
        </p:nvGrpSpPr>
        <p:grpSpPr>
          <a:xfrm>
            <a:off x="4266548" y="3364528"/>
            <a:ext cx="1067175" cy="1067175"/>
            <a:chOff x="0" y="0"/>
            <a:chExt cx="1270000" cy="1270000"/>
          </a:xfrm>
        </p:grpSpPr>
        <p:sp>
          <p:nvSpPr>
            <p:cNvPr id="10" name="Shape 123"/>
            <p:cNvSpPr/>
            <p:nvPr/>
          </p:nvSpPr>
          <p:spPr>
            <a:xfrm>
              <a:off x="0" y="0"/>
              <a:ext cx="1270000" cy="1270000"/>
            </a:xfrm>
            <a:prstGeom prst="ellipse">
              <a:avLst/>
            </a:prstGeom>
            <a:solidFill>
              <a:srgbClr val="0AB79B"/>
            </a:solidFill>
            <a:ln w="12700" cap="flat">
              <a:noFill/>
              <a:miter lim="400000"/>
            </a:ln>
            <a:effectLst/>
          </p:spPr>
          <p:txBody>
            <a:bodyPr wrap="square" lIns="50800" tIns="50800" rIns="50800" bIns="50800" numCol="1" anchor="ctr">
              <a:noAutofit/>
            </a:bodyPr>
            <a:lstStyle/>
            <a:p>
              <a:pPr>
                <a:defRPr>
                  <a:solidFill>
                    <a:srgbClr val="FFFFFF"/>
                  </a:solidFill>
                </a:defRPr>
              </a:pPr>
              <a:endParaRPr/>
            </a:p>
          </p:txBody>
        </p:sp>
        <p:sp>
          <p:nvSpPr>
            <p:cNvPr id="11" name="Shape 124"/>
            <p:cNvSpPr/>
            <p:nvPr/>
          </p:nvSpPr>
          <p:spPr>
            <a:xfrm>
              <a:off x="202826" y="193691"/>
              <a:ext cx="864348" cy="86434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3700">
                  <a:solidFill>
                    <a:srgbClr val="FFFFFF"/>
                  </a:solidFill>
                </a:defRPr>
              </a:pPr>
              <a:endParaRPr/>
            </a:p>
          </p:txBody>
        </p:sp>
        <p:pic>
          <p:nvPicPr>
            <p:cNvPr id="12" name="pasted-image.pdf"/>
            <p:cNvPicPr>
              <a:picLocks noChangeAspect="1"/>
            </p:cNvPicPr>
            <p:nvPr/>
          </p:nvPicPr>
          <p:blipFill>
            <a:blip r:embed="rId5">
              <a:extLst/>
            </a:blip>
            <a:stretch>
              <a:fillRect/>
            </a:stretch>
          </p:blipFill>
          <p:spPr>
            <a:xfrm>
              <a:off x="377088" y="373483"/>
              <a:ext cx="515823" cy="504765"/>
            </a:xfrm>
            <a:prstGeom prst="rect">
              <a:avLst/>
            </a:prstGeom>
            <a:ln w="12700" cap="flat">
              <a:noFill/>
              <a:miter lim="400000"/>
            </a:ln>
            <a:effectLst/>
          </p:spPr>
        </p:pic>
      </p:grpSp>
      <p:sp>
        <p:nvSpPr>
          <p:cNvPr id="60" name="TextBox 59"/>
          <p:cNvSpPr txBox="1"/>
          <p:nvPr/>
        </p:nvSpPr>
        <p:spPr>
          <a:xfrm>
            <a:off x="768791" y="2547597"/>
            <a:ext cx="3709896" cy="369332"/>
          </a:xfrm>
          <a:prstGeom prst="rect">
            <a:avLst/>
          </a:prstGeom>
          <a:noFill/>
        </p:spPr>
        <p:txBody>
          <a:bodyPr wrap="square" rtlCol="0">
            <a:spAutoFit/>
          </a:bodyPr>
          <a:lstStyle/>
          <a:p>
            <a:r>
              <a:rPr lang="zh-CN" altLang="en-US" dirty="0">
                <a:latin typeface="+mn-ea"/>
                <a:ea typeface="+mn-ea"/>
              </a:rPr>
              <a:t>囊括各大品类，您想要的应有尽有</a:t>
            </a:r>
          </a:p>
        </p:txBody>
      </p:sp>
      <p:cxnSp>
        <p:nvCxnSpPr>
          <p:cNvPr id="65" name="直接连接符 64"/>
          <p:cNvCxnSpPr/>
          <p:nvPr/>
        </p:nvCxnSpPr>
        <p:spPr bwMode="auto">
          <a:xfrm>
            <a:off x="8061868" y="3232596"/>
            <a:ext cx="3408424" cy="0"/>
          </a:xfrm>
          <a:prstGeom prst="line">
            <a:avLst/>
          </a:prstGeom>
          <a:solidFill>
            <a:schemeClr val="accent1"/>
          </a:solidFill>
          <a:ln w="28575" cap="flat" cmpd="sng" algn="ctr">
            <a:solidFill>
              <a:schemeClr val="tx1">
                <a:lumMod val="50000"/>
                <a:lumOff val="50000"/>
              </a:schemeClr>
            </a:solidFill>
            <a:prstDash val="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65"/>
          <p:cNvCxnSpPr/>
          <p:nvPr/>
        </p:nvCxnSpPr>
        <p:spPr bwMode="auto">
          <a:xfrm>
            <a:off x="7942728" y="4903012"/>
            <a:ext cx="3527564" cy="0"/>
          </a:xfrm>
          <a:prstGeom prst="line">
            <a:avLst/>
          </a:prstGeom>
          <a:solidFill>
            <a:schemeClr val="accent1"/>
          </a:solidFill>
          <a:ln w="28575" cap="flat" cmpd="sng" algn="ctr">
            <a:solidFill>
              <a:schemeClr val="tx1">
                <a:lumMod val="50000"/>
                <a:lumOff val="50000"/>
              </a:schemeClr>
            </a:solidFill>
            <a:prstDash val="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Group 130"/>
          <p:cNvGrpSpPr/>
          <p:nvPr/>
        </p:nvGrpSpPr>
        <p:grpSpPr>
          <a:xfrm>
            <a:off x="4320809" y="4972206"/>
            <a:ext cx="1067175" cy="1067175"/>
            <a:chOff x="0" y="0"/>
            <a:chExt cx="1270000" cy="1270000"/>
          </a:xfrm>
        </p:grpSpPr>
        <p:sp>
          <p:nvSpPr>
            <p:cNvPr id="14" name="Shape 127"/>
            <p:cNvSpPr/>
            <p:nvPr/>
          </p:nvSpPr>
          <p:spPr>
            <a:xfrm>
              <a:off x="0" y="0"/>
              <a:ext cx="1270000" cy="1270000"/>
            </a:xfrm>
            <a:prstGeom prst="ellipse">
              <a:avLst/>
            </a:prstGeom>
            <a:solidFill>
              <a:schemeClr val="accent6">
                <a:hueOff val="-193447"/>
                <a:satOff val="3713"/>
                <a:lumOff val="11329"/>
                <a:alpha val="90000"/>
              </a:schemeClr>
            </a:solidFill>
            <a:ln w="12700" cap="flat">
              <a:noFill/>
              <a:miter lim="400000"/>
            </a:ln>
            <a:effectLst/>
          </p:spPr>
          <p:txBody>
            <a:bodyPr wrap="square" lIns="50800" tIns="50800" rIns="50800" bIns="50800" numCol="1" anchor="ctr">
              <a:noAutofit/>
            </a:bodyPr>
            <a:lstStyle/>
            <a:p>
              <a:pPr>
                <a:defRPr>
                  <a:solidFill>
                    <a:srgbClr val="FFFFFF"/>
                  </a:solidFill>
                </a:defRPr>
              </a:pPr>
              <a:endParaRPr/>
            </a:p>
          </p:txBody>
        </p:sp>
        <p:sp>
          <p:nvSpPr>
            <p:cNvPr id="15" name="Shape 128"/>
            <p:cNvSpPr/>
            <p:nvPr/>
          </p:nvSpPr>
          <p:spPr>
            <a:xfrm>
              <a:off x="202826" y="202826"/>
              <a:ext cx="864348" cy="86434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a:solidFill>
                    <a:srgbClr val="FFFFFF"/>
                  </a:solidFill>
                </a:defRPr>
              </a:pPr>
              <a:endParaRPr/>
            </a:p>
          </p:txBody>
        </p:sp>
        <p:pic>
          <p:nvPicPr>
            <p:cNvPr id="16" name="pasted-image.pdf"/>
            <p:cNvPicPr>
              <a:picLocks noChangeAspect="1"/>
            </p:cNvPicPr>
            <p:nvPr/>
          </p:nvPicPr>
          <p:blipFill>
            <a:blip r:embed="rId6">
              <a:extLst/>
            </a:blip>
            <a:stretch>
              <a:fillRect/>
            </a:stretch>
          </p:blipFill>
          <p:spPr>
            <a:xfrm>
              <a:off x="377088" y="376184"/>
              <a:ext cx="515823" cy="517633"/>
            </a:xfrm>
            <a:prstGeom prst="rect">
              <a:avLst/>
            </a:prstGeom>
            <a:ln w="12700" cap="flat">
              <a:noFill/>
              <a:miter lim="400000"/>
            </a:ln>
            <a:effectLst/>
          </p:spPr>
        </p:pic>
      </p:grpSp>
      <p:grpSp>
        <p:nvGrpSpPr>
          <p:cNvPr id="17" name="Group 134"/>
          <p:cNvGrpSpPr/>
          <p:nvPr/>
        </p:nvGrpSpPr>
        <p:grpSpPr>
          <a:xfrm>
            <a:off x="6994693" y="4397832"/>
            <a:ext cx="1067175" cy="1067174"/>
            <a:chOff x="0" y="0"/>
            <a:chExt cx="1270000" cy="1270000"/>
          </a:xfrm>
        </p:grpSpPr>
        <p:sp>
          <p:nvSpPr>
            <p:cNvPr id="18" name="Shape 131"/>
            <p:cNvSpPr/>
            <p:nvPr/>
          </p:nvSpPr>
          <p:spPr>
            <a:xfrm>
              <a:off x="0" y="0"/>
              <a:ext cx="1270000" cy="1270000"/>
            </a:xfrm>
            <a:prstGeom prst="ellipse">
              <a:avLst/>
            </a:prstGeom>
            <a:solidFill>
              <a:srgbClr val="808785"/>
            </a:solidFill>
            <a:ln w="12700" cap="flat">
              <a:noFill/>
              <a:miter lim="400000"/>
            </a:ln>
            <a:effectLst/>
          </p:spPr>
          <p:txBody>
            <a:bodyPr wrap="square" lIns="50800" tIns="50800" rIns="50800" bIns="50800" numCol="1" anchor="ctr">
              <a:noAutofit/>
            </a:bodyPr>
            <a:lstStyle/>
            <a:p>
              <a:pPr>
                <a:defRPr>
                  <a:solidFill>
                    <a:srgbClr val="FFFFFF"/>
                  </a:solidFill>
                </a:defRPr>
              </a:pPr>
              <a:endParaRPr/>
            </a:p>
          </p:txBody>
        </p:sp>
        <p:sp>
          <p:nvSpPr>
            <p:cNvPr id="19" name="Shape 132"/>
            <p:cNvSpPr/>
            <p:nvPr/>
          </p:nvSpPr>
          <p:spPr>
            <a:xfrm>
              <a:off x="202826" y="202826"/>
              <a:ext cx="864348" cy="86434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a:solidFill>
                    <a:srgbClr val="FFFFFF"/>
                  </a:solidFill>
                </a:defRPr>
              </a:pPr>
              <a:endParaRPr/>
            </a:p>
          </p:txBody>
        </p:sp>
        <p:pic>
          <p:nvPicPr>
            <p:cNvPr id="20" name="pasted-image.pdf"/>
            <p:cNvPicPr>
              <a:picLocks noChangeAspect="1"/>
            </p:cNvPicPr>
            <p:nvPr/>
          </p:nvPicPr>
          <p:blipFill>
            <a:blip r:embed="rId7">
              <a:extLst/>
            </a:blip>
            <a:stretch>
              <a:fillRect/>
            </a:stretch>
          </p:blipFill>
          <p:spPr>
            <a:xfrm>
              <a:off x="458105" y="376184"/>
              <a:ext cx="353790" cy="517633"/>
            </a:xfrm>
            <a:prstGeom prst="rect">
              <a:avLst/>
            </a:prstGeom>
            <a:ln w="12700" cap="flat">
              <a:noFill/>
              <a:miter lim="400000"/>
            </a:ln>
            <a:effectLst/>
          </p:spPr>
        </p:pic>
      </p:grpSp>
      <p:sp>
        <p:nvSpPr>
          <p:cNvPr id="71" name="TextBox 70"/>
          <p:cNvSpPr txBox="1"/>
          <p:nvPr/>
        </p:nvSpPr>
        <p:spPr>
          <a:xfrm>
            <a:off x="928936" y="3946553"/>
            <a:ext cx="3709896" cy="646331"/>
          </a:xfrm>
          <a:prstGeom prst="rect">
            <a:avLst/>
          </a:prstGeom>
          <a:noFill/>
        </p:spPr>
        <p:txBody>
          <a:bodyPr wrap="square" rtlCol="0">
            <a:spAutoFit/>
          </a:bodyPr>
          <a:lstStyle/>
          <a:p>
            <a:r>
              <a:rPr lang="zh-CN" altLang="en-US" dirty="0">
                <a:latin typeface="+mn-ea"/>
                <a:ea typeface="+mn-ea"/>
              </a:rPr>
              <a:t>教师免费申请样书，</a:t>
            </a:r>
            <a:endParaRPr lang="en-US" altLang="zh-CN" dirty="0">
              <a:latin typeface="+mn-ea"/>
              <a:ea typeface="+mn-ea"/>
            </a:endParaRPr>
          </a:p>
          <a:p>
            <a:r>
              <a:rPr lang="zh-CN" altLang="en-US" dirty="0">
                <a:latin typeface="+mn-ea"/>
                <a:ea typeface="+mn-ea"/>
              </a:rPr>
              <a:t>我们将安排快递迅速送达</a:t>
            </a:r>
          </a:p>
        </p:txBody>
      </p:sp>
      <p:sp>
        <p:nvSpPr>
          <p:cNvPr id="72" name="TextBox 71"/>
          <p:cNvSpPr txBox="1"/>
          <p:nvPr/>
        </p:nvSpPr>
        <p:spPr>
          <a:xfrm>
            <a:off x="893191" y="5577716"/>
            <a:ext cx="4123666" cy="923330"/>
          </a:xfrm>
          <a:prstGeom prst="rect">
            <a:avLst/>
          </a:prstGeom>
          <a:noFill/>
        </p:spPr>
        <p:txBody>
          <a:bodyPr wrap="square" rtlCol="0">
            <a:spAutoFit/>
          </a:bodyPr>
          <a:lstStyle/>
          <a:p>
            <a:r>
              <a:rPr lang="zh-CN" altLang="en-US" dirty="0">
                <a:latin typeface="+mn-ea"/>
                <a:ea typeface="+mn-ea"/>
              </a:rPr>
              <a:t>教学视频、</a:t>
            </a:r>
            <a:r>
              <a:rPr lang="en-US" altLang="zh-CN" dirty="0">
                <a:latin typeface="+mn-ea"/>
                <a:ea typeface="+mn-ea"/>
              </a:rPr>
              <a:t>PPT</a:t>
            </a:r>
            <a:r>
              <a:rPr lang="zh-CN" altLang="en-US" dirty="0">
                <a:latin typeface="+mn-ea"/>
                <a:ea typeface="+mn-ea"/>
              </a:rPr>
              <a:t>课件、教学案例、</a:t>
            </a:r>
            <a:endParaRPr lang="en-US" altLang="zh-CN" dirty="0">
              <a:latin typeface="+mn-ea"/>
              <a:ea typeface="+mn-ea"/>
            </a:endParaRPr>
          </a:p>
          <a:p>
            <a:r>
              <a:rPr lang="zh-CN" altLang="en-US" dirty="0">
                <a:latin typeface="+mn-ea"/>
                <a:ea typeface="+mn-ea"/>
              </a:rPr>
              <a:t>习题答案、模拟试卷等丰富资源</a:t>
            </a:r>
          </a:p>
          <a:p>
            <a:r>
              <a:rPr lang="zh-CN" altLang="en-US" dirty="0">
                <a:latin typeface="+mn-ea"/>
                <a:ea typeface="+mn-ea"/>
              </a:rPr>
              <a:t>免费下载</a:t>
            </a:r>
          </a:p>
        </p:txBody>
      </p:sp>
      <p:sp>
        <p:nvSpPr>
          <p:cNvPr id="73" name="TextBox 72"/>
          <p:cNvSpPr txBox="1"/>
          <p:nvPr/>
        </p:nvSpPr>
        <p:spPr>
          <a:xfrm>
            <a:off x="8760222" y="3244109"/>
            <a:ext cx="2626598" cy="646331"/>
          </a:xfrm>
          <a:prstGeom prst="rect">
            <a:avLst/>
          </a:prstGeom>
          <a:noFill/>
        </p:spPr>
        <p:txBody>
          <a:bodyPr wrap="square" rtlCol="0">
            <a:spAutoFit/>
          </a:bodyPr>
          <a:lstStyle/>
          <a:p>
            <a:pPr algn="r"/>
            <a:r>
              <a:rPr lang="zh-CN" altLang="en-US" dirty="0">
                <a:latin typeface="+mn-ea"/>
                <a:ea typeface="+mn-ea"/>
              </a:rPr>
              <a:t>教师可以申请最低折扣</a:t>
            </a:r>
          </a:p>
          <a:p>
            <a:pPr algn="r"/>
            <a:r>
              <a:rPr lang="zh-CN" altLang="en-US" dirty="0">
                <a:latin typeface="+mn-ea"/>
                <a:ea typeface="+mn-ea"/>
              </a:rPr>
              <a:t>学生直接优惠购买图书</a:t>
            </a:r>
          </a:p>
        </p:txBody>
      </p:sp>
      <p:sp>
        <p:nvSpPr>
          <p:cNvPr id="74" name="TextBox 73"/>
          <p:cNvSpPr txBox="1"/>
          <p:nvPr/>
        </p:nvSpPr>
        <p:spPr>
          <a:xfrm>
            <a:off x="8200571" y="4993681"/>
            <a:ext cx="3269721" cy="923330"/>
          </a:xfrm>
          <a:prstGeom prst="rect">
            <a:avLst/>
          </a:prstGeom>
          <a:noFill/>
        </p:spPr>
        <p:txBody>
          <a:bodyPr wrap="square" rtlCol="0">
            <a:spAutoFit/>
          </a:bodyPr>
          <a:lstStyle/>
          <a:p>
            <a:pPr algn="r"/>
            <a:r>
              <a:rPr lang="zh-CN" altLang="en-US" dirty="0">
                <a:latin typeface="+mn-ea"/>
                <a:ea typeface="+mn-ea"/>
              </a:rPr>
              <a:t>欢迎写文章／投稿，我们强大的编辑团队将为您提供专业和高效的编辑出版服务</a:t>
            </a:r>
          </a:p>
        </p:txBody>
      </p:sp>
    </p:spTree>
    <p:extLst>
      <p:ext uri="{BB962C8B-B14F-4D97-AF65-F5344CB8AC3E}">
        <p14:creationId xmlns:p14="http://schemas.microsoft.com/office/powerpoint/2010/main" val="147443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139C13-087E-4B7E-99DA-4142521DBBC3}"/>
              </a:ext>
            </a:extLst>
          </p:cNvPr>
          <p:cNvSpPr/>
          <p:nvPr/>
        </p:nvSpPr>
        <p:spPr>
          <a:xfrm>
            <a:off x="1274323" y="1161593"/>
            <a:ext cx="10155677"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normAutofit/>
          </a:bodyPr>
          <a:lstStyle/>
          <a:p>
            <a:r>
              <a:rPr lang="zh-CN" altLang="en-US" dirty="0"/>
              <a:t>（一）磁盘维护基础知识</a:t>
            </a:r>
          </a:p>
        </p:txBody>
      </p:sp>
      <p:sp>
        <p:nvSpPr>
          <p:cNvPr id="4" name="内容占位符 3"/>
          <p:cNvSpPr>
            <a:spLocks noGrp="1"/>
          </p:cNvSpPr>
          <p:nvPr>
            <p:ph sz="quarter" idx="10"/>
          </p:nvPr>
        </p:nvSpPr>
        <p:spPr>
          <a:xfrm>
            <a:off x="669925" y="1122681"/>
            <a:ext cx="10912475" cy="578179"/>
          </a:xfrm>
        </p:spPr>
        <p:txBody>
          <a:bodyPr>
            <a:normAutofit/>
          </a:bodyPr>
          <a:lstStyle/>
          <a:p>
            <a:r>
              <a:rPr lang="en-US" altLang="zh-CN" dirty="0">
                <a:solidFill>
                  <a:schemeClr val="bg1"/>
                </a:solidFill>
              </a:rPr>
              <a:t>1</a:t>
            </a:r>
            <a:r>
              <a:rPr lang="zh-CN" altLang="en-US" dirty="0">
                <a:solidFill>
                  <a:schemeClr val="bg1"/>
                </a:solidFill>
              </a:rPr>
              <a:t>．认识磁盘分区</a:t>
            </a:r>
          </a:p>
        </p:txBody>
      </p:sp>
      <p:sp>
        <p:nvSpPr>
          <p:cNvPr id="7" name="内容占位符 3"/>
          <p:cNvSpPr txBox="1">
            <a:spLocks/>
          </p:cNvSpPr>
          <p:nvPr/>
        </p:nvSpPr>
        <p:spPr>
          <a:xfrm>
            <a:off x="669925" y="1766429"/>
            <a:ext cx="10760075" cy="1063412"/>
          </a:xfrm>
          <a:prstGeom prst="rect">
            <a:avLst/>
          </a:prstGeom>
        </p:spPr>
        <p:txBody>
          <a:bodyPr vert="horz" lIns="91440" tIns="45720" rIns="91440" bIns="45720" rtlCol="0">
            <a:norm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一个磁盘由若干个磁盘分区组成，磁盘分区可分为主分区和扩展分区，其含义分别如下。</a:t>
            </a:r>
          </a:p>
        </p:txBody>
      </p:sp>
      <p:grpSp>
        <p:nvGrpSpPr>
          <p:cNvPr id="10" name="组合 9">
            <a:extLst>
              <a:ext uri="{FF2B5EF4-FFF2-40B4-BE49-F238E27FC236}">
                <a16:creationId xmlns:a16="http://schemas.microsoft.com/office/drawing/2014/main" id="{EB4C2AA8-A357-4F01-AF1F-27FA7630C49D}"/>
              </a:ext>
            </a:extLst>
          </p:cNvPr>
          <p:cNvGrpSpPr/>
          <p:nvPr/>
        </p:nvGrpSpPr>
        <p:grpSpPr>
          <a:xfrm flipV="1">
            <a:off x="609600" y="1030803"/>
            <a:ext cx="470284" cy="670057"/>
            <a:chOff x="3173412" y="596106"/>
            <a:chExt cx="960438" cy="1368425"/>
          </a:xfrm>
        </p:grpSpPr>
        <p:sp>
          <p:nvSpPr>
            <p:cNvPr id="11" name="Freeform 9">
              <a:extLst>
                <a:ext uri="{FF2B5EF4-FFF2-40B4-BE49-F238E27FC236}">
                  <a16:creationId xmlns:a16="http://schemas.microsoft.com/office/drawing/2014/main" id="{75D332D5-2A9D-4E56-AC28-3A9BEFA45492}"/>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a:extLst>
                <a:ext uri="{FF2B5EF4-FFF2-40B4-BE49-F238E27FC236}">
                  <a16:creationId xmlns:a16="http://schemas.microsoft.com/office/drawing/2014/main" id="{AEE78C53-67E3-4DB3-ADEC-67DCCE151775}"/>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a:extLst>
                <a:ext uri="{FF2B5EF4-FFF2-40B4-BE49-F238E27FC236}">
                  <a16:creationId xmlns:a16="http://schemas.microsoft.com/office/drawing/2014/main" id="{B6F542A2-33E1-4236-AF2C-989B61C3AD5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a:extLst>
                <a:ext uri="{FF2B5EF4-FFF2-40B4-BE49-F238E27FC236}">
                  <a16:creationId xmlns:a16="http://schemas.microsoft.com/office/drawing/2014/main" id="{8D79D6AF-C830-4B0C-8457-8DAFA7145887}"/>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a:extLst>
                <a:ext uri="{FF2B5EF4-FFF2-40B4-BE49-F238E27FC236}">
                  <a16:creationId xmlns:a16="http://schemas.microsoft.com/office/drawing/2014/main" id="{45295AEA-78E3-436E-BA28-031631396747}"/>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
              <a:extLst>
                <a:ext uri="{FF2B5EF4-FFF2-40B4-BE49-F238E27FC236}">
                  <a16:creationId xmlns:a16="http://schemas.microsoft.com/office/drawing/2014/main" id="{3C3A4A56-43F9-432F-AFB9-152C57A4B91E}"/>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a:extLst>
                <a:ext uri="{FF2B5EF4-FFF2-40B4-BE49-F238E27FC236}">
                  <a16:creationId xmlns:a16="http://schemas.microsoft.com/office/drawing/2014/main" id="{E6951049-88B5-45F5-8348-71EFB2C7B32D}"/>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811705" y="2862151"/>
            <a:ext cx="8332295" cy="2088627"/>
            <a:chOff x="774700" y="1858618"/>
            <a:chExt cx="8332295" cy="2088627"/>
          </a:xfrm>
        </p:grpSpPr>
        <p:cxnSp>
          <p:nvCxnSpPr>
            <p:cNvPr id="19" name="直接连接符 18"/>
            <p:cNvCxnSpPr/>
            <p:nvPr/>
          </p:nvCxnSpPr>
          <p:spPr>
            <a:xfrm>
              <a:off x="774700" y="2266776"/>
              <a:ext cx="8332295" cy="0"/>
            </a:xfrm>
            <a:prstGeom prst="line">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66573" y="1858618"/>
              <a:ext cx="2649549" cy="413661"/>
            </a:xfrm>
            <a:prstGeom prst="rect">
              <a:avLst/>
            </a:prstGeom>
          </p:spPr>
          <p:txBody>
            <a:bodyPr wrap="none" lIns="72000" tIns="0" rIns="72000" bIns="0">
              <a:normAutofit/>
            </a:bodyPr>
            <a:lstStyle/>
            <a:p>
              <a:pPr lvl="0" defTabSz="914378">
                <a:defRPr/>
              </a:pPr>
              <a:r>
                <a:rPr lang="zh-CN" altLang="en-US" b="1" dirty="0">
                  <a:solidFill>
                    <a:schemeClr val="tx1">
                      <a:lumMod val="65000"/>
                      <a:lumOff val="35000"/>
                    </a:schemeClr>
                  </a:solidFill>
                </a:rPr>
                <a:t>主分区</a:t>
              </a:r>
            </a:p>
          </p:txBody>
        </p:sp>
        <p:sp>
          <p:nvSpPr>
            <p:cNvPr id="21" name="矩形 20"/>
            <p:cNvSpPr/>
            <p:nvPr/>
          </p:nvSpPr>
          <p:spPr>
            <a:xfrm>
              <a:off x="853233" y="2377585"/>
              <a:ext cx="8253762" cy="1569660"/>
            </a:xfrm>
            <a:prstGeom prst="rect">
              <a:avLst/>
            </a:prstGeom>
          </p:spPr>
          <p:txBody>
            <a:bodyPr wrap="square">
              <a:spAutoFit/>
            </a:bodyPr>
            <a:lstStyle/>
            <a:p>
              <a:pPr algn="just">
                <a:lnSpc>
                  <a:spcPct val="120000"/>
                </a:lnSpc>
              </a:pPr>
              <a:r>
                <a:rPr lang="zh-CN" altLang="en-US" sz="2000" dirty="0">
                  <a:solidFill>
                    <a:schemeClr val="tx1">
                      <a:lumMod val="75000"/>
                      <a:lumOff val="25000"/>
                    </a:schemeClr>
                  </a:solidFill>
                </a:rPr>
                <a:t>主分区通常位于硬盘的第一个分区中，即</a:t>
              </a:r>
              <a:r>
                <a:rPr lang="en-US" altLang="zh-CN" sz="2000" dirty="0">
                  <a:solidFill>
                    <a:schemeClr val="tx1">
                      <a:lumMod val="75000"/>
                      <a:lumOff val="25000"/>
                    </a:schemeClr>
                  </a:solidFill>
                </a:rPr>
                <a:t>C</a:t>
              </a:r>
              <a:r>
                <a:rPr lang="zh-CN" altLang="en-US" sz="2000" dirty="0">
                  <a:solidFill>
                    <a:schemeClr val="tx1">
                      <a:lumMod val="75000"/>
                      <a:lumOff val="25000"/>
                    </a:schemeClr>
                  </a:solidFill>
                </a:rPr>
                <a:t>磁盘。主分区主要用于存放当前计算机操作系统的内容，其中的主引导程序用于检测硬盘分区的正确性，并确定活动分区，负责把引导权移交给活动分区的</a:t>
              </a:r>
              <a:r>
                <a:rPr lang="en-US" altLang="zh-CN" sz="2000" dirty="0">
                  <a:solidFill>
                    <a:schemeClr val="tx1">
                      <a:lumMod val="75000"/>
                      <a:lumOff val="25000"/>
                    </a:schemeClr>
                  </a:solidFill>
                </a:rPr>
                <a:t>Windows</a:t>
              </a:r>
              <a:r>
                <a:rPr lang="zh-CN" altLang="en-US" sz="2000" dirty="0">
                  <a:solidFill>
                    <a:schemeClr val="tx1">
                      <a:lumMod val="75000"/>
                      <a:lumOff val="25000"/>
                    </a:schemeClr>
                  </a:solidFill>
                </a:rPr>
                <a:t>或其他操作系统中。在一个硬盘中最多只能存在</a:t>
              </a:r>
              <a:r>
                <a:rPr lang="en-US" altLang="zh-CN" sz="2000" dirty="0">
                  <a:solidFill>
                    <a:schemeClr val="tx1">
                      <a:lumMod val="75000"/>
                      <a:lumOff val="25000"/>
                    </a:schemeClr>
                  </a:solidFill>
                </a:rPr>
                <a:t>4</a:t>
              </a:r>
              <a:r>
                <a:rPr lang="zh-CN" altLang="en-US" sz="2000" dirty="0">
                  <a:solidFill>
                    <a:schemeClr val="tx1">
                      <a:lumMod val="75000"/>
                      <a:lumOff val="25000"/>
                    </a:schemeClr>
                  </a:solidFill>
                </a:rPr>
                <a:t>个主分区。</a:t>
              </a:r>
            </a:p>
          </p:txBody>
        </p:sp>
      </p:grpSp>
      <p:grpSp>
        <p:nvGrpSpPr>
          <p:cNvPr id="22" name="组合 21"/>
          <p:cNvGrpSpPr/>
          <p:nvPr/>
        </p:nvGrpSpPr>
        <p:grpSpPr>
          <a:xfrm>
            <a:off x="811705" y="5071301"/>
            <a:ext cx="8332296" cy="1688349"/>
            <a:chOff x="774700" y="4182068"/>
            <a:chExt cx="8332296" cy="1688349"/>
          </a:xfrm>
        </p:grpSpPr>
        <p:cxnSp>
          <p:nvCxnSpPr>
            <p:cNvPr id="23" name="直接连接符 22"/>
            <p:cNvCxnSpPr/>
            <p:nvPr/>
          </p:nvCxnSpPr>
          <p:spPr>
            <a:xfrm>
              <a:off x="774700" y="4588386"/>
              <a:ext cx="8332295" cy="0"/>
            </a:xfrm>
            <a:prstGeom prst="line">
              <a:avLst/>
            </a:prstGeom>
            <a:ln w="19050">
              <a:solidFill>
                <a:srgbClr val="027BCE"/>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866573" y="4182068"/>
              <a:ext cx="2649549" cy="413661"/>
            </a:xfrm>
            <a:prstGeom prst="rect">
              <a:avLst/>
            </a:prstGeom>
          </p:spPr>
          <p:txBody>
            <a:bodyPr wrap="none" lIns="72000" tIns="0" rIns="72000" bIns="0">
              <a:normAutofit/>
            </a:bodyPr>
            <a:lstStyle/>
            <a:p>
              <a:pPr lvl="0" defTabSz="914378">
                <a:defRPr/>
              </a:pPr>
              <a:r>
                <a:rPr lang="zh-CN" altLang="en-US" b="1" dirty="0">
                  <a:solidFill>
                    <a:schemeClr val="tx1">
                      <a:lumMod val="65000"/>
                      <a:lumOff val="35000"/>
                    </a:schemeClr>
                  </a:solidFill>
                </a:rPr>
                <a:t>扩展分区</a:t>
              </a:r>
            </a:p>
          </p:txBody>
        </p:sp>
        <p:sp>
          <p:nvSpPr>
            <p:cNvPr id="25" name="矩形 24"/>
            <p:cNvSpPr/>
            <p:nvPr/>
          </p:nvSpPr>
          <p:spPr>
            <a:xfrm>
              <a:off x="853234" y="4670088"/>
              <a:ext cx="8253762" cy="1200329"/>
            </a:xfrm>
            <a:prstGeom prst="rect">
              <a:avLst/>
            </a:prstGeom>
          </p:spPr>
          <p:txBody>
            <a:bodyPr wrap="square">
              <a:spAutoFit/>
            </a:bodyPr>
            <a:lstStyle/>
            <a:p>
              <a:pPr algn="just">
                <a:lnSpc>
                  <a:spcPct val="120000"/>
                </a:lnSpc>
              </a:pPr>
              <a:r>
                <a:rPr lang="zh-CN" altLang="en-US" sz="2000" dirty="0">
                  <a:solidFill>
                    <a:schemeClr val="tx1">
                      <a:lumMod val="75000"/>
                      <a:lumOff val="25000"/>
                    </a:schemeClr>
                  </a:solidFill>
                </a:rPr>
                <a:t>除主分区以外的分区都是扩展分区，它不是一个实际意义的分区，而是一个指向下一个分区的指针。扩展分区中可建立多个逻辑分区，逻辑分区是可以实际存储数据的磁盘，如</a:t>
              </a:r>
              <a:r>
                <a:rPr lang="en-US" altLang="zh-CN" sz="2000" dirty="0">
                  <a:solidFill>
                    <a:schemeClr val="tx1">
                      <a:lumMod val="75000"/>
                      <a:lumOff val="25000"/>
                    </a:schemeClr>
                  </a:solidFill>
                </a:rPr>
                <a:t>D</a:t>
              </a:r>
              <a:r>
                <a:rPr lang="zh-CN" altLang="en-US" sz="2000" dirty="0">
                  <a:solidFill>
                    <a:schemeClr val="tx1">
                      <a:lumMod val="75000"/>
                      <a:lumOff val="25000"/>
                    </a:schemeClr>
                  </a:solidFill>
                </a:rPr>
                <a:t>盘、</a:t>
              </a:r>
              <a:r>
                <a:rPr lang="en-US" altLang="zh-CN" sz="2000" dirty="0">
                  <a:solidFill>
                    <a:schemeClr val="tx1">
                      <a:lumMod val="75000"/>
                      <a:lumOff val="25000"/>
                    </a:schemeClr>
                  </a:solidFill>
                </a:rPr>
                <a:t>E</a:t>
              </a:r>
              <a:r>
                <a:rPr lang="zh-CN" altLang="en-US" sz="2000" dirty="0">
                  <a:solidFill>
                    <a:schemeClr val="tx1">
                      <a:lumMod val="75000"/>
                      <a:lumOff val="25000"/>
                    </a:schemeClr>
                  </a:solidFill>
                </a:rPr>
                <a:t>盘等。</a:t>
              </a:r>
            </a:p>
          </p:txBody>
        </p:sp>
      </p:grpSp>
      <p:grpSp>
        <p:nvGrpSpPr>
          <p:cNvPr id="6" name="组合 5"/>
          <p:cNvGrpSpPr/>
          <p:nvPr/>
        </p:nvGrpSpPr>
        <p:grpSpPr>
          <a:xfrm>
            <a:off x="9373689" y="2829841"/>
            <a:ext cx="2148184" cy="3929809"/>
            <a:chOff x="9281816" y="2534854"/>
            <a:chExt cx="2148184" cy="3929809"/>
          </a:xfrm>
        </p:grpSpPr>
        <p:sp>
          <p:nvSpPr>
            <p:cNvPr id="28" name="任意多边形: 形状 54"/>
            <p:cNvSpPr/>
            <p:nvPr/>
          </p:nvSpPr>
          <p:spPr>
            <a:xfrm flipV="1">
              <a:off x="9281816" y="2534854"/>
              <a:ext cx="2148183" cy="1964905"/>
            </a:xfrm>
            <a:custGeom>
              <a:avLst/>
              <a:gdLst>
                <a:gd name="connsiteX0" fmla="*/ 1200150 w 2400300"/>
                <a:gd name="connsiteY0" fmla="*/ 2195513 h 2195513"/>
                <a:gd name="connsiteX1" fmla="*/ 2400300 w 2400300"/>
                <a:gd name="connsiteY1" fmla="*/ 2195513 h 2195513"/>
                <a:gd name="connsiteX2" fmla="*/ 2400300 w 2400300"/>
                <a:gd name="connsiteY2" fmla="*/ 995363 h 2195513"/>
                <a:gd name="connsiteX3" fmla="*/ 1871165 w 2400300"/>
                <a:gd name="connsiteY3" fmla="*/ 180 h 2195513"/>
                <a:gd name="connsiteX4" fmla="*/ 1870869 w 2400300"/>
                <a:gd name="connsiteY4" fmla="*/ 0 h 2195513"/>
                <a:gd name="connsiteX5" fmla="*/ 1772213 w 2400300"/>
                <a:gd name="connsiteY5" fmla="*/ 59935 h 2195513"/>
                <a:gd name="connsiteX6" fmla="*/ 1200150 w 2400300"/>
                <a:gd name="connsiteY6" fmla="*/ 204787 h 2195513"/>
                <a:gd name="connsiteX7" fmla="*/ 0 w 2400300"/>
                <a:gd name="connsiteY7" fmla="*/ 204787 h 2195513"/>
                <a:gd name="connsiteX8" fmla="*/ 0 w 2400300"/>
                <a:gd name="connsiteY8" fmla="*/ 995363 h 2195513"/>
                <a:gd name="connsiteX9" fmla="*/ 1200150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1200150" y="2195513"/>
                  </a:moveTo>
                  <a:lnTo>
                    <a:pt x="2400300" y="2195513"/>
                  </a:lnTo>
                  <a:lnTo>
                    <a:pt x="2400300" y="995363"/>
                  </a:lnTo>
                  <a:cubicBezTo>
                    <a:pt x="2400300" y="581098"/>
                    <a:pt x="2190408" y="215855"/>
                    <a:pt x="1871165" y="180"/>
                  </a:cubicBezTo>
                  <a:lnTo>
                    <a:pt x="1870869" y="0"/>
                  </a:lnTo>
                  <a:lnTo>
                    <a:pt x="1772213" y="59935"/>
                  </a:lnTo>
                  <a:cubicBezTo>
                    <a:pt x="1602160" y="152314"/>
                    <a:pt x="1407283" y="204787"/>
                    <a:pt x="1200150" y="204787"/>
                  </a:cubicBezTo>
                  <a:lnTo>
                    <a:pt x="0" y="204787"/>
                  </a:lnTo>
                  <a:lnTo>
                    <a:pt x="0" y="995363"/>
                  </a:lnTo>
                  <a:cubicBezTo>
                    <a:pt x="0" y="1658188"/>
                    <a:pt x="537325" y="2195513"/>
                    <a:pt x="1200150" y="2195513"/>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30" name="任意多边形: 形状 56"/>
            <p:cNvSpPr/>
            <p:nvPr/>
          </p:nvSpPr>
          <p:spPr>
            <a:xfrm flipV="1">
              <a:off x="9490668" y="4316481"/>
              <a:ext cx="1939332" cy="2148182"/>
            </a:xfrm>
            <a:custGeom>
              <a:avLst/>
              <a:gdLst>
                <a:gd name="connsiteX0" fmla="*/ 233362 w 2166937"/>
                <a:gd name="connsiteY0" fmla="*/ 2400300 h 2400300"/>
                <a:gd name="connsiteX1" fmla="*/ 966787 w 2166937"/>
                <a:gd name="connsiteY1" fmla="*/ 2400300 h 2400300"/>
                <a:gd name="connsiteX2" fmla="*/ 2166937 w 2166937"/>
                <a:gd name="connsiteY2" fmla="*/ 1200150 h 2400300"/>
                <a:gd name="connsiteX3" fmla="*/ 2166937 w 2166937"/>
                <a:gd name="connsiteY3" fmla="*/ 0 h 2400300"/>
                <a:gd name="connsiteX4" fmla="*/ 966787 w 2166937"/>
                <a:gd name="connsiteY4" fmla="*/ 0 h 2400300"/>
                <a:gd name="connsiteX5" fmla="*/ 40693 w 2166937"/>
                <a:gd name="connsiteY5" fmla="*/ 436743 h 2400300"/>
                <a:gd name="connsiteX6" fmla="*/ 0 w 2166937"/>
                <a:gd name="connsiteY6" fmla="*/ 491162 h 2400300"/>
                <a:gd name="connsiteX7" fmla="*/ 28395 w 2166937"/>
                <a:gd name="connsiteY7" fmla="*/ 529135 h 2400300"/>
                <a:gd name="connsiteX8" fmla="*/ 233362 w 2166937"/>
                <a:gd name="connsiteY8" fmla="*/ 1200150 h 2400300"/>
                <a:gd name="connsiteX9" fmla="*/ 233362 w 2166937"/>
                <a:gd name="connsiteY9" fmla="*/ 1600994 h 2400300"/>
                <a:gd name="connsiteX10" fmla="*/ 233362 w 2166937"/>
                <a:gd name="connsiteY10" fmla="*/ 1990725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6937" h="2400300">
                  <a:moveTo>
                    <a:pt x="233362" y="2400300"/>
                  </a:moveTo>
                  <a:lnTo>
                    <a:pt x="966787" y="2400300"/>
                  </a:lnTo>
                  <a:cubicBezTo>
                    <a:pt x="1629612" y="2400300"/>
                    <a:pt x="2166937" y="1862975"/>
                    <a:pt x="2166937" y="1200150"/>
                  </a:cubicBezTo>
                  <a:lnTo>
                    <a:pt x="2166937" y="0"/>
                  </a:lnTo>
                  <a:lnTo>
                    <a:pt x="966787" y="0"/>
                  </a:lnTo>
                  <a:cubicBezTo>
                    <a:pt x="593948" y="0"/>
                    <a:pt x="260818" y="170013"/>
                    <a:pt x="40693" y="436743"/>
                  </a:cubicBezTo>
                  <a:lnTo>
                    <a:pt x="0" y="491162"/>
                  </a:lnTo>
                  <a:lnTo>
                    <a:pt x="28395" y="529135"/>
                  </a:lnTo>
                  <a:cubicBezTo>
                    <a:pt x="157801" y="720680"/>
                    <a:pt x="233362" y="951591"/>
                    <a:pt x="233362" y="1200150"/>
                  </a:cubicBezTo>
                  <a:lnTo>
                    <a:pt x="233362" y="1600994"/>
                  </a:lnTo>
                  <a:lnTo>
                    <a:pt x="233362" y="1990725"/>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31" name="任意多边形: 形状 57"/>
            <p:cNvSpPr>
              <a:spLocks noChangeAspect="1"/>
            </p:cNvSpPr>
            <p:nvPr/>
          </p:nvSpPr>
          <p:spPr bwMode="auto">
            <a:xfrm>
              <a:off x="10167954" y="3299621"/>
              <a:ext cx="584757" cy="56663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任意多边形: 形状 60"/>
            <p:cNvSpPr>
              <a:spLocks/>
            </p:cNvSpPr>
            <p:nvPr/>
          </p:nvSpPr>
          <p:spPr bwMode="auto">
            <a:xfrm>
              <a:off x="10177973" y="5232416"/>
              <a:ext cx="559038" cy="513200"/>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Tree>
    <p:extLst>
      <p:ext uri="{BB962C8B-B14F-4D97-AF65-F5344CB8AC3E}">
        <p14:creationId xmlns:p14="http://schemas.microsoft.com/office/powerpoint/2010/main" val="3779832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left)">
                                      <p:cBhvr>
                                        <p:cTn id="8" dur="500"/>
                                        <p:tgtEl>
                                          <p:spTgt spid="18"/>
                                        </p:tgtEl>
                                      </p:cBhvr>
                                    </p:animEffect>
                                  </p:childTnLst>
                                </p:cTn>
                              </p:par>
                              <p:par>
                                <p:cTn id="9" presetID="12" presetClass="entr" presetSubtype="2" fill="hold" nodeType="withEffect">
                                  <p:stCondLst>
                                    <p:cond delay="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ppt_x</p:attrName>
                                        </p:attrNameLst>
                                      </p:cBhvr>
                                      <p:tavLst>
                                        <p:tav tm="0">
                                          <p:val>
                                            <p:strVal val="#ppt_x+#ppt_w*1.125000"/>
                                          </p:val>
                                        </p:tav>
                                        <p:tav tm="100000">
                                          <p:val>
                                            <p:strVal val="#ppt_x"/>
                                          </p:val>
                                        </p:tav>
                                      </p:tavLst>
                                    </p:anim>
                                    <p:animEffect transition="in" filter="wipe(left)">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2150CAF0-4434-40A9-8B1A-4BD0994C3999}"/>
              </a:ext>
            </a:extLst>
          </p:cNvPr>
          <p:cNvSpPr/>
          <p:nvPr/>
        </p:nvSpPr>
        <p:spPr>
          <a:xfrm>
            <a:off x="1274323" y="1161593"/>
            <a:ext cx="10305745" cy="517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D4D2850E-9768-4A40-B6C7-B3B99AAE11E2}"/>
              </a:ext>
            </a:extLst>
          </p:cNvPr>
          <p:cNvGrpSpPr/>
          <p:nvPr/>
        </p:nvGrpSpPr>
        <p:grpSpPr>
          <a:xfrm flipV="1">
            <a:off x="609600" y="1030803"/>
            <a:ext cx="470284" cy="670057"/>
            <a:chOff x="3173412" y="596106"/>
            <a:chExt cx="960438" cy="1368425"/>
          </a:xfrm>
        </p:grpSpPr>
        <p:sp>
          <p:nvSpPr>
            <p:cNvPr id="17" name="Freeform 9">
              <a:extLst>
                <a:ext uri="{FF2B5EF4-FFF2-40B4-BE49-F238E27FC236}">
                  <a16:creationId xmlns:a16="http://schemas.microsoft.com/office/drawing/2014/main" id="{29A73A2B-8BCC-40C6-A8F4-B8FD54DB8B6F}"/>
                </a:ext>
              </a:extLst>
            </p:cNvPr>
            <p:cNvSpPr>
              <a:spLocks/>
            </p:cNvSpPr>
            <p:nvPr/>
          </p:nvSpPr>
          <p:spPr bwMode="auto">
            <a:xfrm>
              <a:off x="3586162" y="1178719"/>
              <a:ext cx="193675" cy="214313"/>
            </a:xfrm>
            <a:custGeom>
              <a:avLst/>
              <a:gdLst>
                <a:gd name="T0" fmla="*/ 61 w 72"/>
                <a:gd name="T1" fmla="*/ 23 h 80"/>
                <a:gd name="T2" fmla="*/ 22 w 72"/>
                <a:gd name="T3" fmla="*/ 6 h 80"/>
                <a:gd name="T4" fmla="*/ 22 w 72"/>
                <a:gd name="T5" fmla="*/ 6 h 80"/>
                <a:gd name="T6" fmla="*/ 6 w 72"/>
                <a:gd name="T7" fmla="*/ 45 h 80"/>
                <a:gd name="T8" fmla="*/ 11 w 72"/>
                <a:gd name="T9" fmla="*/ 58 h 80"/>
                <a:gd name="T10" fmla="*/ 50 w 72"/>
                <a:gd name="T11" fmla="*/ 74 h 80"/>
                <a:gd name="T12" fmla="*/ 50 w 72"/>
                <a:gd name="T13" fmla="*/ 74 h 80"/>
                <a:gd name="T14" fmla="*/ 66 w 72"/>
                <a:gd name="T15" fmla="*/ 35 h 80"/>
                <a:gd name="T16" fmla="*/ 61 w 72"/>
                <a:gd name="T17" fmla="*/ 2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61" y="23"/>
                  </a:moveTo>
                  <a:cubicBezTo>
                    <a:pt x="54" y="7"/>
                    <a:pt x="37" y="0"/>
                    <a:pt x="22" y="6"/>
                  </a:cubicBezTo>
                  <a:cubicBezTo>
                    <a:pt x="22" y="6"/>
                    <a:pt x="22" y="6"/>
                    <a:pt x="22" y="6"/>
                  </a:cubicBezTo>
                  <a:cubicBezTo>
                    <a:pt x="7" y="13"/>
                    <a:pt x="0" y="30"/>
                    <a:pt x="6" y="45"/>
                  </a:cubicBezTo>
                  <a:cubicBezTo>
                    <a:pt x="11" y="58"/>
                    <a:pt x="11" y="58"/>
                    <a:pt x="11" y="58"/>
                  </a:cubicBezTo>
                  <a:cubicBezTo>
                    <a:pt x="17" y="73"/>
                    <a:pt x="35" y="80"/>
                    <a:pt x="50" y="74"/>
                  </a:cubicBezTo>
                  <a:cubicBezTo>
                    <a:pt x="50" y="74"/>
                    <a:pt x="50" y="74"/>
                    <a:pt x="50" y="74"/>
                  </a:cubicBezTo>
                  <a:cubicBezTo>
                    <a:pt x="65" y="68"/>
                    <a:pt x="72" y="50"/>
                    <a:pt x="66" y="35"/>
                  </a:cubicBezTo>
                  <a:lnTo>
                    <a:pt x="61" y="23"/>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a:extLst>
                <a:ext uri="{FF2B5EF4-FFF2-40B4-BE49-F238E27FC236}">
                  <a16:creationId xmlns:a16="http://schemas.microsoft.com/office/drawing/2014/main" id="{21597484-F53E-46BD-B136-7087D3357002}"/>
                </a:ext>
              </a:extLst>
            </p:cNvPr>
            <p:cNvSpPr>
              <a:spLocks/>
            </p:cNvSpPr>
            <p:nvPr/>
          </p:nvSpPr>
          <p:spPr bwMode="auto">
            <a:xfrm>
              <a:off x="3173412" y="640556"/>
              <a:ext cx="866775" cy="838200"/>
            </a:xfrm>
            <a:custGeom>
              <a:avLst/>
              <a:gdLst>
                <a:gd name="T0" fmla="*/ 323 w 323"/>
                <a:gd name="T1" fmla="*/ 208 h 312"/>
                <a:gd name="T2" fmla="*/ 321 w 323"/>
                <a:gd name="T3" fmla="*/ 208 h 312"/>
                <a:gd name="T4" fmla="*/ 223 w 323"/>
                <a:gd name="T5" fmla="*/ 216 h 312"/>
                <a:gd name="T6" fmla="*/ 172 w 323"/>
                <a:gd name="T7" fmla="*/ 198 h 312"/>
                <a:gd name="T8" fmla="*/ 150 w 323"/>
                <a:gd name="T9" fmla="*/ 247 h 312"/>
                <a:gd name="T10" fmla="*/ 74 w 323"/>
                <a:gd name="T11" fmla="*/ 309 h 312"/>
                <a:gd name="T12" fmla="*/ 73 w 323"/>
                <a:gd name="T13" fmla="*/ 312 h 312"/>
                <a:gd name="T14" fmla="*/ 67 w 323"/>
                <a:gd name="T15" fmla="*/ 299 h 312"/>
                <a:gd name="T16" fmla="*/ 28 w 323"/>
                <a:gd name="T17" fmla="*/ 207 h 312"/>
                <a:gd name="T18" fmla="*/ 102 w 323"/>
                <a:gd name="T19" fmla="*/ 28 h 312"/>
                <a:gd name="T20" fmla="*/ 280 w 323"/>
                <a:gd name="T21" fmla="*/ 102 h 312"/>
                <a:gd name="T22" fmla="*/ 319 w 323"/>
                <a:gd name="T23" fmla="*/ 195 h 312"/>
                <a:gd name="T24" fmla="*/ 323 w 323"/>
                <a:gd name="T25" fmla="*/ 2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312">
                  <a:moveTo>
                    <a:pt x="323" y="208"/>
                  </a:moveTo>
                  <a:cubicBezTo>
                    <a:pt x="322" y="208"/>
                    <a:pt x="322" y="208"/>
                    <a:pt x="321" y="208"/>
                  </a:cubicBezTo>
                  <a:cubicBezTo>
                    <a:pt x="292" y="204"/>
                    <a:pt x="258" y="207"/>
                    <a:pt x="223" y="216"/>
                  </a:cubicBezTo>
                  <a:cubicBezTo>
                    <a:pt x="214" y="198"/>
                    <a:pt x="192" y="190"/>
                    <a:pt x="172" y="198"/>
                  </a:cubicBezTo>
                  <a:cubicBezTo>
                    <a:pt x="153" y="206"/>
                    <a:pt x="143" y="227"/>
                    <a:pt x="150" y="247"/>
                  </a:cubicBezTo>
                  <a:cubicBezTo>
                    <a:pt x="118" y="265"/>
                    <a:pt x="92" y="286"/>
                    <a:pt x="74" y="309"/>
                  </a:cubicBezTo>
                  <a:cubicBezTo>
                    <a:pt x="74" y="310"/>
                    <a:pt x="73" y="311"/>
                    <a:pt x="73" y="312"/>
                  </a:cubicBezTo>
                  <a:cubicBezTo>
                    <a:pt x="70" y="308"/>
                    <a:pt x="68" y="303"/>
                    <a:pt x="67" y="299"/>
                  </a:cubicBezTo>
                  <a:cubicBezTo>
                    <a:pt x="28" y="207"/>
                    <a:pt x="28" y="207"/>
                    <a:pt x="28" y="207"/>
                  </a:cubicBezTo>
                  <a:cubicBezTo>
                    <a:pt x="0" y="137"/>
                    <a:pt x="33" y="57"/>
                    <a:pt x="102" y="28"/>
                  </a:cubicBezTo>
                  <a:cubicBezTo>
                    <a:pt x="172" y="0"/>
                    <a:pt x="252" y="33"/>
                    <a:pt x="280" y="102"/>
                  </a:cubicBezTo>
                  <a:cubicBezTo>
                    <a:pt x="319" y="195"/>
                    <a:pt x="319" y="195"/>
                    <a:pt x="319" y="195"/>
                  </a:cubicBezTo>
                  <a:cubicBezTo>
                    <a:pt x="320" y="199"/>
                    <a:pt x="322" y="204"/>
                    <a:pt x="323" y="20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a:extLst>
                <a:ext uri="{FF2B5EF4-FFF2-40B4-BE49-F238E27FC236}">
                  <a16:creationId xmlns:a16="http://schemas.microsoft.com/office/drawing/2014/main" id="{7A7D7053-A484-49E7-949B-A64F4E85A97A}"/>
                </a:ext>
              </a:extLst>
            </p:cNvPr>
            <p:cNvSpPr>
              <a:spLocks/>
            </p:cNvSpPr>
            <p:nvPr/>
          </p:nvSpPr>
          <p:spPr bwMode="auto">
            <a:xfrm>
              <a:off x="3752850" y="1234281"/>
              <a:ext cx="325438" cy="400050"/>
            </a:xfrm>
            <a:custGeom>
              <a:avLst/>
              <a:gdLst>
                <a:gd name="T0" fmla="*/ 14 w 121"/>
                <a:gd name="T1" fmla="*/ 12 h 149"/>
                <a:gd name="T2" fmla="*/ 14 w 121"/>
                <a:gd name="T3" fmla="*/ 11 h 149"/>
                <a:gd name="T4" fmla="*/ 103 w 121"/>
                <a:gd name="T5" fmla="*/ 3 h 149"/>
                <a:gd name="T6" fmla="*/ 111 w 121"/>
                <a:gd name="T7" fmla="*/ 4 h 149"/>
                <a:gd name="T8" fmla="*/ 36 w 121"/>
                <a:gd name="T9" fmla="*/ 149 h 149"/>
                <a:gd name="T10" fmla="*/ 0 w 121"/>
                <a:gd name="T11" fmla="*/ 60 h 149"/>
                <a:gd name="T12" fmla="*/ 14 w 121"/>
                <a:gd name="T13" fmla="*/ 12 h 149"/>
              </a:gdLst>
              <a:ahLst/>
              <a:cxnLst>
                <a:cxn ang="0">
                  <a:pos x="T0" y="T1"/>
                </a:cxn>
                <a:cxn ang="0">
                  <a:pos x="T2" y="T3"/>
                </a:cxn>
                <a:cxn ang="0">
                  <a:pos x="T4" y="T5"/>
                </a:cxn>
                <a:cxn ang="0">
                  <a:pos x="T6" y="T7"/>
                </a:cxn>
                <a:cxn ang="0">
                  <a:pos x="T8" y="T9"/>
                </a:cxn>
                <a:cxn ang="0">
                  <a:pos x="T10" y="T11"/>
                </a:cxn>
                <a:cxn ang="0">
                  <a:pos x="T12" y="T13"/>
                </a:cxn>
              </a:cxnLst>
              <a:rect l="0" t="0" r="r" b="b"/>
              <a:pathLst>
                <a:path w="121" h="149">
                  <a:moveTo>
                    <a:pt x="14" y="12"/>
                  </a:moveTo>
                  <a:cubicBezTo>
                    <a:pt x="14" y="11"/>
                    <a:pt x="14" y="11"/>
                    <a:pt x="14" y="11"/>
                  </a:cubicBezTo>
                  <a:cubicBezTo>
                    <a:pt x="46" y="2"/>
                    <a:pt x="77" y="0"/>
                    <a:pt x="103" y="3"/>
                  </a:cubicBezTo>
                  <a:cubicBezTo>
                    <a:pt x="106" y="3"/>
                    <a:pt x="108" y="4"/>
                    <a:pt x="111" y="4"/>
                  </a:cubicBezTo>
                  <a:cubicBezTo>
                    <a:pt x="121" y="63"/>
                    <a:pt x="91" y="122"/>
                    <a:pt x="36" y="149"/>
                  </a:cubicBezTo>
                  <a:cubicBezTo>
                    <a:pt x="0" y="60"/>
                    <a:pt x="0" y="60"/>
                    <a:pt x="0" y="60"/>
                  </a:cubicBezTo>
                  <a:cubicBezTo>
                    <a:pt x="15" y="50"/>
                    <a:pt x="22" y="30"/>
                    <a:pt x="14" y="1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a:extLst>
                <a:ext uri="{FF2B5EF4-FFF2-40B4-BE49-F238E27FC236}">
                  <a16:creationId xmlns:a16="http://schemas.microsoft.com/office/drawing/2014/main" id="{5133344F-8414-473B-94C4-E3E7EF91E55E}"/>
                </a:ext>
              </a:extLst>
            </p:cNvPr>
            <p:cNvSpPr>
              <a:spLocks/>
            </p:cNvSpPr>
            <p:nvPr/>
          </p:nvSpPr>
          <p:spPr bwMode="auto">
            <a:xfrm>
              <a:off x="3392487" y="1343819"/>
              <a:ext cx="417513" cy="360363"/>
            </a:xfrm>
            <a:custGeom>
              <a:avLst/>
              <a:gdLst>
                <a:gd name="T0" fmla="*/ 74 w 155"/>
                <a:gd name="T1" fmla="*/ 0 h 134"/>
                <a:gd name="T2" fmla="*/ 74 w 155"/>
                <a:gd name="T3" fmla="*/ 2 h 134"/>
                <a:gd name="T4" fmla="*/ 119 w 155"/>
                <a:gd name="T5" fmla="*/ 26 h 134"/>
                <a:gd name="T6" fmla="*/ 155 w 155"/>
                <a:gd name="T7" fmla="*/ 114 h 134"/>
                <a:gd name="T8" fmla="*/ 0 w 155"/>
                <a:gd name="T9" fmla="*/ 65 h 134"/>
                <a:gd name="T10" fmla="*/ 5 w 155"/>
                <a:gd name="T11" fmla="*/ 58 h 134"/>
                <a:gd name="T12" fmla="*/ 74 w 155"/>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55" h="134">
                  <a:moveTo>
                    <a:pt x="74" y="0"/>
                  </a:moveTo>
                  <a:cubicBezTo>
                    <a:pt x="74" y="2"/>
                    <a:pt x="74" y="2"/>
                    <a:pt x="74" y="2"/>
                  </a:cubicBezTo>
                  <a:cubicBezTo>
                    <a:pt x="82" y="19"/>
                    <a:pt x="100" y="29"/>
                    <a:pt x="119" y="26"/>
                  </a:cubicBezTo>
                  <a:cubicBezTo>
                    <a:pt x="155" y="114"/>
                    <a:pt x="155" y="114"/>
                    <a:pt x="155" y="114"/>
                  </a:cubicBezTo>
                  <a:cubicBezTo>
                    <a:pt x="97" y="134"/>
                    <a:pt x="35" y="113"/>
                    <a:pt x="0" y="65"/>
                  </a:cubicBezTo>
                  <a:cubicBezTo>
                    <a:pt x="2" y="62"/>
                    <a:pt x="3" y="60"/>
                    <a:pt x="5" y="58"/>
                  </a:cubicBezTo>
                  <a:cubicBezTo>
                    <a:pt x="21" y="37"/>
                    <a:pt x="45" y="17"/>
                    <a:pt x="74"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
              <a:extLst>
                <a:ext uri="{FF2B5EF4-FFF2-40B4-BE49-F238E27FC236}">
                  <a16:creationId xmlns:a16="http://schemas.microsoft.com/office/drawing/2014/main" id="{24D0623A-9A46-473D-8A1C-6FCA03994E4D}"/>
                </a:ext>
              </a:extLst>
            </p:cNvPr>
            <p:cNvSpPr>
              <a:spLocks/>
            </p:cNvSpPr>
            <p:nvPr/>
          </p:nvSpPr>
          <p:spPr bwMode="auto">
            <a:xfrm>
              <a:off x="3178175" y="1647031"/>
              <a:ext cx="784225" cy="317500"/>
            </a:xfrm>
            <a:custGeom>
              <a:avLst/>
              <a:gdLst>
                <a:gd name="T0" fmla="*/ 21 w 292"/>
                <a:gd name="T1" fmla="*/ 106 h 118"/>
                <a:gd name="T2" fmla="*/ 28 w 292"/>
                <a:gd name="T3" fmla="*/ 90 h 118"/>
                <a:gd name="T4" fmla="*/ 28 w 292"/>
                <a:gd name="T5" fmla="*/ 90 h 118"/>
                <a:gd name="T6" fmla="*/ 24 w 292"/>
                <a:gd name="T7" fmla="*/ 66 h 118"/>
                <a:gd name="T8" fmla="*/ 24 w 292"/>
                <a:gd name="T9" fmla="*/ 66 h 118"/>
                <a:gd name="T10" fmla="*/ 77 w 292"/>
                <a:gd name="T11" fmla="*/ 25 h 118"/>
                <a:gd name="T12" fmla="*/ 77 w 292"/>
                <a:gd name="T13" fmla="*/ 25 h 118"/>
                <a:gd name="T14" fmla="*/ 140 w 292"/>
                <a:gd name="T15" fmla="*/ 54 h 118"/>
                <a:gd name="T16" fmla="*/ 140 w 292"/>
                <a:gd name="T17" fmla="*/ 54 h 118"/>
                <a:gd name="T18" fmla="*/ 189 w 292"/>
                <a:gd name="T19" fmla="*/ 94 h 118"/>
                <a:gd name="T20" fmla="*/ 189 w 292"/>
                <a:gd name="T21" fmla="*/ 94 h 118"/>
                <a:gd name="T22" fmla="*/ 240 w 292"/>
                <a:gd name="T23" fmla="*/ 117 h 118"/>
                <a:gd name="T24" fmla="*/ 240 w 292"/>
                <a:gd name="T25" fmla="*/ 117 h 118"/>
                <a:gd name="T26" fmla="*/ 278 w 292"/>
                <a:gd name="T27" fmla="*/ 100 h 118"/>
                <a:gd name="T28" fmla="*/ 278 w 292"/>
                <a:gd name="T29" fmla="*/ 100 h 118"/>
                <a:gd name="T30" fmla="*/ 292 w 292"/>
                <a:gd name="T31" fmla="*/ 69 h 118"/>
                <a:gd name="T32" fmla="*/ 292 w 292"/>
                <a:gd name="T33" fmla="*/ 69 h 118"/>
                <a:gd name="T34" fmla="*/ 279 w 292"/>
                <a:gd name="T35" fmla="*/ 29 h 118"/>
                <a:gd name="T36" fmla="*/ 279 w 292"/>
                <a:gd name="T37" fmla="*/ 29 h 118"/>
                <a:gd name="T38" fmla="*/ 265 w 292"/>
                <a:gd name="T39" fmla="*/ 13 h 118"/>
                <a:gd name="T40" fmla="*/ 265 w 292"/>
                <a:gd name="T41" fmla="*/ 13 h 118"/>
                <a:gd name="T42" fmla="*/ 248 w 292"/>
                <a:gd name="T43" fmla="*/ 14 h 118"/>
                <a:gd name="T44" fmla="*/ 248 w 292"/>
                <a:gd name="T45" fmla="*/ 14 h 118"/>
                <a:gd name="T46" fmla="*/ 249 w 292"/>
                <a:gd name="T47" fmla="*/ 31 h 118"/>
                <a:gd name="T48" fmla="*/ 249 w 292"/>
                <a:gd name="T49" fmla="*/ 31 h 118"/>
                <a:gd name="T50" fmla="*/ 249 w 292"/>
                <a:gd name="T51" fmla="*/ 32 h 118"/>
                <a:gd name="T52" fmla="*/ 249 w 292"/>
                <a:gd name="T53" fmla="*/ 32 h 118"/>
                <a:gd name="T54" fmla="*/ 252 w 292"/>
                <a:gd name="T55" fmla="*/ 34 h 118"/>
                <a:gd name="T56" fmla="*/ 252 w 292"/>
                <a:gd name="T57" fmla="*/ 34 h 118"/>
                <a:gd name="T58" fmla="*/ 259 w 292"/>
                <a:gd name="T59" fmla="*/ 43 h 118"/>
                <a:gd name="T60" fmla="*/ 259 w 292"/>
                <a:gd name="T61" fmla="*/ 43 h 118"/>
                <a:gd name="T62" fmla="*/ 267 w 292"/>
                <a:gd name="T63" fmla="*/ 67 h 118"/>
                <a:gd name="T64" fmla="*/ 267 w 292"/>
                <a:gd name="T65" fmla="*/ 67 h 118"/>
                <a:gd name="T66" fmla="*/ 260 w 292"/>
                <a:gd name="T67" fmla="*/ 84 h 118"/>
                <a:gd name="T68" fmla="*/ 260 w 292"/>
                <a:gd name="T69" fmla="*/ 84 h 118"/>
                <a:gd name="T70" fmla="*/ 241 w 292"/>
                <a:gd name="T71" fmla="*/ 92 h 118"/>
                <a:gd name="T72" fmla="*/ 241 w 292"/>
                <a:gd name="T73" fmla="*/ 92 h 118"/>
                <a:gd name="T74" fmla="*/ 203 w 292"/>
                <a:gd name="T75" fmla="*/ 74 h 118"/>
                <a:gd name="T76" fmla="*/ 203 w 292"/>
                <a:gd name="T77" fmla="*/ 74 h 118"/>
                <a:gd name="T78" fmla="*/ 156 w 292"/>
                <a:gd name="T79" fmla="*/ 35 h 118"/>
                <a:gd name="T80" fmla="*/ 156 w 292"/>
                <a:gd name="T81" fmla="*/ 35 h 118"/>
                <a:gd name="T82" fmla="*/ 78 w 292"/>
                <a:gd name="T83" fmla="*/ 1 h 118"/>
                <a:gd name="T84" fmla="*/ 78 w 292"/>
                <a:gd name="T85" fmla="*/ 1 h 118"/>
                <a:gd name="T86" fmla="*/ 24 w 292"/>
                <a:gd name="T87" fmla="*/ 17 h 118"/>
                <a:gd name="T88" fmla="*/ 24 w 292"/>
                <a:gd name="T89" fmla="*/ 17 h 118"/>
                <a:gd name="T90" fmla="*/ 0 w 292"/>
                <a:gd name="T91" fmla="*/ 65 h 118"/>
                <a:gd name="T92" fmla="*/ 0 w 292"/>
                <a:gd name="T93" fmla="*/ 65 h 118"/>
                <a:gd name="T94" fmla="*/ 5 w 292"/>
                <a:gd name="T95" fmla="*/ 99 h 118"/>
                <a:gd name="T96" fmla="*/ 5 w 292"/>
                <a:gd name="T97" fmla="*/ 99 h 118"/>
                <a:gd name="T98" fmla="*/ 16 w 292"/>
                <a:gd name="T99" fmla="*/ 107 h 118"/>
                <a:gd name="T100" fmla="*/ 16 w 292"/>
                <a:gd name="T101" fmla="*/ 107 h 118"/>
                <a:gd name="T102" fmla="*/ 21 w 292"/>
                <a:gd name="T103"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118">
                  <a:moveTo>
                    <a:pt x="21" y="106"/>
                  </a:moveTo>
                  <a:cubicBezTo>
                    <a:pt x="27" y="104"/>
                    <a:pt x="31" y="97"/>
                    <a:pt x="28" y="90"/>
                  </a:cubicBezTo>
                  <a:cubicBezTo>
                    <a:pt x="28" y="90"/>
                    <a:pt x="28" y="90"/>
                    <a:pt x="28" y="90"/>
                  </a:cubicBezTo>
                  <a:cubicBezTo>
                    <a:pt x="25" y="81"/>
                    <a:pt x="24" y="73"/>
                    <a:pt x="24" y="66"/>
                  </a:cubicBezTo>
                  <a:cubicBezTo>
                    <a:pt x="24" y="66"/>
                    <a:pt x="24" y="66"/>
                    <a:pt x="24" y="66"/>
                  </a:cubicBezTo>
                  <a:cubicBezTo>
                    <a:pt x="26" y="41"/>
                    <a:pt x="46" y="24"/>
                    <a:pt x="77" y="25"/>
                  </a:cubicBezTo>
                  <a:cubicBezTo>
                    <a:pt x="77" y="25"/>
                    <a:pt x="77" y="25"/>
                    <a:pt x="77" y="25"/>
                  </a:cubicBezTo>
                  <a:cubicBezTo>
                    <a:pt x="95" y="26"/>
                    <a:pt x="117" y="34"/>
                    <a:pt x="140" y="54"/>
                  </a:cubicBezTo>
                  <a:cubicBezTo>
                    <a:pt x="140" y="54"/>
                    <a:pt x="140" y="54"/>
                    <a:pt x="140" y="54"/>
                  </a:cubicBezTo>
                  <a:cubicBezTo>
                    <a:pt x="155" y="67"/>
                    <a:pt x="172" y="82"/>
                    <a:pt x="189" y="94"/>
                  </a:cubicBezTo>
                  <a:cubicBezTo>
                    <a:pt x="189" y="94"/>
                    <a:pt x="189" y="94"/>
                    <a:pt x="189" y="94"/>
                  </a:cubicBezTo>
                  <a:cubicBezTo>
                    <a:pt x="205" y="106"/>
                    <a:pt x="222" y="116"/>
                    <a:pt x="240" y="117"/>
                  </a:cubicBezTo>
                  <a:cubicBezTo>
                    <a:pt x="240" y="117"/>
                    <a:pt x="240" y="117"/>
                    <a:pt x="240" y="117"/>
                  </a:cubicBezTo>
                  <a:cubicBezTo>
                    <a:pt x="254" y="118"/>
                    <a:pt x="268" y="112"/>
                    <a:pt x="278" y="100"/>
                  </a:cubicBezTo>
                  <a:cubicBezTo>
                    <a:pt x="278" y="100"/>
                    <a:pt x="278" y="100"/>
                    <a:pt x="278" y="100"/>
                  </a:cubicBezTo>
                  <a:cubicBezTo>
                    <a:pt x="287" y="90"/>
                    <a:pt x="291" y="79"/>
                    <a:pt x="292" y="69"/>
                  </a:cubicBezTo>
                  <a:cubicBezTo>
                    <a:pt x="292" y="69"/>
                    <a:pt x="292" y="69"/>
                    <a:pt x="292" y="69"/>
                  </a:cubicBezTo>
                  <a:cubicBezTo>
                    <a:pt x="292" y="52"/>
                    <a:pt x="285" y="39"/>
                    <a:pt x="279" y="29"/>
                  </a:cubicBezTo>
                  <a:cubicBezTo>
                    <a:pt x="279" y="29"/>
                    <a:pt x="279" y="29"/>
                    <a:pt x="279" y="29"/>
                  </a:cubicBezTo>
                  <a:cubicBezTo>
                    <a:pt x="272" y="19"/>
                    <a:pt x="265" y="13"/>
                    <a:pt x="265" y="13"/>
                  </a:cubicBezTo>
                  <a:cubicBezTo>
                    <a:pt x="265" y="13"/>
                    <a:pt x="265" y="13"/>
                    <a:pt x="265" y="13"/>
                  </a:cubicBezTo>
                  <a:cubicBezTo>
                    <a:pt x="260" y="9"/>
                    <a:pt x="252" y="9"/>
                    <a:pt x="248" y="14"/>
                  </a:cubicBezTo>
                  <a:cubicBezTo>
                    <a:pt x="248" y="14"/>
                    <a:pt x="248" y="14"/>
                    <a:pt x="248" y="14"/>
                  </a:cubicBezTo>
                  <a:cubicBezTo>
                    <a:pt x="243" y="19"/>
                    <a:pt x="244" y="27"/>
                    <a:pt x="249" y="31"/>
                  </a:cubicBezTo>
                  <a:cubicBezTo>
                    <a:pt x="249" y="31"/>
                    <a:pt x="249" y="31"/>
                    <a:pt x="249" y="31"/>
                  </a:cubicBezTo>
                  <a:cubicBezTo>
                    <a:pt x="249" y="31"/>
                    <a:pt x="249" y="31"/>
                    <a:pt x="249" y="32"/>
                  </a:cubicBezTo>
                  <a:cubicBezTo>
                    <a:pt x="249" y="32"/>
                    <a:pt x="249" y="32"/>
                    <a:pt x="249" y="32"/>
                  </a:cubicBezTo>
                  <a:cubicBezTo>
                    <a:pt x="250" y="32"/>
                    <a:pt x="251" y="33"/>
                    <a:pt x="252" y="34"/>
                  </a:cubicBezTo>
                  <a:cubicBezTo>
                    <a:pt x="252" y="34"/>
                    <a:pt x="252" y="34"/>
                    <a:pt x="252" y="34"/>
                  </a:cubicBezTo>
                  <a:cubicBezTo>
                    <a:pt x="253" y="36"/>
                    <a:pt x="256" y="39"/>
                    <a:pt x="259" y="43"/>
                  </a:cubicBezTo>
                  <a:cubicBezTo>
                    <a:pt x="259" y="43"/>
                    <a:pt x="259" y="43"/>
                    <a:pt x="259" y="43"/>
                  </a:cubicBezTo>
                  <a:cubicBezTo>
                    <a:pt x="264" y="50"/>
                    <a:pt x="268" y="59"/>
                    <a:pt x="267" y="67"/>
                  </a:cubicBezTo>
                  <a:cubicBezTo>
                    <a:pt x="267" y="67"/>
                    <a:pt x="267" y="67"/>
                    <a:pt x="267" y="67"/>
                  </a:cubicBezTo>
                  <a:cubicBezTo>
                    <a:pt x="267" y="73"/>
                    <a:pt x="265" y="78"/>
                    <a:pt x="260" y="84"/>
                  </a:cubicBezTo>
                  <a:cubicBezTo>
                    <a:pt x="260" y="84"/>
                    <a:pt x="260" y="84"/>
                    <a:pt x="260" y="84"/>
                  </a:cubicBezTo>
                  <a:cubicBezTo>
                    <a:pt x="253" y="91"/>
                    <a:pt x="248" y="92"/>
                    <a:pt x="241" y="92"/>
                  </a:cubicBezTo>
                  <a:cubicBezTo>
                    <a:pt x="241" y="92"/>
                    <a:pt x="241" y="92"/>
                    <a:pt x="241" y="92"/>
                  </a:cubicBezTo>
                  <a:cubicBezTo>
                    <a:pt x="232" y="92"/>
                    <a:pt x="218" y="85"/>
                    <a:pt x="203" y="74"/>
                  </a:cubicBezTo>
                  <a:cubicBezTo>
                    <a:pt x="203" y="74"/>
                    <a:pt x="203" y="74"/>
                    <a:pt x="203" y="74"/>
                  </a:cubicBezTo>
                  <a:cubicBezTo>
                    <a:pt x="188" y="63"/>
                    <a:pt x="172" y="49"/>
                    <a:pt x="156" y="35"/>
                  </a:cubicBezTo>
                  <a:cubicBezTo>
                    <a:pt x="156" y="35"/>
                    <a:pt x="156" y="35"/>
                    <a:pt x="156" y="35"/>
                  </a:cubicBezTo>
                  <a:cubicBezTo>
                    <a:pt x="130" y="13"/>
                    <a:pt x="103" y="2"/>
                    <a:pt x="78" y="1"/>
                  </a:cubicBezTo>
                  <a:cubicBezTo>
                    <a:pt x="78" y="1"/>
                    <a:pt x="78" y="1"/>
                    <a:pt x="78" y="1"/>
                  </a:cubicBezTo>
                  <a:cubicBezTo>
                    <a:pt x="57" y="0"/>
                    <a:pt x="38" y="5"/>
                    <a:pt x="24" y="17"/>
                  </a:cubicBezTo>
                  <a:cubicBezTo>
                    <a:pt x="24" y="17"/>
                    <a:pt x="24" y="17"/>
                    <a:pt x="24" y="17"/>
                  </a:cubicBezTo>
                  <a:cubicBezTo>
                    <a:pt x="10" y="28"/>
                    <a:pt x="1" y="45"/>
                    <a:pt x="0" y="65"/>
                  </a:cubicBezTo>
                  <a:cubicBezTo>
                    <a:pt x="0" y="65"/>
                    <a:pt x="0" y="65"/>
                    <a:pt x="0" y="65"/>
                  </a:cubicBezTo>
                  <a:cubicBezTo>
                    <a:pt x="0" y="76"/>
                    <a:pt x="1" y="87"/>
                    <a:pt x="5" y="99"/>
                  </a:cubicBezTo>
                  <a:cubicBezTo>
                    <a:pt x="5" y="99"/>
                    <a:pt x="5" y="99"/>
                    <a:pt x="5" y="99"/>
                  </a:cubicBezTo>
                  <a:cubicBezTo>
                    <a:pt x="7" y="103"/>
                    <a:pt x="11" y="106"/>
                    <a:pt x="16" y="107"/>
                  </a:cubicBezTo>
                  <a:cubicBezTo>
                    <a:pt x="16" y="107"/>
                    <a:pt x="16" y="107"/>
                    <a:pt x="16" y="107"/>
                  </a:cubicBezTo>
                  <a:cubicBezTo>
                    <a:pt x="18" y="107"/>
                    <a:pt x="19" y="107"/>
                    <a:pt x="21" y="106"/>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a:extLst>
                <a:ext uri="{FF2B5EF4-FFF2-40B4-BE49-F238E27FC236}">
                  <a16:creationId xmlns:a16="http://schemas.microsoft.com/office/drawing/2014/main" id="{4E141163-1CFF-41E6-BF91-1586B23BE109}"/>
                </a:ext>
              </a:extLst>
            </p:cNvPr>
            <p:cNvSpPr>
              <a:spLocks/>
            </p:cNvSpPr>
            <p:nvPr/>
          </p:nvSpPr>
          <p:spPr bwMode="auto">
            <a:xfrm>
              <a:off x="3940175" y="748506"/>
              <a:ext cx="193675" cy="104775"/>
            </a:xfrm>
            <a:custGeom>
              <a:avLst/>
              <a:gdLst>
                <a:gd name="T0" fmla="*/ 1 w 72"/>
                <a:gd name="T1" fmla="*/ 30 h 39"/>
                <a:gd name="T2" fmla="*/ 3 w 72"/>
                <a:gd name="T3" fmla="*/ 35 h 39"/>
                <a:gd name="T4" fmla="*/ 7 w 72"/>
                <a:gd name="T5" fmla="*/ 38 h 39"/>
                <a:gd name="T6" fmla="*/ 70 w 72"/>
                <a:gd name="T7" fmla="*/ 22 h 39"/>
                <a:gd name="T8" fmla="*/ 71 w 72"/>
                <a:gd name="T9" fmla="*/ 17 h 39"/>
                <a:gd name="T10" fmla="*/ 66 w 72"/>
                <a:gd name="T11" fmla="*/ 3 h 39"/>
                <a:gd name="T12" fmla="*/ 62 w 72"/>
                <a:gd name="T13" fmla="*/ 0 h 39"/>
                <a:gd name="T14" fmla="*/ 2 w 72"/>
                <a:gd name="T15" fmla="*/ 25 h 39"/>
                <a:gd name="T16" fmla="*/ 1 w 72"/>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9">
                  <a:moveTo>
                    <a:pt x="1" y="30"/>
                  </a:moveTo>
                  <a:cubicBezTo>
                    <a:pt x="3" y="35"/>
                    <a:pt x="3" y="35"/>
                    <a:pt x="3" y="35"/>
                  </a:cubicBezTo>
                  <a:cubicBezTo>
                    <a:pt x="4" y="37"/>
                    <a:pt x="5" y="39"/>
                    <a:pt x="7" y="38"/>
                  </a:cubicBezTo>
                  <a:cubicBezTo>
                    <a:pt x="70" y="22"/>
                    <a:pt x="70" y="22"/>
                    <a:pt x="70" y="22"/>
                  </a:cubicBezTo>
                  <a:cubicBezTo>
                    <a:pt x="71" y="21"/>
                    <a:pt x="72" y="19"/>
                    <a:pt x="71" y="17"/>
                  </a:cubicBezTo>
                  <a:cubicBezTo>
                    <a:pt x="66" y="3"/>
                    <a:pt x="66" y="3"/>
                    <a:pt x="66" y="3"/>
                  </a:cubicBezTo>
                  <a:cubicBezTo>
                    <a:pt x="65" y="1"/>
                    <a:pt x="64" y="0"/>
                    <a:pt x="62" y="0"/>
                  </a:cubicBezTo>
                  <a:cubicBezTo>
                    <a:pt x="2" y="25"/>
                    <a:pt x="2" y="25"/>
                    <a:pt x="2" y="25"/>
                  </a:cubicBezTo>
                  <a:cubicBezTo>
                    <a:pt x="1" y="26"/>
                    <a:pt x="0" y="28"/>
                    <a:pt x="1" y="3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a:extLst>
                <a:ext uri="{FF2B5EF4-FFF2-40B4-BE49-F238E27FC236}">
                  <a16:creationId xmlns:a16="http://schemas.microsoft.com/office/drawing/2014/main" id="{84C57FA2-766B-4872-ADE4-9E443AED01D7}"/>
                </a:ext>
              </a:extLst>
            </p:cNvPr>
            <p:cNvSpPr>
              <a:spLocks/>
            </p:cNvSpPr>
            <p:nvPr/>
          </p:nvSpPr>
          <p:spPr bwMode="auto">
            <a:xfrm>
              <a:off x="3876675" y="596106"/>
              <a:ext cx="133350" cy="182563"/>
            </a:xfrm>
            <a:custGeom>
              <a:avLst/>
              <a:gdLst>
                <a:gd name="T0" fmla="*/ 2 w 50"/>
                <a:gd name="T1" fmla="*/ 64 h 68"/>
                <a:gd name="T2" fmla="*/ 7 w 50"/>
                <a:gd name="T3" fmla="*/ 66 h 68"/>
                <a:gd name="T4" fmla="*/ 12 w 50"/>
                <a:gd name="T5" fmla="*/ 66 h 68"/>
                <a:gd name="T6" fmla="*/ 49 w 50"/>
                <a:gd name="T7" fmla="*/ 13 h 68"/>
                <a:gd name="T8" fmla="*/ 47 w 50"/>
                <a:gd name="T9" fmla="*/ 9 h 68"/>
                <a:gd name="T10" fmla="*/ 34 w 50"/>
                <a:gd name="T11" fmla="*/ 1 h 68"/>
                <a:gd name="T12" fmla="*/ 30 w 50"/>
                <a:gd name="T13" fmla="*/ 1 h 68"/>
                <a:gd name="T14" fmla="*/ 0 w 50"/>
                <a:gd name="T15" fmla="*/ 59 h 68"/>
                <a:gd name="T16" fmla="*/ 2 w 50"/>
                <a:gd name="T17"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8">
                  <a:moveTo>
                    <a:pt x="2" y="64"/>
                  </a:moveTo>
                  <a:cubicBezTo>
                    <a:pt x="7" y="66"/>
                    <a:pt x="7" y="66"/>
                    <a:pt x="7" y="66"/>
                  </a:cubicBezTo>
                  <a:cubicBezTo>
                    <a:pt x="9" y="68"/>
                    <a:pt x="11" y="68"/>
                    <a:pt x="12" y="66"/>
                  </a:cubicBezTo>
                  <a:cubicBezTo>
                    <a:pt x="49" y="13"/>
                    <a:pt x="49" y="13"/>
                    <a:pt x="49" y="13"/>
                  </a:cubicBezTo>
                  <a:cubicBezTo>
                    <a:pt x="50" y="12"/>
                    <a:pt x="49" y="10"/>
                    <a:pt x="47" y="9"/>
                  </a:cubicBezTo>
                  <a:cubicBezTo>
                    <a:pt x="34" y="1"/>
                    <a:pt x="34" y="1"/>
                    <a:pt x="34" y="1"/>
                  </a:cubicBezTo>
                  <a:cubicBezTo>
                    <a:pt x="33" y="0"/>
                    <a:pt x="30" y="0"/>
                    <a:pt x="30" y="1"/>
                  </a:cubicBezTo>
                  <a:cubicBezTo>
                    <a:pt x="0" y="59"/>
                    <a:pt x="0" y="59"/>
                    <a:pt x="0" y="59"/>
                  </a:cubicBezTo>
                  <a:cubicBezTo>
                    <a:pt x="0" y="61"/>
                    <a:pt x="1" y="63"/>
                    <a:pt x="2"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2"/>
          <p:cNvSpPr>
            <a:spLocks noGrp="1"/>
          </p:cNvSpPr>
          <p:nvPr>
            <p:ph type="title"/>
          </p:nvPr>
        </p:nvSpPr>
        <p:spPr/>
        <p:txBody>
          <a:bodyPr>
            <a:normAutofit/>
          </a:bodyPr>
          <a:lstStyle/>
          <a:p>
            <a:r>
              <a:rPr lang="zh-CN" altLang="en-US" dirty="0"/>
              <a:t>（一）磁盘维护基础知识</a:t>
            </a:r>
          </a:p>
        </p:txBody>
      </p:sp>
      <p:sp>
        <p:nvSpPr>
          <p:cNvPr id="4" name="内容占位符 3"/>
          <p:cNvSpPr>
            <a:spLocks noGrp="1"/>
          </p:cNvSpPr>
          <p:nvPr>
            <p:ph sz="quarter" idx="10"/>
          </p:nvPr>
        </p:nvSpPr>
        <p:spPr>
          <a:xfrm>
            <a:off x="669926" y="1122681"/>
            <a:ext cx="11056938" cy="665030"/>
          </a:xfrm>
        </p:spPr>
        <p:txBody>
          <a:bodyPr>
            <a:normAutofit/>
          </a:bodyPr>
          <a:lstStyle/>
          <a:p>
            <a:r>
              <a:rPr lang="en-US" altLang="zh-CN" dirty="0">
                <a:solidFill>
                  <a:schemeClr val="bg1"/>
                </a:solidFill>
              </a:rPr>
              <a:t>2</a:t>
            </a:r>
            <a:r>
              <a:rPr lang="zh-CN" altLang="en-US" dirty="0">
                <a:solidFill>
                  <a:schemeClr val="bg1"/>
                </a:solidFill>
              </a:rPr>
              <a:t>．认识磁盘碎片</a:t>
            </a:r>
            <a:endParaRPr lang="en-US" altLang="zh-CN" dirty="0">
              <a:solidFill>
                <a:schemeClr val="bg1"/>
              </a:solidFill>
            </a:endParaRPr>
          </a:p>
        </p:txBody>
      </p:sp>
      <p:sp>
        <p:nvSpPr>
          <p:cNvPr id="24" name="内容占位符 3"/>
          <p:cNvSpPr txBox="1">
            <a:spLocks/>
          </p:cNvSpPr>
          <p:nvPr/>
        </p:nvSpPr>
        <p:spPr>
          <a:xfrm>
            <a:off x="669925" y="1791830"/>
            <a:ext cx="10910143" cy="2420468"/>
          </a:xfrm>
          <a:prstGeom prst="rect">
            <a:avLst/>
          </a:prstGeom>
        </p:spPr>
        <p:txBody>
          <a:bodyPr vert="horz" lIns="91440" tIns="45720" rIns="91440" bIns="45720" rtlCol="0">
            <a:normAutofit/>
          </a:bodyPr>
          <a:lstStyle>
            <a:lvl1pPr marL="0" indent="625475" algn="l" defTabSz="914400" rtl="0" eaLnBrk="1" latinLnBrk="0" hangingPunct="1">
              <a:lnSpc>
                <a:spcPct val="130000"/>
              </a:lnSpc>
              <a:spcBef>
                <a:spcPts val="0"/>
              </a:spcBef>
              <a:buFont typeface="Arial" panose="020B0604020202020204" pitchFamily="34" charset="0"/>
              <a:buNone/>
              <a:defRPr sz="24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计算机使用时间长了，磁盘上会保存大量文件，并分散在不同的磁盘空间上，这些零散的文件称作“磁盘碎片”。由于硬盘读取文件需要在多个碎片之间跳转，因此磁盘碎片过多会降低硬盘的运行速度，从而降低整个</a:t>
            </a:r>
            <a:r>
              <a:rPr lang="en-US" altLang="zh-CN" dirty="0"/>
              <a:t>Windows</a:t>
            </a:r>
            <a:r>
              <a:rPr lang="zh-CN" altLang="en-US" dirty="0"/>
              <a:t>的性能。磁盘碎片产生的原因主要有以下两种。</a:t>
            </a:r>
          </a:p>
        </p:txBody>
      </p:sp>
      <p:sp>
        <p:nvSpPr>
          <p:cNvPr id="26" name="矩形 25"/>
          <p:cNvSpPr/>
          <p:nvPr/>
        </p:nvSpPr>
        <p:spPr>
          <a:xfrm>
            <a:off x="609598" y="6357794"/>
            <a:ext cx="5232402" cy="1185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048517" y="6346648"/>
            <a:ext cx="5531549" cy="1297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09600" y="3913669"/>
            <a:ext cx="5232400" cy="23480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048518" y="3913669"/>
            <a:ext cx="5531549" cy="23480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90936" y="4900682"/>
            <a:ext cx="4924064" cy="1200329"/>
          </a:xfrm>
          <a:prstGeom prst="rect">
            <a:avLst/>
          </a:prstGeom>
        </p:spPr>
        <p:txBody>
          <a:bodyPr wrap="square">
            <a:spAutoFit/>
          </a:bodyPr>
          <a:lstStyle/>
          <a:p>
            <a:pPr algn="just">
              <a:lnSpc>
                <a:spcPct val="120000"/>
              </a:lnSpc>
            </a:pPr>
            <a:r>
              <a:rPr lang="zh-CN" altLang="en-US" sz="2000" dirty="0">
                <a:solidFill>
                  <a:schemeClr val="bg1"/>
                </a:solidFill>
              </a:rPr>
              <a:t>在下载电影之类的大文件时，用户可能也在使用计算机处理其他工作，下载文件被迫分割成若干个碎片存储于硬盘中。</a:t>
            </a:r>
          </a:p>
        </p:txBody>
      </p:sp>
      <p:sp>
        <p:nvSpPr>
          <p:cNvPr id="37" name="矩形 36"/>
          <p:cNvSpPr/>
          <p:nvPr/>
        </p:nvSpPr>
        <p:spPr>
          <a:xfrm>
            <a:off x="790936" y="4224997"/>
            <a:ext cx="2433855" cy="497316"/>
          </a:xfrm>
          <a:prstGeom prst="rect">
            <a:avLst/>
          </a:prstGeom>
        </p:spPr>
        <p:txBody>
          <a:bodyPr wrap="square">
            <a:spAutoFit/>
          </a:bodyPr>
          <a:lstStyle/>
          <a:p>
            <a:pPr algn="just">
              <a:lnSpc>
                <a:spcPct val="120000"/>
              </a:lnSpc>
            </a:pPr>
            <a:r>
              <a:rPr lang="zh-CN" altLang="en-US" sz="2400" b="1" dirty="0">
                <a:solidFill>
                  <a:schemeClr val="bg1"/>
                </a:solidFill>
              </a:rPr>
              <a:t>下载</a:t>
            </a:r>
          </a:p>
        </p:txBody>
      </p:sp>
      <p:cxnSp>
        <p:nvCxnSpPr>
          <p:cNvPr id="38" name="直接连接符 37"/>
          <p:cNvCxnSpPr>
            <a:cxnSpLocks/>
          </p:cNvCxnSpPr>
          <p:nvPr/>
        </p:nvCxnSpPr>
        <p:spPr>
          <a:xfrm>
            <a:off x="917993" y="4809282"/>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204670" y="4900682"/>
            <a:ext cx="5212629" cy="1200329"/>
          </a:xfrm>
          <a:prstGeom prst="rect">
            <a:avLst/>
          </a:prstGeom>
        </p:spPr>
        <p:txBody>
          <a:bodyPr wrap="square">
            <a:spAutoFit/>
          </a:bodyPr>
          <a:lstStyle/>
          <a:p>
            <a:pPr algn="just">
              <a:lnSpc>
                <a:spcPct val="120000"/>
              </a:lnSpc>
            </a:pPr>
            <a:r>
              <a:rPr lang="zh-CN" altLang="en-US" sz="2000" dirty="0">
                <a:solidFill>
                  <a:schemeClr val="tx1">
                    <a:lumMod val="75000"/>
                    <a:lumOff val="25000"/>
                  </a:schemeClr>
                </a:solidFill>
              </a:rPr>
              <a:t>在删除文件、添加文件和移动文件时，如果文件空间不够大，就会产生大量的磁盘碎片，随着文件的频繁操作，磁盘碎片会日益增多。</a:t>
            </a:r>
          </a:p>
        </p:txBody>
      </p:sp>
      <p:sp>
        <p:nvSpPr>
          <p:cNvPr id="41" name="矩形 40"/>
          <p:cNvSpPr/>
          <p:nvPr/>
        </p:nvSpPr>
        <p:spPr>
          <a:xfrm>
            <a:off x="6204671" y="4224997"/>
            <a:ext cx="2433855" cy="497316"/>
          </a:xfrm>
          <a:prstGeom prst="rect">
            <a:avLst/>
          </a:prstGeom>
        </p:spPr>
        <p:txBody>
          <a:bodyPr wrap="square">
            <a:spAutoFit/>
          </a:bodyPr>
          <a:lstStyle/>
          <a:p>
            <a:pPr algn="just">
              <a:lnSpc>
                <a:spcPct val="120000"/>
              </a:lnSpc>
            </a:pPr>
            <a:r>
              <a:rPr lang="zh-CN" altLang="en-US" sz="2400" b="1" dirty="0">
                <a:solidFill>
                  <a:schemeClr val="tx1">
                    <a:lumMod val="75000"/>
                    <a:lumOff val="25000"/>
                  </a:schemeClr>
                </a:solidFill>
              </a:rPr>
              <a:t>文件的操作</a:t>
            </a:r>
          </a:p>
        </p:txBody>
      </p:sp>
      <p:cxnSp>
        <p:nvCxnSpPr>
          <p:cNvPr id="42" name="直接连接符 41"/>
          <p:cNvCxnSpPr>
            <a:cxnSpLocks/>
          </p:cNvCxnSpPr>
          <p:nvPr/>
        </p:nvCxnSpPr>
        <p:spPr>
          <a:xfrm>
            <a:off x="6331728" y="4809282"/>
            <a:ext cx="5794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216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（二）系统维护基础知识</a:t>
            </a:r>
          </a:p>
        </p:txBody>
      </p:sp>
      <p:sp>
        <p:nvSpPr>
          <p:cNvPr id="4" name="内容占位符 3"/>
          <p:cNvSpPr>
            <a:spLocks noGrp="1"/>
          </p:cNvSpPr>
          <p:nvPr>
            <p:ph sz="quarter" idx="10"/>
          </p:nvPr>
        </p:nvSpPr>
        <p:spPr>
          <a:xfrm>
            <a:off x="669925" y="914401"/>
            <a:ext cx="11014075" cy="1155700"/>
          </a:xfrm>
        </p:spPr>
        <p:txBody>
          <a:bodyPr>
            <a:normAutofit/>
          </a:bodyPr>
          <a:lstStyle/>
          <a:p>
            <a:r>
              <a:rPr lang="zh-CN" altLang="en-US" dirty="0"/>
              <a:t>计算机安装操作系统后，用户还需要时常对其进行维护，操作系统的维护一般有固定的设置场所，下面讲解</a:t>
            </a:r>
            <a:r>
              <a:rPr lang="en-US" altLang="zh-CN" dirty="0"/>
              <a:t>4</a:t>
            </a:r>
            <a:r>
              <a:rPr lang="zh-CN" altLang="en-US" dirty="0"/>
              <a:t>个常用的系统维护场所。</a:t>
            </a:r>
          </a:p>
        </p:txBody>
      </p:sp>
      <p:grpSp>
        <p:nvGrpSpPr>
          <p:cNvPr id="22" name="组合 21"/>
          <p:cNvGrpSpPr/>
          <p:nvPr/>
        </p:nvGrpSpPr>
        <p:grpSpPr>
          <a:xfrm>
            <a:off x="792480" y="2176782"/>
            <a:ext cx="10891520" cy="4267685"/>
            <a:chOff x="774700" y="1858618"/>
            <a:chExt cx="8332295" cy="4267685"/>
          </a:xfrm>
        </p:grpSpPr>
        <p:cxnSp>
          <p:nvCxnSpPr>
            <p:cNvPr id="23" name="直接连接符 22"/>
            <p:cNvCxnSpPr/>
            <p:nvPr/>
          </p:nvCxnSpPr>
          <p:spPr>
            <a:xfrm>
              <a:off x="774700" y="2266776"/>
              <a:ext cx="8332295" cy="0"/>
            </a:xfrm>
            <a:prstGeom prst="line">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866573" y="1858618"/>
              <a:ext cx="2906432" cy="413661"/>
            </a:xfrm>
            <a:prstGeom prst="rect">
              <a:avLst/>
            </a:prstGeom>
          </p:spPr>
          <p:txBody>
            <a:bodyPr wrap="none" lIns="72000" tIns="0" rIns="72000" bIns="0">
              <a:normAutofit/>
            </a:bodyPr>
            <a:lstStyle/>
            <a:p>
              <a:pPr lvl="0" defTabSz="914378">
                <a:defRPr/>
              </a:pPr>
              <a:r>
                <a:rPr lang="zh-CN" altLang="en-US" sz="2200" b="1" dirty="0">
                  <a:solidFill>
                    <a:schemeClr val="tx1">
                      <a:lumMod val="65000"/>
                      <a:lumOff val="35000"/>
                    </a:schemeClr>
                  </a:solidFill>
                </a:rPr>
                <a:t>“系统配置”窗口</a:t>
              </a:r>
            </a:p>
          </p:txBody>
        </p:sp>
        <p:sp>
          <p:nvSpPr>
            <p:cNvPr id="25" name="矩形 24"/>
            <p:cNvSpPr/>
            <p:nvPr/>
          </p:nvSpPr>
          <p:spPr>
            <a:xfrm>
              <a:off x="853233" y="2377584"/>
              <a:ext cx="3648459" cy="3748719"/>
            </a:xfrm>
            <a:prstGeom prst="rect">
              <a:avLst/>
            </a:prstGeom>
          </p:spPr>
          <p:txBody>
            <a:bodyPr wrap="square">
              <a:spAutoFit/>
            </a:bodyPr>
            <a:lstStyle/>
            <a:p>
              <a:pPr algn="just">
                <a:lnSpc>
                  <a:spcPct val="120000"/>
                </a:lnSpc>
              </a:pPr>
              <a:r>
                <a:rPr lang="zh-CN" altLang="en-US" sz="2200" dirty="0">
                  <a:solidFill>
                    <a:schemeClr val="tx1">
                      <a:lumMod val="75000"/>
                      <a:lumOff val="25000"/>
                    </a:schemeClr>
                  </a:solidFill>
                </a:rPr>
                <a:t>系统配置可以帮助用户确定可能阻止</a:t>
              </a:r>
              <a:r>
                <a:rPr lang="en-US" altLang="zh-CN" sz="2200" dirty="0">
                  <a:solidFill>
                    <a:schemeClr val="tx1">
                      <a:lumMod val="75000"/>
                      <a:lumOff val="25000"/>
                    </a:schemeClr>
                  </a:solidFill>
                </a:rPr>
                <a:t>Windows</a:t>
              </a:r>
              <a:r>
                <a:rPr lang="zh-CN" altLang="en-US" sz="2200" dirty="0">
                  <a:solidFill>
                    <a:schemeClr val="tx1">
                      <a:lumMod val="75000"/>
                      <a:lumOff val="25000"/>
                    </a:schemeClr>
                  </a:solidFill>
                </a:rPr>
                <a:t>正确启动的问题，使用它可以在禁用服务和程序的情况下启动</a:t>
              </a:r>
              <a:r>
                <a:rPr lang="en-US" altLang="zh-CN" sz="2200" dirty="0">
                  <a:solidFill>
                    <a:schemeClr val="tx1">
                      <a:lumMod val="75000"/>
                      <a:lumOff val="25000"/>
                    </a:schemeClr>
                  </a:solidFill>
                </a:rPr>
                <a:t>Windows</a:t>
              </a:r>
              <a:r>
                <a:rPr lang="zh-CN" altLang="en-US" sz="2200" dirty="0">
                  <a:solidFill>
                    <a:schemeClr val="tx1">
                      <a:lumMod val="75000"/>
                      <a:lumOff val="25000"/>
                    </a:schemeClr>
                  </a:solidFill>
                </a:rPr>
                <a:t>，从而提高系统运行速度。选择</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开始</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运行</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命令，打开“运行”对话框，在“打开”文本框中输入“</a:t>
              </a:r>
              <a:r>
                <a:rPr lang="en-US" altLang="zh-CN" sz="2200" dirty="0" err="1">
                  <a:solidFill>
                    <a:schemeClr val="tx1">
                      <a:lumMod val="75000"/>
                      <a:lumOff val="25000"/>
                    </a:schemeClr>
                  </a:solidFill>
                </a:rPr>
                <a:t>msconfig</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，单击</a:t>
              </a:r>
              <a:br>
                <a:rPr lang="en-US" altLang="zh-CN" sz="2200" dirty="0">
                  <a:solidFill>
                    <a:schemeClr val="tx1">
                      <a:lumMod val="75000"/>
                      <a:lumOff val="25000"/>
                    </a:schemeClr>
                  </a:solidFill>
                </a:rPr>
              </a:br>
              <a:r>
                <a:rPr lang="zh-CN" altLang="en-US" sz="2200" dirty="0">
                  <a:solidFill>
                    <a:schemeClr val="tx1">
                      <a:lumMod val="75000"/>
                      <a:lumOff val="25000"/>
                    </a:schemeClr>
                  </a:solidFill>
                </a:rPr>
                <a:t>               按钮或按</a:t>
              </a:r>
              <a:r>
                <a:rPr lang="en-US" altLang="zh-CN" sz="2200" dirty="0">
                  <a:solidFill>
                    <a:schemeClr val="tx1">
                      <a:lumMod val="75000"/>
                      <a:lumOff val="25000"/>
                    </a:schemeClr>
                  </a:solidFill>
                </a:rPr>
                <a:t>【Enter】</a:t>
              </a:r>
              <a:r>
                <a:rPr lang="zh-CN" altLang="en-US" sz="2200" dirty="0">
                  <a:solidFill>
                    <a:schemeClr val="tx1">
                      <a:lumMod val="75000"/>
                      <a:lumOff val="25000"/>
                    </a:schemeClr>
                  </a:solidFill>
                </a:rPr>
                <a:t>键，将打开“系统配置”窗口。</a:t>
              </a: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571" y="5633283"/>
            <a:ext cx="1076325" cy="27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8040" y="2833671"/>
            <a:ext cx="5521960"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5810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left)">
                                      <p:cBhvr>
                                        <p:cTn id="8" dur="500"/>
                                        <p:tgtEl>
                                          <p:spTgt spid="22"/>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left)">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（二）系统维护基础知识</a:t>
            </a:r>
          </a:p>
        </p:txBody>
      </p:sp>
      <p:grpSp>
        <p:nvGrpSpPr>
          <p:cNvPr id="26" name="组合 25"/>
          <p:cNvGrpSpPr/>
          <p:nvPr/>
        </p:nvGrpSpPr>
        <p:grpSpPr>
          <a:xfrm>
            <a:off x="690880" y="1440182"/>
            <a:ext cx="10891520" cy="4643004"/>
            <a:chOff x="774700" y="4182068"/>
            <a:chExt cx="8332295" cy="4643004"/>
          </a:xfrm>
        </p:grpSpPr>
        <p:cxnSp>
          <p:nvCxnSpPr>
            <p:cNvPr id="27" name="直接连接符 26"/>
            <p:cNvCxnSpPr/>
            <p:nvPr/>
          </p:nvCxnSpPr>
          <p:spPr>
            <a:xfrm>
              <a:off x="774700" y="4588386"/>
              <a:ext cx="8332295" cy="0"/>
            </a:xfrm>
            <a:prstGeom prst="line">
              <a:avLst/>
            </a:prstGeom>
            <a:ln w="19050">
              <a:solidFill>
                <a:srgbClr val="027BCE"/>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866573" y="4182068"/>
              <a:ext cx="2649549" cy="413661"/>
            </a:xfrm>
            <a:prstGeom prst="rect">
              <a:avLst/>
            </a:prstGeom>
          </p:spPr>
          <p:txBody>
            <a:bodyPr wrap="none" lIns="72000" tIns="0" rIns="72000" bIns="0">
              <a:normAutofit/>
            </a:bodyPr>
            <a:lstStyle/>
            <a:p>
              <a:pPr lvl="0" defTabSz="914378">
                <a:defRPr/>
              </a:pPr>
              <a:r>
                <a:rPr lang="zh-CN" altLang="en-US" sz="2200" b="1" dirty="0">
                  <a:solidFill>
                    <a:schemeClr val="tx1">
                      <a:lumMod val="65000"/>
                      <a:lumOff val="35000"/>
                    </a:schemeClr>
                  </a:solidFill>
                </a:rPr>
                <a:t>“计算机管理”窗口</a:t>
              </a:r>
            </a:p>
          </p:txBody>
        </p:sp>
        <p:sp>
          <p:nvSpPr>
            <p:cNvPr id="29" name="矩形 28"/>
            <p:cNvSpPr/>
            <p:nvPr/>
          </p:nvSpPr>
          <p:spPr>
            <a:xfrm>
              <a:off x="853233" y="4670088"/>
              <a:ext cx="3580691" cy="4154984"/>
            </a:xfrm>
            <a:prstGeom prst="rect">
              <a:avLst/>
            </a:prstGeom>
          </p:spPr>
          <p:txBody>
            <a:bodyPr wrap="square">
              <a:spAutoFit/>
            </a:bodyPr>
            <a:lstStyle/>
            <a:p>
              <a:pPr algn="just">
                <a:lnSpc>
                  <a:spcPct val="120000"/>
                </a:lnSpc>
              </a:pPr>
              <a:r>
                <a:rPr lang="zh-CN" altLang="en-US" sz="2200" dirty="0">
                  <a:solidFill>
                    <a:schemeClr val="tx1">
                      <a:lumMod val="75000"/>
                      <a:lumOff val="25000"/>
                    </a:schemeClr>
                  </a:solidFill>
                </a:rPr>
                <a:t>“计算机管理”窗口中集合了一组管理本地或远程计算机的</a:t>
              </a:r>
              <a:r>
                <a:rPr lang="en-US" altLang="zh-CN" sz="2200" dirty="0">
                  <a:solidFill>
                    <a:schemeClr val="tx1">
                      <a:lumMod val="75000"/>
                      <a:lumOff val="25000"/>
                    </a:schemeClr>
                  </a:solidFill>
                </a:rPr>
                <a:t>Windows</a:t>
              </a:r>
              <a:r>
                <a:rPr lang="zh-CN" altLang="en-US" sz="2200" dirty="0">
                  <a:solidFill>
                    <a:schemeClr val="tx1">
                      <a:lumMod val="75000"/>
                      <a:lumOff val="25000"/>
                    </a:schemeClr>
                  </a:solidFill>
                </a:rPr>
                <a:t>管理工具，如任务计划管理器、事件查看器、设备管理器和磁盘管理器等。在桌面的“计算机”图标       </a:t>
              </a:r>
              <a:br>
                <a:rPr lang="en-US" altLang="zh-CN" sz="2200" dirty="0">
                  <a:solidFill>
                    <a:schemeClr val="tx1">
                      <a:lumMod val="75000"/>
                      <a:lumOff val="25000"/>
                    </a:schemeClr>
                  </a:solidFill>
                </a:rPr>
              </a:br>
              <a:r>
                <a:rPr lang="en-US" altLang="zh-CN" sz="2200" dirty="0">
                  <a:solidFill>
                    <a:schemeClr val="tx1">
                      <a:lumMod val="75000"/>
                      <a:lumOff val="25000"/>
                    </a:schemeClr>
                  </a:solidFill>
                </a:rPr>
                <a:t>        </a:t>
              </a:r>
              <a:r>
                <a:rPr lang="zh-CN" altLang="en-US" sz="2200" dirty="0">
                  <a:solidFill>
                    <a:schemeClr val="tx1">
                      <a:lumMod val="75000"/>
                      <a:lumOff val="25000"/>
                    </a:schemeClr>
                  </a:solidFill>
                </a:rPr>
                <a:t>上单击鼠标右键，在弹出的快捷菜单中选择“管理”命令；或打开“运行”对话框，在其中输入“</a:t>
              </a:r>
              <a:r>
                <a:rPr lang="en-US" altLang="zh-CN" sz="2200" dirty="0" err="1">
                  <a:solidFill>
                    <a:schemeClr val="tx1">
                      <a:lumMod val="75000"/>
                      <a:lumOff val="25000"/>
                    </a:schemeClr>
                  </a:solidFill>
                </a:rPr>
                <a:t>compmgmt.msc</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，按</a:t>
              </a:r>
              <a:r>
                <a:rPr lang="en-US" altLang="zh-CN" sz="2200" dirty="0">
                  <a:solidFill>
                    <a:schemeClr val="tx1">
                      <a:lumMod val="75000"/>
                      <a:lumOff val="25000"/>
                    </a:schemeClr>
                  </a:solidFill>
                </a:rPr>
                <a:t>【Enter】</a:t>
              </a:r>
              <a:r>
                <a:rPr lang="zh-CN" altLang="en-US" sz="2200" dirty="0">
                  <a:solidFill>
                    <a:schemeClr val="tx1">
                      <a:lumMod val="75000"/>
                      <a:lumOff val="25000"/>
                    </a:schemeClr>
                  </a:solidFill>
                </a:rPr>
                <a:t>键，将打开“计算机管理”窗口。</a:t>
              </a:r>
            </a:p>
          </p:txBody>
        </p:sp>
      </p:grpSp>
      <p:pic>
        <p:nvPicPr>
          <p:cNvPr id="1027" name="Picture 3" descr="SNAG-0129"/>
          <p:cNvPicPr>
            <a:picLocks noChangeAspect="1" noChangeArrowheads="1"/>
          </p:cNvPicPr>
          <p:nvPr/>
        </p:nvPicPr>
        <p:blipFill>
          <a:blip r:embed="rId2">
            <a:extLst>
              <a:ext uri="{28A0092B-C50C-407E-A947-70E740481C1C}">
                <a14:useLocalDpi xmlns:a14="http://schemas.microsoft.com/office/drawing/2010/main" val="0"/>
              </a:ext>
            </a:extLst>
          </a:blip>
          <a:srcRect b="24001"/>
          <a:stretch>
            <a:fillRect/>
          </a:stretch>
        </p:blipFill>
        <p:spPr bwMode="auto">
          <a:xfrm>
            <a:off x="912571" y="4005694"/>
            <a:ext cx="555625" cy="28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b="21802"/>
          <a:stretch>
            <a:fillRect/>
          </a:stretch>
        </p:blipFill>
        <p:spPr bwMode="auto">
          <a:xfrm>
            <a:off x="5778818" y="2139174"/>
            <a:ext cx="6009600" cy="336370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920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left)">
                                      <p:cBhvr>
                                        <p:cTn id="8" dur="500"/>
                                        <p:tgtEl>
                                          <p:spTgt spid="26"/>
                                        </p:tgtEl>
                                      </p:cBhvr>
                                    </p:animEffect>
                                  </p:childTnLst>
                                </p:cTn>
                              </p:par>
                              <p:par>
                                <p:cTn id="9" presetID="12" presetClass="entr" presetSubtype="2"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t>（二）系统维护基础知识</a:t>
            </a:r>
          </a:p>
        </p:txBody>
      </p:sp>
      <p:grpSp>
        <p:nvGrpSpPr>
          <p:cNvPr id="17" name="组合 16"/>
          <p:cNvGrpSpPr/>
          <p:nvPr/>
        </p:nvGrpSpPr>
        <p:grpSpPr>
          <a:xfrm>
            <a:off x="741680" y="995682"/>
            <a:ext cx="10891520" cy="1719295"/>
            <a:chOff x="774700" y="1858618"/>
            <a:chExt cx="8332295" cy="1719295"/>
          </a:xfrm>
        </p:grpSpPr>
        <p:cxnSp>
          <p:nvCxnSpPr>
            <p:cNvPr id="18" name="直接连接符 17"/>
            <p:cNvCxnSpPr/>
            <p:nvPr/>
          </p:nvCxnSpPr>
          <p:spPr>
            <a:xfrm>
              <a:off x="774700" y="2266776"/>
              <a:ext cx="8332295" cy="0"/>
            </a:xfrm>
            <a:prstGeom prst="line">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66573" y="1858618"/>
              <a:ext cx="2906432" cy="413661"/>
            </a:xfrm>
            <a:prstGeom prst="rect">
              <a:avLst/>
            </a:prstGeom>
          </p:spPr>
          <p:txBody>
            <a:bodyPr wrap="none" lIns="72000" tIns="0" rIns="72000" bIns="0">
              <a:normAutofit/>
            </a:bodyPr>
            <a:lstStyle/>
            <a:p>
              <a:pPr lvl="0" defTabSz="914378">
                <a:defRPr/>
              </a:pPr>
              <a:r>
                <a:rPr lang="en-US" altLang="zh-CN" b="1" dirty="0">
                  <a:solidFill>
                    <a:schemeClr val="tx1">
                      <a:lumMod val="65000"/>
                      <a:lumOff val="35000"/>
                    </a:schemeClr>
                  </a:solidFill>
                </a:rPr>
                <a:t>“Windows</a:t>
              </a:r>
              <a:r>
                <a:rPr lang="zh-CN" altLang="en-US" b="1" dirty="0">
                  <a:solidFill>
                    <a:schemeClr val="tx1">
                      <a:lumMod val="65000"/>
                      <a:lumOff val="35000"/>
                    </a:schemeClr>
                  </a:solidFill>
                </a:rPr>
                <a:t>任务管理器”窗口</a:t>
              </a:r>
            </a:p>
          </p:txBody>
        </p:sp>
        <p:sp>
          <p:nvSpPr>
            <p:cNvPr id="20" name="矩形 19"/>
            <p:cNvSpPr/>
            <p:nvPr/>
          </p:nvSpPr>
          <p:spPr>
            <a:xfrm>
              <a:off x="853233" y="2377584"/>
              <a:ext cx="8214899" cy="1200329"/>
            </a:xfrm>
            <a:prstGeom prst="rect">
              <a:avLst/>
            </a:prstGeom>
          </p:spPr>
          <p:txBody>
            <a:bodyPr wrap="square">
              <a:spAutoFit/>
            </a:bodyPr>
            <a:lstStyle/>
            <a:p>
              <a:pPr algn="just">
                <a:lnSpc>
                  <a:spcPct val="120000"/>
                </a:lnSpc>
              </a:pPr>
              <a:r>
                <a:rPr lang="zh-CN" altLang="en-US" sz="2000" dirty="0">
                  <a:solidFill>
                    <a:schemeClr val="tx1">
                      <a:lumMod val="75000"/>
                      <a:lumOff val="25000"/>
                    </a:schemeClr>
                  </a:solidFill>
                </a:rPr>
                <a:t>任务管理器提供了计算机性能的信息和在计算机上运行的程序和进程的详细信息，如果连接到网络，还可以查看网络状态。按</a:t>
              </a:r>
              <a:r>
                <a:rPr lang="en-US" altLang="zh-CN" sz="2000" dirty="0">
                  <a:solidFill>
                    <a:schemeClr val="tx1">
                      <a:lumMod val="75000"/>
                      <a:lumOff val="25000"/>
                    </a:schemeClr>
                  </a:solidFill>
                </a:rPr>
                <a:t>【</a:t>
              </a:r>
              <a:r>
                <a:rPr lang="en-US" altLang="zh-CN" sz="2000" dirty="0" err="1">
                  <a:solidFill>
                    <a:schemeClr val="tx1">
                      <a:lumMod val="75000"/>
                      <a:lumOff val="25000"/>
                    </a:schemeClr>
                  </a:solidFill>
                </a:rPr>
                <a:t>Ctrl+Shift+Esc</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组合键或在任务栏的空白处单击鼠标右键，在弹出的快捷菜单中选择“启动任务管理器”命令，均可打开“</a:t>
              </a:r>
              <a:r>
                <a:rPr lang="en-US" altLang="zh-CN" sz="2000" dirty="0">
                  <a:solidFill>
                    <a:schemeClr val="tx1">
                      <a:lumMod val="75000"/>
                      <a:lumOff val="25000"/>
                    </a:schemeClr>
                  </a:solidFill>
                </a:rPr>
                <a:t>Windows</a:t>
              </a:r>
              <a:r>
                <a:rPr lang="zh-CN" altLang="en-US" sz="2000" dirty="0">
                  <a:solidFill>
                    <a:schemeClr val="tx1">
                      <a:lumMod val="75000"/>
                      <a:lumOff val="25000"/>
                    </a:schemeClr>
                  </a:solidFill>
                </a:rPr>
                <a:t>任务管理器”窗口。</a:t>
              </a:r>
            </a:p>
          </p:txBody>
        </p:sp>
      </p:grpSp>
      <p:grpSp>
        <p:nvGrpSpPr>
          <p:cNvPr id="21" name="组合 20"/>
          <p:cNvGrpSpPr/>
          <p:nvPr/>
        </p:nvGrpSpPr>
        <p:grpSpPr>
          <a:xfrm>
            <a:off x="741680" y="2820282"/>
            <a:ext cx="10891519" cy="3935286"/>
            <a:chOff x="774700" y="1858618"/>
            <a:chExt cx="8332295" cy="3935286"/>
          </a:xfrm>
        </p:grpSpPr>
        <p:cxnSp>
          <p:nvCxnSpPr>
            <p:cNvPr id="30" name="直接连接符 29"/>
            <p:cNvCxnSpPr/>
            <p:nvPr/>
          </p:nvCxnSpPr>
          <p:spPr>
            <a:xfrm>
              <a:off x="774700" y="2266776"/>
              <a:ext cx="8332295" cy="0"/>
            </a:xfrm>
            <a:prstGeom prst="line">
              <a:avLst/>
            </a:prstGeom>
            <a:ln w="19050">
              <a:solidFill>
                <a:srgbClr val="027BCE"/>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866573" y="1858618"/>
              <a:ext cx="2906432" cy="413661"/>
            </a:xfrm>
            <a:prstGeom prst="rect">
              <a:avLst/>
            </a:prstGeom>
          </p:spPr>
          <p:txBody>
            <a:bodyPr wrap="none" lIns="72000" tIns="0" rIns="72000" bIns="0">
              <a:normAutofit/>
            </a:bodyPr>
            <a:lstStyle/>
            <a:p>
              <a:pPr lvl="0" defTabSz="914378">
                <a:defRPr/>
              </a:pPr>
              <a:r>
                <a:rPr lang="zh-CN" altLang="en-US" b="1" dirty="0">
                  <a:solidFill>
                    <a:schemeClr val="tx1">
                      <a:lumMod val="65000"/>
                      <a:lumOff val="35000"/>
                    </a:schemeClr>
                  </a:solidFill>
                </a:rPr>
                <a:t>“注册表编辑器”窗口</a:t>
              </a:r>
            </a:p>
          </p:txBody>
        </p:sp>
        <p:sp>
          <p:nvSpPr>
            <p:cNvPr id="32" name="矩形 31"/>
            <p:cNvSpPr/>
            <p:nvPr/>
          </p:nvSpPr>
          <p:spPr>
            <a:xfrm>
              <a:off x="853234" y="2377584"/>
              <a:ext cx="2735171" cy="3416320"/>
            </a:xfrm>
            <a:prstGeom prst="rect">
              <a:avLst/>
            </a:prstGeom>
          </p:spPr>
          <p:txBody>
            <a:bodyPr wrap="square">
              <a:spAutoFit/>
            </a:bodyPr>
            <a:lstStyle/>
            <a:p>
              <a:pPr algn="just">
                <a:lnSpc>
                  <a:spcPct val="120000"/>
                </a:lnSpc>
              </a:pPr>
              <a:r>
                <a:rPr lang="zh-CN" altLang="en-US" sz="2000" dirty="0">
                  <a:solidFill>
                    <a:schemeClr val="tx1">
                      <a:lumMod val="75000"/>
                      <a:lumOff val="25000"/>
                    </a:schemeClr>
                  </a:solidFill>
                </a:rPr>
                <a:t>注册表是</a:t>
              </a:r>
              <a:r>
                <a:rPr lang="en-US" altLang="zh-CN" sz="2000" dirty="0">
                  <a:solidFill>
                    <a:schemeClr val="tx1">
                      <a:lumMod val="75000"/>
                      <a:lumOff val="25000"/>
                    </a:schemeClr>
                  </a:solidFill>
                </a:rPr>
                <a:t>Windows</a:t>
              </a:r>
              <a:r>
                <a:rPr lang="zh-CN" altLang="en-US" sz="2000" dirty="0">
                  <a:solidFill>
                    <a:schemeClr val="tx1">
                      <a:lumMod val="75000"/>
                      <a:lumOff val="25000"/>
                    </a:schemeClr>
                  </a:solidFill>
                </a:rPr>
                <a:t>操作系统中的一个重要数据库，用于存储系统和应用程序的设置信息，在整个系统中起着核心作用。选择</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开始</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运行</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命令，打开“运行”对话框，在“打开”文本框中输入“</a:t>
              </a:r>
              <a:r>
                <a:rPr lang="en-US" altLang="zh-CN" sz="2000" dirty="0" err="1">
                  <a:solidFill>
                    <a:schemeClr val="tx1">
                      <a:lumMod val="75000"/>
                      <a:lumOff val="25000"/>
                    </a:schemeClr>
                  </a:solidFill>
                </a:rPr>
                <a:t>regedit</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，按</a:t>
              </a:r>
              <a:r>
                <a:rPr lang="en-US" altLang="zh-CN" sz="2000" dirty="0">
                  <a:solidFill>
                    <a:schemeClr val="tx1">
                      <a:lumMod val="75000"/>
                      <a:lumOff val="25000"/>
                    </a:schemeClr>
                  </a:solidFill>
                </a:rPr>
                <a:t>【Enter】</a:t>
              </a:r>
              <a:r>
                <a:rPr lang="zh-CN" altLang="en-US" sz="2000" dirty="0">
                  <a:solidFill>
                    <a:schemeClr val="tx1">
                      <a:lumMod val="75000"/>
                      <a:lumOff val="25000"/>
                    </a:schemeClr>
                  </a:solidFill>
                </a:rPr>
                <a:t>键，将打开“注册表编辑器”窗口。</a:t>
              </a:r>
            </a:p>
          </p:txBody>
        </p:sp>
      </p:gr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9" y="3339248"/>
            <a:ext cx="3073717" cy="326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8114" y="3339248"/>
            <a:ext cx="4033838" cy="326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1929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left)">
                                      <p:cBhvr>
                                        <p:cTn id="8" dur="500"/>
                                        <p:tgtEl>
                                          <p:spTgt spid="17"/>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ppt_x</p:attrName>
                                        </p:attrNameLst>
                                      </p:cBhvr>
                                      <p:tavLst>
                                        <p:tav tm="0">
                                          <p:val>
                                            <p:strVal val="#ppt_x+#ppt_w*1.125000"/>
                                          </p:val>
                                        </p:tav>
                                        <p:tav tm="100000">
                                          <p:val>
                                            <p:strVal val="#ppt_x"/>
                                          </p:val>
                                        </p:tav>
                                      </p:tavLst>
                                    </p:anim>
                                    <p:animEffect transition="in" filter="wipe(left)">
                                      <p:cBhvr>
                                        <p:cTn id="13" dur="500"/>
                                        <p:tgtEl>
                                          <p:spTgt spid="21"/>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additive="base">
                                        <p:cTn id="17" dur="500"/>
                                        <p:tgtEl>
                                          <p:spTgt spid="2052"/>
                                        </p:tgtEl>
                                        <p:attrNameLst>
                                          <p:attrName>ppt_x</p:attrName>
                                        </p:attrNameLst>
                                      </p:cBhvr>
                                      <p:tavLst>
                                        <p:tav tm="0">
                                          <p:val>
                                            <p:strVal val="#ppt_x+#ppt_w*1.125000"/>
                                          </p:val>
                                        </p:tav>
                                        <p:tav tm="100000">
                                          <p:val>
                                            <p:strVal val="#ppt_x"/>
                                          </p:val>
                                        </p:tav>
                                      </p:tavLst>
                                    </p:anim>
                                    <p:animEffect transition="in" filter="wipe(left)">
                                      <p:cBhvr>
                                        <p:cTn id="18" dur="500"/>
                                        <p:tgtEl>
                                          <p:spTgt spid="205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2053"/>
                                        </p:tgtEl>
                                        <p:attrNameLst>
                                          <p:attrName>style.visibility</p:attrName>
                                        </p:attrNameLst>
                                      </p:cBhvr>
                                      <p:to>
                                        <p:strVal val="visible"/>
                                      </p:to>
                                    </p:set>
                                    <p:anim calcmode="lin" valueType="num">
                                      <p:cBhvr additive="base">
                                        <p:cTn id="22" dur="500"/>
                                        <p:tgtEl>
                                          <p:spTgt spid="2053"/>
                                        </p:tgtEl>
                                        <p:attrNameLst>
                                          <p:attrName>ppt_x</p:attrName>
                                        </p:attrNameLst>
                                      </p:cBhvr>
                                      <p:tavLst>
                                        <p:tav tm="0">
                                          <p:val>
                                            <p:strVal val="#ppt_x+#ppt_w*1.125000"/>
                                          </p:val>
                                        </p:tav>
                                        <p:tav tm="100000">
                                          <p:val>
                                            <p:strVal val="#ppt_x"/>
                                          </p:val>
                                        </p:tav>
                                      </p:tavLst>
                                    </p:anim>
                                    <p:animEffect transition="in" filter="wipe(left)">
                                      <p:cBhvr>
                                        <p:cTn id="23"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千图网海量PPT模板www.58pic.com">
  <a:themeElements>
    <a:clrScheme name="自定义 19">
      <a:dk1>
        <a:sysClr val="windowText" lastClr="000000"/>
      </a:dk1>
      <a:lt1>
        <a:sysClr val="window" lastClr="FFFFFF"/>
      </a:lt1>
      <a:dk2>
        <a:srgbClr val="44546A"/>
      </a:dk2>
      <a:lt2>
        <a:srgbClr val="E7E6E6"/>
      </a:lt2>
      <a:accent1>
        <a:srgbClr val="01558E"/>
      </a:accent1>
      <a:accent2>
        <a:srgbClr val="FED31C"/>
      </a:accent2>
      <a:accent3>
        <a:srgbClr val="01558E"/>
      </a:accent3>
      <a:accent4>
        <a:srgbClr val="FED31C"/>
      </a:accent4>
      <a:accent5>
        <a:srgbClr val="01558E"/>
      </a:accent5>
      <a:accent6>
        <a:srgbClr val="FED31C"/>
      </a:accent6>
      <a:hlink>
        <a:srgbClr val="01558E"/>
      </a:hlink>
      <a:folHlink>
        <a:srgbClr val="FED31C"/>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95000"/>
            <a:lumOff val="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2084</TotalTime>
  <Words>2649</Words>
  <Application>Microsoft Office PowerPoint</Application>
  <PresentationFormat>宽屏</PresentationFormat>
  <Paragraphs>289</Paragraphs>
  <Slides>40</Slides>
  <Notes>11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vt:i4>
      </vt:variant>
    </vt:vector>
  </HeadingPairs>
  <TitlesOfParts>
    <vt:vector size="51" baseType="lpstr">
      <vt:lpstr>Arial Unicode MS</vt:lpstr>
      <vt:lpstr>FZLTDHK-GBK1-0</vt:lpstr>
      <vt:lpstr>FZLTXIHJW-GB1-0</vt:lpstr>
      <vt:lpstr>等线</vt:lpstr>
      <vt:lpstr>经典综艺体简</vt:lpstr>
      <vt:lpstr>宋体</vt:lpstr>
      <vt:lpstr>微软雅黑</vt:lpstr>
      <vt:lpstr>Arial</vt:lpstr>
      <vt:lpstr>Impact</vt:lpstr>
      <vt:lpstr>Wingdings</vt:lpstr>
      <vt:lpstr>千图网海量PPT模板www.58pic.com</vt:lpstr>
      <vt:lpstr>PowerPoint 演示文稿</vt:lpstr>
      <vt:lpstr>PowerPoint 演示文稿</vt:lpstr>
      <vt:lpstr>PowerPoint 演示文稿</vt:lpstr>
      <vt:lpstr>PowerPoint 演示文稿</vt:lpstr>
      <vt:lpstr>（一）磁盘维护基础知识</vt:lpstr>
      <vt:lpstr>（一）磁盘维护基础知识</vt:lpstr>
      <vt:lpstr>（二）系统维护基础知识</vt:lpstr>
      <vt:lpstr>（二）系统维护基础知识</vt:lpstr>
      <vt:lpstr>（二）系统维护基础知识</vt:lpstr>
      <vt:lpstr>PowerPoint 演示文稿</vt:lpstr>
      <vt:lpstr>（一）硬盘分区与格式化</vt:lpstr>
      <vt:lpstr>（二）清理磁盘</vt:lpstr>
      <vt:lpstr>（三）整理磁盘碎片</vt:lpstr>
      <vt:lpstr>（四）检查磁盘</vt:lpstr>
      <vt:lpstr>（五）关闭无响应的程序</vt:lpstr>
      <vt:lpstr>（六）设置虚拟内存</vt:lpstr>
      <vt:lpstr>（七）管理自启动程序</vt:lpstr>
      <vt:lpstr>（八）自动更新系统</vt:lpstr>
      <vt:lpstr>（八）自动更新系统</vt:lpstr>
      <vt:lpstr>PowerPoint 演示文稿</vt:lpstr>
      <vt:lpstr>PowerPoint 演示文稿</vt:lpstr>
      <vt:lpstr>PowerPoint 演示文稿</vt:lpstr>
      <vt:lpstr>（一）计算机病毒的特点和分类</vt:lpstr>
      <vt:lpstr>（一）计算机病毒的特点和分类</vt:lpstr>
      <vt:lpstr>（二）计算机感染病毒的表现</vt:lpstr>
      <vt:lpstr>（三）计算机病毒的防治方法</vt:lpstr>
      <vt:lpstr>（三）计算机病毒的防治方法</vt:lpstr>
      <vt:lpstr>（三）计算机病毒的防治方法</vt:lpstr>
      <vt:lpstr>（三）计算机病毒的防治方法</vt:lpstr>
      <vt:lpstr>（三）计算机病毒的防治方法</vt:lpstr>
      <vt:lpstr>PowerPoint 演示文稿</vt:lpstr>
      <vt:lpstr>（一）启用Windows防火墙</vt:lpstr>
      <vt:lpstr>（二）使用第三方软件保护系统</vt:lpstr>
      <vt:lpstr>（二）使用第三方软件保护系统</vt:lpstr>
      <vt:lpstr>（二）使用第三方软件保护系统</vt:lpstr>
      <vt:lpstr>PowerPoint 演示文稿</vt:lpstr>
      <vt:lpstr>课后练习</vt:lpstr>
      <vt:lpstr>课后练习</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cp:lastModifiedBy>
  <cp:revision>184</cp:revision>
  <dcterms:created xsi:type="dcterms:W3CDTF">2017-09-25T13:59:21Z</dcterms:created>
  <dcterms:modified xsi:type="dcterms:W3CDTF">2018-08-29T10:22:12Z</dcterms:modified>
</cp:coreProperties>
</file>