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0"/>
  </p:notesMasterIdLst>
  <p:sldIdLst>
    <p:sldId id="404" r:id="rId2"/>
    <p:sldId id="403" r:id="rId3"/>
    <p:sldId id="405" r:id="rId4"/>
    <p:sldId id="406" r:id="rId5"/>
    <p:sldId id="408" r:id="rId6"/>
    <p:sldId id="410" r:id="rId7"/>
    <p:sldId id="411" r:id="rId8"/>
    <p:sldId id="420" r:id="rId9"/>
    <p:sldId id="421" r:id="rId10"/>
    <p:sldId id="422" r:id="rId11"/>
    <p:sldId id="423" r:id="rId12"/>
    <p:sldId id="426" r:id="rId13"/>
    <p:sldId id="427" r:id="rId14"/>
    <p:sldId id="430" r:id="rId15"/>
    <p:sldId id="431" r:id="rId16"/>
    <p:sldId id="432" r:id="rId17"/>
    <p:sldId id="433" r:id="rId18"/>
    <p:sldId id="435" r:id="rId19"/>
    <p:sldId id="424" r:id="rId20"/>
    <p:sldId id="428" r:id="rId21"/>
    <p:sldId id="429" r:id="rId22"/>
    <p:sldId id="436" r:id="rId23"/>
    <p:sldId id="437" r:id="rId24"/>
    <p:sldId id="438" r:id="rId25"/>
    <p:sldId id="439" r:id="rId26"/>
    <p:sldId id="440" r:id="rId27"/>
    <p:sldId id="441" r:id="rId28"/>
    <p:sldId id="442" r:id="rId29"/>
    <p:sldId id="443" r:id="rId30"/>
    <p:sldId id="444" r:id="rId31"/>
    <p:sldId id="445" r:id="rId32"/>
    <p:sldId id="446" r:id="rId33"/>
    <p:sldId id="447" r:id="rId34"/>
    <p:sldId id="453" r:id="rId35"/>
    <p:sldId id="425" r:id="rId36"/>
    <p:sldId id="418" r:id="rId37"/>
    <p:sldId id="454" r:id="rId38"/>
    <p:sldId id="343" r:id="rId3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3">
          <p15:clr>
            <a:srgbClr val="A4A3A4"/>
          </p15:clr>
        </p15:guide>
        <p15:guide id="2" pos="389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558E"/>
    <a:srgbClr val="FED31C"/>
    <a:srgbClr val="F2F2F2"/>
    <a:srgbClr val="FEE57A"/>
    <a:srgbClr val="31AAFD"/>
    <a:srgbClr val="027BCE"/>
    <a:srgbClr val="E7F5FF"/>
    <a:srgbClr val="FFE885"/>
    <a:srgbClr val="FEDD50"/>
    <a:srgbClr val="0799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中度样式 1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08" autoAdjust="0"/>
    <p:restoredTop sz="94660"/>
  </p:normalViewPr>
  <p:slideViewPr>
    <p:cSldViewPr snapToGrid="0" showGuides="1">
      <p:cViewPr varScale="1">
        <p:scale>
          <a:sx n="79" d="100"/>
          <a:sy n="79" d="100"/>
        </p:scale>
        <p:origin x="552" y="62"/>
      </p:cViewPr>
      <p:guideLst>
        <p:guide orient="horz" pos="2163"/>
        <p:guide pos="3897"/>
      </p:guideLst>
    </p:cSldViewPr>
  </p:slideViewPr>
  <p:notesTextViewPr>
    <p:cViewPr>
      <p:scale>
        <a:sx n="1" d="1"/>
        <a:sy n="1" d="1"/>
      </p:scale>
      <p:origin x="0" y="0"/>
    </p:cViewPr>
  </p:notesTextViewPr>
  <p:sorterViewPr>
    <p:cViewPr>
      <p:scale>
        <a:sx n="38" d="100"/>
        <a:sy n="38"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FBB3CA-3609-4056-9B23-4049BCB39C60}" type="datetimeFigureOut">
              <a:rPr lang="zh-CN" altLang="en-US" smtClean="0"/>
              <a:t>2018/8/29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25CCEA-3F45-46FD-873C-10FB1242F407}" type="slidenum">
              <a:rPr lang="zh-CN" altLang="en-US" smtClean="0"/>
              <a:t>‹#›</a:t>
            </a:fld>
            <a:endParaRPr lang="zh-CN" altLang="en-US"/>
          </a:p>
        </p:txBody>
      </p:sp>
    </p:spTree>
    <p:extLst>
      <p:ext uri="{BB962C8B-B14F-4D97-AF65-F5344CB8AC3E}">
        <p14:creationId xmlns:p14="http://schemas.microsoft.com/office/powerpoint/2010/main" val="39565942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25CCEA-3F45-46FD-873C-10FB1242F407}" type="slidenum">
              <a:rPr lang="zh-CN" altLang="en-US" smtClean="0"/>
              <a:t>1</a:t>
            </a:fld>
            <a:endParaRPr lang="zh-CN" altLang="en-US"/>
          </a:p>
        </p:txBody>
      </p:sp>
    </p:spTree>
    <p:extLst>
      <p:ext uri="{BB962C8B-B14F-4D97-AF65-F5344CB8AC3E}">
        <p14:creationId xmlns:p14="http://schemas.microsoft.com/office/powerpoint/2010/main" val="13813829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t>21</a:t>
            </a:fld>
            <a:endParaRPr lang="zh-CN" altLang="en-US"/>
          </a:p>
        </p:txBody>
      </p:sp>
    </p:spTree>
    <p:extLst>
      <p:ext uri="{BB962C8B-B14F-4D97-AF65-F5344CB8AC3E}">
        <p14:creationId xmlns:p14="http://schemas.microsoft.com/office/powerpoint/2010/main" val="18170689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35</a:t>
            </a:fld>
            <a:endParaRPr lang="zh-CN" altLang="en-US"/>
          </a:p>
        </p:txBody>
      </p:sp>
    </p:spTree>
    <p:extLst>
      <p:ext uri="{BB962C8B-B14F-4D97-AF65-F5344CB8AC3E}">
        <p14:creationId xmlns:p14="http://schemas.microsoft.com/office/powerpoint/2010/main" val="3660904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25CCEA-3F45-46FD-873C-10FB1242F407}" type="slidenum">
              <a:rPr lang="zh-CN" altLang="en-US" smtClean="0"/>
              <a:t>36</a:t>
            </a:fld>
            <a:endParaRPr lang="zh-CN" altLang="en-US"/>
          </a:p>
        </p:txBody>
      </p:sp>
    </p:spTree>
    <p:extLst>
      <p:ext uri="{BB962C8B-B14F-4D97-AF65-F5344CB8AC3E}">
        <p14:creationId xmlns:p14="http://schemas.microsoft.com/office/powerpoint/2010/main" val="27011791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37</a:t>
            </a:fld>
            <a:endParaRPr lang="zh-CN" altLang="en-US"/>
          </a:p>
        </p:txBody>
      </p:sp>
    </p:spTree>
    <p:extLst>
      <p:ext uri="{BB962C8B-B14F-4D97-AF65-F5344CB8AC3E}">
        <p14:creationId xmlns:p14="http://schemas.microsoft.com/office/powerpoint/2010/main" val="1399767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2</a:t>
            </a:fld>
            <a:endParaRPr lang="zh-CN" altLang="en-US"/>
          </a:p>
        </p:txBody>
      </p:sp>
    </p:spTree>
    <p:extLst>
      <p:ext uri="{BB962C8B-B14F-4D97-AF65-F5344CB8AC3E}">
        <p14:creationId xmlns:p14="http://schemas.microsoft.com/office/powerpoint/2010/main" val="20066722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t>3</a:t>
            </a:fld>
            <a:endParaRPr lang="zh-CN" altLang="en-US"/>
          </a:p>
        </p:txBody>
      </p:sp>
    </p:spTree>
    <p:extLst>
      <p:ext uri="{BB962C8B-B14F-4D97-AF65-F5344CB8AC3E}">
        <p14:creationId xmlns:p14="http://schemas.microsoft.com/office/powerpoint/2010/main" val="15722076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t>4</a:t>
            </a:fld>
            <a:endParaRPr lang="zh-CN" altLang="en-US"/>
          </a:p>
        </p:txBody>
      </p:sp>
    </p:spTree>
    <p:extLst>
      <p:ext uri="{BB962C8B-B14F-4D97-AF65-F5344CB8AC3E}">
        <p14:creationId xmlns:p14="http://schemas.microsoft.com/office/powerpoint/2010/main" val="38735634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11</a:t>
            </a:fld>
            <a:endParaRPr lang="zh-CN" altLang="en-US"/>
          </a:p>
        </p:txBody>
      </p:sp>
    </p:spTree>
    <p:extLst>
      <p:ext uri="{BB962C8B-B14F-4D97-AF65-F5344CB8AC3E}">
        <p14:creationId xmlns:p14="http://schemas.microsoft.com/office/powerpoint/2010/main" val="3669487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t>12</a:t>
            </a:fld>
            <a:endParaRPr lang="zh-CN" altLang="en-US"/>
          </a:p>
        </p:txBody>
      </p:sp>
    </p:spTree>
    <p:extLst>
      <p:ext uri="{BB962C8B-B14F-4D97-AF65-F5344CB8AC3E}">
        <p14:creationId xmlns:p14="http://schemas.microsoft.com/office/powerpoint/2010/main" val="32887510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t>13</a:t>
            </a:fld>
            <a:endParaRPr lang="zh-CN" altLang="en-US"/>
          </a:p>
        </p:txBody>
      </p:sp>
    </p:spTree>
    <p:extLst>
      <p:ext uri="{BB962C8B-B14F-4D97-AF65-F5344CB8AC3E}">
        <p14:creationId xmlns:p14="http://schemas.microsoft.com/office/powerpoint/2010/main" val="7159573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25CCEA-3F45-46FD-873C-10FB1242F407}" type="slidenum">
              <a:rPr lang="zh-CN" altLang="en-US" smtClean="0"/>
              <a:t>19</a:t>
            </a:fld>
            <a:endParaRPr lang="zh-CN" altLang="en-US"/>
          </a:p>
        </p:txBody>
      </p:sp>
    </p:spTree>
    <p:extLst>
      <p:ext uri="{BB962C8B-B14F-4D97-AF65-F5344CB8AC3E}">
        <p14:creationId xmlns:p14="http://schemas.microsoft.com/office/powerpoint/2010/main" val="3026124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t>20</a:t>
            </a:fld>
            <a:endParaRPr lang="zh-CN" altLang="en-US"/>
          </a:p>
        </p:txBody>
      </p:sp>
    </p:spTree>
    <p:extLst>
      <p:ext uri="{BB962C8B-B14F-4D97-AF65-F5344CB8AC3E}">
        <p14:creationId xmlns:p14="http://schemas.microsoft.com/office/powerpoint/2010/main" val="724750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5" name="矩形 4"/>
          <p:cNvSpPr/>
          <p:nvPr userDrawn="1"/>
        </p:nvSpPr>
        <p:spPr>
          <a:xfrm>
            <a:off x="0" y="0"/>
            <a:ext cx="12192000" cy="7924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792480" y="213678"/>
            <a:ext cx="10789920" cy="517842"/>
          </a:xfrm>
        </p:spPr>
        <p:txBody>
          <a:bodyPr/>
          <a:lstStyle/>
          <a:p>
            <a:r>
              <a:rPr lang="zh-CN" altLang="en-US" dirty="0"/>
              <a:t>单击此处编辑母版标题样式</a:t>
            </a:r>
          </a:p>
        </p:txBody>
      </p:sp>
      <p:sp>
        <p:nvSpPr>
          <p:cNvPr id="4" name="内容占位符 3"/>
          <p:cNvSpPr>
            <a:spLocks noGrp="1"/>
          </p:cNvSpPr>
          <p:nvPr>
            <p:ph sz="quarter" idx="10"/>
          </p:nvPr>
        </p:nvSpPr>
        <p:spPr>
          <a:xfrm>
            <a:off x="669925" y="995680"/>
            <a:ext cx="10912475" cy="5328921"/>
          </a:xfrm>
        </p:spPr>
        <p:txBody>
          <a:bodyPr/>
          <a:lstStyle>
            <a:lvl1pPr>
              <a:lnSpc>
                <a:spcPct val="130000"/>
              </a:lnSpc>
              <a:spcBef>
                <a:spcPts val="0"/>
              </a:spcBef>
              <a:defRPr/>
            </a:lvl1pPr>
          </a:lstStyle>
          <a:p>
            <a:pPr lvl="0"/>
            <a:r>
              <a:rPr lang="zh-CN" altLang="en-US" dirty="0"/>
              <a:t>单击此处编辑母版文本样式</a:t>
            </a:r>
          </a:p>
        </p:txBody>
      </p:sp>
      <p:sp>
        <p:nvSpPr>
          <p:cNvPr id="7" name="燕尾形 6"/>
          <p:cNvSpPr/>
          <p:nvPr userDrawn="1"/>
        </p:nvSpPr>
        <p:spPr>
          <a:xfrm>
            <a:off x="10958494" y="280550"/>
            <a:ext cx="308128" cy="383863"/>
          </a:xfrm>
          <a:prstGeom prst="chevron">
            <a:avLst>
              <a:gd name="adj" fmla="val 369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燕尾形 7"/>
          <p:cNvSpPr/>
          <p:nvPr userDrawn="1"/>
        </p:nvSpPr>
        <p:spPr>
          <a:xfrm>
            <a:off x="11228998" y="280550"/>
            <a:ext cx="308128" cy="383863"/>
          </a:xfrm>
          <a:prstGeom prst="chevron">
            <a:avLst>
              <a:gd name="adj" fmla="val 3693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TextBox 15"/>
          <p:cNvSpPr txBox="1"/>
          <p:nvPr userDrawn="1"/>
        </p:nvSpPr>
        <p:spPr>
          <a:xfrm>
            <a:off x="11433862" y="325859"/>
            <a:ext cx="650430"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2EEF1883-7A0E-4F66-9932-E581691AD397}" type="slidenum">
              <a:rPr lang="zh-CN" altLang="en-US" sz="1600" smtClean="0">
                <a:solidFill>
                  <a:schemeClr val="accent3"/>
                </a:solidFill>
                <a:latin typeface="Arial Unicode MS" panose="020B0604020202020204" pitchFamily="34" charset="-122"/>
                <a:ea typeface="Arial Unicode MS" panose="020B0604020202020204" pitchFamily="34" charset="-122"/>
                <a:cs typeface="Arial Unicode MS" panose="020B0604020202020204" pitchFamily="34" charset="-122"/>
              </a:rPr>
              <a:t>‹#›</a:t>
            </a:fld>
            <a:r>
              <a:rPr lang="zh-CN" altLang="en-US" sz="1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600" b="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6" name="任意多边形 15"/>
          <p:cNvSpPr/>
          <p:nvPr userDrawn="1"/>
        </p:nvSpPr>
        <p:spPr>
          <a:xfrm>
            <a:off x="119336" y="0"/>
            <a:ext cx="740200" cy="792480"/>
          </a:xfrm>
          <a:custGeom>
            <a:avLst/>
            <a:gdLst>
              <a:gd name="connsiteX0" fmla="*/ 0 w 3596749"/>
              <a:gd name="connsiteY0" fmla="*/ 0 h 1268414"/>
              <a:gd name="connsiteX1" fmla="*/ 299302 w 3596749"/>
              <a:gd name="connsiteY1" fmla="*/ 0 h 1268414"/>
              <a:gd name="connsiteX2" fmla="*/ 795613 w 3596749"/>
              <a:gd name="connsiteY2" fmla="*/ 0 h 1268414"/>
              <a:gd name="connsiteX3" fmla="*/ 806567 w 3596749"/>
              <a:gd name="connsiteY3" fmla="*/ 0 h 1268414"/>
              <a:gd name="connsiteX4" fmla="*/ 1105869 w 3596749"/>
              <a:gd name="connsiteY4" fmla="*/ 0 h 1268414"/>
              <a:gd name="connsiteX5" fmla="*/ 1252078 w 3596749"/>
              <a:gd name="connsiteY5" fmla="*/ 0 h 1268414"/>
              <a:gd name="connsiteX6" fmla="*/ 1602180 w 3596749"/>
              <a:gd name="connsiteY6" fmla="*/ 0 h 1268414"/>
              <a:gd name="connsiteX7" fmla="*/ 1708543 w 3596749"/>
              <a:gd name="connsiteY7" fmla="*/ 0 h 1268414"/>
              <a:gd name="connsiteX8" fmla="*/ 2042864 w 3596749"/>
              <a:gd name="connsiteY8" fmla="*/ 0 h 1268414"/>
              <a:gd name="connsiteX9" fmla="*/ 2058645 w 3596749"/>
              <a:gd name="connsiteY9" fmla="*/ 0 h 1268414"/>
              <a:gd name="connsiteX10" fmla="*/ 2515110 w 3596749"/>
              <a:gd name="connsiteY10" fmla="*/ 0 h 1268414"/>
              <a:gd name="connsiteX11" fmla="*/ 2849431 w 3596749"/>
              <a:gd name="connsiteY11" fmla="*/ 0 h 1268414"/>
              <a:gd name="connsiteX12" fmla="*/ 3596749 w 3596749"/>
              <a:gd name="connsiteY12" fmla="*/ 747318 h 1268414"/>
              <a:gd name="connsiteX13" fmla="*/ 3075653 w 3596749"/>
              <a:gd name="connsiteY13" fmla="*/ 1268414 h 1268414"/>
              <a:gd name="connsiteX14" fmla="*/ 2744509 w 3596749"/>
              <a:gd name="connsiteY14" fmla="*/ 1268414 h 1268414"/>
              <a:gd name="connsiteX15" fmla="*/ 2359995 w 3596749"/>
              <a:gd name="connsiteY15" fmla="*/ 1268414 h 1268414"/>
              <a:gd name="connsiteX16" fmla="*/ 2288044 w 3596749"/>
              <a:gd name="connsiteY16" fmla="*/ 1268414 h 1268414"/>
              <a:gd name="connsiteX17" fmla="*/ 2269086 w 3596749"/>
              <a:gd name="connsiteY17" fmla="*/ 1268414 h 1268414"/>
              <a:gd name="connsiteX18" fmla="*/ 2018799 w 3596749"/>
              <a:gd name="connsiteY18" fmla="*/ 1268414 h 1268414"/>
              <a:gd name="connsiteX19" fmla="*/ 1937942 w 3596749"/>
              <a:gd name="connsiteY19" fmla="*/ 1268414 h 1268414"/>
              <a:gd name="connsiteX20" fmla="*/ 1831579 w 3596749"/>
              <a:gd name="connsiteY20" fmla="*/ 1268414 h 1268414"/>
              <a:gd name="connsiteX21" fmla="*/ 1562334 w 3596749"/>
              <a:gd name="connsiteY21" fmla="*/ 1268414 h 1268414"/>
              <a:gd name="connsiteX22" fmla="*/ 1553428 w 3596749"/>
              <a:gd name="connsiteY22" fmla="*/ 1268414 h 1268414"/>
              <a:gd name="connsiteX23" fmla="*/ 1532278 w 3596749"/>
              <a:gd name="connsiteY23" fmla="*/ 1268414 h 1268414"/>
              <a:gd name="connsiteX24" fmla="*/ 1481477 w 3596749"/>
              <a:gd name="connsiteY24" fmla="*/ 1268414 h 1268414"/>
              <a:gd name="connsiteX25" fmla="*/ 1212232 w 3596749"/>
              <a:gd name="connsiteY25" fmla="*/ 1268414 h 1268414"/>
              <a:gd name="connsiteX26" fmla="*/ 1105869 w 3596749"/>
              <a:gd name="connsiteY26" fmla="*/ 1268414 h 1268414"/>
              <a:gd name="connsiteX27" fmla="*/ 1025012 w 3596749"/>
              <a:gd name="connsiteY27" fmla="*/ 1268414 h 1268414"/>
              <a:gd name="connsiteX28" fmla="*/ 806567 w 3596749"/>
              <a:gd name="connsiteY28" fmla="*/ 1268414 h 1268414"/>
              <a:gd name="connsiteX29" fmla="*/ 755767 w 3596749"/>
              <a:gd name="connsiteY29" fmla="*/ 1268414 h 1268414"/>
              <a:gd name="connsiteX30" fmla="*/ 725711 w 3596749"/>
              <a:gd name="connsiteY30" fmla="*/ 1268414 h 1268414"/>
              <a:gd name="connsiteX31" fmla="*/ 299302 w 3596749"/>
              <a:gd name="connsiteY31" fmla="*/ 1268414 h 1268414"/>
              <a:gd name="connsiteX32" fmla="*/ 0 w 3596749"/>
              <a:gd name="connsiteY32" fmla="*/ 1268414 h 1268414"/>
              <a:gd name="connsiteX0-1" fmla="*/ 0 w 3596749"/>
              <a:gd name="connsiteY0-2" fmla="*/ 0 h 1268414"/>
              <a:gd name="connsiteX1-3" fmla="*/ 299302 w 3596749"/>
              <a:gd name="connsiteY1-4" fmla="*/ 0 h 1268414"/>
              <a:gd name="connsiteX2-5" fmla="*/ 795613 w 3596749"/>
              <a:gd name="connsiteY2-6" fmla="*/ 0 h 1268414"/>
              <a:gd name="connsiteX3-7" fmla="*/ 806567 w 3596749"/>
              <a:gd name="connsiteY3-8" fmla="*/ 0 h 1268414"/>
              <a:gd name="connsiteX4-9" fmla="*/ 1105869 w 3596749"/>
              <a:gd name="connsiteY4-10" fmla="*/ 0 h 1268414"/>
              <a:gd name="connsiteX5-11" fmla="*/ 1252078 w 3596749"/>
              <a:gd name="connsiteY5-12" fmla="*/ 0 h 1268414"/>
              <a:gd name="connsiteX6-13" fmla="*/ 1602180 w 3596749"/>
              <a:gd name="connsiteY6-14" fmla="*/ 0 h 1268414"/>
              <a:gd name="connsiteX7-15" fmla="*/ 1708543 w 3596749"/>
              <a:gd name="connsiteY7-16" fmla="*/ 0 h 1268414"/>
              <a:gd name="connsiteX8-17" fmla="*/ 2042864 w 3596749"/>
              <a:gd name="connsiteY8-18" fmla="*/ 0 h 1268414"/>
              <a:gd name="connsiteX9-19" fmla="*/ 2058645 w 3596749"/>
              <a:gd name="connsiteY9-20" fmla="*/ 0 h 1268414"/>
              <a:gd name="connsiteX10-21" fmla="*/ 2515110 w 3596749"/>
              <a:gd name="connsiteY10-22" fmla="*/ 0 h 1268414"/>
              <a:gd name="connsiteX11-23" fmla="*/ 3596749 w 3596749"/>
              <a:gd name="connsiteY11-24" fmla="*/ 747318 h 1268414"/>
              <a:gd name="connsiteX12-25" fmla="*/ 3075653 w 3596749"/>
              <a:gd name="connsiteY12-26" fmla="*/ 1268414 h 1268414"/>
              <a:gd name="connsiteX13-27" fmla="*/ 2744509 w 3596749"/>
              <a:gd name="connsiteY13-28" fmla="*/ 1268414 h 1268414"/>
              <a:gd name="connsiteX14-29" fmla="*/ 2359995 w 3596749"/>
              <a:gd name="connsiteY14-30" fmla="*/ 1268414 h 1268414"/>
              <a:gd name="connsiteX15-31" fmla="*/ 2288044 w 3596749"/>
              <a:gd name="connsiteY15-32" fmla="*/ 1268414 h 1268414"/>
              <a:gd name="connsiteX16-33" fmla="*/ 2269086 w 3596749"/>
              <a:gd name="connsiteY16-34" fmla="*/ 1268414 h 1268414"/>
              <a:gd name="connsiteX17-35" fmla="*/ 2018799 w 3596749"/>
              <a:gd name="connsiteY17-36" fmla="*/ 1268414 h 1268414"/>
              <a:gd name="connsiteX18-37" fmla="*/ 1937942 w 3596749"/>
              <a:gd name="connsiteY18-38" fmla="*/ 1268414 h 1268414"/>
              <a:gd name="connsiteX19-39" fmla="*/ 1831579 w 3596749"/>
              <a:gd name="connsiteY19-40" fmla="*/ 1268414 h 1268414"/>
              <a:gd name="connsiteX20-41" fmla="*/ 1562334 w 3596749"/>
              <a:gd name="connsiteY20-42" fmla="*/ 1268414 h 1268414"/>
              <a:gd name="connsiteX21-43" fmla="*/ 1553428 w 3596749"/>
              <a:gd name="connsiteY21-44" fmla="*/ 1268414 h 1268414"/>
              <a:gd name="connsiteX22-45" fmla="*/ 1532278 w 3596749"/>
              <a:gd name="connsiteY22-46" fmla="*/ 1268414 h 1268414"/>
              <a:gd name="connsiteX23-47" fmla="*/ 1481477 w 3596749"/>
              <a:gd name="connsiteY23-48" fmla="*/ 1268414 h 1268414"/>
              <a:gd name="connsiteX24-49" fmla="*/ 1212232 w 3596749"/>
              <a:gd name="connsiteY24-50" fmla="*/ 1268414 h 1268414"/>
              <a:gd name="connsiteX25-51" fmla="*/ 1105869 w 3596749"/>
              <a:gd name="connsiteY25-52" fmla="*/ 1268414 h 1268414"/>
              <a:gd name="connsiteX26-53" fmla="*/ 1025012 w 3596749"/>
              <a:gd name="connsiteY26-54" fmla="*/ 1268414 h 1268414"/>
              <a:gd name="connsiteX27-55" fmla="*/ 806567 w 3596749"/>
              <a:gd name="connsiteY27-56" fmla="*/ 1268414 h 1268414"/>
              <a:gd name="connsiteX28-57" fmla="*/ 755767 w 3596749"/>
              <a:gd name="connsiteY28-58" fmla="*/ 1268414 h 1268414"/>
              <a:gd name="connsiteX29-59" fmla="*/ 725711 w 3596749"/>
              <a:gd name="connsiteY29-60" fmla="*/ 1268414 h 1268414"/>
              <a:gd name="connsiteX30-61" fmla="*/ 299302 w 3596749"/>
              <a:gd name="connsiteY30-62" fmla="*/ 1268414 h 1268414"/>
              <a:gd name="connsiteX31-63" fmla="*/ 0 w 3596749"/>
              <a:gd name="connsiteY31-64" fmla="*/ 1268414 h 1268414"/>
              <a:gd name="connsiteX32-65" fmla="*/ 0 w 3596749"/>
              <a:gd name="connsiteY32-66" fmla="*/ 0 h 1268414"/>
              <a:gd name="connsiteX0-67" fmla="*/ 0 w 3596749"/>
              <a:gd name="connsiteY0-68" fmla="*/ 0 h 1268414"/>
              <a:gd name="connsiteX1-69" fmla="*/ 299302 w 3596749"/>
              <a:gd name="connsiteY1-70" fmla="*/ 0 h 1268414"/>
              <a:gd name="connsiteX2-71" fmla="*/ 795613 w 3596749"/>
              <a:gd name="connsiteY2-72" fmla="*/ 0 h 1268414"/>
              <a:gd name="connsiteX3-73" fmla="*/ 806567 w 3596749"/>
              <a:gd name="connsiteY3-74" fmla="*/ 0 h 1268414"/>
              <a:gd name="connsiteX4-75" fmla="*/ 1105869 w 3596749"/>
              <a:gd name="connsiteY4-76" fmla="*/ 0 h 1268414"/>
              <a:gd name="connsiteX5-77" fmla="*/ 1252078 w 3596749"/>
              <a:gd name="connsiteY5-78" fmla="*/ 0 h 1268414"/>
              <a:gd name="connsiteX6-79" fmla="*/ 1602180 w 3596749"/>
              <a:gd name="connsiteY6-80" fmla="*/ 0 h 1268414"/>
              <a:gd name="connsiteX7-81" fmla="*/ 1708543 w 3596749"/>
              <a:gd name="connsiteY7-82" fmla="*/ 0 h 1268414"/>
              <a:gd name="connsiteX8-83" fmla="*/ 2042864 w 3596749"/>
              <a:gd name="connsiteY8-84" fmla="*/ 0 h 1268414"/>
              <a:gd name="connsiteX9-85" fmla="*/ 2058645 w 3596749"/>
              <a:gd name="connsiteY9-86" fmla="*/ 0 h 1268414"/>
              <a:gd name="connsiteX10-87" fmla="*/ 2515110 w 3596749"/>
              <a:gd name="connsiteY10-88" fmla="*/ 0 h 1268414"/>
              <a:gd name="connsiteX11-89" fmla="*/ 3596749 w 3596749"/>
              <a:gd name="connsiteY11-90" fmla="*/ 747318 h 1268414"/>
              <a:gd name="connsiteX12-91" fmla="*/ 2744509 w 3596749"/>
              <a:gd name="connsiteY12-92" fmla="*/ 1268414 h 1268414"/>
              <a:gd name="connsiteX13-93" fmla="*/ 2359995 w 3596749"/>
              <a:gd name="connsiteY13-94" fmla="*/ 1268414 h 1268414"/>
              <a:gd name="connsiteX14-95" fmla="*/ 2288044 w 3596749"/>
              <a:gd name="connsiteY14-96" fmla="*/ 1268414 h 1268414"/>
              <a:gd name="connsiteX15-97" fmla="*/ 2269086 w 3596749"/>
              <a:gd name="connsiteY15-98" fmla="*/ 1268414 h 1268414"/>
              <a:gd name="connsiteX16-99" fmla="*/ 2018799 w 3596749"/>
              <a:gd name="connsiteY16-100" fmla="*/ 1268414 h 1268414"/>
              <a:gd name="connsiteX17-101" fmla="*/ 1937942 w 3596749"/>
              <a:gd name="connsiteY17-102" fmla="*/ 1268414 h 1268414"/>
              <a:gd name="connsiteX18-103" fmla="*/ 1831579 w 3596749"/>
              <a:gd name="connsiteY18-104" fmla="*/ 1268414 h 1268414"/>
              <a:gd name="connsiteX19-105" fmla="*/ 1562334 w 3596749"/>
              <a:gd name="connsiteY19-106" fmla="*/ 1268414 h 1268414"/>
              <a:gd name="connsiteX20-107" fmla="*/ 1553428 w 3596749"/>
              <a:gd name="connsiteY20-108" fmla="*/ 1268414 h 1268414"/>
              <a:gd name="connsiteX21-109" fmla="*/ 1532278 w 3596749"/>
              <a:gd name="connsiteY21-110" fmla="*/ 1268414 h 1268414"/>
              <a:gd name="connsiteX22-111" fmla="*/ 1481477 w 3596749"/>
              <a:gd name="connsiteY22-112" fmla="*/ 1268414 h 1268414"/>
              <a:gd name="connsiteX23-113" fmla="*/ 1212232 w 3596749"/>
              <a:gd name="connsiteY23-114" fmla="*/ 1268414 h 1268414"/>
              <a:gd name="connsiteX24-115" fmla="*/ 1105869 w 3596749"/>
              <a:gd name="connsiteY24-116" fmla="*/ 1268414 h 1268414"/>
              <a:gd name="connsiteX25-117" fmla="*/ 1025012 w 3596749"/>
              <a:gd name="connsiteY25-118" fmla="*/ 1268414 h 1268414"/>
              <a:gd name="connsiteX26-119" fmla="*/ 806567 w 3596749"/>
              <a:gd name="connsiteY26-120" fmla="*/ 1268414 h 1268414"/>
              <a:gd name="connsiteX27-121" fmla="*/ 755767 w 3596749"/>
              <a:gd name="connsiteY27-122" fmla="*/ 1268414 h 1268414"/>
              <a:gd name="connsiteX28-123" fmla="*/ 725711 w 3596749"/>
              <a:gd name="connsiteY28-124" fmla="*/ 1268414 h 1268414"/>
              <a:gd name="connsiteX29-125" fmla="*/ 299302 w 3596749"/>
              <a:gd name="connsiteY29-126" fmla="*/ 1268414 h 1268414"/>
              <a:gd name="connsiteX30-127" fmla="*/ 0 w 3596749"/>
              <a:gd name="connsiteY30-128" fmla="*/ 1268414 h 1268414"/>
              <a:gd name="connsiteX31-129" fmla="*/ 0 w 3596749"/>
              <a:gd name="connsiteY31-130" fmla="*/ 0 h 1268414"/>
              <a:gd name="connsiteX0-131" fmla="*/ 0 w 3596749"/>
              <a:gd name="connsiteY0-132" fmla="*/ 0 h 1268414"/>
              <a:gd name="connsiteX1-133" fmla="*/ 299302 w 3596749"/>
              <a:gd name="connsiteY1-134" fmla="*/ 0 h 1268414"/>
              <a:gd name="connsiteX2-135" fmla="*/ 795613 w 3596749"/>
              <a:gd name="connsiteY2-136" fmla="*/ 0 h 1268414"/>
              <a:gd name="connsiteX3-137" fmla="*/ 806567 w 3596749"/>
              <a:gd name="connsiteY3-138" fmla="*/ 0 h 1268414"/>
              <a:gd name="connsiteX4-139" fmla="*/ 1105869 w 3596749"/>
              <a:gd name="connsiteY4-140" fmla="*/ 0 h 1268414"/>
              <a:gd name="connsiteX5-141" fmla="*/ 1252078 w 3596749"/>
              <a:gd name="connsiteY5-142" fmla="*/ 0 h 1268414"/>
              <a:gd name="connsiteX6-143" fmla="*/ 1602180 w 3596749"/>
              <a:gd name="connsiteY6-144" fmla="*/ 0 h 1268414"/>
              <a:gd name="connsiteX7-145" fmla="*/ 1708543 w 3596749"/>
              <a:gd name="connsiteY7-146" fmla="*/ 0 h 1268414"/>
              <a:gd name="connsiteX8-147" fmla="*/ 2042864 w 3596749"/>
              <a:gd name="connsiteY8-148" fmla="*/ 0 h 1268414"/>
              <a:gd name="connsiteX9-149" fmla="*/ 2058645 w 3596749"/>
              <a:gd name="connsiteY9-150" fmla="*/ 0 h 1268414"/>
              <a:gd name="connsiteX10-151" fmla="*/ 2515110 w 3596749"/>
              <a:gd name="connsiteY10-152" fmla="*/ 0 h 1268414"/>
              <a:gd name="connsiteX11-153" fmla="*/ 3596749 w 3596749"/>
              <a:gd name="connsiteY11-154" fmla="*/ 747318 h 1268414"/>
              <a:gd name="connsiteX12-155" fmla="*/ 2359995 w 3596749"/>
              <a:gd name="connsiteY12-156" fmla="*/ 1268414 h 1268414"/>
              <a:gd name="connsiteX13-157" fmla="*/ 2288044 w 3596749"/>
              <a:gd name="connsiteY13-158" fmla="*/ 1268414 h 1268414"/>
              <a:gd name="connsiteX14-159" fmla="*/ 2269086 w 3596749"/>
              <a:gd name="connsiteY14-160" fmla="*/ 1268414 h 1268414"/>
              <a:gd name="connsiteX15-161" fmla="*/ 2018799 w 3596749"/>
              <a:gd name="connsiteY15-162" fmla="*/ 1268414 h 1268414"/>
              <a:gd name="connsiteX16-163" fmla="*/ 1937942 w 3596749"/>
              <a:gd name="connsiteY16-164" fmla="*/ 1268414 h 1268414"/>
              <a:gd name="connsiteX17-165" fmla="*/ 1831579 w 3596749"/>
              <a:gd name="connsiteY17-166" fmla="*/ 1268414 h 1268414"/>
              <a:gd name="connsiteX18-167" fmla="*/ 1562334 w 3596749"/>
              <a:gd name="connsiteY18-168" fmla="*/ 1268414 h 1268414"/>
              <a:gd name="connsiteX19-169" fmla="*/ 1553428 w 3596749"/>
              <a:gd name="connsiteY19-170" fmla="*/ 1268414 h 1268414"/>
              <a:gd name="connsiteX20-171" fmla="*/ 1532278 w 3596749"/>
              <a:gd name="connsiteY20-172" fmla="*/ 1268414 h 1268414"/>
              <a:gd name="connsiteX21-173" fmla="*/ 1481477 w 3596749"/>
              <a:gd name="connsiteY21-174" fmla="*/ 1268414 h 1268414"/>
              <a:gd name="connsiteX22-175" fmla="*/ 1212232 w 3596749"/>
              <a:gd name="connsiteY22-176" fmla="*/ 1268414 h 1268414"/>
              <a:gd name="connsiteX23-177" fmla="*/ 1105869 w 3596749"/>
              <a:gd name="connsiteY23-178" fmla="*/ 1268414 h 1268414"/>
              <a:gd name="connsiteX24-179" fmla="*/ 1025012 w 3596749"/>
              <a:gd name="connsiteY24-180" fmla="*/ 1268414 h 1268414"/>
              <a:gd name="connsiteX25-181" fmla="*/ 806567 w 3596749"/>
              <a:gd name="connsiteY25-182" fmla="*/ 1268414 h 1268414"/>
              <a:gd name="connsiteX26-183" fmla="*/ 755767 w 3596749"/>
              <a:gd name="connsiteY26-184" fmla="*/ 1268414 h 1268414"/>
              <a:gd name="connsiteX27-185" fmla="*/ 725711 w 3596749"/>
              <a:gd name="connsiteY27-186" fmla="*/ 1268414 h 1268414"/>
              <a:gd name="connsiteX28-187" fmla="*/ 299302 w 3596749"/>
              <a:gd name="connsiteY28-188" fmla="*/ 1268414 h 1268414"/>
              <a:gd name="connsiteX29-189" fmla="*/ 0 w 3596749"/>
              <a:gd name="connsiteY29-190" fmla="*/ 1268414 h 1268414"/>
              <a:gd name="connsiteX30-191" fmla="*/ 0 w 3596749"/>
              <a:gd name="connsiteY30-192" fmla="*/ 0 h 1268414"/>
              <a:gd name="connsiteX0-193" fmla="*/ 0 w 3596749"/>
              <a:gd name="connsiteY0-194" fmla="*/ 0 h 1268414"/>
              <a:gd name="connsiteX1-195" fmla="*/ 299302 w 3596749"/>
              <a:gd name="connsiteY1-196" fmla="*/ 0 h 1268414"/>
              <a:gd name="connsiteX2-197" fmla="*/ 795613 w 3596749"/>
              <a:gd name="connsiteY2-198" fmla="*/ 0 h 1268414"/>
              <a:gd name="connsiteX3-199" fmla="*/ 806567 w 3596749"/>
              <a:gd name="connsiteY3-200" fmla="*/ 0 h 1268414"/>
              <a:gd name="connsiteX4-201" fmla="*/ 1105869 w 3596749"/>
              <a:gd name="connsiteY4-202" fmla="*/ 0 h 1268414"/>
              <a:gd name="connsiteX5-203" fmla="*/ 1252078 w 3596749"/>
              <a:gd name="connsiteY5-204" fmla="*/ 0 h 1268414"/>
              <a:gd name="connsiteX6-205" fmla="*/ 1602180 w 3596749"/>
              <a:gd name="connsiteY6-206" fmla="*/ 0 h 1268414"/>
              <a:gd name="connsiteX7-207" fmla="*/ 1708543 w 3596749"/>
              <a:gd name="connsiteY7-208" fmla="*/ 0 h 1268414"/>
              <a:gd name="connsiteX8-209" fmla="*/ 2042864 w 3596749"/>
              <a:gd name="connsiteY8-210" fmla="*/ 0 h 1268414"/>
              <a:gd name="connsiteX9-211" fmla="*/ 2058645 w 3596749"/>
              <a:gd name="connsiteY9-212" fmla="*/ 0 h 1268414"/>
              <a:gd name="connsiteX10-213" fmla="*/ 2515110 w 3596749"/>
              <a:gd name="connsiteY10-214" fmla="*/ 0 h 1268414"/>
              <a:gd name="connsiteX11-215" fmla="*/ 3596749 w 3596749"/>
              <a:gd name="connsiteY11-216" fmla="*/ 747318 h 1268414"/>
              <a:gd name="connsiteX12-217" fmla="*/ 2288044 w 3596749"/>
              <a:gd name="connsiteY12-218" fmla="*/ 1268414 h 1268414"/>
              <a:gd name="connsiteX13-219" fmla="*/ 2269086 w 3596749"/>
              <a:gd name="connsiteY13-220" fmla="*/ 1268414 h 1268414"/>
              <a:gd name="connsiteX14-221" fmla="*/ 2018799 w 3596749"/>
              <a:gd name="connsiteY14-222" fmla="*/ 1268414 h 1268414"/>
              <a:gd name="connsiteX15-223" fmla="*/ 1937942 w 3596749"/>
              <a:gd name="connsiteY15-224" fmla="*/ 1268414 h 1268414"/>
              <a:gd name="connsiteX16-225" fmla="*/ 1831579 w 3596749"/>
              <a:gd name="connsiteY16-226" fmla="*/ 1268414 h 1268414"/>
              <a:gd name="connsiteX17-227" fmla="*/ 1562334 w 3596749"/>
              <a:gd name="connsiteY17-228" fmla="*/ 1268414 h 1268414"/>
              <a:gd name="connsiteX18-229" fmla="*/ 1553428 w 3596749"/>
              <a:gd name="connsiteY18-230" fmla="*/ 1268414 h 1268414"/>
              <a:gd name="connsiteX19-231" fmla="*/ 1532278 w 3596749"/>
              <a:gd name="connsiteY19-232" fmla="*/ 1268414 h 1268414"/>
              <a:gd name="connsiteX20-233" fmla="*/ 1481477 w 3596749"/>
              <a:gd name="connsiteY20-234" fmla="*/ 1268414 h 1268414"/>
              <a:gd name="connsiteX21-235" fmla="*/ 1212232 w 3596749"/>
              <a:gd name="connsiteY21-236" fmla="*/ 1268414 h 1268414"/>
              <a:gd name="connsiteX22-237" fmla="*/ 1105869 w 3596749"/>
              <a:gd name="connsiteY22-238" fmla="*/ 1268414 h 1268414"/>
              <a:gd name="connsiteX23-239" fmla="*/ 1025012 w 3596749"/>
              <a:gd name="connsiteY23-240" fmla="*/ 1268414 h 1268414"/>
              <a:gd name="connsiteX24-241" fmla="*/ 806567 w 3596749"/>
              <a:gd name="connsiteY24-242" fmla="*/ 1268414 h 1268414"/>
              <a:gd name="connsiteX25-243" fmla="*/ 755767 w 3596749"/>
              <a:gd name="connsiteY25-244" fmla="*/ 1268414 h 1268414"/>
              <a:gd name="connsiteX26-245" fmla="*/ 725711 w 3596749"/>
              <a:gd name="connsiteY26-246" fmla="*/ 1268414 h 1268414"/>
              <a:gd name="connsiteX27-247" fmla="*/ 299302 w 3596749"/>
              <a:gd name="connsiteY27-248" fmla="*/ 1268414 h 1268414"/>
              <a:gd name="connsiteX28-249" fmla="*/ 0 w 3596749"/>
              <a:gd name="connsiteY28-250" fmla="*/ 1268414 h 1268414"/>
              <a:gd name="connsiteX29-251" fmla="*/ 0 w 3596749"/>
              <a:gd name="connsiteY29-252" fmla="*/ 0 h 1268414"/>
              <a:gd name="connsiteX0-253" fmla="*/ 0 w 3596749"/>
              <a:gd name="connsiteY0-254" fmla="*/ 0 h 1268414"/>
              <a:gd name="connsiteX1-255" fmla="*/ 299302 w 3596749"/>
              <a:gd name="connsiteY1-256" fmla="*/ 0 h 1268414"/>
              <a:gd name="connsiteX2-257" fmla="*/ 795613 w 3596749"/>
              <a:gd name="connsiteY2-258" fmla="*/ 0 h 1268414"/>
              <a:gd name="connsiteX3-259" fmla="*/ 806567 w 3596749"/>
              <a:gd name="connsiteY3-260" fmla="*/ 0 h 1268414"/>
              <a:gd name="connsiteX4-261" fmla="*/ 1105869 w 3596749"/>
              <a:gd name="connsiteY4-262" fmla="*/ 0 h 1268414"/>
              <a:gd name="connsiteX5-263" fmla="*/ 1252078 w 3596749"/>
              <a:gd name="connsiteY5-264" fmla="*/ 0 h 1268414"/>
              <a:gd name="connsiteX6-265" fmla="*/ 1602180 w 3596749"/>
              <a:gd name="connsiteY6-266" fmla="*/ 0 h 1268414"/>
              <a:gd name="connsiteX7-267" fmla="*/ 1708543 w 3596749"/>
              <a:gd name="connsiteY7-268" fmla="*/ 0 h 1268414"/>
              <a:gd name="connsiteX8-269" fmla="*/ 2042864 w 3596749"/>
              <a:gd name="connsiteY8-270" fmla="*/ 0 h 1268414"/>
              <a:gd name="connsiteX9-271" fmla="*/ 2058645 w 3596749"/>
              <a:gd name="connsiteY9-272" fmla="*/ 0 h 1268414"/>
              <a:gd name="connsiteX10-273" fmla="*/ 3596749 w 3596749"/>
              <a:gd name="connsiteY10-274" fmla="*/ 747318 h 1268414"/>
              <a:gd name="connsiteX11-275" fmla="*/ 2288044 w 3596749"/>
              <a:gd name="connsiteY11-276" fmla="*/ 1268414 h 1268414"/>
              <a:gd name="connsiteX12-277" fmla="*/ 2269086 w 3596749"/>
              <a:gd name="connsiteY12-278" fmla="*/ 1268414 h 1268414"/>
              <a:gd name="connsiteX13-279" fmla="*/ 2018799 w 3596749"/>
              <a:gd name="connsiteY13-280" fmla="*/ 1268414 h 1268414"/>
              <a:gd name="connsiteX14-281" fmla="*/ 1937942 w 3596749"/>
              <a:gd name="connsiteY14-282" fmla="*/ 1268414 h 1268414"/>
              <a:gd name="connsiteX15-283" fmla="*/ 1831579 w 3596749"/>
              <a:gd name="connsiteY15-284" fmla="*/ 1268414 h 1268414"/>
              <a:gd name="connsiteX16-285" fmla="*/ 1562334 w 3596749"/>
              <a:gd name="connsiteY16-286" fmla="*/ 1268414 h 1268414"/>
              <a:gd name="connsiteX17-287" fmla="*/ 1553428 w 3596749"/>
              <a:gd name="connsiteY17-288" fmla="*/ 1268414 h 1268414"/>
              <a:gd name="connsiteX18-289" fmla="*/ 1532278 w 3596749"/>
              <a:gd name="connsiteY18-290" fmla="*/ 1268414 h 1268414"/>
              <a:gd name="connsiteX19-291" fmla="*/ 1481477 w 3596749"/>
              <a:gd name="connsiteY19-292" fmla="*/ 1268414 h 1268414"/>
              <a:gd name="connsiteX20-293" fmla="*/ 1212232 w 3596749"/>
              <a:gd name="connsiteY20-294" fmla="*/ 1268414 h 1268414"/>
              <a:gd name="connsiteX21-295" fmla="*/ 1105869 w 3596749"/>
              <a:gd name="connsiteY21-296" fmla="*/ 1268414 h 1268414"/>
              <a:gd name="connsiteX22-297" fmla="*/ 1025012 w 3596749"/>
              <a:gd name="connsiteY22-298" fmla="*/ 1268414 h 1268414"/>
              <a:gd name="connsiteX23-299" fmla="*/ 806567 w 3596749"/>
              <a:gd name="connsiteY23-300" fmla="*/ 1268414 h 1268414"/>
              <a:gd name="connsiteX24-301" fmla="*/ 755767 w 3596749"/>
              <a:gd name="connsiteY24-302" fmla="*/ 1268414 h 1268414"/>
              <a:gd name="connsiteX25-303" fmla="*/ 725711 w 3596749"/>
              <a:gd name="connsiteY25-304" fmla="*/ 1268414 h 1268414"/>
              <a:gd name="connsiteX26-305" fmla="*/ 299302 w 3596749"/>
              <a:gd name="connsiteY26-306" fmla="*/ 1268414 h 1268414"/>
              <a:gd name="connsiteX27-307" fmla="*/ 0 w 3596749"/>
              <a:gd name="connsiteY27-308" fmla="*/ 1268414 h 1268414"/>
              <a:gd name="connsiteX28-309" fmla="*/ 0 w 3596749"/>
              <a:gd name="connsiteY28-310" fmla="*/ 0 h 1268414"/>
              <a:gd name="connsiteX0-311" fmla="*/ 0 w 3596749"/>
              <a:gd name="connsiteY0-312" fmla="*/ 0 h 1268414"/>
              <a:gd name="connsiteX1-313" fmla="*/ 299302 w 3596749"/>
              <a:gd name="connsiteY1-314" fmla="*/ 0 h 1268414"/>
              <a:gd name="connsiteX2-315" fmla="*/ 795613 w 3596749"/>
              <a:gd name="connsiteY2-316" fmla="*/ 0 h 1268414"/>
              <a:gd name="connsiteX3-317" fmla="*/ 806567 w 3596749"/>
              <a:gd name="connsiteY3-318" fmla="*/ 0 h 1268414"/>
              <a:gd name="connsiteX4-319" fmla="*/ 1105869 w 3596749"/>
              <a:gd name="connsiteY4-320" fmla="*/ 0 h 1268414"/>
              <a:gd name="connsiteX5-321" fmla="*/ 1252078 w 3596749"/>
              <a:gd name="connsiteY5-322" fmla="*/ 0 h 1268414"/>
              <a:gd name="connsiteX6-323" fmla="*/ 1602180 w 3596749"/>
              <a:gd name="connsiteY6-324" fmla="*/ 0 h 1268414"/>
              <a:gd name="connsiteX7-325" fmla="*/ 1708543 w 3596749"/>
              <a:gd name="connsiteY7-326" fmla="*/ 0 h 1268414"/>
              <a:gd name="connsiteX8-327" fmla="*/ 2042864 w 3596749"/>
              <a:gd name="connsiteY8-328" fmla="*/ 0 h 1268414"/>
              <a:gd name="connsiteX9-329" fmla="*/ 3596749 w 3596749"/>
              <a:gd name="connsiteY9-330" fmla="*/ 747318 h 1268414"/>
              <a:gd name="connsiteX10-331" fmla="*/ 2288044 w 3596749"/>
              <a:gd name="connsiteY10-332" fmla="*/ 1268414 h 1268414"/>
              <a:gd name="connsiteX11-333" fmla="*/ 2269086 w 3596749"/>
              <a:gd name="connsiteY11-334" fmla="*/ 1268414 h 1268414"/>
              <a:gd name="connsiteX12-335" fmla="*/ 2018799 w 3596749"/>
              <a:gd name="connsiteY12-336" fmla="*/ 1268414 h 1268414"/>
              <a:gd name="connsiteX13-337" fmla="*/ 1937942 w 3596749"/>
              <a:gd name="connsiteY13-338" fmla="*/ 1268414 h 1268414"/>
              <a:gd name="connsiteX14-339" fmla="*/ 1831579 w 3596749"/>
              <a:gd name="connsiteY14-340" fmla="*/ 1268414 h 1268414"/>
              <a:gd name="connsiteX15-341" fmla="*/ 1562334 w 3596749"/>
              <a:gd name="connsiteY15-342" fmla="*/ 1268414 h 1268414"/>
              <a:gd name="connsiteX16-343" fmla="*/ 1553428 w 3596749"/>
              <a:gd name="connsiteY16-344" fmla="*/ 1268414 h 1268414"/>
              <a:gd name="connsiteX17-345" fmla="*/ 1532278 w 3596749"/>
              <a:gd name="connsiteY17-346" fmla="*/ 1268414 h 1268414"/>
              <a:gd name="connsiteX18-347" fmla="*/ 1481477 w 3596749"/>
              <a:gd name="connsiteY18-348" fmla="*/ 1268414 h 1268414"/>
              <a:gd name="connsiteX19-349" fmla="*/ 1212232 w 3596749"/>
              <a:gd name="connsiteY19-350" fmla="*/ 1268414 h 1268414"/>
              <a:gd name="connsiteX20-351" fmla="*/ 1105869 w 3596749"/>
              <a:gd name="connsiteY20-352" fmla="*/ 1268414 h 1268414"/>
              <a:gd name="connsiteX21-353" fmla="*/ 1025012 w 3596749"/>
              <a:gd name="connsiteY21-354" fmla="*/ 1268414 h 1268414"/>
              <a:gd name="connsiteX22-355" fmla="*/ 806567 w 3596749"/>
              <a:gd name="connsiteY22-356" fmla="*/ 1268414 h 1268414"/>
              <a:gd name="connsiteX23-357" fmla="*/ 755767 w 3596749"/>
              <a:gd name="connsiteY23-358" fmla="*/ 1268414 h 1268414"/>
              <a:gd name="connsiteX24-359" fmla="*/ 725711 w 3596749"/>
              <a:gd name="connsiteY24-360" fmla="*/ 1268414 h 1268414"/>
              <a:gd name="connsiteX25-361" fmla="*/ 299302 w 3596749"/>
              <a:gd name="connsiteY25-362" fmla="*/ 1268414 h 1268414"/>
              <a:gd name="connsiteX26-363" fmla="*/ 0 w 3596749"/>
              <a:gd name="connsiteY26-364" fmla="*/ 1268414 h 1268414"/>
              <a:gd name="connsiteX27-365" fmla="*/ 0 w 3596749"/>
              <a:gd name="connsiteY27-366" fmla="*/ 0 h 1268414"/>
              <a:gd name="connsiteX0-367" fmla="*/ 0 w 3596749"/>
              <a:gd name="connsiteY0-368" fmla="*/ 0 h 1268414"/>
              <a:gd name="connsiteX1-369" fmla="*/ 299302 w 3596749"/>
              <a:gd name="connsiteY1-370" fmla="*/ 0 h 1268414"/>
              <a:gd name="connsiteX2-371" fmla="*/ 795613 w 3596749"/>
              <a:gd name="connsiteY2-372" fmla="*/ 0 h 1268414"/>
              <a:gd name="connsiteX3-373" fmla="*/ 806567 w 3596749"/>
              <a:gd name="connsiteY3-374" fmla="*/ 0 h 1268414"/>
              <a:gd name="connsiteX4-375" fmla="*/ 1105869 w 3596749"/>
              <a:gd name="connsiteY4-376" fmla="*/ 0 h 1268414"/>
              <a:gd name="connsiteX5-377" fmla="*/ 1252078 w 3596749"/>
              <a:gd name="connsiteY5-378" fmla="*/ 0 h 1268414"/>
              <a:gd name="connsiteX6-379" fmla="*/ 1602180 w 3596749"/>
              <a:gd name="connsiteY6-380" fmla="*/ 0 h 1268414"/>
              <a:gd name="connsiteX7-381" fmla="*/ 1708543 w 3596749"/>
              <a:gd name="connsiteY7-382" fmla="*/ 0 h 1268414"/>
              <a:gd name="connsiteX8-383" fmla="*/ 3596749 w 3596749"/>
              <a:gd name="connsiteY8-384" fmla="*/ 747318 h 1268414"/>
              <a:gd name="connsiteX9-385" fmla="*/ 2288044 w 3596749"/>
              <a:gd name="connsiteY9-386" fmla="*/ 1268414 h 1268414"/>
              <a:gd name="connsiteX10-387" fmla="*/ 2269086 w 3596749"/>
              <a:gd name="connsiteY10-388" fmla="*/ 1268414 h 1268414"/>
              <a:gd name="connsiteX11-389" fmla="*/ 2018799 w 3596749"/>
              <a:gd name="connsiteY11-390" fmla="*/ 1268414 h 1268414"/>
              <a:gd name="connsiteX12-391" fmla="*/ 1937942 w 3596749"/>
              <a:gd name="connsiteY12-392" fmla="*/ 1268414 h 1268414"/>
              <a:gd name="connsiteX13-393" fmla="*/ 1831579 w 3596749"/>
              <a:gd name="connsiteY13-394" fmla="*/ 1268414 h 1268414"/>
              <a:gd name="connsiteX14-395" fmla="*/ 1562334 w 3596749"/>
              <a:gd name="connsiteY14-396" fmla="*/ 1268414 h 1268414"/>
              <a:gd name="connsiteX15-397" fmla="*/ 1553428 w 3596749"/>
              <a:gd name="connsiteY15-398" fmla="*/ 1268414 h 1268414"/>
              <a:gd name="connsiteX16-399" fmla="*/ 1532278 w 3596749"/>
              <a:gd name="connsiteY16-400" fmla="*/ 1268414 h 1268414"/>
              <a:gd name="connsiteX17-401" fmla="*/ 1481477 w 3596749"/>
              <a:gd name="connsiteY17-402" fmla="*/ 1268414 h 1268414"/>
              <a:gd name="connsiteX18-403" fmla="*/ 1212232 w 3596749"/>
              <a:gd name="connsiteY18-404" fmla="*/ 1268414 h 1268414"/>
              <a:gd name="connsiteX19-405" fmla="*/ 1105869 w 3596749"/>
              <a:gd name="connsiteY19-406" fmla="*/ 1268414 h 1268414"/>
              <a:gd name="connsiteX20-407" fmla="*/ 1025012 w 3596749"/>
              <a:gd name="connsiteY20-408" fmla="*/ 1268414 h 1268414"/>
              <a:gd name="connsiteX21-409" fmla="*/ 806567 w 3596749"/>
              <a:gd name="connsiteY21-410" fmla="*/ 1268414 h 1268414"/>
              <a:gd name="connsiteX22-411" fmla="*/ 755767 w 3596749"/>
              <a:gd name="connsiteY22-412" fmla="*/ 1268414 h 1268414"/>
              <a:gd name="connsiteX23-413" fmla="*/ 725711 w 3596749"/>
              <a:gd name="connsiteY23-414" fmla="*/ 1268414 h 1268414"/>
              <a:gd name="connsiteX24-415" fmla="*/ 299302 w 3596749"/>
              <a:gd name="connsiteY24-416" fmla="*/ 1268414 h 1268414"/>
              <a:gd name="connsiteX25-417" fmla="*/ 0 w 3596749"/>
              <a:gd name="connsiteY25-418" fmla="*/ 1268414 h 1268414"/>
              <a:gd name="connsiteX26-419" fmla="*/ 0 w 3596749"/>
              <a:gd name="connsiteY26-420" fmla="*/ 0 h 1268414"/>
              <a:gd name="connsiteX0-421" fmla="*/ 0 w 3596749"/>
              <a:gd name="connsiteY0-422" fmla="*/ 0 h 1268414"/>
              <a:gd name="connsiteX1-423" fmla="*/ 299302 w 3596749"/>
              <a:gd name="connsiteY1-424" fmla="*/ 0 h 1268414"/>
              <a:gd name="connsiteX2-425" fmla="*/ 795613 w 3596749"/>
              <a:gd name="connsiteY2-426" fmla="*/ 0 h 1268414"/>
              <a:gd name="connsiteX3-427" fmla="*/ 806567 w 3596749"/>
              <a:gd name="connsiteY3-428" fmla="*/ 0 h 1268414"/>
              <a:gd name="connsiteX4-429" fmla="*/ 1105869 w 3596749"/>
              <a:gd name="connsiteY4-430" fmla="*/ 0 h 1268414"/>
              <a:gd name="connsiteX5-431" fmla="*/ 1252078 w 3596749"/>
              <a:gd name="connsiteY5-432" fmla="*/ 0 h 1268414"/>
              <a:gd name="connsiteX6-433" fmla="*/ 1602180 w 3596749"/>
              <a:gd name="connsiteY6-434" fmla="*/ 0 h 1268414"/>
              <a:gd name="connsiteX7-435" fmla="*/ 1708543 w 3596749"/>
              <a:gd name="connsiteY7-436" fmla="*/ 0 h 1268414"/>
              <a:gd name="connsiteX8-437" fmla="*/ 3596749 w 3596749"/>
              <a:gd name="connsiteY8-438" fmla="*/ 747318 h 1268414"/>
              <a:gd name="connsiteX9-439" fmla="*/ 2288044 w 3596749"/>
              <a:gd name="connsiteY9-440" fmla="*/ 1268414 h 1268414"/>
              <a:gd name="connsiteX10-441" fmla="*/ 2018799 w 3596749"/>
              <a:gd name="connsiteY10-442" fmla="*/ 1268414 h 1268414"/>
              <a:gd name="connsiteX11-443" fmla="*/ 1937942 w 3596749"/>
              <a:gd name="connsiteY11-444" fmla="*/ 1268414 h 1268414"/>
              <a:gd name="connsiteX12-445" fmla="*/ 1831579 w 3596749"/>
              <a:gd name="connsiteY12-446" fmla="*/ 1268414 h 1268414"/>
              <a:gd name="connsiteX13-447" fmla="*/ 1562334 w 3596749"/>
              <a:gd name="connsiteY13-448" fmla="*/ 1268414 h 1268414"/>
              <a:gd name="connsiteX14-449" fmla="*/ 1553428 w 3596749"/>
              <a:gd name="connsiteY14-450" fmla="*/ 1268414 h 1268414"/>
              <a:gd name="connsiteX15-451" fmla="*/ 1532278 w 3596749"/>
              <a:gd name="connsiteY15-452" fmla="*/ 1268414 h 1268414"/>
              <a:gd name="connsiteX16-453" fmla="*/ 1481477 w 3596749"/>
              <a:gd name="connsiteY16-454" fmla="*/ 1268414 h 1268414"/>
              <a:gd name="connsiteX17-455" fmla="*/ 1212232 w 3596749"/>
              <a:gd name="connsiteY17-456" fmla="*/ 1268414 h 1268414"/>
              <a:gd name="connsiteX18-457" fmla="*/ 1105869 w 3596749"/>
              <a:gd name="connsiteY18-458" fmla="*/ 1268414 h 1268414"/>
              <a:gd name="connsiteX19-459" fmla="*/ 1025012 w 3596749"/>
              <a:gd name="connsiteY19-460" fmla="*/ 1268414 h 1268414"/>
              <a:gd name="connsiteX20-461" fmla="*/ 806567 w 3596749"/>
              <a:gd name="connsiteY20-462" fmla="*/ 1268414 h 1268414"/>
              <a:gd name="connsiteX21-463" fmla="*/ 755767 w 3596749"/>
              <a:gd name="connsiteY21-464" fmla="*/ 1268414 h 1268414"/>
              <a:gd name="connsiteX22-465" fmla="*/ 725711 w 3596749"/>
              <a:gd name="connsiteY22-466" fmla="*/ 1268414 h 1268414"/>
              <a:gd name="connsiteX23-467" fmla="*/ 299302 w 3596749"/>
              <a:gd name="connsiteY23-468" fmla="*/ 1268414 h 1268414"/>
              <a:gd name="connsiteX24-469" fmla="*/ 0 w 3596749"/>
              <a:gd name="connsiteY24-470" fmla="*/ 1268414 h 1268414"/>
              <a:gd name="connsiteX25-471" fmla="*/ 0 w 3596749"/>
              <a:gd name="connsiteY25-472" fmla="*/ 0 h 1268414"/>
              <a:gd name="connsiteX0-473" fmla="*/ 0 w 3596749"/>
              <a:gd name="connsiteY0-474" fmla="*/ 0 h 1268414"/>
              <a:gd name="connsiteX1-475" fmla="*/ 299302 w 3596749"/>
              <a:gd name="connsiteY1-476" fmla="*/ 0 h 1268414"/>
              <a:gd name="connsiteX2-477" fmla="*/ 795613 w 3596749"/>
              <a:gd name="connsiteY2-478" fmla="*/ 0 h 1268414"/>
              <a:gd name="connsiteX3-479" fmla="*/ 806567 w 3596749"/>
              <a:gd name="connsiteY3-480" fmla="*/ 0 h 1268414"/>
              <a:gd name="connsiteX4-481" fmla="*/ 1105869 w 3596749"/>
              <a:gd name="connsiteY4-482" fmla="*/ 0 h 1268414"/>
              <a:gd name="connsiteX5-483" fmla="*/ 1252078 w 3596749"/>
              <a:gd name="connsiteY5-484" fmla="*/ 0 h 1268414"/>
              <a:gd name="connsiteX6-485" fmla="*/ 1602180 w 3596749"/>
              <a:gd name="connsiteY6-486" fmla="*/ 0 h 1268414"/>
              <a:gd name="connsiteX7-487" fmla="*/ 1708543 w 3596749"/>
              <a:gd name="connsiteY7-488" fmla="*/ 0 h 1268414"/>
              <a:gd name="connsiteX8-489" fmla="*/ 3596749 w 3596749"/>
              <a:gd name="connsiteY8-490" fmla="*/ 747318 h 1268414"/>
              <a:gd name="connsiteX9-491" fmla="*/ 2018799 w 3596749"/>
              <a:gd name="connsiteY9-492" fmla="*/ 1268414 h 1268414"/>
              <a:gd name="connsiteX10-493" fmla="*/ 1937942 w 3596749"/>
              <a:gd name="connsiteY10-494" fmla="*/ 1268414 h 1268414"/>
              <a:gd name="connsiteX11-495" fmla="*/ 1831579 w 3596749"/>
              <a:gd name="connsiteY11-496" fmla="*/ 1268414 h 1268414"/>
              <a:gd name="connsiteX12-497" fmla="*/ 1562334 w 3596749"/>
              <a:gd name="connsiteY12-498" fmla="*/ 1268414 h 1268414"/>
              <a:gd name="connsiteX13-499" fmla="*/ 1553428 w 3596749"/>
              <a:gd name="connsiteY13-500" fmla="*/ 1268414 h 1268414"/>
              <a:gd name="connsiteX14-501" fmla="*/ 1532278 w 3596749"/>
              <a:gd name="connsiteY14-502" fmla="*/ 1268414 h 1268414"/>
              <a:gd name="connsiteX15-503" fmla="*/ 1481477 w 3596749"/>
              <a:gd name="connsiteY15-504" fmla="*/ 1268414 h 1268414"/>
              <a:gd name="connsiteX16-505" fmla="*/ 1212232 w 3596749"/>
              <a:gd name="connsiteY16-506" fmla="*/ 1268414 h 1268414"/>
              <a:gd name="connsiteX17-507" fmla="*/ 1105869 w 3596749"/>
              <a:gd name="connsiteY17-508" fmla="*/ 1268414 h 1268414"/>
              <a:gd name="connsiteX18-509" fmla="*/ 1025012 w 3596749"/>
              <a:gd name="connsiteY18-510" fmla="*/ 1268414 h 1268414"/>
              <a:gd name="connsiteX19-511" fmla="*/ 806567 w 3596749"/>
              <a:gd name="connsiteY19-512" fmla="*/ 1268414 h 1268414"/>
              <a:gd name="connsiteX20-513" fmla="*/ 755767 w 3596749"/>
              <a:gd name="connsiteY20-514" fmla="*/ 1268414 h 1268414"/>
              <a:gd name="connsiteX21-515" fmla="*/ 725711 w 3596749"/>
              <a:gd name="connsiteY21-516" fmla="*/ 1268414 h 1268414"/>
              <a:gd name="connsiteX22-517" fmla="*/ 299302 w 3596749"/>
              <a:gd name="connsiteY22-518" fmla="*/ 1268414 h 1268414"/>
              <a:gd name="connsiteX23-519" fmla="*/ 0 w 3596749"/>
              <a:gd name="connsiteY23-520" fmla="*/ 1268414 h 1268414"/>
              <a:gd name="connsiteX24-521" fmla="*/ 0 w 3596749"/>
              <a:gd name="connsiteY24-522" fmla="*/ 0 h 126841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Lst>
            <a:rect l="l" t="t" r="r" b="b"/>
            <a:pathLst>
              <a:path w="3596749" h="1268414">
                <a:moveTo>
                  <a:pt x="0" y="0"/>
                </a:moveTo>
                <a:lnTo>
                  <a:pt x="299302" y="0"/>
                </a:lnTo>
                <a:lnTo>
                  <a:pt x="795613" y="0"/>
                </a:lnTo>
                <a:lnTo>
                  <a:pt x="806567" y="0"/>
                </a:lnTo>
                <a:lnTo>
                  <a:pt x="1105869" y="0"/>
                </a:lnTo>
                <a:lnTo>
                  <a:pt x="1252078" y="0"/>
                </a:lnTo>
                <a:lnTo>
                  <a:pt x="1602180" y="0"/>
                </a:lnTo>
                <a:lnTo>
                  <a:pt x="1708543" y="0"/>
                </a:lnTo>
                <a:lnTo>
                  <a:pt x="3596749" y="747318"/>
                </a:lnTo>
                <a:lnTo>
                  <a:pt x="2018799" y="1268414"/>
                </a:lnTo>
                <a:lnTo>
                  <a:pt x="1937942" y="1268414"/>
                </a:lnTo>
                <a:lnTo>
                  <a:pt x="1831579" y="1268414"/>
                </a:lnTo>
                <a:lnTo>
                  <a:pt x="1562334" y="1268414"/>
                </a:lnTo>
                <a:lnTo>
                  <a:pt x="1553428" y="1268414"/>
                </a:lnTo>
                <a:lnTo>
                  <a:pt x="1532278" y="1268414"/>
                </a:lnTo>
                <a:lnTo>
                  <a:pt x="1481477" y="1268414"/>
                </a:lnTo>
                <a:lnTo>
                  <a:pt x="1212232" y="1268414"/>
                </a:lnTo>
                <a:lnTo>
                  <a:pt x="1105869" y="1268414"/>
                </a:lnTo>
                <a:lnTo>
                  <a:pt x="1025012" y="1268414"/>
                </a:lnTo>
                <a:lnTo>
                  <a:pt x="806567" y="1268414"/>
                </a:lnTo>
                <a:lnTo>
                  <a:pt x="755767" y="1268414"/>
                </a:lnTo>
                <a:lnTo>
                  <a:pt x="725711" y="1268414"/>
                </a:lnTo>
                <a:lnTo>
                  <a:pt x="299302" y="1268414"/>
                </a:lnTo>
                <a:lnTo>
                  <a:pt x="0" y="1268414"/>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userDrawn="1"/>
        </p:nvSpPr>
        <p:spPr>
          <a:xfrm>
            <a:off x="-8680" y="0"/>
            <a:ext cx="740200" cy="792480"/>
          </a:xfrm>
          <a:custGeom>
            <a:avLst/>
            <a:gdLst>
              <a:gd name="connsiteX0" fmla="*/ 0 w 3596749"/>
              <a:gd name="connsiteY0" fmla="*/ 0 h 1268414"/>
              <a:gd name="connsiteX1" fmla="*/ 299302 w 3596749"/>
              <a:gd name="connsiteY1" fmla="*/ 0 h 1268414"/>
              <a:gd name="connsiteX2" fmla="*/ 795613 w 3596749"/>
              <a:gd name="connsiteY2" fmla="*/ 0 h 1268414"/>
              <a:gd name="connsiteX3" fmla="*/ 806567 w 3596749"/>
              <a:gd name="connsiteY3" fmla="*/ 0 h 1268414"/>
              <a:gd name="connsiteX4" fmla="*/ 1105869 w 3596749"/>
              <a:gd name="connsiteY4" fmla="*/ 0 h 1268414"/>
              <a:gd name="connsiteX5" fmla="*/ 1252078 w 3596749"/>
              <a:gd name="connsiteY5" fmla="*/ 0 h 1268414"/>
              <a:gd name="connsiteX6" fmla="*/ 1602180 w 3596749"/>
              <a:gd name="connsiteY6" fmla="*/ 0 h 1268414"/>
              <a:gd name="connsiteX7" fmla="*/ 1708543 w 3596749"/>
              <a:gd name="connsiteY7" fmla="*/ 0 h 1268414"/>
              <a:gd name="connsiteX8" fmla="*/ 2042864 w 3596749"/>
              <a:gd name="connsiteY8" fmla="*/ 0 h 1268414"/>
              <a:gd name="connsiteX9" fmla="*/ 2058645 w 3596749"/>
              <a:gd name="connsiteY9" fmla="*/ 0 h 1268414"/>
              <a:gd name="connsiteX10" fmla="*/ 2515110 w 3596749"/>
              <a:gd name="connsiteY10" fmla="*/ 0 h 1268414"/>
              <a:gd name="connsiteX11" fmla="*/ 2849431 w 3596749"/>
              <a:gd name="connsiteY11" fmla="*/ 0 h 1268414"/>
              <a:gd name="connsiteX12" fmla="*/ 3596749 w 3596749"/>
              <a:gd name="connsiteY12" fmla="*/ 747318 h 1268414"/>
              <a:gd name="connsiteX13" fmla="*/ 3075653 w 3596749"/>
              <a:gd name="connsiteY13" fmla="*/ 1268414 h 1268414"/>
              <a:gd name="connsiteX14" fmla="*/ 2744509 w 3596749"/>
              <a:gd name="connsiteY14" fmla="*/ 1268414 h 1268414"/>
              <a:gd name="connsiteX15" fmla="*/ 2359995 w 3596749"/>
              <a:gd name="connsiteY15" fmla="*/ 1268414 h 1268414"/>
              <a:gd name="connsiteX16" fmla="*/ 2288044 w 3596749"/>
              <a:gd name="connsiteY16" fmla="*/ 1268414 h 1268414"/>
              <a:gd name="connsiteX17" fmla="*/ 2269086 w 3596749"/>
              <a:gd name="connsiteY17" fmla="*/ 1268414 h 1268414"/>
              <a:gd name="connsiteX18" fmla="*/ 2018799 w 3596749"/>
              <a:gd name="connsiteY18" fmla="*/ 1268414 h 1268414"/>
              <a:gd name="connsiteX19" fmla="*/ 1937942 w 3596749"/>
              <a:gd name="connsiteY19" fmla="*/ 1268414 h 1268414"/>
              <a:gd name="connsiteX20" fmla="*/ 1831579 w 3596749"/>
              <a:gd name="connsiteY20" fmla="*/ 1268414 h 1268414"/>
              <a:gd name="connsiteX21" fmla="*/ 1562334 w 3596749"/>
              <a:gd name="connsiteY21" fmla="*/ 1268414 h 1268414"/>
              <a:gd name="connsiteX22" fmla="*/ 1553428 w 3596749"/>
              <a:gd name="connsiteY22" fmla="*/ 1268414 h 1268414"/>
              <a:gd name="connsiteX23" fmla="*/ 1532278 w 3596749"/>
              <a:gd name="connsiteY23" fmla="*/ 1268414 h 1268414"/>
              <a:gd name="connsiteX24" fmla="*/ 1481477 w 3596749"/>
              <a:gd name="connsiteY24" fmla="*/ 1268414 h 1268414"/>
              <a:gd name="connsiteX25" fmla="*/ 1212232 w 3596749"/>
              <a:gd name="connsiteY25" fmla="*/ 1268414 h 1268414"/>
              <a:gd name="connsiteX26" fmla="*/ 1105869 w 3596749"/>
              <a:gd name="connsiteY26" fmla="*/ 1268414 h 1268414"/>
              <a:gd name="connsiteX27" fmla="*/ 1025012 w 3596749"/>
              <a:gd name="connsiteY27" fmla="*/ 1268414 h 1268414"/>
              <a:gd name="connsiteX28" fmla="*/ 806567 w 3596749"/>
              <a:gd name="connsiteY28" fmla="*/ 1268414 h 1268414"/>
              <a:gd name="connsiteX29" fmla="*/ 755767 w 3596749"/>
              <a:gd name="connsiteY29" fmla="*/ 1268414 h 1268414"/>
              <a:gd name="connsiteX30" fmla="*/ 725711 w 3596749"/>
              <a:gd name="connsiteY30" fmla="*/ 1268414 h 1268414"/>
              <a:gd name="connsiteX31" fmla="*/ 299302 w 3596749"/>
              <a:gd name="connsiteY31" fmla="*/ 1268414 h 1268414"/>
              <a:gd name="connsiteX32" fmla="*/ 0 w 3596749"/>
              <a:gd name="connsiteY32" fmla="*/ 1268414 h 1268414"/>
              <a:gd name="connsiteX0-1" fmla="*/ 0 w 3596749"/>
              <a:gd name="connsiteY0-2" fmla="*/ 0 h 1268414"/>
              <a:gd name="connsiteX1-3" fmla="*/ 299302 w 3596749"/>
              <a:gd name="connsiteY1-4" fmla="*/ 0 h 1268414"/>
              <a:gd name="connsiteX2-5" fmla="*/ 795613 w 3596749"/>
              <a:gd name="connsiteY2-6" fmla="*/ 0 h 1268414"/>
              <a:gd name="connsiteX3-7" fmla="*/ 806567 w 3596749"/>
              <a:gd name="connsiteY3-8" fmla="*/ 0 h 1268414"/>
              <a:gd name="connsiteX4-9" fmla="*/ 1105869 w 3596749"/>
              <a:gd name="connsiteY4-10" fmla="*/ 0 h 1268414"/>
              <a:gd name="connsiteX5-11" fmla="*/ 1252078 w 3596749"/>
              <a:gd name="connsiteY5-12" fmla="*/ 0 h 1268414"/>
              <a:gd name="connsiteX6-13" fmla="*/ 1602180 w 3596749"/>
              <a:gd name="connsiteY6-14" fmla="*/ 0 h 1268414"/>
              <a:gd name="connsiteX7-15" fmla="*/ 1708543 w 3596749"/>
              <a:gd name="connsiteY7-16" fmla="*/ 0 h 1268414"/>
              <a:gd name="connsiteX8-17" fmla="*/ 2042864 w 3596749"/>
              <a:gd name="connsiteY8-18" fmla="*/ 0 h 1268414"/>
              <a:gd name="connsiteX9-19" fmla="*/ 2058645 w 3596749"/>
              <a:gd name="connsiteY9-20" fmla="*/ 0 h 1268414"/>
              <a:gd name="connsiteX10-21" fmla="*/ 2515110 w 3596749"/>
              <a:gd name="connsiteY10-22" fmla="*/ 0 h 1268414"/>
              <a:gd name="connsiteX11-23" fmla="*/ 3596749 w 3596749"/>
              <a:gd name="connsiteY11-24" fmla="*/ 747318 h 1268414"/>
              <a:gd name="connsiteX12-25" fmla="*/ 3075653 w 3596749"/>
              <a:gd name="connsiteY12-26" fmla="*/ 1268414 h 1268414"/>
              <a:gd name="connsiteX13-27" fmla="*/ 2744509 w 3596749"/>
              <a:gd name="connsiteY13-28" fmla="*/ 1268414 h 1268414"/>
              <a:gd name="connsiteX14-29" fmla="*/ 2359995 w 3596749"/>
              <a:gd name="connsiteY14-30" fmla="*/ 1268414 h 1268414"/>
              <a:gd name="connsiteX15-31" fmla="*/ 2288044 w 3596749"/>
              <a:gd name="connsiteY15-32" fmla="*/ 1268414 h 1268414"/>
              <a:gd name="connsiteX16-33" fmla="*/ 2269086 w 3596749"/>
              <a:gd name="connsiteY16-34" fmla="*/ 1268414 h 1268414"/>
              <a:gd name="connsiteX17-35" fmla="*/ 2018799 w 3596749"/>
              <a:gd name="connsiteY17-36" fmla="*/ 1268414 h 1268414"/>
              <a:gd name="connsiteX18-37" fmla="*/ 1937942 w 3596749"/>
              <a:gd name="connsiteY18-38" fmla="*/ 1268414 h 1268414"/>
              <a:gd name="connsiteX19-39" fmla="*/ 1831579 w 3596749"/>
              <a:gd name="connsiteY19-40" fmla="*/ 1268414 h 1268414"/>
              <a:gd name="connsiteX20-41" fmla="*/ 1562334 w 3596749"/>
              <a:gd name="connsiteY20-42" fmla="*/ 1268414 h 1268414"/>
              <a:gd name="connsiteX21-43" fmla="*/ 1553428 w 3596749"/>
              <a:gd name="connsiteY21-44" fmla="*/ 1268414 h 1268414"/>
              <a:gd name="connsiteX22-45" fmla="*/ 1532278 w 3596749"/>
              <a:gd name="connsiteY22-46" fmla="*/ 1268414 h 1268414"/>
              <a:gd name="connsiteX23-47" fmla="*/ 1481477 w 3596749"/>
              <a:gd name="connsiteY23-48" fmla="*/ 1268414 h 1268414"/>
              <a:gd name="connsiteX24-49" fmla="*/ 1212232 w 3596749"/>
              <a:gd name="connsiteY24-50" fmla="*/ 1268414 h 1268414"/>
              <a:gd name="connsiteX25-51" fmla="*/ 1105869 w 3596749"/>
              <a:gd name="connsiteY25-52" fmla="*/ 1268414 h 1268414"/>
              <a:gd name="connsiteX26-53" fmla="*/ 1025012 w 3596749"/>
              <a:gd name="connsiteY26-54" fmla="*/ 1268414 h 1268414"/>
              <a:gd name="connsiteX27-55" fmla="*/ 806567 w 3596749"/>
              <a:gd name="connsiteY27-56" fmla="*/ 1268414 h 1268414"/>
              <a:gd name="connsiteX28-57" fmla="*/ 755767 w 3596749"/>
              <a:gd name="connsiteY28-58" fmla="*/ 1268414 h 1268414"/>
              <a:gd name="connsiteX29-59" fmla="*/ 725711 w 3596749"/>
              <a:gd name="connsiteY29-60" fmla="*/ 1268414 h 1268414"/>
              <a:gd name="connsiteX30-61" fmla="*/ 299302 w 3596749"/>
              <a:gd name="connsiteY30-62" fmla="*/ 1268414 h 1268414"/>
              <a:gd name="connsiteX31-63" fmla="*/ 0 w 3596749"/>
              <a:gd name="connsiteY31-64" fmla="*/ 1268414 h 1268414"/>
              <a:gd name="connsiteX32-65" fmla="*/ 0 w 3596749"/>
              <a:gd name="connsiteY32-66" fmla="*/ 0 h 1268414"/>
              <a:gd name="connsiteX0-67" fmla="*/ 0 w 3596749"/>
              <a:gd name="connsiteY0-68" fmla="*/ 0 h 1268414"/>
              <a:gd name="connsiteX1-69" fmla="*/ 299302 w 3596749"/>
              <a:gd name="connsiteY1-70" fmla="*/ 0 h 1268414"/>
              <a:gd name="connsiteX2-71" fmla="*/ 795613 w 3596749"/>
              <a:gd name="connsiteY2-72" fmla="*/ 0 h 1268414"/>
              <a:gd name="connsiteX3-73" fmla="*/ 806567 w 3596749"/>
              <a:gd name="connsiteY3-74" fmla="*/ 0 h 1268414"/>
              <a:gd name="connsiteX4-75" fmla="*/ 1105869 w 3596749"/>
              <a:gd name="connsiteY4-76" fmla="*/ 0 h 1268414"/>
              <a:gd name="connsiteX5-77" fmla="*/ 1252078 w 3596749"/>
              <a:gd name="connsiteY5-78" fmla="*/ 0 h 1268414"/>
              <a:gd name="connsiteX6-79" fmla="*/ 1602180 w 3596749"/>
              <a:gd name="connsiteY6-80" fmla="*/ 0 h 1268414"/>
              <a:gd name="connsiteX7-81" fmla="*/ 1708543 w 3596749"/>
              <a:gd name="connsiteY7-82" fmla="*/ 0 h 1268414"/>
              <a:gd name="connsiteX8-83" fmla="*/ 2042864 w 3596749"/>
              <a:gd name="connsiteY8-84" fmla="*/ 0 h 1268414"/>
              <a:gd name="connsiteX9-85" fmla="*/ 2058645 w 3596749"/>
              <a:gd name="connsiteY9-86" fmla="*/ 0 h 1268414"/>
              <a:gd name="connsiteX10-87" fmla="*/ 2515110 w 3596749"/>
              <a:gd name="connsiteY10-88" fmla="*/ 0 h 1268414"/>
              <a:gd name="connsiteX11-89" fmla="*/ 3596749 w 3596749"/>
              <a:gd name="connsiteY11-90" fmla="*/ 747318 h 1268414"/>
              <a:gd name="connsiteX12-91" fmla="*/ 2744509 w 3596749"/>
              <a:gd name="connsiteY12-92" fmla="*/ 1268414 h 1268414"/>
              <a:gd name="connsiteX13-93" fmla="*/ 2359995 w 3596749"/>
              <a:gd name="connsiteY13-94" fmla="*/ 1268414 h 1268414"/>
              <a:gd name="connsiteX14-95" fmla="*/ 2288044 w 3596749"/>
              <a:gd name="connsiteY14-96" fmla="*/ 1268414 h 1268414"/>
              <a:gd name="connsiteX15-97" fmla="*/ 2269086 w 3596749"/>
              <a:gd name="connsiteY15-98" fmla="*/ 1268414 h 1268414"/>
              <a:gd name="connsiteX16-99" fmla="*/ 2018799 w 3596749"/>
              <a:gd name="connsiteY16-100" fmla="*/ 1268414 h 1268414"/>
              <a:gd name="connsiteX17-101" fmla="*/ 1937942 w 3596749"/>
              <a:gd name="connsiteY17-102" fmla="*/ 1268414 h 1268414"/>
              <a:gd name="connsiteX18-103" fmla="*/ 1831579 w 3596749"/>
              <a:gd name="connsiteY18-104" fmla="*/ 1268414 h 1268414"/>
              <a:gd name="connsiteX19-105" fmla="*/ 1562334 w 3596749"/>
              <a:gd name="connsiteY19-106" fmla="*/ 1268414 h 1268414"/>
              <a:gd name="connsiteX20-107" fmla="*/ 1553428 w 3596749"/>
              <a:gd name="connsiteY20-108" fmla="*/ 1268414 h 1268414"/>
              <a:gd name="connsiteX21-109" fmla="*/ 1532278 w 3596749"/>
              <a:gd name="connsiteY21-110" fmla="*/ 1268414 h 1268414"/>
              <a:gd name="connsiteX22-111" fmla="*/ 1481477 w 3596749"/>
              <a:gd name="connsiteY22-112" fmla="*/ 1268414 h 1268414"/>
              <a:gd name="connsiteX23-113" fmla="*/ 1212232 w 3596749"/>
              <a:gd name="connsiteY23-114" fmla="*/ 1268414 h 1268414"/>
              <a:gd name="connsiteX24-115" fmla="*/ 1105869 w 3596749"/>
              <a:gd name="connsiteY24-116" fmla="*/ 1268414 h 1268414"/>
              <a:gd name="connsiteX25-117" fmla="*/ 1025012 w 3596749"/>
              <a:gd name="connsiteY25-118" fmla="*/ 1268414 h 1268414"/>
              <a:gd name="connsiteX26-119" fmla="*/ 806567 w 3596749"/>
              <a:gd name="connsiteY26-120" fmla="*/ 1268414 h 1268414"/>
              <a:gd name="connsiteX27-121" fmla="*/ 755767 w 3596749"/>
              <a:gd name="connsiteY27-122" fmla="*/ 1268414 h 1268414"/>
              <a:gd name="connsiteX28-123" fmla="*/ 725711 w 3596749"/>
              <a:gd name="connsiteY28-124" fmla="*/ 1268414 h 1268414"/>
              <a:gd name="connsiteX29-125" fmla="*/ 299302 w 3596749"/>
              <a:gd name="connsiteY29-126" fmla="*/ 1268414 h 1268414"/>
              <a:gd name="connsiteX30-127" fmla="*/ 0 w 3596749"/>
              <a:gd name="connsiteY30-128" fmla="*/ 1268414 h 1268414"/>
              <a:gd name="connsiteX31-129" fmla="*/ 0 w 3596749"/>
              <a:gd name="connsiteY31-130" fmla="*/ 0 h 1268414"/>
              <a:gd name="connsiteX0-131" fmla="*/ 0 w 3596749"/>
              <a:gd name="connsiteY0-132" fmla="*/ 0 h 1268414"/>
              <a:gd name="connsiteX1-133" fmla="*/ 299302 w 3596749"/>
              <a:gd name="connsiteY1-134" fmla="*/ 0 h 1268414"/>
              <a:gd name="connsiteX2-135" fmla="*/ 795613 w 3596749"/>
              <a:gd name="connsiteY2-136" fmla="*/ 0 h 1268414"/>
              <a:gd name="connsiteX3-137" fmla="*/ 806567 w 3596749"/>
              <a:gd name="connsiteY3-138" fmla="*/ 0 h 1268414"/>
              <a:gd name="connsiteX4-139" fmla="*/ 1105869 w 3596749"/>
              <a:gd name="connsiteY4-140" fmla="*/ 0 h 1268414"/>
              <a:gd name="connsiteX5-141" fmla="*/ 1252078 w 3596749"/>
              <a:gd name="connsiteY5-142" fmla="*/ 0 h 1268414"/>
              <a:gd name="connsiteX6-143" fmla="*/ 1602180 w 3596749"/>
              <a:gd name="connsiteY6-144" fmla="*/ 0 h 1268414"/>
              <a:gd name="connsiteX7-145" fmla="*/ 1708543 w 3596749"/>
              <a:gd name="connsiteY7-146" fmla="*/ 0 h 1268414"/>
              <a:gd name="connsiteX8-147" fmla="*/ 2042864 w 3596749"/>
              <a:gd name="connsiteY8-148" fmla="*/ 0 h 1268414"/>
              <a:gd name="connsiteX9-149" fmla="*/ 2058645 w 3596749"/>
              <a:gd name="connsiteY9-150" fmla="*/ 0 h 1268414"/>
              <a:gd name="connsiteX10-151" fmla="*/ 2515110 w 3596749"/>
              <a:gd name="connsiteY10-152" fmla="*/ 0 h 1268414"/>
              <a:gd name="connsiteX11-153" fmla="*/ 3596749 w 3596749"/>
              <a:gd name="connsiteY11-154" fmla="*/ 747318 h 1268414"/>
              <a:gd name="connsiteX12-155" fmla="*/ 2359995 w 3596749"/>
              <a:gd name="connsiteY12-156" fmla="*/ 1268414 h 1268414"/>
              <a:gd name="connsiteX13-157" fmla="*/ 2288044 w 3596749"/>
              <a:gd name="connsiteY13-158" fmla="*/ 1268414 h 1268414"/>
              <a:gd name="connsiteX14-159" fmla="*/ 2269086 w 3596749"/>
              <a:gd name="connsiteY14-160" fmla="*/ 1268414 h 1268414"/>
              <a:gd name="connsiteX15-161" fmla="*/ 2018799 w 3596749"/>
              <a:gd name="connsiteY15-162" fmla="*/ 1268414 h 1268414"/>
              <a:gd name="connsiteX16-163" fmla="*/ 1937942 w 3596749"/>
              <a:gd name="connsiteY16-164" fmla="*/ 1268414 h 1268414"/>
              <a:gd name="connsiteX17-165" fmla="*/ 1831579 w 3596749"/>
              <a:gd name="connsiteY17-166" fmla="*/ 1268414 h 1268414"/>
              <a:gd name="connsiteX18-167" fmla="*/ 1562334 w 3596749"/>
              <a:gd name="connsiteY18-168" fmla="*/ 1268414 h 1268414"/>
              <a:gd name="connsiteX19-169" fmla="*/ 1553428 w 3596749"/>
              <a:gd name="connsiteY19-170" fmla="*/ 1268414 h 1268414"/>
              <a:gd name="connsiteX20-171" fmla="*/ 1532278 w 3596749"/>
              <a:gd name="connsiteY20-172" fmla="*/ 1268414 h 1268414"/>
              <a:gd name="connsiteX21-173" fmla="*/ 1481477 w 3596749"/>
              <a:gd name="connsiteY21-174" fmla="*/ 1268414 h 1268414"/>
              <a:gd name="connsiteX22-175" fmla="*/ 1212232 w 3596749"/>
              <a:gd name="connsiteY22-176" fmla="*/ 1268414 h 1268414"/>
              <a:gd name="connsiteX23-177" fmla="*/ 1105869 w 3596749"/>
              <a:gd name="connsiteY23-178" fmla="*/ 1268414 h 1268414"/>
              <a:gd name="connsiteX24-179" fmla="*/ 1025012 w 3596749"/>
              <a:gd name="connsiteY24-180" fmla="*/ 1268414 h 1268414"/>
              <a:gd name="connsiteX25-181" fmla="*/ 806567 w 3596749"/>
              <a:gd name="connsiteY25-182" fmla="*/ 1268414 h 1268414"/>
              <a:gd name="connsiteX26-183" fmla="*/ 755767 w 3596749"/>
              <a:gd name="connsiteY26-184" fmla="*/ 1268414 h 1268414"/>
              <a:gd name="connsiteX27-185" fmla="*/ 725711 w 3596749"/>
              <a:gd name="connsiteY27-186" fmla="*/ 1268414 h 1268414"/>
              <a:gd name="connsiteX28-187" fmla="*/ 299302 w 3596749"/>
              <a:gd name="connsiteY28-188" fmla="*/ 1268414 h 1268414"/>
              <a:gd name="connsiteX29-189" fmla="*/ 0 w 3596749"/>
              <a:gd name="connsiteY29-190" fmla="*/ 1268414 h 1268414"/>
              <a:gd name="connsiteX30-191" fmla="*/ 0 w 3596749"/>
              <a:gd name="connsiteY30-192" fmla="*/ 0 h 1268414"/>
              <a:gd name="connsiteX0-193" fmla="*/ 0 w 3596749"/>
              <a:gd name="connsiteY0-194" fmla="*/ 0 h 1268414"/>
              <a:gd name="connsiteX1-195" fmla="*/ 299302 w 3596749"/>
              <a:gd name="connsiteY1-196" fmla="*/ 0 h 1268414"/>
              <a:gd name="connsiteX2-197" fmla="*/ 795613 w 3596749"/>
              <a:gd name="connsiteY2-198" fmla="*/ 0 h 1268414"/>
              <a:gd name="connsiteX3-199" fmla="*/ 806567 w 3596749"/>
              <a:gd name="connsiteY3-200" fmla="*/ 0 h 1268414"/>
              <a:gd name="connsiteX4-201" fmla="*/ 1105869 w 3596749"/>
              <a:gd name="connsiteY4-202" fmla="*/ 0 h 1268414"/>
              <a:gd name="connsiteX5-203" fmla="*/ 1252078 w 3596749"/>
              <a:gd name="connsiteY5-204" fmla="*/ 0 h 1268414"/>
              <a:gd name="connsiteX6-205" fmla="*/ 1602180 w 3596749"/>
              <a:gd name="connsiteY6-206" fmla="*/ 0 h 1268414"/>
              <a:gd name="connsiteX7-207" fmla="*/ 1708543 w 3596749"/>
              <a:gd name="connsiteY7-208" fmla="*/ 0 h 1268414"/>
              <a:gd name="connsiteX8-209" fmla="*/ 2042864 w 3596749"/>
              <a:gd name="connsiteY8-210" fmla="*/ 0 h 1268414"/>
              <a:gd name="connsiteX9-211" fmla="*/ 2058645 w 3596749"/>
              <a:gd name="connsiteY9-212" fmla="*/ 0 h 1268414"/>
              <a:gd name="connsiteX10-213" fmla="*/ 2515110 w 3596749"/>
              <a:gd name="connsiteY10-214" fmla="*/ 0 h 1268414"/>
              <a:gd name="connsiteX11-215" fmla="*/ 3596749 w 3596749"/>
              <a:gd name="connsiteY11-216" fmla="*/ 747318 h 1268414"/>
              <a:gd name="connsiteX12-217" fmla="*/ 2288044 w 3596749"/>
              <a:gd name="connsiteY12-218" fmla="*/ 1268414 h 1268414"/>
              <a:gd name="connsiteX13-219" fmla="*/ 2269086 w 3596749"/>
              <a:gd name="connsiteY13-220" fmla="*/ 1268414 h 1268414"/>
              <a:gd name="connsiteX14-221" fmla="*/ 2018799 w 3596749"/>
              <a:gd name="connsiteY14-222" fmla="*/ 1268414 h 1268414"/>
              <a:gd name="connsiteX15-223" fmla="*/ 1937942 w 3596749"/>
              <a:gd name="connsiteY15-224" fmla="*/ 1268414 h 1268414"/>
              <a:gd name="connsiteX16-225" fmla="*/ 1831579 w 3596749"/>
              <a:gd name="connsiteY16-226" fmla="*/ 1268414 h 1268414"/>
              <a:gd name="connsiteX17-227" fmla="*/ 1562334 w 3596749"/>
              <a:gd name="connsiteY17-228" fmla="*/ 1268414 h 1268414"/>
              <a:gd name="connsiteX18-229" fmla="*/ 1553428 w 3596749"/>
              <a:gd name="connsiteY18-230" fmla="*/ 1268414 h 1268414"/>
              <a:gd name="connsiteX19-231" fmla="*/ 1532278 w 3596749"/>
              <a:gd name="connsiteY19-232" fmla="*/ 1268414 h 1268414"/>
              <a:gd name="connsiteX20-233" fmla="*/ 1481477 w 3596749"/>
              <a:gd name="connsiteY20-234" fmla="*/ 1268414 h 1268414"/>
              <a:gd name="connsiteX21-235" fmla="*/ 1212232 w 3596749"/>
              <a:gd name="connsiteY21-236" fmla="*/ 1268414 h 1268414"/>
              <a:gd name="connsiteX22-237" fmla="*/ 1105869 w 3596749"/>
              <a:gd name="connsiteY22-238" fmla="*/ 1268414 h 1268414"/>
              <a:gd name="connsiteX23-239" fmla="*/ 1025012 w 3596749"/>
              <a:gd name="connsiteY23-240" fmla="*/ 1268414 h 1268414"/>
              <a:gd name="connsiteX24-241" fmla="*/ 806567 w 3596749"/>
              <a:gd name="connsiteY24-242" fmla="*/ 1268414 h 1268414"/>
              <a:gd name="connsiteX25-243" fmla="*/ 755767 w 3596749"/>
              <a:gd name="connsiteY25-244" fmla="*/ 1268414 h 1268414"/>
              <a:gd name="connsiteX26-245" fmla="*/ 725711 w 3596749"/>
              <a:gd name="connsiteY26-246" fmla="*/ 1268414 h 1268414"/>
              <a:gd name="connsiteX27-247" fmla="*/ 299302 w 3596749"/>
              <a:gd name="connsiteY27-248" fmla="*/ 1268414 h 1268414"/>
              <a:gd name="connsiteX28-249" fmla="*/ 0 w 3596749"/>
              <a:gd name="connsiteY28-250" fmla="*/ 1268414 h 1268414"/>
              <a:gd name="connsiteX29-251" fmla="*/ 0 w 3596749"/>
              <a:gd name="connsiteY29-252" fmla="*/ 0 h 1268414"/>
              <a:gd name="connsiteX0-253" fmla="*/ 0 w 3596749"/>
              <a:gd name="connsiteY0-254" fmla="*/ 0 h 1268414"/>
              <a:gd name="connsiteX1-255" fmla="*/ 299302 w 3596749"/>
              <a:gd name="connsiteY1-256" fmla="*/ 0 h 1268414"/>
              <a:gd name="connsiteX2-257" fmla="*/ 795613 w 3596749"/>
              <a:gd name="connsiteY2-258" fmla="*/ 0 h 1268414"/>
              <a:gd name="connsiteX3-259" fmla="*/ 806567 w 3596749"/>
              <a:gd name="connsiteY3-260" fmla="*/ 0 h 1268414"/>
              <a:gd name="connsiteX4-261" fmla="*/ 1105869 w 3596749"/>
              <a:gd name="connsiteY4-262" fmla="*/ 0 h 1268414"/>
              <a:gd name="connsiteX5-263" fmla="*/ 1252078 w 3596749"/>
              <a:gd name="connsiteY5-264" fmla="*/ 0 h 1268414"/>
              <a:gd name="connsiteX6-265" fmla="*/ 1602180 w 3596749"/>
              <a:gd name="connsiteY6-266" fmla="*/ 0 h 1268414"/>
              <a:gd name="connsiteX7-267" fmla="*/ 1708543 w 3596749"/>
              <a:gd name="connsiteY7-268" fmla="*/ 0 h 1268414"/>
              <a:gd name="connsiteX8-269" fmla="*/ 2042864 w 3596749"/>
              <a:gd name="connsiteY8-270" fmla="*/ 0 h 1268414"/>
              <a:gd name="connsiteX9-271" fmla="*/ 2058645 w 3596749"/>
              <a:gd name="connsiteY9-272" fmla="*/ 0 h 1268414"/>
              <a:gd name="connsiteX10-273" fmla="*/ 3596749 w 3596749"/>
              <a:gd name="connsiteY10-274" fmla="*/ 747318 h 1268414"/>
              <a:gd name="connsiteX11-275" fmla="*/ 2288044 w 3596749"/>
              <a:gd name="connsiteY11-276" fmla="*/ 1268414 h 1268414"/>
              <a:gd name="connsiteX12-277" fmla="*/ 2269086 w 3596749"/>
              <a:gd name="connsiteY12-278" fmla="*/ 1268414 h 1268414"/>
              <a:gd name="connsiteX13-279" fmla="*/ 2018799 w 3596749"/>
              <a:gd name="connsiteY13-280" fmla="*/ 1268414 h 1268414"/>
              <a:gd name="connsiteX14-281" fmla="*/ 1937942 w 3596749"/>
              <a:gd name="connsiteY14-282" fmla="*/ 1268414 h 1268414"/>
              <a:gd name="connsiteX15-283" fmla="*/ 1831579 w 3596749"/>
              <a:gd name="connsiteY15-284" fmla="*/ 1268414 h 1268414"/>
              <a:gd name="connsiteX16-285" fmla="*/ 1562334 w 3596749"/>
              <a:gd name="connsiteY16-286" fmla="*/ 1268414 h 1268414"/>
              <a:gd name="connsiteX17-287" fmla="*/ 1553428 w 3596749"/>
              <a:gd name="connsiteY17-288" fmla="*/ 1268414 h 1268414"/>
              <a:gd name="connsiteX18-289" fmla="*/ 1532278 w 3596749"/>
              <a:gd name="connsiteY18-290" fmla="*/ 1268414 h 1268414"/>
              <a:gd name="connsiteX19-291" fmla="*/ 1481477 w 3596749"/>
              <a:gd name="connsiteY19-292" fmla="*/ 1268414 h 1268414"/>
              <a:gd name="connsiteX20-293" fmla="*/ 1212232 w 3596749"/>
              <a:gd name="connsiteY20-294" fmla="*/ 1268414 h 1268414"/>
              <a:gd name="connsiteX21-295" fmla="*/ 1105869 w 3596749"/>
              <a:gd name="connsiteY21-296" fmla="*/ 1268414 h 1268414"/>
              <a:gd name="connsiteX22-297" fmla="*/ 1025012 w 3596749"/>
              <a:gd name="connsiteY22-298" fmla="*/ 1268414 h 1268414"/>
              <a:gd name="connsiteX23-299" fmla="*/ 806567 w 3596749"/>
              <a:gd name="connsiteY23-300" fmla="*/ 1268414 h 1268414"/>
              <a:gd name="connsiteX24-301" fmla="*/ 755767 w 3596749"/>
              <a:gd name="connsiteY24-302" fmla="*/ 1268414 h 1268414"/>
              <a:gd name="connsiteX25-303" fmla="*/ 725711 w 3596749"/>
              <a:gd name="connsiteY25-304" fmla="*/ 1268414 h 1268414"/>
              <a:gd name="connsiteX26-305" fmla="*/ 299302 w 3596749"/>
              <a:gd name="connsiteY26-306" fmla="*/ 1268414 h 1268414"/>
              <a:gd name="connsiteX27-307" fmla="*/ 0 w 3596749"/>
              <a:gd name="connsiteY27-308" fmla="*/ 1268414 h 1268414"/>
              <a:gd name="connsiteX28-309" fmla="*/ 0 w 3596749"/>
              <a:gd name="connsiteY28-310" fmla="*/ 0 h 1268414"/>
              <a:gd name="connsiteX0-311" fmla="*/ 0 w 3596749"/>
              <a:gd name="connsiteY0-312" fmla="*/ 0 h 1268414"/>
              <a:gd name="connsiteX1-313" fmla="*/ 299302 w 3596749"/>
              <a:gd name="connsiteY1-314" fmla="*/ 0 h 1268414"/>
              <a:gd name="connsiteX2-315" fmla="*/ 795613 w 3596749"/>
              <a:gd name="connsiteY2-316" fmla="*/ 0 h 1268414"/>
              <a:gd name="connsiteX3-317" fmla="*/ 806567 w 3596749"/>
              <a:gd name="connsiteY3-318" fmla="*/ 0 h 1268414"/>
              <a:gd name="connsiteX4-319" fmla="*/ 1105869 w 3596749"/>
              <a:gd name="connsiteY4-320" fmla="*/ 0 h 1268414"/>
              <a:gd name="connsiteX5-321" fmla="*/ 1252078 w 3596749"/>
              <a:gd name="connsiteY5-322" fmla="*/ 0 h 1268414"/>
              <a:gd name="connsiteX6-323" fmla="*/ 1602180 w 3596749"/>
              <a:gd name="connsiteY6-324" fmla="*/ 0 h 1268414"/>
              <a:gd name="connsiteX7-325" fmla="*/ 1708543 w 3596749"/>
              <a:gd name="connsiteY7-326" fmla="*/ 0 h 1268414"/>
              <a:gd name="connsiteX8-327" fmla="*/ 2042864 w 3596749"/>
              <a:gd name="connsiteY8-328" fmla="*/ 0 h 1268414"/>
              <a:gd name="connsiteX9-329" fmla="*/ 3596749 w 3596749"/>
              <a:gd name="connsiteY9-330" fmla="*/ 747318 h 1268414"/>
              <a:gd name="connsiteX10-331" fmla="*/ 2288044 w 3596749"/>
              <a:gd name="connsiteY10-332" fmla="*/ 1268414 h 1268414"/>
              <a:gd name="connsiteX11-333" fmla="*/ 2269086 w 3596749"/>
              <a:gd name="connsiteY11-334" fmla="*/ 1268414 h 1268414"/>
              <a:gd name="connsiteX12-335" fmla="*/ 2018799 w 3596749"/>
              <a:gd name="connsiteY12-336" fmla="*/ 1268414 h 1268414"/>
              <a:gd name="connsiteX13-337" fmla="*/ 1937942 w 3596749"/>
              <a:gd name="connsiteY13-338" fmla="*/ 1268414 h 1268414"/>
              <a:gd name="connsiteX14-339" fmla="*/ 1831579 w 3596749"/>
              <a:gd name="connsiteY14-340" fmla="*/ 1268414 h 1268414"/>
              <a:gd name="connsiteX15-341" fmla="*/ 1562334 w 3596749"/>
              <a:gd name="connsiteY15-342" fmla="*/ 1268414 h 1268414"/>
              <a:gd name="connsiteX16-343" fmla="*/ 1553428 w 3596749"/>
              <a:gd name="connsiteY16-344" fmla="*/ 1268414 h 1268414"/>
              <a:gd name="connsiteX17-345" fmla="*/ 1532278 w 3596749"/>
              <a:gd name="connsiteY17-346" fmla="*/ 1268414 h 1268414"/>
              <a:gd name="connsiteX18-347" fmla="*/ 1481477 w 3596749"/>
              <a:gd name="connsiteY18-348" fmla="*/ 1268414 h 1268414"/>
              <a:gd name="connsiteX19-349" fmla="*/ 1212232 w 3596749"/>
              <a:gd name="connsiteY19-350" fmla="*/ 1268414 h 1268414"/>
              <a:gd name="connsiteX20-351" fmla="*/ 1105869 w 3596749"/>
              <a:gd name="connsiteY20-352" fmla="*/ 1268414 h 1268414"/>
              <a:gd name="connsiteX21-353" fmla="*/ 1025012 w 3596749"/>
              <a:gd name="connsiteY21-354" fmla="*/ 1268414 h 1268414"/>
              <a:gd name="connsiteX22-355" fmla="*/ 806567 w 3596749"/>
              <a:gd name="connsiteY22-356" fmla="*/ 1268414 h 1268414"/>
              <a:gd name="connsiteX23-357" fmla="*/ 755767 w 3596749"/>
              <a:gd name="connsiteY23-358" fmla="*/ 1268414 h 1268414"/>
              <a:gd name="connsiteX24-359" fmla="*/ 725711 w 3596749"/>
              <a:gd name="connsiteY24-360" fmla="*/ 1268414 h 1268414"/>
              <a:gd name="connsiteX25-361" fmla="*/ 299302 w 3596749"/>
              <a:gd name="connsiteY25-362" fmla="*/ 1268414 h 1268414"/>
              <a:gd name="connsiteX26-363" fmla="*/ 0 w 3596749"/>
              <a:gd name="connsiteY26-364" fmla="*/ 1268414 h 1268414"/>
              <a:gd name="connsiteX27-365" fmla="*/ 0 w 3596749"/>
              <a:gd name="connsiteY27-366" fmla="*/ 0 h 1268414"/>
              <a:gd name="connsiteX0-367" fmla="*/ 0 w 3596749"/>
              <a:gd name="connsiteY0-368" fmla="*/ 0 h 1268414"/>
              <a:gd name="connsiteX1-369" fmla="*/ 299302 w 3596749"/>
              <a:gd name="connsiteY1-370" fmla="*/ 0 h 1268414"/>
              <a:gd name="connsiteX2-371" fmla="*/ 795613 w 3596749"/>
              <a:gd name="connsiteY2-372" fmla="*/ 0 h 1268414"/>
              <a:gd name="connsiteX3-373" fmla="*/ 806567 w 3596749"/>
              <a:gd name="connsiteY3-374" fmla="*/ 0 h 1268414"/>
              <a:gd name="connsiteX4-375" fmla="*/ 1105869 w 3596749"/>
              <a:gd name="connsiteY4-376" fmla="*/ 0 h 1268414"/>
              <a:gd name="connsiteX5-377" fmla="*/ 1252078 w 3596749"/>
              <a:gd name="connsiteY5-378" fmla="*/ 0 h 1268414"/>
              <a:gd name="connsiteX6-379" fmla="*/ 1602180 w 3596749"/>
              <a:gd name="connsiteY6-380" fmla="*/ 0 h 1268414"/>
              <a:gd name="connsiteX7-381" fmla="*/ 1708543 w 3596749"/>
              <a:gd name="connsiteY7-382" fmla="*/ 0 h 1268414"/>
              <a:gd name="connsiteX8-383" fmla="*/ 3596749 w 3596749"/>
              <a:gd name="connsiteY8-384" fmla="*/ 747318 h 1268414"/>
              <a:gd name="connsiteX9-385" fmla="*/ 2288044 w 3596749"/>
              <a:gd name="connsiteY9-386" fmla="*/ 1268414 h 1268414"/>
              <a:gd name="connsiteX10-387" fmla="*/ 2269086 w 3596749"/>
              <a:gd name="connsiteY10-388" fmla="*/ 1268414 h 1268414"/>
              <a:gd name="connsiteX11-389" fmla="*/ 2018799 w 3596749"/>
              <a:gd name="connsiteY11-390" fmla="*/ 1268414 h 1268414"/>
              <a:gd name="connsiteX12-391" fmla="*/ 1937942 w 3596749"/>
              <a:gd name="connsiteY12-392" fmla="*/ 1268414 h 1268414"/>
              <a:gd name="connsiteX13-393" fmla="*/ 1831579 w 3596749"/>
              <a:gd name="connsiteY13-394" fmla="*/ 1268414 h 1268414"/>
              <a:gd name="connsiteX14-395" fmla="*/ 1562334 w 3596749"/>
              <a:gd name="connsiteY14-396" fmla="*/ 1268414 h 1268414"/>
              <a:gd name="connsiteX15-397" fmla="*/ 1553428 w 3596749"/>
              <a:gd name="connsiteY15-398" fmla="*/ 1268414 h 1268414"/>
              <a:gd name="connsiteX16-399" fmla="*/ 1532278 w 3596749"/>
              <a:gd name="connsiteY16-400" fmla="*/ 1268414 h 1268414"/>
              <a:gd name="connsiteX17-401" fmla="*/ 1481477 w 3596749"/>
              <a:gd name="connsiteY17-402" fmla="*/ 1268414 h 1268414"/>
              <a:gd name="connsiteX18-403" fmla="*/ 1212232 w 3596749"/>
              <a:gd name="connsiteY18-404" fmla="*/ 1268414 h 1268414"/>
              <a:gd name="connsiteX19-405" fmla="*/ 1105869 w 3596749"/>
              <a:gd name="connsiteY19-406" fmla="*/ 1268414 h 1268414"/>
              <a:gd name="connsiteX20-407" fmla="*/ 1025012 w 3596749"/>
              <a:gd name="connsiteY20-408" fmla="*/ 1268414 h 1268414"/>
              <a:gd name="connsiteX21-409" fmla="*/ 806567 w 3596749"/>
              <a:gd name="connsiteY21-410" fmla="*/ 1268414 h 1268414"/>
              <a:gd name="connsiteX22-411" fmla="*/ 755767 w 3596749"/>
              <a:gd name="connsiteY22-412" fmla="*/ 1268414 h 1268414"/>
              <a:gd name="connsiteX23-413" fmla="*/ 725711 w 3596749"/>
              <a:gd name="connsiteY23-414" fmla="*/ 1268414 h 1268414"/>
              <a:gd name="connsiteX24-415" fmla="*/ 299302 w 3596749"/>
              <a:gd name="connsiteY24-416" fmla="*/ 1268414 h 1268414"/>
              <a:gd name="connsiteX25-417" fmla="*/ 0 w 3596749"/>
              <a:gd name="connsiteY25-418" fmla="*/ 1268414 h 1268414"/>
              <a:gd name="connsiteX26-419" fmla="*/ 0 w 3596749"/>
              <a:gd name="connsiteY26-420" fmla="*/ 0 h 1268414"/>
              <a:gd name="connsiteX0-421" fmla="*/ 0 w 3596749"/>
              <a:gd name="connsiteY0-422" fmla="*/ 0 h 1268414"/>
              <a:gd name="connsiteX1-423" fmla="*/ 299302 w 3596749"/>
              <a:gd name="connsiteY1-424" fmla="*/ 0 h 1268414"/>
              <a:gd name="connsiteX2-425" fmla="*/ 795613 w 3596749"/>
              <a:gd name="connsiteY2-426" fmla="*/ 0 h 1268414"/>
              <a:gd name="connsiteX3-427" fmla="*/ 806567 w 3596749"/>
              <a:gd name="connsiteY3-428" fmla="*/ 0 h 1268414"/>
              <a:gd name="connsiteX4-429" fmla="*/ 1105869 w 3596749"/>
              <a:gd name="connsiteY4-430" fmla="*/ 0 h 1268414"/>
              <a:gd name="connsiteX5-431" fmla="*/ 1252078 w 3596749"/>
              <a:gd name="connsiteY5-432" fmla="*/ 0 h 1268414"/>
              <a:gd name="connsiteX6-433" fmla="*/ 1602180 w 3596749"/>
              <a:gd name="connsiteY6-434" fmla="*/ 0 h 1268414"/>
              <a:gd name="connsiteX7-435" fmla="*/ 1708543 w 3596749"/>
              <a:gd name="connsiteY7-436" fmla="*/ 0 h 1268414"/>
              <a:gd name="connsiteX8-437" fmla="*/ 3596749 w 3596749"/>
              <a:gd name="connsiteY8-438" fmla="*/ 747318 h 1268414"/>
              <a:gd name="connsiteX9-439" fmla="*/ 2288044 w 3596749"/>
              <a:gd name="connsiteY9-440" fmla="*/ 1268414 h 1268414"/>
              <a:gd name="connsiteX10-441" fmla="*/ 2018799 w 3596749"/>
              <a:gd name="connsiteY10-442" fmla="*/ 1268414 h 1268414"/>
              <a:gd name="connsiteX11-443" fmla="*/ 1937942 w 3596749"/>
              <a:gd name="connsiteY11-444" fmla="*/ 1268414 h 1268414"/>
              <a:gd name="connsiteX12-445" fmla="*/ 1831579 w 3596749"/>
              <a:gd name="connsiteY12-446" fmla="*/ 1268414 h 1268414"/>
              <a:gd name="connsiteX13-447" fmla="*/ 1562334 w 3596749"/>
              <a:gd name="connsiteY13-448" fmla="*/ 1268414 h 1268414"/>
              <a:gd name="connsiteX14-449" fmla="*/ 1553428 w 3596749"/>
              <a:gd name="connsiteY14-450" fmla="*/ 1268414 h 1268414"/>
              <a:gd name="connsiteX15-451" fmla="*/ 1532278 w 3596749"/>
              <a:gd name="connsiteY15-452" fmla="*/ 1268414 h 1268414"/>
              <a:gd name="connsiteX16-453" fmla="*/ 1481477 w 3596749"/>
              <a:gd name="connsiteY16-454" fmla="*/ 1268414 h 1268414"/>
              <a:gd name="connsiteX17-455" fmla="*/ 1212232 w 3596749"/>
              <a:gd name="connsiteY17-456" fmla="*/ 1268414 h 1268414"/>
              <a:gd name="connsiteX18-457" fmla="*/ 1105869 w 3596749"/>
              <a:gd name="connsiteY18-458" fmla="*/ 1268414 h 1268414"/>
              <a:gd name="connsiteX19-459" fmla="*/ 1025012 w 3596749"/>
              <a:gd name="connsiteY19-460" fmla="*/ 1268414 h 1268414"/>
              <a:gd name="connsiteX20-461" fmla="*/ 806567 w 3596749"/>
              <a:gd name="connsiteY20-462" fmla="*/ 1268414 h 1268414"/>
              <a:gd name="connsiteX21-463" fmla="*/ 755767 w 3596749"/>
              <a:gd name="connsiteY21-464" fmla="*/ 1268414 h 1268414"/>
              <a:gd name="connsiteX22-465" fmla="*/ 725711 w 3596749"/>
              <a:gd name="connsiteY22-466" fmla="*/ 1268414 h 1268414"/>
              <a:gd name="connsiteX23-467" fmla="*/ 299302 w 3596749"/>
              <a:gd name="connsiteY23-468" fmla="*/ 1268414 h 1268414"/>
              <a:gd name="connsiteX24-469" fmla="*/ 0 w 3596749"/>
              <a:gd name="connsiteY24-470" fmla="*/ 1268414 h 1268414"/>
              <a:gd name="connsiteX25-471" fmla="*/ 0 w 3596749"/>
              <a:gd name="connsiteY25-472" fmla="*/ 0 h 1268414"/>
              <a:gd name="connsiteX0-473" fmla="*/ 0 w 3596749"/>
              <a:gd name="connsiteY0-474" fmla="*/ 0 h 1268414"/>
              <a:gd name="connsiteX1-475" fmla="*/ 299302 w 3596749"/>
              <a:gd name="connsiteY1-476" fmla="*/ 0 h 1268414"/>
              <a:gd name="connsiteX2-477" fmla="*/ 795613 w 3596749"/>
              <a:gd name="connsiteY2-478" fmla="*/ 0 h 1268414"/>
              <a:gd name="connsiteX3-479" fmla="*/ 806567 w 3596749"/>
              <a:gd name="connsiteY3-480" fmla="*/ 0 h 1268414"/>
              <a:gd name="connsiteX4-481" fmla="*/ 1105869 w 3596749"/>
              <a:gd name="connsiteY4-482" fmla="*/ 0 h 1268414"/>
              <a:gd name="connsiteX5-483" fmla="*/ 1252078 w 3596749"/>
              <a:gd name="connsiteY5-484" fmla="*/ 0 h 1268414"/>
              <a:gd name="connsiteX6-485" fmla="*/ 1602180 w 3596749"/>
              <a:gd name="connsiteY6-486" fmla="*/ 0 h 1268414"/>
              <a:gd name="connsiteX7-487" fmla="*/ 1708543 w 3596749"/>
              <a:gd name="connsiteY7-488" fmla="*/ 0 h 1268414"/>
              <a:gd name="connsiteX8-489" fmla="*/ 3596749 w 3596749"/>
              <a:gd name="connsiteY8-490" fmla="*/ 747318 h 1268414"/>
              <a:gd name="connsiteX9-491" fmla="*/ 2018799 w 3596749"/>
              <a:gd name="connsiteY9-492" fmla="*/ 1268414 h 1268414"/>
              <a:gd name="connsiteX10-493" fmla="*/ 1937942 w 3596749"/>
              <a:gd name="connsiteY10-494" fmla="*/ 1268414 h 1268414"/>
              <a:gd name="connsiteX11-495" fmla="*/ 1831579 w 3596749"/>
              <a:gd name="connsiteY11-496" fmla="*/ 1268414 h 1268414"/>
              <a:gd name="connsiteX12-497" fmla="*/ 1562334 w 3596749"/>
              <a:gd name="connsiteY12-498" fmla="*/ 1268414 h 1268414"/>
              <a:gd name="connsiteX13-499" fmla="*/ 1553428 w 3596749"/>
              <a:gd name="connsiteY13-500" fmla="*/ 1268414 h 1268414"/>
              <a:gd name="connsiteX14-501" fmla="*/ 1532278 w 3596749"/>
              <a:gd name="connsiteY14-502" fmla="*/ 1268414 h 1268414"/>
              <a:gd name="connsiteX15-503" fmla="*/ 1481477 w 3596749"/>
              <a:gd name="connsiteY15-504" fmla="*/ 1268414 h 1268414"/>
              <a:gd name="connsiteX16-505" fmla="*/ 1212232 w 3596749"/>
              <a:gd name="connsiteY16-506" fmla="*/ 1268414 h 1268414"/>
              <a:gd name="connsiteX17-507" fmla="*/ 1105869 w 3596749"/>
              <a:gd name="connsiteY17-508" fmla="*/ 1268414 h 1268414"/>
              <a:gd name="connsiteX18-509" fmla="*/ 1025012 w 3596749"/>
              <a:gd name="connsiteY18-510" fmla="*/ 1268414 h 1268414"/>
              <a:gd name="connsiteX19-511" fmla="*/ 806567 w 3596749"/>
              <a:gd name="connsiteY19-512" fmla="*/ 1268414 h 1268414"/>
              <a:gd name="connsiteX20-513" fmla="*/ 755767 w 3596749"/>
              <a:gd name="connsiteY20-514" fmla="*/ 1268414 h 1268414"/>
              <a:gd name="connsiteX21-515" fmla="*/ 725711 w 3596749"/>
              <a:gd name="connsiteY21-516" fmla="*/ 1268414 h 1268414"/>
              <a:gd name="connsiteX22-517" fmla="*/ 299302 w 3596749"/>
              <a:gd name="connsiteY22-518" fmla="*/ 1268414 h 1268414"/>
              <a:gd name="connsiteX23-519" fmla="*/ 0 w 3596749"/>
              <a:gd name="connsiteY23-520" fmla="*/ 1268414 h 1268414"/>
              <a:gd name="connsiteX24-521" fmla="*/ 0 w 3596749"/>
              <a:gd name="connsiteY24-522" fmla="*/ 0 h 126841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Lst>
            <a:rect l="l" t="t" r="r" b="b"/>
            <a:pathLst>
              <a:path w="3596749" h="1268414">
                <a:moveTo>
                  <a:pt x="0" y="0"/>
                </a:moveTo>
                <a:lnTo>
                  <a:pt x="299302" y="0"/>
                </a:lnTo>
                <a:lnTo>
                  <a:pt x="795613" y="0"/>
                </a:lnTo>
                <a:lnTo>
                  <a:pt x="806567" y="0"/>
                </a:lnTo>
                <a:lnTo>
                  <a:pt x="1105869" y="0"/>
                </a:lnTo>
                <a:lnTo>
                  <a:pt x="1252078" y="0"/>
                </a:lnTo>
                <a:lnTo>
                  <a:pt x="1602180" y="0"/>
                </a:lnTo>
                <a:lnTo>
                  <a:pt x="1708543" y="0"/>
                </a:lnTo>
                <a:lnTo>
                  <a:pt x="3596749" y="747318"/>
                </a:lnTo>
                <a:lnTo>
                  <a:pt x="2018799" y="1268414"/>
                </a:lnTo>
                <a:lnTo>
                  <a:pt x="1937942" y="1268414"/>
                </a:lnTo>
                <a:lnTo>
                  <a:pt x="1831579" y="1268414"/>
                </a:lnTo>
                <a:lnTo>
                  <a:pt x="1562334" y="1268414"/>
                </a:lnTo>
                <a:lnTo>
                  <a:pt x="1553428" y="1268414"/>
                </a:lnTo>
                <a:lnTo>
                  <a:pt x="1532278" y="1268414"/>
                </a:lnTo>
                <a:lnTo>
                  <a:pt x="1481477" y="1268414"/>
                </a:lnTo>
                <a:lnTo>
                  <a:pt x="1212232" y="1268414"/>
                </a:lnTo>
                <a:lnTo>
                  <a:pt x="1105869" y="1268414"/>
                </a:lnTo>
                <a:lnTo>
                  <a:pt x="1025012" y="1268414"/>
                </a:lnTo>
                <a:lnTo>
                  <a:pt x="806567" y="1268414"/>
                </a:lnTo>
                <a:lnTo>
                  <a:pt x="755767" y="1268414"/>
                </a:lnTo>
                <a:lnTo>
                  <a:pt x="725711" y="1268414"/>
                </a:lnTo>
                <a:lnTo>
                  <a:pt x="299302" y="1268414"/>
                </a:lnTo>
                <a:lnTo>
                  <a:pt x="0" y="1268414"/>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0"/>
            <a:ext cx="12192000" cy="5048250"/>
          </a:xfrm>
          <a:custGeom>
            <a:avLst/>
            <a:gdLst>
              <a:gd name="connsiteX0" fmla="*/ 0 w 12192000"/>
              <a:gd name="connsiteY0" fmla="*/ 0 h 5048250"/>
              <a:gd name="connsiteX1" fmla="*/ 12192000 w 12192000"/>
              <a:gd name="connsiteY1" fmla="*/ 0 h 5048250"/>
              <a:gd name="connsiteX2" fmla="*/ 12192000 w 12192000"/>
              <a:gd name="connsiteY2" fmla="*/ 5048250 h 5048250"/>
              <a:gd name="connsiteX3" fmla="*/ 0 w 12192000"/>
              <a:gd name="connsiteY3" fmla="*/ 5048250 h 5048250"/>
            </a:gdLst>
            <a:ahLst/>
            <a:cxnLst>
              <a:cxn ang="0">
                <a:pos x="connsiteX0" y="connsiteY0"/>
              </a:cxn>
              <a:cxn ang="0">
                <a:pos x="connsiteX1" y="connsiteY1"/>
              </a:cxn>
              <a:cxn ang="0">
                <a:pos x="connsiteX2" y="connsiteY2"/>
              </a:cxn>
              <a:cxn ang="0">
                <a:pos x="connsiteX3" y="connsiteY3"/>
              </a:cxn>
            </a:cxnLst>
            <a:rect l="l" t="t" r="r" b="b"/>
            <a:pathLst>
              <a:path w="12192000" h="5048250">
                <a:moveTo>
                  <a:pt x="0" y="0"/>
                </a:moveTo>
                <a:lnTo>
                  <a:pt x="12192000" y="0"/>
                </a:lnTo>
                <a:lnTo>
                  <a:pt x="12192000" y="5048250"/>
                </a:lnTo>
                <a:lnTo>
                  <a:pt x="0" y="5048250"/>
                </a:lnTo>
                <a:close/>
              </a:path>
            </a:pathLst>
          </a:custGeom>
        </p:spPr>
        <p:txBody>
          <a:bodyPr wrap="square">
            <a:noAutofit/>
          </a:bodyPr>
          <a:lstStyle/>
          <a:p>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5_自定义版式">
    <p:spTree>
      <p:nvGrpSpPr>
        <p:cNvPr id="1" name=""/>
        <p:cNvGrpSpPr/>
        <p:nvPr/>
      </p:nvGrpSpPr>
      <p:grpSpPr>
        <a:xfrm>
          <a:off x="0" y="0"/>
          <a:ext cx="0" cy="0"/>
          <a:chOff x="0" y="0"/>
          <a:chExt cx="0" cy="0"/>
        </a:xfrm>
      </p:grpSpPr>
      <p:sp>
        <p:nvSpPr>
          <p:cNvPr id="7" name="图片占位符 6"/>
          <p:cNvSpPr>
            <a:spLocks noGrp="1"/>
          </p:cNvSpPr>
          <p:nvPr>
            <p:ph type="pic" sz="quarter" idx="11"/>
          </p:nvPr>
        </p:nvSpPr>
        <p:spPr>
          <a:xfrm>
            <a:off x="4252687" y="1669143"/>
            <a:ext cx="7402285" cy="3976914"/>
          </a:xfrm>
          <a:custGeom>
            <a:avLst/>
            <a:gdLst>
              <a:gd name="connsiteX0" fmla="*/ 0 w 7402285"/>
              <a:gd name="connsiteY0" fmla="*/ 0 h 3976914"/>
              <a:gd name="connsiteX1" fmla="*/ 7402285 w 7402285"/>
              <a:gd name="connsiteY1" fmla="*/ 0 h 3976914"/>
              <a:gd name="connsiteX2" fmla="*/ 7402285 w 7402285"/>
              <a:gd name="connsiteY2" fmla="*/ 3976914 h 3976914"/>
              <a:gd name="connsiteX3" fmla="*/ 0 w 7402285"/>
              <a:gd name="connsiteY3" fmla="*/ 3976914 h 3976914"/>
            </a:gdLst>
            <a:ahLst/>
            <a:cxnLst>
              <a:cxn ang="0">
                <a:pos x="connsiteX0" y="connsiteY0"/>
              </a:cxn>
              <a:cxn ang="0">
                <a:pos x="connsiteX1" y="connsiteY1"/>
              </a:cxn>
              <a:cxn ang="0">
                <a:pos x="connsiteX2" y="connsiteY2"/>
              </a:cxn>
              <a:cxn ang="0">
                <a:pos x="connsiteX3" y="connsiteY3"/>
              </a:cxn>
            </a:cxnLst>
            <a:rect l="l" t="t" r="r" b="b"/>
            <a:pathLst>
              <a:path w="7402285" h="3976914">
                <a:moveTo>
                  <a:pt x="0" y="0"/>
                </a:moveTo>
                <a:lnTo>
                  <a:pt x="7402285" y="0"/>
                </a:lnTo>
                <a:lnTo>
                  <a:pt x="7402285" y="3976914"/>
                </a:lnTo>
                <a:lnTo>
                  <a:pt x="0" y="3976914"/>
                </a:lnTo>
                <a:close/>
              </a:path>
            </a:pathLst>
          </a:custGeom>
        </p:spPr>
        <p:txBody>
          <a:bodyPr wrap="square">
            <a:noAutofit/>
          </a:bodyPr>
          <a:lstStyle/>
          <a:p>
            <a:endParaRPr lang="zh-CN" altLang="en-US"/>
          </a:p>
        </p:txBody>
      </p:sp>
      <p:sp>
        <p:nvSpPr>
          <p:cNvPr id="3" name="灯片编号占位符 2"/>
          <p:cNvSpPr>
            <a:spLocks noGrp="1"/>
          </p:cNvSpPr>
          <p:nvPr>
            <p:ph type="sldNum" sz="quarter" idx="10"/>
          </p:nvPr>
        </p:nvSpPr>
        <p:spPr/>
        <p:txBody>
          <a:bodyPr/>
          <a:lstStyle/>
          <a:p>
            <a:fld id="{55F039D9-FC67-4A8C-8444-E80ABB364C27}"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a:xfrm>
            <a:off x="838200" y="1209823"/>
            <a:ext cx="10781714" cy="5247248"/>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Content Placeholder 2"/>
          <p:cNvSpPr>
            <a:spLocks noGrp="1"/>
          </p:cNvSpPr>
          <p:nvPr>
            <p:ph idx="13" hasCustomPrompt="1"/>
          </p:nvPr>
        </p:nvSpPr>
        <p:spPr>
          <a:xfrm>
            <a:off x="841375" y="739180"/>
            <a:ext cx="10747058" cy="464458"/>
          </a:xfrm>
          <a:prstGeom prst="rect">
            <a:avLst/>
          </a:prstGeom>
        </p:spPr>
        <p:txBody>
          <a:bodyPr/>
          <a:lstStyle>
            <a:lvl1pPr marL="0" indent="0">
              <a:lnSpc>
                <a:spcPct val="120000"/>
              </a:lnSpc>
              <a:buSzPct val="80000"/>
              <a:buFont typeface="Wingdings" pitchFamily="2" charset="2"/>
              <a:buNone/>
              <a:defRPr b="0">
                <a:solidFill>
                  <a:srgbClr val="07836E"/>
                </a:solidFill>
              </a:defRPr>
            </a:lvl1pPr>
          </a:lstStyle>
          <a:p>
            <a:pPr lvl="0"/>
            <a:r>
              <a:rPr lang="en-US" dirty="0"/>
              <a:t>Click to edit Master text styles</a:t>
            </a:r>
          </a:p>
        </p:txBody>
      </p:sp>
    </p:spTree>
    <p:extLst>
      <p:ext uri="{BB962C8B-B14F-4D97-AF65-F5344CB8AC3E}">
        <p14:creationId xmlns:p14="http://schemas.microsoft.com/office/powerpoint/2010/main" val="278410272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文本框 1"/>
          <p:cNvSpPr txBox="1"/>
          <p:nvPr userDrawn="1"/>
        </p:nvSpPr>
        <p:spPr>
          <a:xfrm>
            <a:off x="4318000" y="2971800"/>
            <a:ext cx="3556000" cy="229870"/>
          </a:xfrm>
          <a:prstGeom prst="rect">
            <a:avLst/>
          </a:prstGeom>
          <a:noFill/>
        </p:spPr>
        <p:txBody>
          <a:bodyPr wrap="square" rtlCol="0">
            <a:spAutoFit/>
          </a:bodyPr>
          <a:lstStyle/>
          <a:p>
            <a:r>
              <a:rPr lang="zh-CN" altLang="en-US" sz="300" dirty="0">
                <a:solidFill>
                  <a:schemeClr val="bg1">
                    <a:alpha val="0"/>
                  </a:schemeClr>
                </a:solidFill>
                <a:latin typeface="微软雅黑" panose="020B0503020204020204" pitchFamily="34" charset="-122"/>
                <a:ea typeface="微软雅黑" panose="020B0503020204020204" pitchFamily="34" charset="-122"/>
                <a:sym typeface="+mn-ea"/>
              </a:rPr>
              <a:t>感谢您下载包图网平台上提供的</a:t>
            </a:r>
            <a:r>
              <a:rPr lang="en-US" altLang="zh-CN" sz="300" dirty="0">
                <a:solidFill>
                  <a:schemeClr val="bg1">
                    <a:alpha val="0"/>
                  </a:schemeClr>
                </a:solidFill>
                <a:latin typeface="微软雅黑" panose="020B0503020204020204" pitchFamily="34" charset="-122"/>
                <a:ea typeface="微软雅黑" panose="020B0503020204020204" pitchFamily="34" charset="-122"/>
                <a:sym typeface="+mn-ea"/>
              </a:rPr>
              <a:t>PPT</a:t>
            </a:r>
            <a:r>
              <a:rPr lang="zh-CN" altLang="en-US" sz="300" dirty="0">
                <a:solidFill>
                  <a:schemeClr val="bg1">
                    <a:alpha val="0"/>
                  </a:schemeClr>
                </a:solidFill>
                <a:latin typeface="微软雅黑" panose="020B0503020204020204" pitchFamily="34" charset="-122"/>
                <a:ea typeface="微软雅黑" panose="020B0503020204020204" pitchFamily="34" charset="-122"/>
                <a:sym typeface="+mn-ea"/>
              </a:rPr>
              <a:t>作品，为了您和包图网以及原创作者的利益，请勿复制、传播、销售，否则将承担法律责任！包图网将对作品进行维权，按照传播下载次数进行十倍的索取赔偿！</a:t>
            </a:r>
          </a:p>
          <a:p>
            <a:r>
              <a:rPr lang="en-US" altLang="zh-CN" sz="600" dirty="0">
                <a:solidFill>
                  <a:schemeClr val="bg1">
                    <a:alpha val="0"/>
                  </a:schemeClr>
                </a:solidFill>
                <a:latin typeface="微软雅黑" panose="020B0503020204020204" pitchFamily="34" charset="-122"/>
                <a:ea typeface="微软雅黑" panose="020B0503020204020204" pitchFamily="34" charset="-122"/>
                <a:sym typeface="+mn-ea"/>
              </a:rPr>
              <a:t>ibaotu.com</a:t>
            </a:r>
          </a:p>
        </p:txBody>
      </p:sp>
      <p:sp>
        <p:nvSpPr>
          <p:cNvPr id="3" name="标题占位符 2"/>
          <p:cNvSpPr>
            <a:spLocks noGrp="1"/>
          </p:cNvSpPr>
          <p:nvPr>
            <p:ph type="title"/>
          </p:nvPr>
        </p:nvSpPr>
        <p:spPr>
          <a:xfrm>
            <a:off x="609600" y="274638"/>
            <a:ext cx="10972800" cy="517842"/>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4" name="文本占位符 3"/>
          <p:cNvSpPr>
            <a:spLocks noGrp="1"/>
          </p:cNvSpPr>
          <p:nvPr>
            <p:ph type="body" idx="1"/>
          </p:nvPr>
        </p:nvSpPr>
        <p:spPr>
          <a:xfrm>
            <a:off x="609600" y="1036320"/>
            <a:ext cx="10972800" cy="5089843"/>
          </a:xfrm>
          <a:prstGeom prst="rect">
            <a:avLst/>
          </a:prstGeom>
        </p:spPr>
        <p:txBody>
          <a:bodyPr vert="horz" lIns="91440" tIns="45720" rIns="91440" bIns="45720" rtlCol="0">
            <a:normAutofit/>
          </a:bodyPr>
          <a:lstStyle/>
          <a:p>
            <a:pPr lvl="0"/>
            <a:r>
              <a:rPr lang="zh-CN" altLang="en-US" dirty="0"/>
              <a:t>单击此处编辑母版文本样式</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algn="l" defTabSz="914400" rtl="0" eaLnBrk="1" latinLnBrk="0" hangingPunct="1">
        <a:lnSpc>
          <a:spcPct val="90000"/>
        </a:lnSpc>
        <a:spcBef>
          <a:spcPct val="0"/>
        </a:spcBef>
        <a:buNone/>
        <a:defRPr sz="2800" kern="1200">
          <a:solidFill>
            <a:schemeClr val="tx1"/>
          </a:solidFill>
          <a:latin typeface="+mn-ea"/>
          <a:ea typeface="+mn-ea"/>
          <a:cs typeface="+mj-cs"/>
        </a:defRPr>
      </a:lvl1pPr>
    </p:titleStyle>
    <p:bodyStyle>
      <a:lvl1pPr marL="0" indent="625475"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ea"/>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ea"/>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microsoft.com/office/2007/relationships/hdphoto" Target="../media/hdphoto1.wdp"/></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2.png"/><Relationship Id="rId4" Type="http://schemas.microsoft.com/office/2007/relationships/hdphoto" Target="../media/hdphoto2.wdp"/></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矩形 16"/>
          <p:cNvSpPr/>
          <p:nvPr/>
        </p:nvSpPr>
        <p:spPr>
          <a:xfrm>
            <a:off x="7341951" y="4504609"/>
            <a:ext cx="3826336" cy="5232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6046362" y="1164201"/>
            <a:ext cx="5082926" cy="461665"/>
          </a:xfrm>
          <a:prstGeom prst="rect">
            <a:avLst/>
          </a:prstGeom>
          <a:noFill/>
        </p:spPr>
        <p:txBody>
          <a:bodyPr wrap="square" rtlCol="0">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工业和信息化</a:t>
            </a:r>
            <a:r>
              <a:rPr kumimoji="0" lang="zh-CN" altLang="en-US" sz="2000" b="1" i="0" u="none" strike="noStrike" kern="1200" cap="none" spc="0" normalizeH="0" baseline="0" noProof="0" dirty="0">
                <a:ln>
                  <a:noFill/>
                </a:ln>
                <a:solidFill>
                  <a:schemeClr val="accent2"/>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“十三五”</a:t>
            </a:r>
            <a:r>
              <a:rPr kumimoji="0" lang="zh-CN" altLang="en-US" sz="20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rPr>
              <a:t>人才培养规划教材</a:t>
            </a:r>
            <a:endParaRPr kumimoji="0" lang="en-US" altLang="zh-CN" sz="20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cs"/>
            </a:endParaRPr>
          </a:p>
        </p:txBody>
      </p:sp>
      <p:sp>
        <p:nvSpPr>
          <p:cNvPr id="5" name="矩形 4"/>
          <p:cNvSpPr/>
          <p:nvPr/>
        </p:nvSpPr>
        <p:spPr>
          <a:xfrm>
            <a:off x="6938607" y="3993163"/>
            <a:ext cx="4258665" cy="369332"/>
          </a:xfrm>
          <a:prstGeom prst="rect">
            <a:avLst/>
          </a:prstGeom>
        </p:spPr>
        <p:txBody>
          <a:bodyPr wrap="square">
            <a:spAutoFit/>
          </a:bodyPr>
          <a:lstStyle/>
          <a:p>
            <a:pPr algn="r"/>
            <a:r>
              <a:rPr lang="zh-CN" altLang="en-US" dirty="0"/>
              <a:t>大学计算机基础（微课版）</a:t>
            </a:r>
            <a:r>
              <a:rPr lang="en-US" altLang="zh-CN" dirty="0"/>
              <a:t>-</a:t>
            </a:r>
            <a:r>
              <a:rPr lang="zh-CN" altLang="en-US" dirty="0"/>
              <a:t>第</a:t>
            </a:r>
            <a:r>
              <a:rPr lang="en-US" altLang="zh-CN" dirty="0"/>
              <a:t>2</a:t>
            </a:r>
            <a:r>
              <a:rPr lang="zh-CN" altLang="en-US" dirty="0"/>
              <a:t>版</a:t>
            </a:r>
          </a:p>
        </p:txBody>
      </p:sp>
      <p:sp>
        <p:nvSpPr>
          <p:cNvPr id="15" name="文本框 23"/>
          <p:cNvSpPr txBox="1"/>
          <p:nvPr/>
        </p:nvSpPr>
        <p:spPr>
          <a:xfrm>
            <a:off x="5502910" y="3108960"/>
            <a:ext cx="5707380" cy="860425"/>
          </a:xfrm>
          <a:prstGeom prst="rect">
            <a:avLst/>
          </a:prstGeom>
          <a:noFill/>
        </p:spPr>
        <p:txBody>
          <a:bodyPr wrap="square" rtlCol="0">
            <a:spAutoFit/>
            <a:scene3d>
              <a:camera prst="orthographicFront"/>
              <a:lightRig rig="threePt" dir="t"/>
            </a:scene3d>
            <a:sp3d contourW="12700"/>
          </a:bodyPr>
          <a:lstStyle/>
          <a:p>
            <a:pPr lvl="0" algn="r">
              <a:defRPr/>
            </a:pPr>
            <a:r>
              <a:rPr lang="zh-CN" altLang="en-US" sz="5000" b="1" dirty="0">
                <a:solidFill>
                  <a:schemeClr val="accent3"/>
                </a:solidFill>
              </a:rPr>
              <a:t>学习计算机新技术</a:t>
            </a: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5" y="0"/>
            <a:ext cx="5338394" cy="6858000"/>
          </a:xfrm>
          <a:prstGeom prst="rect">
            <a:avLst/>
          </a:prstGeom>
        </p:spPr>
      </p:pic>
      <p:sp>
        <p:nvSpPr>
          <p:cNvPr id="8" name="矩形 7"/>
          <p:cNvSpPr/>
          <p:nvPr/>
        </p:nvSpPr>
        <p:spPr>
          <a:xfrm>
            <a:off x="9358256" y="2414017"/>
            <a:ext cx="1683530" cy="5975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9503557" y="2426209"/>
            <a:ext cx="1415275" cy="583565"/>
          </a:xfrm>
          <a:prstGeom prst="rect">
            <a:avLst/>
          </a:prstGeom>
          <a:noFill/>
          <a:ln>
            <a:noFill/>
          </a:ln>
        </p:spPr>
        <p:txBody>
          <a:bodyPr wrap="square" rtlCol="0">
            <a:spAutoFit/>
          </a:bodyPr>
          <a:lstStyle/>
          <a:p>
            <a:r>
              <a:rPr lang="zh-CN" altLang="en-US" sz="3200" dirty="0">
                <a:solidFill>
                  <a:schemeClr val="accent3"/>
                </a:solidFill>
              </a:rPr>
              <a:t>项目二</a:t>
            </a:r>
            <a:endParaRPr lang="en-US" altLang="zh-CN" sz="3200" dirty="0">
              <a:solidFill>
                <a:schemeClr val="accent3"/>
              </a:solidFill>
            </a:endParaRPr>
          </a:p>
        </p:txBody>
      </p:sp>
      <p:cxnSp>
        <p:nvCxnSpPr>
          <p:cNvPr id="6" name="直接连接符 5"/>
          <p:cNvCxnSpPr/>
          <p:nvPr/>
        </p:nvCxnSpPr>
        <p:spPr>
          <a:xfrm flipH="1">
            <a:off x="6440896" y="4421527"/>
            <a:ext cx="4658765" cy="0"/>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图片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80028" y="4607295"/>
            <a:ext cx="1638608" cy="34107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274323" y="1100633"/>
            <a:ext cx="10155677" cy="5178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flipV="1">
            <a:off x="609600" y="969843"/>
            <a:ext cx="470284" cy="670057"/>
            <a:chOff x="3173412" y="596106"/>
            <a:chExt cx="960438" cy="1368425"/>
          </a:xfrm>
        </p:grpSpPr>
        <p:sp>
          <p:nvSpPr>
            <p:cNvPr id="15" name="Freeform 9"/>
            <p:cNvSpPr/>
            <p:nvPr/>
          </p:nvSpPr>
          <p:spPr bwMode="auto">
            <a:xfrm>
              <a:off x="3586162" y="1178719"/>
              <a:ext cx="193675" cy="214313"/>
            </a:xfrm>
            <a:custGeom>
              <a:avLst/>
              <a:gdLst>
                <a:gd name="T0" fmla="*/ 61 w 72"/>
                <a:gd name="T1" fmla="*/ 23 h 80"/>
                <a:gd name="T2" fmla="*/ 22 w 72"/>
                <a:gd name="T3" fmla="*/ 6 h 80"/>
                <a:gd name="T4" fmla="*/ 22 w 72"/>
                <a:gd name="T5" fmla="*/ 6 h 80"/>
                <a:gd name="T6" fmla="*/ 6 w 72"/>
                <a:gd name="T7" fmla="*/ 45 h 80"/>
                <a:gd name="T8" fmla="*/ 11 w 72"/>
                <a:gd name="T9" fmla="*/ 58 h 80"/>
                <a:gd name="T10" fmla="*/ 50 w 72"/>
                <a:gd name="T11" fmla="*/ 74 h 80"/>
                <a:gd name="T12" fmla="*/ 50 w 72"/>
                <a:gd name="T13" fmla="*/ 74 h 80"/>
                <a:gd name="T14" fmla="*/ 66 w 72"/>
                <a:gd name="T15" fmla="*/ 35 h 80"/>
                <a:gd name="T16" fmla="*/ 61 w 72"/>
                <a:gd name="T17" fmla="*/ 2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80">
                  <a:moveTo>
                    <a:pt x="61" y="23"/>
                  </a:moveTo>
                  <a:cubicBezTo>
                    <a:pt x="54" y="7"/>
                    <a:pt x="37" y="0"/>
                    <a:pt x="22" y="6"/>
                  </a:cubicBezTo>
                  <a:cubicBezTo>
                    <a:pt x="22" y="6"/>
                    <a:pt x="22" y="6"/>
                    <a:pt x="22" y="6"/>
                  </a:cubicBezTo>
                  <a:cubicBezTo>
                    <a:pt x="7" y="13"/>
                    <a:pt x="0" y="30"/>
                    <a:pt x="6" y="45"/>
                  </a:cubicBezTo>
                  <a:cubicBezTo>
                    <a:pt x="11" y="58"/>
                    <a:pt x="11" y="58"/>
                    <a:pt x="11" y="58"/>
                  </a:cubicBezTo>
                  <a:cubicBezTo>
                    <a:pt x="17" y="73"/>
                    <a:pt x="35" y="80"/>
                    <a:pt x="50" y="74"/>
                  </a:cubicBezTo>
                  <a:cubicBezTo>
                    <a:pt x="50" y="74"/>
                    <a:pt x="50" y="74"/>
                    <a:pt x="50" y="74"/>
                  </a:cubicBezTo>
                  <a:cubicBezTo>
                    <a:pt x="65" y="68"/>
                    <a:pt x="72" y="50"/>
                    <a:pt x="66" y="35"/>
                  </a:cubicBezTo>
                  <a:lnTo>
                    <a:pt x="61" y="23"/>
                  </a:lnTo>
                  <a:close/>
                </a:path>
              </a:pathLst>
            </a:custGeom>
            <a:solidFill>
              <a:srgbClr val="23A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0"/>
            <p:cNvSpPr/>
            <p:nvPr/>
          </p:nvSpPr>
          <p:spPr bwMode="auto">
            <a:xfrm>
              <a:off x="3173412" y="640556"/>
              <a:ext cx="866775" cy="838200"/>
            </a:xfrm>
            <a:custGeom>
              <a:avLst/>
              <a:gdLst>
                <a:gd name="T0" fmla="*/ 323 w 323"/>
                <a:gd name="T1" fmla="*/ 208 h 312"/>
                <a:gd name="T2" fmla="*/ 321 w 323"/>
                <a:gd name="T3" fmla="*/ 208 h 312"/>
                <a:gd name="T4" fmla="*/ 223 w 323"/>
                <a:gd name="T5" fmla="*/ 216 h 312"/>
                <a:gd name="T6" fmla="*/ 172 w 323"/>
                <a:gd name="T7" fmla="*/ 198 h 312"/>
                <a:gd name="T8" fmla="*/ 150 w 323"/>
                <a:gd name="T9" fmla="*/ 247 h 312"/>
                <a:gd name="T10" fmla="*/ 74 w 323"/>
                <a:gd name="T11" fmla="*/ 309 h 312"/>
                <a:gd name="T12" fmla="*/ 73 w 323"/>
                <a:gd name="T13" fmla="*/ 312 h 312"/>
                <a:gd name="T14" fmla="*/ 67 w 323"/>
                <a:gd name="T15" fmla="*/ 299 h 312"/>
                <a:gd name="T16" fmla="*/ 28 w 323"/>
                <a:gd name="T17" fmla="*/ 207 h 312"/>
                <a:gd name="T18" fmla="*/ 102 w 323"/>
                <a:gd name="T19" fmla="*/ 28 h 312"/>
                <a:gd name="T20" fmla="*/ 280 w 323"/>
                <a:gd name="T21" fmla="*/ 102 h 312"/>
                <a:gd name="T22" fmla="*/ 319 w 323"/>
                <a:gd name="T23" fmla="*/ 195 h 312"/>
                <a:gd name="T24" fmla="*/ 323 w 323"/>
                <a:gd name="T25" fmla="*/ 208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312">
                  <a:moveTo>
                    <a:pt x="323" y="208"/>
                  </a:moveTo>
                  <a:cubicBezTo>
                    <a:pt x="322" y="208"/>
                    <a:pt x="322" y="208"/>
                    <a:pt x="321" y="208"/>
                  </a:cubicBezTo>
                  <a:cubicBezTo>
                    <a:pt x="292" y="204"/>
                    <a:pt x="258" y="207"/>
                    <a:pt x="223" y="216"/>
                  </a:cubicBezTo>
                  <a:cubicBezTo>
                    <a:pt x="214" y="198"/>
                    <a:pt x="192" y="190"/>
                    <a:pt x="172" y="198"/>
                  </a:cubicBezTo>
                  <a:cubicBezTo>
                    <a:pt x="153" y="206"/>
                    <a:pt x="143" y="227"/>
                    <a:pt x="150" y="247"/>
                  </a:cubicBezTo>
                  <a:cubicBezTo>
                    <a:pt x="118" y="265"/>
                    <a:pt x="92" y="286"/>
                    <a:pt x="74" y="309"/>
                  </a:cubicBezTo>
                  <a:cubicBezTo>
                    <a:pt x="74" y="310"/>
                    <a:pt x="73" y="311"/>
                    <a:pt x="73" y="312"/>
                  </a:cubicBezTo>
                  <a:cubicBezTo>
                    <a:pt x="70" y="308"/>
                    <a:pt x="68" y="303"/>
                    <a:pt x="67" y="299"/>
                  </a:cubicBezTo>
                  <a:cubicBezTo>
                    <a:pt x="28" y="207"/>
                    <a:pt x="28" y="207"/>
                    <a:pt x="28" y="207"/>
                  </a:cubicBezTo>
                  <a:cubicBezTo>
                    <a:pt x="0" y="137"/>
                    <a:pt x="33" y="57"/>
                    <a:pt x="102" y="28"/>
                  </a:cubicBezTo>
                  <a:cubicBezTo>
                    <a:pt x="172" y="0"/>
                    <a:pt x="252" y="33"/>
                    <a:pt x="280" y="102"/>
                  </a:cubicBezTo>
                  <a:cubicBezTo>
                    <a:pt x="319" y="195"/>
                    <a:pt x="319" y="195"/>
                    <a:pt x="319" y="195"/>
                  </a:cubicBezTo>
                  <a:cubicBezTo>
                    <a:pt x="320" y="199"/>
                    <a:pt x="322" y="204"/>
                    <a:pt x="323" y="208"/>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1"/>
            <p:cNvSpPr/>
            <p:nvPr/>
          </p:nvSpPr>
          <p:spPr bwMode="auto">
            <a:xfrm>
              <a:off x="3752850" y="1234281"/>
              <a:ext cx="325438" cy="400050"/>
            </a:xfrm>
            <a:custGeom>
              <a:avLst/>
              <a:gdLst>
                <a:gd name="T0" fmla="*/ 14 w 121"/>
                <a:gd name="T1" fmla="*/ 12 h 149"/>
                <a:gd name="T2" fmla="*/ 14 w 121"/>
                <a:gd name="T3" fmla="*/ 11 h 149"/>
                <a:gd name="T4" fmla="*/ 103 w 121"/>
                <a:gd name="T5" fmla="*/ 3 h 149"/>
                <a:gd name="T6" fmla="*/ 111 w 121"/>
                <a:gd name="T7" fmla="*/ 4 h 149"/>
                <a:gd name="T8" fmla="*/ 36 w 121"/>
                <a:gd name="T9" fmla="*/ 149 h 149"/>
                <a:gd name="T10" fmla="*/ 0 w 121"/>
                <a:gd name="T11" fmla="*/ 60 h 149"/>
                <a:gd name="T12" fmla="*/ 14 w 121"/>
                <a:gd name="T13" fmla="*/ 12 h 149"/>
              </a:gdLst>
              <a:ahLst/>
              <a:cxnLst>
                <a:cxn ang="0">
                  <a:pos x="T0" y="T1"/>
                </a:cxn>
                <a:cxn ang="0">
                  <a:pos x="T2" y="T3"/>
                </a:cxn>
                <a:cxn ang="0">
                  <a:pos x="T4" y="T5"/>
                </a:cxn>
                <a:cxn ang="0">
                  <a:pos x="T6" y="T7"/>
                </a:cxn>
                <a:cxn ang="0">
                  <a:pos x="T8" y="T9"/>
                </a:cxn>
                <a:cxn ang="0">
                  <a:pos x="T10" y="T11"/>
                </a:cxn>
                <a:cxn ang="0">
                  <a:pos x="T12" y="T13"/>
                </a:cxn>
              </a:cxnLst>
              <a:rect l="0" t="0" r="r" b="b"/>
              <a:pathLst>
                <a:path w="121" h="149">
                  <a:moveTo>
                    <a:pt x="14" y="12"/>
                  </a:moveTo>
                  <a:cubicBezTo>
                    <a:pt x="14" y="11"/>
                    <a:pt x="14" y="11"/>
                    <a:pt x="14" y="11"/>
                  </a:cubicBezTo>
                  <a:cubicBezTo>
                    <a:pt x="46" y="2"/>
                    <a:pt x="77" y="0"/>
                    <a:pt x="103" y="3"/>
                  </a:cubicBezTo>
                  <a:cubicBezTo>
                    <a:pt x="106" y="3"/>
                    <a:pt x="108" y="4"/>
                    <a:pt x="111" y="4"/>
                  </a:cubicBezTo>
                  <a:cubicBezTo>
                    <a:pt x="121" y="63"/>
                    <a:pt x="91" y="122"/>
                    <a:pt x="36" y="149"/>
                  </a:cubicBezTo>
                  <a:cubicBezTo>
                    <a:pt x="0" y="60"/>
                    <a:pt x="0" y="60"/>
                    <a:pt x="0" y="60"/>
                  </a:cubicBezTo>
                  <a:cubicBezTo>
                    <a:pt x="15" y="50"/>
                    <a:pt x="22" y="30"/>
                    <a:pt x="14" y="12"/>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2"/>
            <p:cNvSpPr/>
            <p:nvPr/>
          </p:nvSpPr>
          <p:spPr bwMode="auto">
            <a:xfrm>
              <a:off x="3392487" y="1343819"/>
              <a:ext cx="417513" cy="360363"/>
            </a:xfrm>
            <a:custGeom>
              <a:avLst/>
              <a:gdLst>
                <a:gd name="T0" fmla="*/ 74 w 155"/>
                <a:gd name="T1" fmla="*/ 0 h 134"/>
                <a:gd name="T2" fmla="*/ 74 w 155"/>
                <a:gd name="T3" fmla="*/ 2 h 134"/>
                <a:gd name="T4" fmla="*/ 119 w 155"/>
                <a:gd name="T5" fmla="*/ 26 h 134"/>
                <a:gd name="T6" fmla="*/ 155 w 155"/>
                <a:gd name="T7" fmla="*/ 114 h 134"/>
                <a:gd name="T8" fmla="*/ 0 w 155"/>
                <a:gd name="T9" fmla="*/ 65 h 134"/>
                <a:gd name="T10" fmla="*/ 5 w 155"/>
                <a:gd name="T11" fmla="*/ 58 h 134"/>
                <a:gd name="T12" fmla="*/ 74 w 155"/>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155" h="134">
                  <a:moveTo>
                    <a:pt x="74" y="0"/>
                  </a:moveTo>
                  <a:cubicBezTo>
                    <a:pt x="74" y="2"/>
                    <a:pt x="74" y="2"/>
                    <a:pt x="74" y="2"/>
                  </a:cubicBezTo>
                  <a:cubicBezTo>
                    <a:pt x="82" y="19"/>
                    <a:pt x="100" y="29"/>
                    <a:pt x="119" y="26"/>
                  </a:cubicBezTo>
                  <a:cubicBezTo>
                    <a:pt x="155" y="114"/>
                    <a:pt x="155" y="114"/>
                    <a:pt x="155" y="114"/>
                  </a:cubicBezTo>
                  <a:cubicBezTo>
                    <a:pt x="97" y="134"/>
                    <a:pt x="35" y="113"/>
                    <a:pt x="0" y="65"/>
                  </a:cubicBezTo>
                  <a:cubicBezTo>
                    <a:pt x="2" y="62"/>
                    <a:pt x="3" y="60"/>
                    <a:pt x="5" y="58"/>
                  </a:cubicBezTo>
                  <a:cubicBezTo>
                    <a:pt x="21" y="37"/>
                    <a:pt x="45" y="17"/>
                    <a:pt x="74" y="0"/>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3"/>
            <p:cNvSpPr/>
            <p:nvPr/>
          </p:nvSpPr>
          <p:spPr bwMode="auto">
            <a:xfrm>
              <a:off x="3178175" y="1647031"/>
              <a:ext cx="784225" cy="317500"/>
            </a:xfrm>
            <a:custGeom>
              <a:avLst/>
              <a:gdLst>
                <a:gd name="T0" fmla="*/ 21 w 292"/>
                <a:gd name="T1" fmla="*/ 106 h 118"/>
                <a:gd name="T2" fmla="*/ 28 w 292"/>
                <a:gd name="T3" fmla="*/ 90 h 118"/>
                <a:gd name="T4" fmla="*/ 28 w 292"/>
                <a:gd name="T5" fmla="*/ 90 h 118"/>
                <a:gd name="T6" fmla="*/ 24 w 292"/>
                <a:gd name="T7" fmla="*/ 66 h 118"/>
                <a:gd name="T8" fmla="*/ 24 w 292"/>
                <a:gd name="T9" fmla="*/ 66 h 118"/>
                <a:gd name="T10" fmla="*/ 77 w 292"/>
                <a:gd name="T11" fmla="*/ 25 h 118"/>
                <a:gd name="T12" fmla="*/ 77 w 292"/>
                <a:gd name="T13" fmla="*/ 25 h 118"/>
                <a:gd name="T14" fmla="*/ 140 w 292"/>
                <a:gd name="T15" fmla="*/ 54 h 118"/>
                <a:gd name="T16" fmla="*/ 140 w 292"/>
                <a:gd name="T17" fmla="*/ 54 h 118"/>
                <a:gd name="T18" fmla="*/ 189 w 292"/>
                <a:gd name="T19" fmla="*/ 94 h 118"/>
                <a:gd name="T20" fmla="*/ 189 w 292"/>
                <a:gd name="T21" fmla="*/ 94 h 118"/>
                <a:gd name="T22" fmla="*/ 240 w 292"/>
                <a:gd name="T23" fmla="*/ 117 h 118"/>
                <a:gd name="T24" fmla="*/ 240 w 292"/>
                <a:gd name="T25" fmla="*/ 117 h 118"/>
                <a:gd name="T26" fmla="*/ 278 w 292"/>
                <a:gd name="T27" fmla="*/ 100 h 118"/>
                <a:gd name="T28" fmla="*/ 278 w 292"/>
                <a:gd name="T29" fmla="*/ 100 h 118"/>
                <a:gd name="T30" fmla="*/ 292 w 292"/>
                <a:gd name="T31" fmla="*/ 69 h 118"/>
                <a:gd name="T32" fmla="*/ 292 w 292"/>
                <a:gd name="T33" fmla="*/ 69 h 118"/>
                <a:gd name="T34" fmla="*/ 279 w 292"/>
                <a:gd name="T35" fmla="*/ 29 h 118"/>
                <a:gd name="T36" fmla="*/ 279 w 292"/>
                <a:gd name="T37" fmla="*/ 29 h 118"/>
                <a:gd name="T38" fmla="*/ 265 w 292"/>
                <a:gd name="T39" fmla="*/ 13 h 118"/>
                <a:gd name="T40" fmla="*/ 265 w 292"/>
                <a:gd name="T41" fmla="*/ 13 h 118"/>
                <a:gd name="T42" fmla="*/ 248 w 292"/>
                <a:gd name="T43" fmla="*/ 14 h 118"/>
                <a:gd name="T44" fmla="*/ 248 w 292"/>
                <a:gd name="T45" fmla="*/ 14 h 118"/>
                <a:gd name="T46" fmla="*/ 249 w 292"/>
                <a:gd name="T47" fmla="*/ 31 h 118"/>
                <a:gd name="T48" fmla="*/ 249 w 292"/>
                <a:gd name="T49" fmla="*/ 31 h 118"/>
                <a:gd name="T50" fmla="*/ 249 w 292"/>
                <a:gd name="T51" fmla="*/ 32 h 118"/>
                <a:gd name="T52" fmla="*/ 249 w 292"/>
                <a:gd name="T53" fmla="*/ 32 h 118"/>
                <a:gd name="T54" fmla="*/ 252 w 292"/>
                <a:gd name="T55" fmla="*/ 34 h 118"/>
                <a:gd name="T56" fmla="*/ 252 w 292"/>
                <a:gd name="T57" fmla="*/ 34 h 118"/>
                <a:gd name="T58" fmla="*/ 259 w 292"/>
                <a:gd name="T59" fmla="*/ 43 h 118"/>
                <a:gd name="T60" fmla="*/ 259 w 292"/>
                <a:gd name="T61" fmla="*/ 43 h 118"/>
                <a:gd name="T62" fmla="*/ 267 w 292"/>
                <a:gd name="T63" fmla="*/ 67 h 118"/>
                <a:gd name="T64" fmla="*/ 267 w 292"/>
                <a:gd name="T65" fmla="*/ 67 h 118"/>
                <a:gd name="T66" fmla="*/ 260 w 292"/>
                <a:gd name="T67" fmla="*/ 84 h 118"/>
                <a:gd name="T68" fmla="*/ 260 w 292"/>
                <a:gd name="T69" fmla="*/ 84 h 118"/>
                <a:gd name="T70" fmla="*/ 241 w 292"/>
                <a:gd name="T71" fmla="*/ 92 h 118"/>
                <a:gd name="T72" fmla="*/ 241 w 292"/>
                <a:gd name="T73" fmla="*/ 92 h 118"/>
                <a:gd name="T74" fmla="*/ 203 w 292"/>
                <a:gd name="T75" fmla="*/ 74 h 118"/>
                <a:gd name="T76" fmla="*/ 203 w 292"/>
                <a:gd name="T77" fmla="*/ 74 h 118"/>
                <a:gd name="T78" fmla="*/ 156 w 292"/>
                <a:gd name="T79" fmla="*/ 35 h 118"/>
                <a:gd name="T80" fmla="*/ 156 w 292"/>
                <a:gd name="T81" fmla="*/ 35 h 118"/>
                <a:gd name="T82" fmla="*/ 78 w 292"/>
                <a:gd name="T83" fmla="*/ 1 h 118"/>
                <a:gd name="T84" fmla="*/ 78 w 292"/>
                <a:gd name="T85" fmla="*/ 1 h 118"/>
                <a:gd name="T86" fmla="*/ 24 w 292"/>
                <a:gd name="T87" fmla="*/ 17 h 118"/>
                <a:gd name="T88" fmla="*/ 24 w 292"/>
                <a:gd name="T89" fmla="*/ 17 h 118"/>
                <a:gd name="T90" fmla="*/ 0 w 292"/>
                <a:gd name="T91" fmla="*/ 65 h 118"/>
                <a:gd name="T92" fmla="*/ 0 w 292"/>
                <a:gd name="T93" fmla="*/ 65 h 118"/>
                <a:gd name="T94" fmla="*/ 5 w 292"/>
                <a:gd name="T95" fmla="*/ 99 h 118"/>
                <a:gd name="T96" fmla="*/ 5 w 292"/>
                <a:gd name="T97" fmla="*/ 99 h 118"/>
                <a:gd name="T98" fmla="*/ 16 w 292"/>
                <a:gd name="T99" fmla="*/ 107 h 118"/>
                <a:gd name="T100" fmla="*/ 16 w 292"/>
                <a:gd name="T101" fmla="*/ 107 h 118"/>
                <a:gd name="T102" fmla="*/ 21 w 292"/>
                <a:gd name="T103" fmla="*/ 10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2" h="118">
                  <a:moveTo>
                    <a:pt x="21" y="106"/>
                  </a:moveTo>
                  <a:cubicBezTo>
                    <a:pt x="27" y="104"/>
                    <a:pt x="31" y="97"/>
                    <a:pt x="28" y="90"/>
                  </a:cubicBezTo>
                  <a:cubicBezTo>
                    <a:pt x="28" y="90"/>
                    <a:pt x="28" y="90"/>
                    <a:pt x="28" y="90"/>
                  </a:cubicBezTo>
                  <a:cubicBezTo>
                    <a:pt x="25" y="81"/>
                    <a:pt x="24" y="73"/>
                    <a:pt x="24" y="66"/>
                  </a:cubicBezTo>
                  <a:cubicBezTo>
                    <a:pt x="24" y="66"/>
                    <a:pt x="24" y="66"/>
                    <a:pt x="24" y="66"/>
                  </a:cubicBezTo>
                  <a:cubicBezTo>
                    <a:pt x="26" y="41"/>
                    <a:pt x="46" y="24"/>
                    <a:pt x="77" y="25"/>
                  </a:cubicBezTo>
                  <a:cubicBezTo>
                    <a:pt x="77" y="25"/>
                    <a:pt x="77" y="25"/>
                    <a:pt x="77" y="25"/>
                  </a:cubicBezTo>
                  <a:cubicBezTo>
                    <a:pt x="95" y="26"/>
                    <a:pt x="117" y="34"/>
                    <a:pt x="140" y="54"/>
                  </a:cubicBezTo>
                  <a:cubicBezTo>
                    <a:pt x="140" y="54"/>
                    <a:pt x="140" y="54"/>
                    <a:pt x="140" y="54"/>
                  </a:cubicBezTo>
                  <a:cubicBezTo>
                    <a:pt x="155" y="67"/>
                    <a:pt x="172" y="82"/>
                    <a:pt x="189" y="94"/>
                  </a:cubicBezTo>
                  <a:cubicBezTo>
                    <a:pt x="189" y="94"/>
                    <a:pt x="189" y="94"/>
                    <a:pt x="189" y="94"/>
                  </a:cubicBezTo>
                  <a:cubicBezTo>
                    <a:pt x="205" y="106"/>
                    <a:pt x="222" y="116"/>
                    <a:pt x="240" y="117"/>
                  </a:cubicBezTo>
                  <a:cubicBezTo>
                    <a:pt x="240" y="117"/>
                    <a:pt x="240" y="117"/>
                    <a:pt x="240" y="117"/>
                  </a:cubicBezTo>
                  <a:cubicBezTo>
                    <a:pt x="254" y="118"/>
                    <a:pt x="268" y="112"/>
                    <a:pt x="278" y="100"/>
                  </a:cubicBezTo>
                  <a:cubicBezTo>
                    <a:pt x="278" y="100"/>
                    <a:pt x="278" y="100"/>
                    <a:pt x="278" y="100"/>
                  </a:cubicBezTo>
                  <a:cubicBezTo>
                    <a:pt x="287" y="90"/>
                    <a:pt x="291" y="79"/>
                    <a:pt x="292" y="69"/>
                  </a:cubicBezTo>
                  <a:cubicBezTo>
                    <a:pt x="292" y="69"/>
                    <a:pt x="292" y="69"/>
                    <a:pt x="292" y="69"/>
                  </a:cubicBezTo>
                  <a:cubicBezTo>
                    <a:pt x="292" y="52"/>
                    <a:pt x="285" y="39"/>
                    <a:pt x="279" y="29"/>
                  </a:cubicBezTo>
                  <a:cubicBezTo>
                    <a:pt x="279" y="29"/>
                    <a:pt x="279" y="29"/>
                    <a:pt x="279" y="29"/>
                  </a:cubicBezTo>
                  <a:cubicBezTo>
                    <a:pt x="272" y="19"/>
                    <a:pt x="265" y="13"/>
                    <a:pt x="265" y="13"/>
                  </a:cubicBezTo>
                  <a:cubicBezTo>
                    <a:pt x="265" y="13"/>
                    <a:pt x="265" y="13"/>
                    <a:pt x="265" y="13"/>
                  </a:cubicBezTo>
                  <a:cubicBezTo>
                    <a:pt x="260" y="9"/>
                    <a:pt x="252" y="9"/>
                    <a:pt x="248" y="14"/>
                  </a:cubicBezTo>
                  <a:cubicBezTo>
                    <a:pt x="248" y="14"/>
                    <a:pt x="248" y="14"/>
                    <a:pt x="248" y="14"/>
                  </a:cubicBezTo>
                  <a:cubicBezTo>
                    <a:pt x="243" y="19"/>
                    <a:pt x="244" y="27"/>
                    <a:pt x="249" y="31"/>
                  </a:cubicBezTo>
                  <a:cubicBezTo>
                    <a:pt x="249" y="31"/>
                    <a:pt x="249" y="31"/>
                    <a:pt x="249" y="31"/>
                  </a:cubicBezTo>
                  <a:cubicBezTo>
                    <a:pt x="249" y="31"/>
                    <a:pt x="249" y="31"/>
                    <a:pt x="249" y="32"/>
                  </a:cubicBezTo>
                  <a:cubicBezTo>
                    <a:pt x="249" y="32"/>
                    <a:pt x="249" y="32"/>
                    <a:pt x="249" y="32"/>
                  </a:cubicBezTo>
                  <a:cubicBezTo>
                    <a:pt x="250" y="32"/>
                    <a:pt x="251" y="33"/>
                    <a:pt x="252" y="34"/>
                  </a:cubicBezTo>
                  <a:cubicBezTo>
                    <a:pt x="252" y="34"/>
                    <a:pt x="252" y="34"/>
                    <a:pt x="252" y="34"/>
                  </a:cubicBezTo>
                  <a:cubicBezTo>
                    <a:pt x="253" y="36"/>
                    <a:pt x="256" y="39"/>
                    <a:pt x="259" y="43"/>
                  </a:cubicBezTo>
                  <a:cubicBezTo>
                    <a:pt x="259" y="43"/>
                    <a:pt x="259" y="43"/>
                    <a:pt x="259" y="43"/>
                  </a:cubicBezTo>
                  <a:cubicBezTo>
                    <a:pt x="264" y="50"/>
                    <a:pt x="268" y="59"/>
                    <a:pt x="267" y="67"/>
                  </a:cubicBezTo>
                  <a:cubicBezTo>
                    <a:pt x="267" y="67"/>
                    <a:pt x="267" y="67"/>
                    <a:pt x="267" y="67"/>
                  </a:cubicBezTo>
                  <a:cubicBezTo>
                    <a:pt x="267" y="73"/>
                    <a:pt x="265" y="78"/>
                    <a:pt x="260" y="84"/>
                  </a:cubicBezTo>
                  <a:cubicBezTo>
                    <a:pt x="260" y="84"/>
                    <a:pt x="260" y="84"/>
                    <a:pt x="260" y="84"/>
                  </a:cubicBezTo>
                  <a:cubicBezTo>
                    <a:pt x="253" y="91"/>
                    <a:pt x="248" y="92"/>
                    <a:pt x="241" y="92"/>
                  </a:cubicBezTo>
                  <a:cubicBezTo>
                    <a:pt x="241" y="92"/>
                    <a:pt x="241" y="92"/>
                    <a:pt x="241" y="92"/>
                  </a:cubicBezTo>
                  <a:cubicBezTo>
                    <a:pt x="232" y="92"/>
                    <a:pt x="218" y="85"/>
                    <a:pt x="203" y="74"/>
                  </a:cubicBezTo>
                  <a:cubicBezTo>
                    <a:pt x="203" y="74"/>
                    <a:pt x="203" y="74"/>
                    <a:pt x="203" y="74"/>
                  </a:cubicBezTo>
                  <a:cubicBezTo>
                    <a:pt x="188" y="63"/>
                    <a:pt x="172" y="49"/>
                    <a:pt x="156" y="35"/>
                  </a:cubicBezTo>
                  <a:cubicBezTo>
                    <a:pt x="156" y="35"/>
                    <a:pt x="156" y="35"/>
                    <a:pt x="156" y="35"/>
                  </a:cubicBezTo>
                  <a:cubicBezTo>
                    <a:pt x="130" y="13"/>
                    <a:pt x="103" y="2"/>
                    <a:pt x="78" y="1"/>
                  </a:cubicBezTo>
                  <a:cubicBezTo>
                    <a:pt x="78" y="1"/>
                    <a:pt x="78" y="1"/>
                    <a:pt x="78" y="1"/>
                  </a:cubicBezTo>
                  <a:cubicBezTo>
                    <a:pt x="57" y="0"/>
                    <a:pt x="38" y="5"/>
                    <a:pt x="24" y="17"/>
                  </a:cubicBezTo>
                  <a:cubicBezTo>
                    <a:pt x="24" y="17"/>
                    <a:pt x="24" y="17"/>
                    <a:pt x="24" y="17"/>
                  </a:cubicBezTo>
                  <a:cubicBezTo>
                    <a:pt x="10" y="28"/>
                    <a:pt x="1" y="45"/>
                    <a:pt x="0" y="65"/>
                  </a:cubicBezTo>
                  <a:cubicBezTo>
                    <a:pt x="0" y="65"/>
                    <a:pt x="0" y="65"/>
                    <a:pt x="0" y="65"/>
                  </a:cubicBezTo>
                  <a:cubicBezTo>
                    <a:pt x="0" y="76"/>
                    <a:pt x="1" y="87"/>
                    <a:pt x="5" y="99"/>
                  </a:cubicBezTo>
                  <a:cubicBezTo>
                    <a:pt x="5" y="99"/>
                    <a:pt x="5" y="99"/>
                    <a:pt x="5" y="99"/>
                  </a:cubicBezTo>
                  <a:cubicBezTo>
                    <a:pt x="7" y="103"/>
                    <a:pt x="11" y="106"/>
                    <a:pt x="16" y="107"/>
                  </a:cubicBezTo>
                  <a:cubicBezTo>
                    <a:pt x="16" y="107"/>
                    <a:pt x="16" y="107"/>
                    <a:pt x="16" y="107"/>
                  </a:cubicBezTo>
                  <a:cubicBezTo>
                    <a:pt x="18" y="107"/>
                    <a:pt x="19" y="107"/>
                    <a:pt x="21" y="106"/>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4"/>
            <p:cNvSpPr/>
            <p:nvPr/>
          </p:nvSpPr>
          <p:spPr bwMode="auto">
            <a:xfrm>
              <a:off x="3940175" y="748506"/>
              <a:ext cx="193675" cy="104775"/>
            </a:xfrm>
            <a:custGeom>
              <a:avLst/>
              <a:gdLst>
                <a:gd name="T0" fmla="*/ 1 w 72"/>
                <a:gd name="T1" fmla="*/ 30 h 39"/>
                <a:gd name="T2" fmla="*/ 3 w 72"/>
                <a:gd name="T3" fmla="*/ 35 h 39"/>
                <a:gd name="T4" fmla="*/ 7 w 72"/>
                <a:gd name="T5" fmla="*/ 38 h 39"/>
                <a:gd name="T6" fmla="*/ 70 w 72"/>
                <a:gd name="T7" fmla="*/ 22 h 39"/>
                <a:gd name="T8" fmla="*/ 71 w 72"/>
                <a:gd name="T9" fmla="*/ 17 h 39"/>
                <a:gd name="T10" fmla="*/ 66 w 72"/>
                <a:gd name="T11" fmla="*/ 3 h 39"/>
                <a:gd name="T12" fmla="*/ 62 w 72"/>
                <a:gd name="T13" fmla="*/ 0 h 39"/>
                <a:gd name="T14" fmla="*/ 2 w 72"/>
                <a:gd name="T15" fmla="*/ 25 h 39"/>
                <a:gd name="T16" fmla="*/ 1 w 72"/>
                <a:gd name="T17"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39">
                  <a:moveTo>
                    <a:pt x="1" y="30"/>
                  </a:moveTo>
                  <a:cubicBezTo>
                    <a:pt x="3" y="35"/>
                    <a:pt x="3" y="35"/>
                    <a:pt x="3" y="35"/>
                  </a:cubicBezTo>
                  <a:cubicBezTo>
                    <a:pt x="4" y="37"/>
                    <a:pt x="5" y="39"/>
                    <a:pt x="7" y="38"/>
                  </a:cubicBezTo>
                  <a:cubicBezTo>
                    <a:pt x="70" y="22"/>
                    <a:pt x="70" y="22"/>
                    <a:pt x="70" y="22"/>
                  </a:cubicBezTo>
                  <a:cubicBezTo>
                    <a:pt x="71" y="21"/>
                    <a:pt x="72" y="19"/>
                    <a:pt x="71" y="17"/>
                  </a:cubicBezTo>
                  <a:cubicBezTo>
                    <a:pt x="66" y="3"/>
                    <a:pt x="66" y="3"/>
                    <a:pt x="66" y="3"/>
                  </a:cubicBezTo>
                  <a:cubicBezTo>
                    <a:pt x="65" y="1"/>
                    <a:pt x="64" y="0"/>
                    <a:pt x="62" y="0"/>
                  </a:cubicBezTo>
                  <a:cubicBezTo>
                    <a:pt x="2" y="25"/>
                    <a:pt x="2" y="25"/>
                    <a:pt x="2" y="25"/>
                  </a:cubicBezTo>
                  <a:cubicBezTo>
                    <a:pt x="1" y="26"/>
                    <a:pt x="0" y="28"/>
                    <a:pt x="1" y="3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5"/>
            <p:cNvSpPr/>
            <p:nvPr/>
          </p:nvSpPr>
          <p:spPr bwMode="auto">
            <a:xfrm>
              <a:off x="3876675" y="596106"/>
              <a:ext cx="133350" cy="182563"/>
            </a:xfrm>
            <a:custGeom>
              <a:avLst/>
              <a:gdLst>
                <a:gd name="T0" fmla="*/ 2 w 50"/>
                <a:gd name="T1" fmla="*/ 64 h 68"/>
                <a:gd name="T2" fmla="*/ 7 w 50"/>
                <a:gd name="T3" fmla="*/ 66 h 68"/>
                <a:gd name="T4" fmla="*/ 12 w 50"/>
                <a:gd name="T5" fmla="*/ 66 h 68"/>
                <a:gd name="T6" fmla="*/ 49 w 50"/>
                <a:gd name="T7" fmla="*/ 13 h 68"/>
                <a:gd name="T8" fmla="*/ 47 w 50"/>
                <a:gd name="T9" fmla="*/ 9 h 68"/>
                <a:gd name="T10" fmla="*/ 34 w 50"/>
                <a:gd name="T11" fmla="*/ 1 h 68"/>
                <a:gd name="T12" fmla="*/ 30 w 50"/>
                <a:gd name="T13" fmla="*/ 1 h 68"/>
                <a:gd name="T14" fmla="*/ 0 w 50"/>
                <a:gd name="T15" fmla="*/ 59 h 68"/>
                <a:gd name="T16" fmla="*/ 2 w 50"/>
                <a:gd name="T17"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68">
                  <a:moveTo>
                    <a:pt x="2" y="64"/>
                  </a:moveTo>
                  <a:cubicBezTo>
                    <a:pt x="7" y="66"/>
                    <a:pt x="7" y="66"/>
                    <a:pt x="7" y="66"/>
                  </a:cubicBezTo>
                  <a:cubicBezTo>
                    <a:pt x="9" y="68"/>
                    <a:pt x="11" y="68"/>
                    <a:pt x="12" y="66"/>
                  </a:cubicBezTo>
                  <a:cubicBezTo>
                    <a:pt x="49" y="13"/>
                    <a:pt x="49" y="13"/>
                    <a:pt x="49" y="13"/>
                  </a:cubicBezTo>
                  <a:cubicBezTo>
                    <a:pt x="50" y="12"/>
                    <a:pt x="49" y="10"/>
                    <a:pt x="47" y="9"/>
                  </a:cubicBezTo>
                  <a:cubicBezTo>
                    <a:pt x="34" y="1"/>
                    <a:pt x="34" y="1"/>
                    <a:pt x="34" y="1"/>
                  </a:cubicBezTo>
                  <a:cubicBezTo>
                    <a:pt x="33" y="0"/>
                    <a:pt x="30" y="0"/>
                    <a:pt x="30" y="1"/>
                  </a:cubicBezTo>
                  <a:cubicBezTo>
                    <a:pt x="0" y="59"/>
                    <a:pt x="0" y="59"/>
                    <a:pt x="0" y="59"/>
                  </a:cubicBezTo>
                  <a:cubicBezTo>
                    <a:pt x="0" y="61"/>
                    <a:pt x="1" y="63"/>
                    <a:pt x="2" y="64"/>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 name="标题 2"/>
          <p:cNvSpPr>
            <a:spLocks noGrp="1"/>
          </p:cNvSpPr>
          <p:nvPr>
            <p:ph type="title"/>
          </p:nvPr>
        </p:nvSpPr>
        <p:spPr/>
        <p:txBody>
          <a:bodyPr>
            <a:normAutofit/>
          </a:bodyPr>
          <a:lstStyle/>
          <a:p>
            <a:r>
              <a:rPr lang="zh-CN" altLang="zh-CN" dirty="0"/>
              <a:t>（三）云计算的应用</a:t>
            </a:r>
          </a:p>
        </p:txBody>
      </p:sp>
      <p:sp>
        <p:nvSpPr>
          <p:cNvPr id="4" name="内容占位符 3"/>
          <p:cNvSpPr>
            <a:spLocks noGrp="1"/>
          </p:cNvSpPr>
          <p:nvPr>
            <p:ph sz="quarter" idx="10"/>
          </p:nvPr>
        </p:nvSpPr>
        <p:spPr>
          <a:xfrm>
            <a:off x="669925" y="1092200"/>
            <a:ext cx="10574020" cy="788035"/>
          </a:xfrm>
        </p:spPr>
        <p:txBody>
          <a:bodyPr>
            <a:normAutofit/>
          </a:bodyPr>
          <a:lstStyle/>
          <a:p>
            <a:r>
              <a:rPr dirty="0">
                <a:solidFill>
                  <a:schemeClr val="bg1"/>
                </a:solidFill>
              </a:rPr>
              <a:t>4．云游戏</a:t>
            </a:r>
          </a:p>
        </p:txBody>
      </p:sp>
      <p:sp>
        <p:nvSpPr>
          <p:cNvPr id="2" name="内容占位符 2"/>
          <p:cNvSpPr>
            <a:spLocks noGrp="1"/>
          </p:cNvSpPr>
          <p:nvPr/>
        </p:nvSpPr>
        <p:spPr>
          <a:xfrm>
            <a:off x="857250" y="2039907"/>
            <a:ext cx="10789920" cy="2660015"/>
          </a:xfrm>
          <a:prstGeom prst="rect">
            <a:avLst/>
          </a:prstGeom>
        </p:spPr>
        <p:txBody>
          <a:bodyPr vert="horz" lIns="91440" tIns="45720" rIns="91440" bIns="45720" rtlCol="0">
            <a:noAutofit/>
          </a:bodyPr>
          <a:lstStyle>
            <a:lvl1pPr marL="0" indent="625475" algn="l" defTabSz="914400" rtl="0" eaLnBrk="1" latinLnBrk="0" hangingPunct="1">
              <a:lnSpc>
                <a:spcPct val="130000"/>
              </a:lnSpc>
              <a:spcBef>
                <a:spcPts val="0"/>
              </a:spcBef>
              <a:buFont typeface="Arial" panose="020B0604020202020204" pitchFamily="34" charset="0"/>
              <a:buNone/>
              <a:defRPr sz="2400" kern="1200">
                <a:solidFill>
                  <a:schemeClr val="tx1"/>
                </a:solidFill>
                <a:latin typeface="+mn-ea"/>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ea"/>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dirty="0"/>
              <a:t>云游戏是一种以云计算技术为基础的在线游戏技术，云游戏模式中的所有游戏都在服务器端运行，并通过网络将渲染后的游戏画面压缩传送给用户。</a:t>
            </a:r>
          </a:p>
          <a:p>
            <a:r>
              <a:rPr dirty="0"/>
              <a:t>云游戏技术主要包括云端完成游戏运行与画面渲染的云计算技术，以及玩家终端与云端间的流媒体传输技术。对于游戏运营商而言，只需花费服务器升级的成本，而不需要不断投入巨额的新主机研发费用，对于游戏用户而言，无需用户的游戏终端拥有强大的图形运算与数据处理能力，高端处理器和显卡等，只需具备基本的视频解压能力即可。</a:t>
            </a:r>
          </a:p>
        </p:txBody>
      </p:sp>
      <p:cxnSp>
        <p:nvCxnSpPr>
          <p:cNvPr id="5" name="直接连接符 4"/>
          <p:cNvCxnSpPr/>
          <p:nvPr/>
        </p:nvCxnSpPr>
        <p:spPr>
          <a:xfrm>
            <a:off x="857250" y="6072505"/>
            <a:ext cx="10626725" cy="0"/>
          </a:xfrm>
          <a:prstGeom prst="line">
            <a:avLst/>
          </a:prstGeom>
          <a:ln w="117475" cmpd="sng">
            <a:solidFill>
              <a:srgbClr val="FED31C"/>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5605145" y="2863215"/>
            <a:ext cx="5611495" cy="523240"/>
            <a:chOff x="8827" y="2775"/>
            <a:chExt cx="8837" cy="824"/>
          </a:xfrm>
        </p:grpSpPr>
        <p:sp>
          <p:nvSpPr>
            <p:cNvPr id="21" name="矩形 20"/>
            <p:cNvSpPr/>
            <p:nvPr/>
          </p:nvSpPr>
          <p:spPr>
            <a:xfrm>
              <a:off x="9600" y="2775"/>
              <a:ext cx="2038" cy="8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1638" y="2775"/>
              <a:ext cx="6026" cy="8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燕尾形 4"/>
            <p:cNvSpPr/>
            <p:nvPr/>
          </p:nvSpPr>
          <p:spPr>
            <a:xfrm>
              <a:off x="8827" y="2887"/>
              <a:ext cx="528" cy="605"/>
            </a:xfrm>
            <a:prstGeom prst="chevron">
              <a:avLst>
                <a:gd name="adj" fmla="val 3693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任意多边形 5"/>
          <p:cNvSpPr/>
          <p:nvPr/>
        </p:nvSpPr>
        <p:spPr>
          <a:xfrm>
            <a:off x="8" y="2367432"/>
            <a:ext cx="3708714" cy="3924300"/>
          </a:xfrm>
          <a:custGeom>
            <a:avLst/>
            <a:gdLst>
              <a:gd name="connsiteX0" fmla="*/ 0 w 4922244"/>
              <a:gd name="connsiteY0" fmla="*/ 0 h 5048251"/>
              <a:gd name="connsiteX1" fmla="*/ 1947941 w 4922244"/>
              <a:gd name="connsiteY1" fmla="*/ 0 h 5048251"/>
              <a:gd name="connsiteX2" fmla="*/ 4922244 w 4922244"/>
              <a:gd name="connsiteY2" fmla="*/ 2974304 h 5048251"/>
              <a:gd name="connsiteX3" fmla="*/ 2848297 w 4922244"/>
              <a:gd name="connsiteY3" fmla="*/ 5048251 h 5048251"/>
              <a:gd name="connsiteX4" fmla="*/ 0 w 4922244"/>
              <a:gd name="connsiteY4" fmla="*/ 5048251 h 5048251"/>
              <a:gd name="connsiteX0-1" fmla="*/ 0 w 4922244"/>
              <a:gd name="connsiteY0-2" fmla="*/ 0 h 5048251"/>
              <a:gd name="connsiteX1-3" fmla="*/ 1947941 w 4922244"/>
              <a:gd name="connsiteY1-4" fmla="*/ 0 h 5048251"/>
              <a:gd name="connsiteX2-5" fmla="*/ 4922244 w 4922244"/>
              <a:gd name="connsiteY2-6" fmla="*/ 2899854 h 5048251"/>
              <a:gd name="connsiteX3-7" fmla="*/ 2848297 w 4922244"/>
              <a:gd name="connsiteY3-8" fmla="*/ 5048251 h 5048251"/>
              <a:gd name="connsiteX4-9" fmla="*/ 0 w 4922244"/>
              <a:gd name="connsiteY4-10" fmla="*/ 5048251 h 5048251"/>
              <a:gd name="connsiteX5" fmla="*/ 0 w 4922244"/>
              <a:gd name="connsiteY5" fmla="*/ 0 h 5048251"/>
              <a:gd name="connsiteX0-11" fmla="*/ 0 w 4922244"/>
              <a:gd name="connsiteY0-12" fmla="*/ 0 h 5048251"/>
              <a:gd name="connsiteX1-13" fmla="*/ 1947941 w 4922244"/>
              <a:gd name="connsiteY1-14" fmla="*/ 0 h 5048251"/>
              <a:gd name="connsiteX2-15" fmla="*/ 4922244 w 4922244"/>
              <a:gd name="connsiteY2-16" fmla="*/ 2899854 h 5048251"/>
              <a:gd name="connsiteX3-17" fmla="*/ 2893456 w 4922244"/>
              <a:gd name="connsiteY3-18" fmla="*/ 5033362 h 5048251"/>
              <a:gd name="connsiteX4-19" fmla="*/ 0 w 4922244"/>
              <a:gd name="connsiteY4-20" fmla="*/ 5048251 h 5048251"/>
              <a:gd name="connsiteX5-21" fmla="*/ 0 w 4922244"/>
              <a:gd name="connsiteY5-22" fmla="*/ 0 h 5048251"/>
              <a:gd name="connsiteX0-23" fmla="*/ 0 w 4823147"/>
              <a:gd name="connsiteY0-24" fmla="*/ 0 h 5048251"/>
              <a:gd name="connsiteX1-25" fmla="*/ 1947941 w 4823147"/>
              <a:gd name="connsiteY1-26" fmla="*/ 0 h 5048251"/>
              <a:gd name="connsiteX2-27" fmla="*/ 4823147 w 4823147"/>
              <a:gd name="connsiteY2-28" fmla="*/ 2997879 h 5048251"/>
              <a:gd name="connsiteX3-29" fmla="*/ 2893456 w 4823147"/>
              <a:gd name="connsiteY3-30" fmla="*/ 5033362 h 5048251"/>
              <a:gd name="connsiteX4-31" fmla="*/ 0 w 4823147"/>
              <a:gd name="connsiteY4-32" fmla="*/ 5048251 h 5048251"/>
              <a:gd name="connsiteX5-33" fmla="*/ 0 w 4823147"/>
              <a:gd name="connsiteY5-34" fmla="*/ 0 h 504825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4823147" h="5048251">
                <a:moveTo>
                  <a:pt x="0" y="0"/>
                </a:moveTo>
                <a:lnTo>
                  <a:pt x="1947941" y="0"/>
                </a:lnTo>
                <a:lnTo>
                  <a:pt x="4823147" y="2997879"/>
                </a:lnTo>
                <a:lnTo>
                  <a:pt x="2893456" y="5033362"/>
                </a:lnTo>
                <a:lnTo>
                  <a:pt x="0" y="5048251"/>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7"/>
          <p:cNvSpPr/>
          <p:nvPr/>
        </p:nvSpPr>
        <p:spPr>
          <a:xfrm>
            <a:off x="1672773" y="0"/>
            <a:ext cx="3269617" cy="4710896"/>
          </a:xfrm>
          <a:custGeom>
            <a:avLst/>
            <a:gdLst>
              <a:gd name="connsiteX0" fmla="*/ 0 w 4336612"/>
              <a:gd name="connsiteY0" fmla="*/ 0 h 5048251"/>
              <a:gd name="connsiteX1" fmla="*/ 1362309 w 4336612"/>
              <a:gd name="connsiteY1" fmla="*/ 0 h 5048251"/>
              <a:gd name="connsiteX2" fmla="*/ 4336612 w 4336612"/>
              <a:gd name="connsiteY2" fmla="*/ 2974304 h 5048251"/>
              <a:gd name="connsiteX3" fmla="*/ 2262665 w 4336612"/>
              <a:gd name="connsiteY3" fmla="*/ 5048251 h 5048251"/>
              <a:gd name="connsiteX4" fmla="*/ 900356 w 4336612"/>
              <a:gd name="connsiteY4" fmla="*/ 5048251 h 5048251"/>
              <a:gd name="connsiteX5" fmla="*/ 2974303 w 4336612"/>
              <a:gd name="connsiteY5" fmla="*/ 2974304 h 5048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36612" h="5048251">
                <a:moveTo>
                  <a:pt x="0" y="0"/>
                </a:moveTo>
                <a:lnTo>
                  <a:pt x="1362309" y="0"/>
                </a:lnTo>
                <a:lnTo>
                  <a:pt x="4336612" y="2974304"/>
                </a:lnTo>
                <a:lnTo>
                  <a:pt x="2262665" y="5048251"/>
                </a:lnTo>
                <a:lnTo>
                  <a:pt x="900356" y="5048251"/>
                </a:lnTo>
                <a:lnTo>
                  <a:pt x="2974303" y="2974304"/>
                </a:ln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1"/>
          <p:cNvSpPr txBox="1"/>
          <p:nvPr/>
        </p:nvSpPr>
        <p:spPr>
          <a:xfrm>
            <a:off x="7481744" y="1762421"/>
            <a:ext cx="3338656" cy="521970"/>
          </a:xfrm>
          <a:prstGeom prst="rect">
            <a:avLst/>
          </a:prstGeom>
          <a:noFill/>
        </p:spPr>
        <p:txBody>
          <a:bodyPr wrap="square" rtlCol="0">
            <a:spAutoFit/>
            <a:scene3d>
              <a:camera prst="orthographicFront"/>
              <a:lightRig rig="threePt" dir="t"/>
            </a:scene3d>
            <a:sp3d contourW="12700"/>
          </a:bodyPr>
          <a:lstStyle/>
          <a:p>
            <a:r>
              <a:rPr lang="zh-CN" altLang="en-US" sz="2800" dirty="0">
                <a:solidFill>
                  <a:schemeClr val="tx1"/>
                </a:solidFill>
              </a:rPr>
              <a:t>认识云计算</a:t>
            </a:r>
          </a:p>
        </p:txBody>
      </p:sp>
      <p:sp>
        <p:nvSpPr>
          <p:cNvPr id="15" name="文本框 18"/>
          <p:cNvSpPr txBox="1"/>
          <p:nvPr/>
        </p:nvSpPr>
        <p:spPr>
          <a:xfrm>
            <a:off x="7390304" y="2846640"/>
            <a:ext cx="4115896" cy="521970"/>
          </a:xfrm>
          <a:prstGeom prst="rect">
            <a:avLst/>
          </a:prstGeom>
          <a:noFill/>
        </p:spPr>
        <p:txBody>
          <a:bodyPr wrap="square" rtlCol="0">
            <a:spAutoFit/>
            <a:scene3d>
              <a:camera prst="orthographicFront"/>
              <a:lightRig rig="threePt" dir="t"/>
            </a:scene3d>
            <a:sp3d contourW="12700"/>
          </a:bodyPr>
          <a:lstStyle/>
          <a:p>
            <a:r>
              <a:rPr lang="zh-CN" altLang="en-US" sz="2800" dirty="0">
                <a:solidFill>
                  <a:schemeClr val="bg1"/>
                </a:solidFill>
              </a:rPr>
              <a:t>认识大数据</a:t>
            </a:r>
          </a:p>
        </p:txBody>
      </p:sp>
      <p:pic>
        <p:nvPicPr>
          <p:cNvPr id="19" name="图片 18" descr="C:\Users\Administrator\Desktop\新建文件夹\Virtual business modern technology photos part 4 (5).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val="0"/>
              </a:ext>
            </a:extLst>
          </a:blip>
          <a:srcRect l="42756" t="5840" r="1551" b="1721"/>
          <a:stretch>
            <a:fillRect/>
          </a:stretch>
        </p:blipFill>
        <p:spPr bwMode="auto">
          <a:xfrm>
            <a:off x="0" y="2560109"/>
            <a:ext cx="3546499" cy="3924300"/>
          </a:xfrm>
          <a:custGeom>
            <a:avLst/>
            <a:gdLst>
              <a:gd name="connsiteX0" fmla="*/ 0 w 3546499"/>
              <a:gd name="connsiteY0" fmla="*/ 0 h 3924300"/>
              <a:gd name="connsiteX1" fmla="*/ 1403500 w 3546499"/>
              <a:gd name="connsiteY1" fmla="*/ 0 h 3924300"/>
              <a:gd name="connsiteX2" fmla="*/ 3546499 w 3546499"/>
              <a:gd name="connsiteY2" fmla="*/ 2312100 h 3924300"/>
              <a:gd name="connsiteX3" fmla="*/ 2052211 w 3546499"/>
              <a:gd name="connsiteY3" fmla="*/ 3924300 h 3924300"/>
              <a:gd name="connsiteX4" fmla="*/ 0 w 3546499"/>
              <a:gd name="connsiteY4" fmla="*/ 3924300 h 392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46499" h="3924300">
                <a:moveTo>
                  <a:pt x="0" y="0"/>
                </a:moveTo>
                <a:lnTo>
                  <a:pt x="1403500" y="0"/>
                </a:lnTo>
                <a:lnTo>
                  <a:pt x="3546499" y="2312100"/>
                </a:lnTo>
                <a:lnTo>
                  <a:pt x="2052211" y="3924300"/>
                </a:lnTo>
                <a:lnTo>
                  <a:pt x="0" y="3924300"/>
                </a:lnTo>
                <a:close/>
              </a:path>
            </a:pathLst>
          </a:custGeom>
          <a:noFill/>
          <a:extLst>
            <a:ext uri="{909E8E84-426E-40DD-AFC4-6F175D3DCCD1}">
              <a14:hiddenFill xmlns:a14="http://schemas.microsoft.com/office/drawing/2010/main">
                <a:solidFill>
                  <a:srgbClr val="FFFFFF"/>
                </a:solidFill>
              </a14:hiddenFill>
            </a:ext>
          </a:extLst>
        </p:spPr>
      </p:pic>
      <p:sp>
        <p:nvSpPr>
          <p:cNvPr id="3" name="文本框 2"/>
          <p:cNvSpPr txBox="1"/>
          <p:nvPr/>
        </p:nvSpPr>
        <p:spPr>
          <a:xfrm>
            <a:off x="911474" y="1255430"/>
            <a:ext cx="1723549" cy="1015663"/>
          </a:xfrm>
          <a:prstGeom prst="rect">
            <a:avLst/>
          </a:prstGeom>
          <a:noFill/>
        </p:spPr>
        <p:txBody>
          <a:bodyPr wrap="none" rtlCol="0">
            <a:spAutoFit/>
          </a:bodyPr>
          <a:lstStyle/>
          <a:p>
            <a:pPr algn="ctr"/>
            <a:r>
              <a:rPr lang="zh-CN" altLang="en-US" sz="6000" dirty="0">
                <a:solidFill>
                  <a:schemeClr val="accent3"/>
                </a:solidFill>
                <a:latin typeface="Impact" panose="020B0806030902050204" pitchFamily="34" charset="0"/>
              </a:rPr>
              <a:t>目录</a:t>
            </a:r>
          </a:p>
        </p:txBody>
      </p:sp>
      <p:sp>
        <p:nvSpPr>
          <p:cNvPr id="20" name="文本框 18"/>
          <p:cNvSpPr txBox="1"/>
          <p:nvPr/>
        </p:nvSpPr>
        <p:spPr>
          <a:xfrm>
            <a:off x="7390304" y="3960244"/>
            <a:ext cx="4115896" cy="521970"/>
          </a:xfrm>
          <a:prstGeom prst="rect">
            <a:avLst/>
          </a:prstGeom>
          <a:noFill/>
        </p:spPr>
        <p:txBody>
          <a:bodyPr wrap="square" rtlCol="0">
            <a:spAutoFit/>
            <a:scene3d>
              <a:camera prst="orthographicFront"/>
              <a:lightRig rig="threePt" dir="t"/>
            </a:scene3d>
            <a:sp3d contourW="12700"/>
          </a:bodyPr>
          <a:lstStyle/>
          <a:p>
            <a:r>
              <a:rPr lang="zh-CN" altLang="en-US" sz="2800" dirty="0">
                <a:solidFill>
                  <a:schemeClr val="tx1">
                    <a:lumMod val="85000"/>
                    <a:lumOff val="15000"/>
                  </a:schemeClr>
                </a:solidFill>
              </a:rPr>
              <a:t>认识其他新兴技术</a:t>
            </a:r>
          </a:p>
        </p:txBody>
      </p:sp>
      <p:sp>
        <p:nvSpPr>
          <p:cNvPr id="4" name="TextBox 3"/>
          <p:cNvSpPr txBox="1"/>
          <p:nvPr/>
        </p:nvSpPr>
        <p:spPr>
          <a:xfrm>
            <a:off x="6115050" y="1763261"/>
            <a:ext cx="1366694" cy="523220"/>
          </a:xfrm>
          <a:prstGeom prst="rect">
            <a:avLst/>
          </a:prstGeom>
          <a:noFill/>
          <a:ln>
            <a:noFill/>
          </a:ln>
        </p:spPr>
        <p:txBody>
          <a:bodyPr wrap="square" rtlCol="0">
            <a:spAutoFit/>
          </a:bodyPr>
          <a:lstStyle/>
          <a:p>
            <a:r>
              <a:rPr lang="zh-CN" altLang="en-US" sz="2800" dirty="0"/>
              <a:t>任务一</a:t>
            </a:r>
            <a:endParaRPr lang="en-US" altLang="zh-CN" sz="2800" dirty="0"/>
          </a:p>
        </p:txBody>
      </p:sp>
      <p:sp>
        <p:nvSpPr>
          <p:cNvPr id="22" name="TextBox 21"/>
          <p:cNvSpPr txBox="1"/>
          <p:nvPr/>
        </p:nvSpPr>
        <p:spPr>
          <a:xfrm>
            <a:off x="6115050" y="2859998"/>
            <a:ext cx="1366694" cy="523220"/>
          </a:xfrm>
          <a:prstGeom prst="rect">
            <a:avLst/>
          </a:prstGeom>
          <a:noFill/>
          <a:ln>
            <a:noFill/>
          </a:ln>
        </p:spPr>
        <p:txBody>
          <a:bodyPr wrap="square" rtlCol="0">
            <a:spAutoFit/>
          </a:bodyPr>
          <a:lstStyle/>
          <a:p>
            <a:r>
              <a:rPr lang="zh-CN" altLang="en-US" sz="2800" dirty="0">
                <a:solidFill>
                  <a:schemeClr val="tx1">
                    <a:lumMod val="85000"/>
                    <a:lumOff val="15000"/>
                  </a:schemeClr>
                </a:solidFill>
              </a:rPr>
              <a:t>任务二</a:t>
            </a:r>
            <a:endParaRPr lang="en-US" altLang="zh-CN" sz="2800" dirty="0">
              <a:solidFill>
                <a:schemeClr val="tx1">
                  <a:lumMod val="85000"/>
                  <a:lumOff val="15000"/>
                </a:schemeClr>
              </a:solidFill>
            </a:endParaRPr>
          </a:p>
        </p:txBody>
      </p:sp>
      <p:sp>
        <p:nvSpPr>
          <p:cNvPr id="23" name="TextBox 22"/>
          <p:cNvSpPr txBox="1"/>
          <p:nvPr/>
        </p:nvSpPr>
        <p:spPr>
          <a:xfrm>
            <a:off x="6115050" y="3966406"/>
            <a:ext cx="1366694" cy="523220"/>
          </a:xfrm>
          <a:prstGeom prst="rect">
            <a:avLst/>
          </a:prstGeom>
          <a:noFill/>
          <a:ln>
            <a:noFill/>
          </a:ln>
        </p:spPr>
        <p:txBody>
          <a:bodyPr wrap="square" rtlCol="0">
            <a:spAutoFit/>
          </a:bodyPr>
          <a:lstStyle/>
          <a:p>
            <a:r>
              <a:rPr lang="zh-CN" altLang="en-US" sz="2800" dirty="0">
                <a:solidFill>
                  <a:schemeClr val="tx1">
                    <a:lumMod val="85000"/>
                    <a:lumOff val="15000"/>
                  </a:schemeClr>
                </a:solidFill>
              </a:rPr>
              <a:t>任务三</a:t>
            </a:r>
            <a:endParaRPr lang="en-US" altLang="zh-CN" sz="2800" dirty="0">
              <a:solidFill>
                <a:schemeClr val="tx1">
                  <a:lumMod val="85000"/>
                  <a:lumOff val="15000"/>
                </a:schemeClr>
              </a:solidFill>
            </a:endParaRPr>
          </a:p>
        </p:txBody>
      </p:sp>
      <p:sp>
        <p:nvSpPr>
          <p:cNvPr id="24" name="TextBox 23"/>
          <p:cNvSpPr txBox="1"/>
          <p:nvPr/>
        </p:nvSpPr>
        <p:spPr>
          <a:xfrm>
            <a:off x="6115050" y="4933560"/>
            <a:ext cx="2023110" cy="523220"/>
          </a:xfrm>
          <a:prstGeom prst="rect">
            <a:avLst/>
          </a:prstGeom>
          <a:noFill/>
          <a:ln>
            <a:noFill/>
          </a:ln>
        </p:spPr>
        <p:txBody>
          <a:bodyPr wrap="square" rtlCol="0">
            <a:spAutoFit/>
          </a:bodyPr>
          <a:lstStyle/>
          <a:p>
            <a:r>
              <a:rPr lang="zh-CN" altLang="en-US" sz="2800" dirty="0">
                <a:solidFill>
                  <a:schemeClr val="tx1">
                    <a:lumMod val="85000"/>
                    <a:lumOff val="15000"/>
                  </a:schemeClr>
                </a:solidFill>
              </a:rPr>
              <a:t>课后练习</a:t>
            </a:r>
            <a:endParaRPr lang="en-US" altLang="zh-CN" sz="2800" dirty="0">
              <a:solidFill>
                <a:schemeClr val="tx1">
                  <a:lumMod val="85000"/>
                  <a:lumOff val="1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012825" y="2078355"/>
            <a:ext cx="10389235" cy="3899535"/>
          </a:xfrm>
          <a:prstGeom prst="rect">
            <a:avLst/>
          </a:prstGeom>
          <a:solidFill>
            <a:schemeClr val="bg1"/>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87181" y="2373840"/>
            <a:ext cx="329784" cy="26751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1318772" y="2814523"/>
            <a:ext cx="1401277" cy="0"/>
          </a:xfrm>
          <a:prstGeom prst="line">
            <a:avLst/>
          </a:prstGeom>
          <a:ln w="25400" cap="rnd">
            <a:solidFill>
              <a:schemeClr val="accent4"/>
            </a:solidFill>
            <a:round/>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1216660" y="2901315"/>
            <a:ext cx="9502140" cy="2676525"/>
          </a:xfrm>
          <a:prstGeom prst="rect">
            <a:avLst/>
          </a:prstGeom>
        </p:spPr>
        <p:txBody>
          <a:bodyPr wrap="square">
            <a:spAutoFit/>
          </a:bodyPr>
          <a:lstStyle/>
          <a:p>
            <a:pPr algn="just">
              <a:lnSpc>
                <a:spcPct val="120000"/>
              </a:lnSpc>
            </a:pPr>
            <a:r>
              <a:rPr lang="zh-CN" altLang="en-US" sz="2000" dirty="0">
                <a:solidFill>
                  <a:schemeClr val="tx1">
                    <a:lumMod val="85000"/>
                    <a:lumOff val="15000"/>
                  </a:schemeClr>
                </a:solidFill>
              </a:rPr>
              <a:t>肖磊最近使用计算机发现，网页中经常会推荐一些他曾经搜索或关注过的信息，如前段时间，他在天猫上购买了一双运动鞋，然后每次打开天猫网页时，在推荐购买区则会显示一些同类的物品。肖磊觉得太神奇了，经过了解，原来是大数据技术的结果，它将用户的使用习惯，搜索习惯记录到数据库中，然后应用独特的算法计算出用户可能对什么感兴趣或需要，然后将相同的类目推荐到用户眼前。 </a:t>
            </a:r>
          </a:p>
          <a:p>
            <a:pPr algn="just">
              <a:lnSpc>
                <a:spcPct val="120000"/>
              </a:lnSpc>
            </a:pPr>
            <a:r>
              <a:rPr lang="zh-CN" altLang="en-US" sz="2000" dirty="0">
                <a:solidFill>
                  <a:schemeClr val="tx1">
                    <a:lumMod val="85000"/>
                    <a:lumOff val="15000"/>
                  </a:schemeClr>
                </a:solidFill>
              </a:rPr>
              <a:t>本任务要求认识大数据技术的基本概念，了解数据的计量单位，熟悉大数据处理的基本流程，以及大数据的典型应用案例。</a:t>
            </a:r>
          </a:p>
        </p:txBody>
      </p:sp>
      <p:sp>
        <p:nvSpPr>
          <p:cNvPr id="19" name="矩形 18"/>
          <p:cNvSpPr/>
          <p:nvPr/>
        </p:nvSpPr>
        <p:spPr>
          <a:xfrm>
            <a:off x="1216965" y="2280831"/>
            <a:ext cx="2804222" cy="497316"/>
          </a:xfrm>
          <a:prstGeom prst="rect">
            <a:avLst/>
          </a:prstGeom>
        </p:spPr>
        <p:txBody>
          <a:bodyPr wrap="square">
            <a:spAutoFit/>
          </a:bodyPr>
          <a:lstStyle/>
          <a:p>
            <a:pPr algn="just">
              <a:lnSpc>
                <a:spcPct val="120000"/>
              </a:lnSpc>
            </a:pPr>
            <a:r>
              <a:rPr lang="zh-CN" altLang="en-US" sz="2400" b="1" dirty="0">
                <a:solidFill>
                  <a:schemeClr val="tx1">
                    <a:lumMod val="65000"/>
                    <a:lumOff val="35000"/>
                  </a:schemeClr>
                </a:solidFill>
              </a:rPr>
              <a:t>任务要求</a:t>
            </a:r>
          </a:p>
        </p:txBody>
      </p:sp>
      <p:sp>
        <p:nvSpPr>
          <p:cNvPr id="9" name="矩形 8"/>
          <p:cNvSpPr/>
          <p:nvPr/>
        </p:nvSpPr>
        <p:spPr>
          <a:xfrm>
            <a:off x="2328863" y="0"/>
            <a:ext cx="9863137" cy="11417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0" y="0"/>
            <a:ext cx="3596749" cy="1141756"/>
          </a:xfrm>
          <a:custGeom>
            <a:avLst/>
            <a:gdLst>
              <a:gd name="connsiteX0" fmla="*/ 0 w 3596749"/>
              <a:gd name="connsiteY0" fmla="*/ 0 h 1268414"/>
              <a:gd name="connsiteX1" fmla="*/ 299302 w 3596749"/>
              <a:gd name="connsiteY1" fmla="*/ 0 h 1268414"/>
              <a:gd name="connsiteX2" fmla="*/ 795613 w 3596749"/>
              <a:gd name="connsiteY2" fmla="*/ 0 h 1268414"/>
              <a:gd name="connsiteX3" fmla="*/ 806567 w 3596749"/>
              <a:gd name="connsiteY3" fmla="*/ 0 h 1268414"/>
              <a:gd name="connsiteX4" fmla="*/ 1105869 w 3596749"/>
              <a:gd name="connsiteY4" fmla="*/ 0 h 1268414"/>
              <a:gd name="connsiteX5" fmla="*/ 1252078 w 3596749"/>
              <a:gd name="connsiteY5" fmla="*/ 0 h 1268414"/>
              <a:gd name="connsiteX6" fmla="*/ 1602180 w 3596749"/>
              <a:gd name="connsiteY6" fmla="*/ 0 h 1268414"/>
              <a:gd name="connsiteX7" fmla="*/ 1708543 w 3596749"/>
              <a:gd name="connsiteY7" fmla="*/ 0 h 1268414"/>
              <a:gd name="connsiteX8" fmla="*/ 2042864 w 3596749"/>
              <a:gd name="connsiteY8" fmla="*/ 0 h 1268414"/>
              <a:gd name="connsiteX9" fmla="*/ 2058645 w 3596749"/>
              <a:gd name="connsiteY9" fmla="*/ 0 h 1268414"/>
              <a:gd name="connsiteX10" fmla="*/ 2515110 w 3596749"/>
              <a:gd name="connsiteY10" fmla="*/ 0 h 1268414"/>
              <a:gd name="connsiteX11" fmla="*/ 2849431 w 3596749"/>
              <a:gd name="connsiteY11" fmla="*/ 0 h 1268414"/>
              <a:gd name="connsiteX12" fmla="*/ 3596749 w 3596749"/>
              <a:gd name="connsiteY12" fmla="*/ 747318 h 1268414"/>
              <a:gd name="connsiteX13" fmla="*/ 3075653 w 3596749"/>
              <a:gd name="connsiteY13" fmla="*/ 1268414 h 1268414"/>
              <a:gd name="connsiteX14" fmla="*/ 2744509 w 3596749"/>
              <a:gd name="connsiteY14" fmla="*/ 1268414 h 1268414"/>
              <a:gd name="connsiteX15" fmla="*/ 2359995 w 3596749"/>
              <a:gd name="connsiteY15" fmla="*/ 1268414 h 1268414"/>
              <a:gd name="connsiteX16" fmla="*/ 2288044 w 3596749"/>
              <a:gd name="connsiteY16" fmla="*/ 1268414 h 1268414"/>
              <a:gd name="connsiteX17" fmla="*/ 2269086 w 3596749"/>
              <a:gd name="connsiteY17" fmla="*/ 1268414 h 1268414"/>
              <a:gd name="connsiteX18" fmla="*/ 2018799 w 3596749"/>
              <a:gd name="connsiteY18" fmla="*/ 1268414 h 1268414"/>
              <a:gd name="connsiteX19" fmla="*/ 1937942 w 3596749"/>
              <a:gd name="connsiteY19" fmla="*/ 1268414 h 1268414"/>
              <a:gd name="connsiteX20" fmla="*/ 1831579 w 3596749"/>
              <a:gd name="connsiteY20" fmla="*/ 1268414 h 1268414"/>
              <a:gd name="connsiteX21" fmla="*/ 1562334 w 3596749"/>
              <a:gd name="connsiteY21" fmla="*/ 1268414 h 1268414"/>
              <a:gd name="connsiteX22" fmla="*/ 1553428 w 3596749"/>
              <a:gd name="connsiteY22" fmla="*/ 1268414 h 1268414"/>
              <a:gd name="connsiteX23" fmla="*/ 1532278 w 3596749"/>
              <a:gd name="connsiteY23" fmla="*/ 1268414 h 1268414"/>
              <a:gd name="connsiteX24" fmla="*/ 1481477 w 3596749"/>
              <a:gd name="connsiteY24" fmla="*/ 1268414 h 1268414"/>
              <a:gd name="connsiteX25" fmla="*/ 1212232 w 3596749"/>
              <a:gd name="connsiteY25" fmla="*/ 1268414 h 1268414"/>
              <a:gd name="connsiteX26" fmla="*/ 1105869 w 3596749"/>
              <a:gd name="connsiteY26" fmla="*/ 1268414 h 1268414"/>
              <a:gd name="connsiteX27" fmla="*/ 1025012 w 3596749"/>
              <a:gd name="connsiteY27" fmla="*/ 1268414 h 1268414"/>
              <a:gd name="connsiteX28" fmla="*/ 806567 w 3596749"/>
              <a:gd name="connsiteY28" fmla="*/ 1268414 h 1268414"/>
              <a:gd name="connsiteX29" fmla="*/ 755767 w 3596749"/>
              <a:gd name="connsiteY29" fmla="*/ 1268414 h 1268414"/>
              <a:gd name="connsiteX30" fmla="*/ 725711 w 3596749"/>
              <a:gd name="connsiteY30" fmla="*/ 1268414 h 1268414"/>
              <a:gd name="connsiteX31" fmla="*/ 299302 w 3596749"/>
              <a:gd name="connsiteY31" fmla="*/ 1268414 h 1268414"/>
              <a:gd name="connsiteX32" fmla="*/ 0 w 3596749"/>
              <a:gd name="connsiteY32" fmla="*/ 1268414 h 1268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596749" h="1268414">
                <a:moveTo>
                  <a:pt x="0" y="0"/>
                </a:moveTo>
                <a:lnTo>
                  <a:pt x="299302" y="0"/>
                </a:lnTo>
                <a:lnTo>
                  <a:pt x="795613" y="0"/>
                </a:lnTo>
                <a:lnTo>
                  <a:pt x="806567" y="0"/>
                </a:lnTo>
                <a:lnTo>
                  <a:pt x="1105869" y="0"/>
                </a:lnTo>
                <a:lnTo>
                  <a:pt x="1252078" y="0"/>
                </a:lnTo>
                <a:lnTo>
                  <a:pt x="1602180" y="0"/>
                </a:lnTo>
                <a:lnTo>
                  <a:pt x="1708543" y="0"/>
                </a:lnTo>
                <a:lnTo>
                  <a:pt x="2042864" y="0"/>
                </a:lnTo>
                <a:lnTo>
                  <a:pt x="2058645" y="0"/>
                </a:lnTo>
                <a:lnTo>
                  <a:pt x="2515110" y="0"/>
                </a:lnTo>
                <a:lnTo>
                  <a:pt x="2849431" y="0"/>
                </a:lnTo>
                <a:lnTo>
                  <a:pt x="3596749" y="747318"/>
                </a:lnTo>
                <a:lnTo>
                  <a:pt x="3075653" y="1268414"/>
                </a:lnTo>
                <a:lnTo>
                  <a:pt x="2744509" y="1268414"/>
                </a:lnTo>
                <a:lnTo>
                  <a:pt x="2359995" y="1268414"/>
                </a:lnTo>
                <a:lnTo>
                  <a:pt x="2288044" y="1268414"/>
                </a:lnTo>
                <a:lnTo>
                  <a:pt x="2269086" y="1268414"/>
                </a:lnTo>
                <a:lnTo>
                  <a:pt x="2018799" y="1268414"/>
                </a:lnTo>
                <a:lnTo>
                  <a:pt x="1937942" y="1268414"/>
                </a:lnTo>
                <a:lnTo>
                  <a:pt x="1831579" y="1268414"/>
                </a:lnTo>
                <a:lnTo>
                  <a:pt x="1562334" y="1268414"/>
                </a:lnTo>
                <a:lnTo>
                  <a:pt x="1553428" y="1268414"/>
                </a:lnTo>
                <a:lnTo>
                  <a:pt x="1532278" y="1268414"/>
                </a:lnTo>
                <a:lnTo>
                  <a:pt x="1481477" y="1268414"/>
                </a:lnTo>
                <a:lnTo>
                  <a:pt x="1212232" y="1268414"/>
                </a:lnTo>
                <a:lnTo>
                  <a:pt x="1105869" y="1268414"/>
                </a:lnTo>
                <a:lnTo>
                  <a:pt x="1025012" y="1268414"/>
                </a:lnTo>
                <a:lnTo>
                  <a:pt x="806567" y="1268414"/>
                </a:lnTo>
                <a:lnTo>
                  <a:pt x="755767" y="1268414"/>
                </a:lnTo>
                <a:lnTo>
                  <a:pt x="725711" y="1268414"/>
                </a:lnTo>
                <a:lnTo>
                  <a:pt x="299302" y="1268414"/>
                </a:lnTo>
                <a:lnTo>
                  <a:pt x="0" y="126841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568812" y="299314"/>
            <a:ext cx="2031326" cy="646331"/>
          </a:xfrm>
          <a:prstGeom prst="rect">
            <a:avLst/>
          </a:prstGeom>
          <a:noFill/>
        </p:spPr>
        <p:txBody>
          <a:bodyPr wrap="none" rtlCol="0">
            <a:spAutoFit/>
            <a:scene3d>
              <a:camera prst="orthographicFront"/>
              <a:lightRig rig="threePt" dir="t"/>
            </a:scene3d>
            <a:sp3d contourW="12700"/>
          </a:bodyPr>
          <a:lstStyle/>
          <a:p>
            <a:pPr algn="ctr"/>
            <a:r>
              <a:rPr lang="zh-CN" altLang="en-US" sz="3600" b="1" dirty="0">
                <a:solidFill>
                  <a:schemeClr val="accent3"/>
                </a:solidFill>
                <a:latin typeface="+mn-ea"/>
                <a:cs typeface="经典综艺体简" panose="02010609000101010101" pitchFamily="49" charset="-122"/>
              </a:rPr>
              <a:t>任务要求</a:t>
            </a:r>
          </a:p>
        </p:txBody>
      </p:sp>
      <p:sp>
        <p:nvSpPr>
          <p:cNvPr id="21" name="文本框 11"/>
          <p:cNvSpPr txBox="1"/>
          <p:nvPr/>
        </p:nvSpPr>
        <p:spPr>
          <a:xfrm>
            <a:off x="5143658" y="534841"/>
            <a:ext cx="3338656" cy="521970"/>
          </a:xfrm>
          <a:prstGeom prst="rect">
            <a:avLst/>
          </a:prstGeom>
          <a:noFill/>
        </p:spPr>
        <p:txBody>
          <a:bodyPr wrap="square" rtlCol="0">
            <a:spAutoFit/>
            <a:scene3d>
              <a:camera prst="orthographicFront"/>
              <a:lightRig rig="threePt" dir="t"/>
            </a:scene3d>
            <a:sp3d contourW="12700"/>
          </a:bodyPr>
          <a:lstStyle/>
          <a:p>
            <a:r>
              <a:rPr lang="zh-CN" altLang="en-US" sz="2800" dirty="0">
                <a:solidFill>
                  <a:schemeClr val="tx1">
                    <a:lumMod val="85000"/>
                    <a:lumOff val="15000"/>
                  </a:schemeClr>
                </a:solidFill>
              </a:rPr>
              <a:t>认识大数据</a:t>
            </a:r>
          </a:p>
        </p:txBody>
      </p:sp>
      <p:sp>
        <p:nvSpPr>
          <p:cNvPr id="22" name="TextBox 21"/>
          <p:cNvSpPr txBox="1"/>
          <p:nvPr/>
        </p:nvSpPr>
        <p:spPr>
          <a:xfrm>
            <a:off x="3776964" y="535681"/>
            <a:ext cx="1366694" cy="521970"/>
          </a:xfrm>
          <a:prstGeom prst="rect">
            <a:avLst/>
          </a:prstGeom>
          <a:noFill/>
          <a:ln>
            <a:noFill/>
          </a:ln>
        </p:spPr>
        <p:txBody>
          <a:bodyPr wrap="square" rtlCol="0">
            <a:spAutoFit/>
          </a:bodyPr>
          <a:lstStyle/>
          <a:p>
            <a:r>
              <a:rPr lang="zh-CN" altLang="en-US" sz="2800" dirty="0">
                <a:solidFill>
                  <a:schemeClr val="tx1">
                    <a:lumMod val="85000"/>
                    <a:lumOff val="15000"/>
                  </a:schemeClr>
                </a:solidFill>
              </a:rPr>
              <a:t>任务二</a:t>
            </a:r>
            <a:endParaRPr lang="en-US" altLang="zh-CN" sz="2800" dirty="0">
              <a:solidFill>
                <a:schemeClr val="tx1">
                  <a:lumMod val="85000"/>
                  <a:lumOff val="1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012825" y="2218690"/>
            <a:ext cx="9728200" cy="3209925"/>
          </a:xfrm>
          <a:prstGeom prst="rect">
            <a:avLst/>
          </a:prstGeom>
          <a:solidFill>
            <a:schemeClr val="bg1"/>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87095" y="2513965"/>
            <a:ext cx="329565" cy="18497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1318772" y="2954858"/>
            <a:ext cx="1401277" cy="0"/>
          </a:xfrm>
          <a:prstGeom prst="line">
            <a:avLst/>
          </a:prstGeom>
          <a:ln w="25400" cap="rnd">
            <a:solidFill>
              <a:schemeClr val="accent4"/>
            </a:solidFill>
            <a:round/>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1216965" y="2421166"/>
            <a:ext cx="1885050" cy="535531"/>
          </a:xfrm>
          <a:prstGeom prst="rect">
            <a:avLst/>
          </a:prstGeom>
        </p:spPr>
        <p:txBody>
          <a:bodyPr wrap="square">
            <a:spAutoFit/>
          </a:bodyPr>
          <a:lstStyle/>
          <a:p>
            <a:pPr algn="just">
              <a:lnSpc>
                <a:spcPct val="120000"/>
              </a:lnSpc>
            </a:pPr>
            <a:r>
              <a:rPr lang="zh-CN" altLang="en-US" sz="2400" b="1" dirty="0">
                <a:solidFill>
                  <a:schemeClr val="tx1">
                    <a:lumMod val="65000"/>
                    <a:lumOff val="35000"/>
                  </a:schemeClr>
                </a:solidFill>
              </a:rPr>
              <a:t>相关知识</a:t>
            </a:r>
          </a:p>
        </p:txBody>
      </p:sp>
      <p:sp>
        <p:nvSpPr>
          <p:cNvPr id="9" name="矩形 8"/>
          <p:cNvSpPr/>
          <p:nvPr/>
        </p:nvSpPr>
        <p:spPr>
          <a:xfrm>
            <a:off x="2328863" y="0"/>
            <a:ext cx="9863137" cy="11417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0" y="0"/>
            <a:ext cx="3596749" cy="1141756"/>
          </a:xfrm>
          <a:custGeom>
            <a:avLst/>
            <a:gdLst>
              <a:gd name="connsiteX0" fmla="*/ 0 w 3596749"/>
              <a:gd name="connsiteY0" fmla="*/ 0 h 1268414"/>
              <a:gd name="connsiteX1" fmla="*/ 299302 w 3596749"/>
              <a:gd name="connsiteY1" fmla="*/ 0 h 1268414"/>
              <a:gd name="connsiteX2" fmla="*/ 795613 w 3596749"/>
              <a:gd name="connsiteY2" fmla="*/ 0 h 1268414"/>
              <a:gd name="connsiteX3" fmla="*/ 806567 w 3596749"/>
              <a:gd name="connsiteY3" fmla="*/ 0 h 1268414"/>
              <a:gd name="connsiteX4" fmla="*/ 1105869 w 3596749"/>
              <a:gd name="connsiteY4" fmla="*/ 0 h 1268414"/>
              <a:gd name="connsiteX5" fmla="*/ 1252078 w 3596749"/>
              <a:gd name="connsiteY5" fmla="*/ 0 h 1268414"/>
              <a:gd name="connsiteX6" fmla="*/ 1602180 w 3596749"/>
              <a:gd name="connsiteY6" fmla="*/ 0 h 1268414"/>
              <a:gd name="connsiteX7" fmla="*/ 1708543 w 3596749"/>
              <a:gd name="connsiteY7" fmla="*/ 0 h 1268414"/>
              <a:gd name="connsiteX8" fmla="*/ 2042864 w 3596749"/>
              <a:gd name="connsiteY8" fmla="*/ 0 h 1268414"/>
              <a:gd name="connsiteX9" fmla="*/ 2058645 w 3596749"/>
              <a:gd name="connsiteY9" fmla="*/ 0 h 1268414"/>
              <a:gd name="connsiteX10" fmla="*/ 2515110 w 3596749"/>
              <a:gd name="connsiteY10" fmla="*/ 0 h 1268414"/>
              <a:gd name="connsiteX11" fmla="*/ 2849431 w 3596749"/>
              <a:gd name="connsiteY11" fmla="*/ 0 h 1268414"/>
              <a:gd name="connsiteX12" fmla="*/ 3596749 w 3596749"/>
              <a:gd name="connsiteY12" fmla="*/ 747318 h 1268414"/>
              <a:gd name="connsiteX13" fmla="*/ 3075653 w 3596749"/>
              <a:gd name="connsiteY13" fmla="*/ 1268414 h 1268414"/>
              <a:gd name="connsiteX14" fmla="*/ 2744509 w 3596749"/>
              <a:gd name="connsiteY14" fmla="*/ 1268414 h 1268414"/>
              <a:gd name="connsiteX15" fmla="*/ 2359995 w 3596749"/>
              <a:gd name="connsiteY15" fmla="*/ 1268414 h 1268414"/>
              <a:gd name="connsiteX16" fmla="*/ 2288044 w 3596749"/>
              <a:gd name="connsiteY16" fmla="*/ 1268414 h 1268414"/>
              <a:gd name="connsiteX17" fmla="*/ 2269086 w 3596749"/>
              <a:gd name="connsiteY17" fmla="*/ 1268414 h 1268414"/>
              <a:gd name="connsiteX18" fmla="*/ 2018799 w 3596749"/>
              <a:gd name="connsiteY18" fmla="*/ 1268414 h 1268414"/>
              <a:gd name="connsiteX19" fmla="*/ 1937942 w 3596749"/>
              <a:gd name="connsiteY19" fmla="*/ 1268414 h 1268414"/>
              <a:gd name="connsiteX20" fmla="*/ 1831579 w 3596749"/>
              <a:gd name="connsiteY20" fmla="*/ 1268414 h 1268414"/>
              <a:gd name="connsiteX21" fmla="*/ 1562334 w 3596749"/>
              <a:gd name="connsiteY21" fmla="*/ 1268414 h 1268414"/>
              <a:gd name="connsiteX22" fmla="*/ 1553428 w 3596749"/>
              <a:gd name="connsiteY22" fmla="*/ 1268414 h 1268414"/>
              <a:gd name="connsiteX23" fmla="*/ 1532278 w 3596749"/>
              <a:gd name="connsiteY23" fmla="*/ 1268414 h 1268414"/>
              <a:gd name="connsiteX24" fmla="*/ 1481477 w 3596749"/>
              <a:gd name="connsiteY24" fmla="*/ 1268414 h 1268414"/>
              <a:gd name="connsiteX25" fmla="*/ 1212232 w 3596749"/>
              <a:gd name="connsiteY25" fmla="*/ 1268414 h 1268414"/>
              <a:gd name="connsiteX26" fmla="*/ 1105869 w 3596749"/>
              <a:gd name="connsiteY26" fmla="*/ 1268414 h 1268414"/>
              <a:gd name="connsiteX27" fmla="*/ 1025012 w 3596749"/>
              <a:gd name="connsiteY27" fmla="*/ 1268414 h 1268414"/>
              <a:gd name="connsiteX28" fmla="*/ 806567 w 3596749"/>
              <a:gd name="connsiteY28" fmla="*/ 1268414 h 1268414"/>
              <a:gd name="connsiteX29" fmla="*/ 755767 w 3596749"/>
              <a:gd name="connsiteY29" fmla="*/ 1268414 h 1268414"/>
              <a:gd name="connsiteX30" fmla="*/ 725711 w 3596749"/>
              <a:gd name="connsiteY30" fmla="*/ 1268414 h 1268414"/>
              <a:gd name="connsiteX31" fmla="*/ 299302 w 3596749"/>
              <a:gd name="connsiteY31" fmla="*/ 1268414 h 1268414"/>
              <a:gd name="connsiteX32" fmla="*/ 0 w 3596749"/>
              <a:gd name="connsiteY32" fmla="*/ 1268414 h 1268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596749" h="1268414">
                <a:moveTo>
                  <a:pt x="0" y="0"/>
                </a:moveTo>
                <a:lnTo>
                  <a:pt x="299302" y="0"/>
                </a:lnTo>
                <a:lnTo>
                  <a:pt x="795613" y="0"/>
                </a:lnTo>
                <a:lnTo>
                  <a:pt x="806567" y="0"/>
                </a:lnTo>
                <a:lnTo>
                  <a:pt x="1105869" y="0"/>
                </a:lnTo>
                <a:lnTo>
                  <a:pt x="1252078" y="0"/>
                </a:lnTo>
                <a:lnTo>
                  <a:pt x="1602180" y="0"/>
                </a:lnTo>
                <a:lnTo>
                  <a:pt x="1708543" y="0"/>
                </a:lnTo>
                <a:lnTo>
                  <a:pt x="2042864" y="0"/>
                </a:lnTo>
                <a:lnTo>
                  <a:pt x="2058645" y="0"/>
                </a:lnTo>
                <a:lnTo>
                  <a:pt x="2515110" y="0"/>
                </a:lnTo>
                <a:lnTo>
                  <a:pt x="2849431" y="0"/>
                </a:lnTo>
                <a:lnTo>
                  <a:pt x="3596749" y="747318"/>
                </a:lnTo>
                <a:lnTo>
                  <a:pt x="3075653" y="1268414"/>
                </a:lnTo>
                <a:lnTo>
                  <a:pt x="2744509" y="1268414"/>
                </a:lnTo>
                <a:lnTo>
                  <a:pt x="2359995" y="1268414"/>
                </a:lnTo>
                <a:lnTo>
                  <a:pt x="2288044" y="1268414"/>
                </a:lnTo>
                <a:lnTo>
                  <a:pt x="2269086" y="1268414"/>
                </a:lnTo>
                <a:lnTo>
                  <a:pt x="2018799" y="1268414"/>
                </a:lnTo>
                <a:lnTo>
                  <a:pt x="1937942" y="1268414"/>
                </a:lnTo>
                <a:lnTo>
                  <a:pt x="1831579" y="1268414"/>
                </a:lnTo>
                <a:lnTo>
                  <a:pt x="1562334" y="1268414"/>
                </a:lnTo>
                <a:lnTo>
                  <a:pt x="1553428" y="1268414"/>
                </a:lnTo>
                <a:lnTo>
                  <a:pt x="1532278" y="1268414"/>
                </a:lnTo>
                <a:lnTo>
                  <a:pt x="1481477" y="1268414"/>
                </a:lnTo>
                <a:lnTo>
                  <a:pt x="1212232" y="1268414"/>
                </a:lnTo>
                <a:lnTo>
                  <a:pt x="1105869" y="1268414"/>
                </a:lnTo>
                <a:lnTo>
                  <a:pt x="1025012" y="1268414"/>
                </a:lnTo>
                <a:lnTo>
                  <a:pt x="806567" y="1268414"/>
                </a:lnTo>
                <a:lnTo>
                  <a:pt x="755767" y="1268414"/>
                </a:lnTo>
                <a:lnTo>
                  <a:pt x="725711" y="1268414"/>
                </a:lnTo>
                <a:lnTo>
                  <a:pt x="299302" y="1268414"/>
                </a:lnTo>
                <a:lnTo>
                  <a:pt x="0" y="126841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568812" y="299314"/>
            <a:ext cx="2031326" cy="646331"/>
          </a:xfrm>
          <a:prstGeom prst="rect">
            <a:avLst/>
          </a:prstGeom>
          <a:noFill/>
        </p:spPr>
        <p:txBody>
          <a:bodyPr wrap="none" rtlCol="0">
            <a:spAutoFit/>
            <a:scene3d>
              <a:camera prst="orthographicFront"/>
              <a:lightRig rig="threePt" dir="t"/>
            </a:scene3d>
            <a:sp3d contourW="12700"/>
          </a:bodyPr>
          <a:lstStyle/>
          <a:p>
            <a:pPr algn="ctr"/>
            <a:r>
              <a:rPr lang="zh-CN" altLang="en-US" sz="3600" b="1" dirty="0">
                <a:solidFill>
                  <a:schemeClr val="accent3"/>
                </a:solidFill>
                <a:latin typeface="+mn-ea"/>
                <a:cs typeface="经典综艺体简" panose="02010609000101010101" pitchFamily="49" charset="-122"/>
              </a:rPr>
              <a:t>相关知识</a:t>
            </a:r>
          </a:p>
        </p:txBody>
      </p:sp>
      <p:sp>
        <p:nvSpPr>
          <p:cNvPr id="21" name="文本框 11"/>
          <p:cNvSpPr txBox="1"/>
          <p:nvPr/>
        </p:nvSpPr>
        <p:spPr>
          <a:xfrm>
            <a:off x="5143658" y="534841"/>
            <a:ext cx="3338656" cy="521970"/>
          </a:xfrm>
          <a:prstGeom prst="rect">
            <a:avLst/>
          </a:prstGeom>
          <a:noFill/>
        </p:spPr>
        <p:txBody>
          <a:bodyPr wrap="square" rtlCol="0">
            <a:spAutoFit/>
            <a:scene3d>
              <a:camera prst="orthographicFront"/>
              <a:lightRig rig="threePt" dir="t"/>
            </a:scene3d>
            <a:sp3d contourW="12700"/>
          </a:bodyPr>
          <a:lstStyle/>
          <a:p>
            <a:r>
              <a:rPr lang="zh-CN" altLang="en-US" sz="2800" dirty="0">
                <a:solidFill>
                  <a:schemeClr val="tx1">
                    <a:lumMod val="85000"/>
                    <a:lumOff val="15000"/>
                  </a:schemeClr>
                </a:solidFill>
              </a:rPr>
              <a:t>认识大数据</a:t>
            </a:r>
          </a:p>
        </p:txBody>
      </p:sp>
      <p:sp>
        <p:nvSpPr>
          <p:cNvPr id="22" name="TextBox 21"/>
          <p:cNvSpPr txBox="1"/>
          <p:nvPr/>
        </p:nvSpPr>
        <p:spPr>
          <a:xfrm>
            <a:off x="3776964" y="535681"/>
            <a:ext cx="1366694" cy="521970"/>
          </a:xfrm>
          <a:prstGeom prst="rect">
            <a:avLst/>
          </a:prstGeom>
          <a:noFill/>
          <a:ln>
            <a:noFill/>
          </a:ln>
        </p:spPr>
        <p:txBody>
          <a:bodyPr wrap="square" rtlCol="0">
            <a:spAutoFit/>
          </a:bodyPr>
          <a:lstStyle/>
          <a:p>
            <a:r>
              <a:rPr lang="zh-CN" altLang="en-US" sz="2800" dirty="0">
                <a:solidFill>
                  <a:schemeClr val="tx1">
                    <a:lumMod val="85000"/>
                    <a:lumOff val="15000"/>
                  </a:schemeClr>
                </a:solidFill>
              </a:rPr>
              <a:t>任务二</a:t>
            </a:r>
            <a:endParaRPr lang="en-US" altLang="zh-CN" sz="2800" dirty="0">
              <a:solidFill>
                <a:schemeClr val="tx1">
                  <a:lumMod val="85000"/>
                  <a:lumOff val="15000"/>
                </a:schemeClr>
              </a:solidFill>
            </a:endParaRPr>
          </a:p>
        </p:txBody>
      </p:sp>
      <p:sp>
        <p:nvSpPr>
          <p:cNvPr id="2" name="矩形 1"/>
          <p:cNvSpPr/>
          <p:nvPr/>
        </p:nvSpPr>
        <p:spPr>
          <a:xfrm>
            <a:off x="3776964" y="3027882"/>
            <a:ext cx="2926080" cy="460375"/>
          </a:xfrm>
          <a:prstGeom prst="rect">
            <a:avLst/>
          </a:prstGeom>
        </p:spPr>
        <p:txBody>
          <a:bodyPr wrap="none">
            <a:spAutoFit/>
          </a:bodyPr>
          <a:lstStyle/>
          <a:p>
            <a:pPr algn="l"/>
            <a:r>
              <a:rPr lang="zh-CN" altLang="zh-CN" sz="2400" dirty="0"/>
              <a:t>（一）大数据的概念</a:t>
            </a:r>
          </a:p>
        </p:txBody>
      </p:sp>
      <p:sp>
        <p:nvSpPr>
          <p:cNvPr id="20" name="矩形 19"/>
          <p:cNvSpPr/>
          <p:nvPr/>
        </p:nvSpPr>
        <p:spPr>
          <a:xfrm>
            <a:off x="3776964" y="3716908"/>
            <a:ext cx="3230880" cy="460375"/>
          </a:xfrm>
          <a:prstGeom prst="rect">
            <a:avLst/>
          </a:prstGeom>
        </p:spPr>
        <p:txBody>
          <a:bodyPr wrap="none">
            <a:spAutoFit/>
          </a:bodyPr>
          <a:lstStyle/>
          <a:p>
            <a:pPr algn="l"/>
            <a:r>
              <a:rPr lang="zh-CN" altLang="en-US" sz="2400" dirty="0"/>
              <a:t>（二）数据的计量单位</a:t>
            </a:r>
          </a:p>
        </p:txBody>
      </p:sp>
      <p:sp>
        <p:nvSpPr>
          <p:cNvPr id="23" name="矩形 22"/>
          <p:cNvSpPr/>
          <p:nvPr/>
        </p:nvSpPr>
        <p:spPr>
          <a:xfrm>
            <a:off x="3776964" y="4364980"/>
            <a:ext cx="4145280" cy="460375"/>
          </a:xfrm>
          <a:prstGeom prst="rect">
            <a:avLst/>
          </a:prstGeom>
        </p:spPr>
        <p:txBody>
          <a:bodyPr wrap="none">
            <a:spAutoFit/>
          </a:bodyPr>
          <a:lstStyle/>
          <a:p>
            <a:pPr algn="l"/>
            <a:r>
              <a:rPr lang="zh-CN" altLang="en-US" sz="2400" dirty="0"/>
              <a:t>（三）大数据处理的基本流程</a:t>
            </a:r>
          </a:p>
        </p:txBody>
      </p:sp>
      <p:grpSp>
        <p:nvGrpSpPr>
          <p:cNvPr id="3" name="组合 2"/>
          <p:cNvGrpSpPr/>
          <p:nvPr/>
        </p:nvGrpSpPr>
        <p:grpSpPr>
          <a:xfrm>
            <a:off x="10982325" y="5085080"/>
            <a:ext cx="1069975" cy="383540"/>
            <a:chOff x="17295" y="8637"/>
            <a:chExt cx="1685" cy="604"/>
          </a:xfrm>
        </p:grpSpPr>
        <p:sp>
          <p:nvSpPr>
            <p:cNvPr id="25" name="燕尾形 24"/>
            <p:cNvSpPr/>
            <p:nvPr/>
          </p:nvSpPr>
          <p:spPr>
            <a:xfrm>
              <a:off x="17295" y="8637"/>
              <a:ext cx="528" cy="605"/>
            </a:xfrm>
            <a:prstGeom prst="chevron">
              <a:avLst>
                <a:gd name="adj" fmla="val 369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燕尾形 25"/>
            <p:cNvSpPr/>
            <p:nvPr/>
          </p:nvSpPr>
          <p:spPr>
            <a:xfrm>
              <a:off x="17885" y="8637"/>
              <a:ext cx="528" cy="605"/>
            </a:xfrm>
            <a:prstGeom prst="chevron">
              <a:avLst>
                <a:gd name="adj" fmla="val 36932"/>
              </a:avLst>
            </a:prstGeom>
            <a:solidFill>
              <a:srgbClr val="0274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燕尾形 26"/>
            <p:cNvSpPr/>
            <p:nvPr/>
          </p:nvSpPr>
          <p:spPr>
            <a:xfrm>
              <a:off x="18452" y="8637"/>
              <a:ext cx="528" cy="605"/>
            </a:xfrm>
            <a:prstGeom prst="chevron">
              <a:avLst>
                <a:gd name="adj" fmla="val 36932"/>
              </a:avLst>
            </a:prstGeom>
            <a:solidFill>
              <a:srgbClr val="0799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zh-CN" dirty="0"/>
              <a:t>（一）大数据的概念</a:t>
            </a:r>
          </a:p>
        </p:txBody>
      </p:sp>
      <p:sp>
        <p:nvSpPr>
          <p:cNvPr id="4" name="内容占位符 3"/>
          <p:cNvSpPr>
            <a:spLocks noGrp="1"/>
          </p:cNvSpPr>
          <p:nvPr>
            <p:ph sz="quarter" idx="10"/>
          </p:nvPr>
        </p:nvSpPr>
        <p:spPr>
          <a:xfrm>
            <a:off x="669925" y="998220"/>
            <a:ext cx="10912475" cy="4733290"/>
          </a:xfrm>
        </p:spPr>
        <p:txBody>
          <a:bodyPr>
            <a:noAutofit/>
          </a:bodyPr>
          <a:lstStyle/>
          <a:p>
            <a:r>
              <a:rPr lang="zh-CN" altLang="zh-CN" dirty="0"/>
              <a:t>数据是指存储在某种介质上包含信息的物理符号，进入电子时代后，人们生产数据的能力和数量得到飞速的提升，而这些数据的增加促使了大数据的产生。大数据是指无法在一定时间范围内用常规软件工具（IT技术和软硬件工具）进行捕捉、管理、处理的数据集合，对大数据进行分析不仅需要采用集群的方法获取强大的数据分析能力，还需研究面向大数据的新数据分析算法。</a:t>
            </a:r>
          </a:p>
          <a:p>
            <a:r>
              <a:rPr lang="zh-CN" altLang="zh-CN" dirty="0"/>
              <a:t>针对大数据进行分析的大数据技术，是指为了传送、存储、分析和应用大数据而采用的软件和硬件技术，也可将其看作面向数据的高性能计算系统。从技术层面来看，大数据与云计算的关系密不可分，大数据必须采用分布式架构对海量数据进行分布式数据挖掘，这使它必须依托云计算的分布式处理、分布式数据库、云存储和虚拟化技术。</a:t>
            </a:r>
          </a:p>
        </p:txBody>
      </p:sp>
      <p:sp>
        <p:nvSpPr>
          <p:cNvPr id="5" name="矩形 4"/>
          <p:cNvSpPr/>
          <p:nvPr/>
        </p:nvSpPr>
        <p:spPr>
          <a:xfrm>
            <a:off x="695400" y="6035040"/>
            <a:ext cx="4318000" cy="2133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95400" y="6380192"/>
            <a:ext cx="1059236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zh-CN" dirty="0"/>
              <a:t>（二）数据的计量单位</a:t>
            </a:r>
          </a:p>
        </p:txBody>
      </p:sp>
      <p:sp>
        <p:nvSpPr>
          <p:cNvPr id="4" name="内容占位符 3"/>
          <p:cNvSpPr>
            <a:spLocks noGrp="1"/>
          </p:cNvSpPr>
          <p:nvPr>
            <p:ph sz="quarter" idx="10"/>
          </p:nvPr>
        </p:nvSpPr>
        <p:spPr>
          <a:xfrm>
            <a:off x="669925" y="868680"/>
            <a:ext cx="10912475" cy="1655445"/>
          </a:xfrm>
        </p:spPr>
        <p:txBody>
          <a:bodyPr>
            <a:noAutofit/>
          </a:bodyPr>
          <a:lstStyle/>
          <a:p>
            <a:r>
              <a:rPr lang="zh-CN" altLang="zh-CN" dirty="0"/>
              <a:t>在研究和应用大数据时经常会接触到数据存储的计量单位，而随着大数据的产生，数据的计量单位也逐步在发生变化，MB、GB等常用单位已无法有效地描述大数据，典型的大数据一般会用到PB、EB和ZB这3种单位。</a:t>
            </a:r>
          </a:p>
        </p:txBody>
      </p:sp>
      <p:graphicFrame>
        <p:nvGraphicFramePr>
          <p:cNvPr id="6" name="表格 5"/>
          <p:cNvGraphicFramePr/>
          <p:nvPr/>
        </p:nvGraphicFramePr>
        <p:xfrm>
          <a:off x="694690" y="2492375"/>
          <a:ext cx="10704830" cy="4013186"/>
        </p:xfrm>
        <a:graphic>
          <a:graphicData uri="http://schemas.openxmlformats.org/drawingml/2006/table">
            <a:tbl>
              <a:tblPr firstRow="1" bandRow="1">
                <a:tableStyleId>{1FECB4D8-DB02-4DC6-A0A2-4F2EBAE1DC90}</a:tableStyleId>
              </a:tblPr>
              <a:tblGrid>
                <a:gridCol w="5352415">
                  <a:extLst>
                    <a:ext uri="{9D8B030D-6E8A-4147-A177-3AD203B41FA5}">
                      <a16:colId xmlns:a16="http://schemas.microsoft.com/office/drawing/2014/main" val="20000"/>
                    </a:ext>
                  </a:extLst>
                </a:gridCol>
                <a:gridCol w="5352415">
                  <a:extLst>
                    <a:ext uri="{9D8B030D-6E8A-4147-A177-3AD203B41FA5}">
                      <a16:colId xmlns:a16="http://schemas.microsoft.com/office/drawing/2014/main" val="20001"/>
                    </a:ext>
                  </a:extLst>
                </a:gridCol>
              </a:tblGrid>
              <a:tr h="401320">
                <a:tc>
                  <a:txBody>
                    <a:bodyPr/>
                    <a:lstStyle/>
                    <a:p>
                      <a:pPr indent="0" algn="ctr">
                        <a:buNone/>
                      </a:pPr>
                      <a:r>
                        <a:rPr lang="zh-CN" altLang="zh-CN" sz="2400" dirty="0"/>
                        <a:t>数值换算</a:t>
                      </a:r>
                    </a:p>
                  </a:txBody>
                  <a:tcPr marL="17779" marR="17779" marT="17779" marB="17779"/>
                </a:tc>
                <a:tc>
                  <a:txBody>
                    <a:bodyPr/>
                    <a:lstStyle/>
                    <a:p>
                      <a:pPr indent="0" algn="ctr">
                        <a:buNone/>
                      </a:pPr>
                      <a:r>
                        <a:rPr lang="zh-CN" altLang="zh-CN" sz="2400" dirty="0"/>
                        <a:t>单位名称</a:t>
                      </a:r>
                    </a:p>
                  </a:txBody>
                  <a:tcPr marL="17779" marR="17779" marT="17779" marB="17779"/>
                </a:tc>
                <a:extLst>
                  <a:ext uri="{0D108BD9-81ED-4DB2-BD59-A6C34878D82A}">
                    <a16:rowId xmlns:a16="http://schemas.microsoft.com/office/drawing/2014/main" val="10000"/>
                  </a:ext>
                </a:extLst>
              </a:tr>
              <a:tr h="0">
                <a:tc>
                  <a:txBody>
                    <a:bodyPr/>
                    <a:lstStyle/>
                    <a:p>
                      <a:pPr indent="0" algn="ctr">
                        <a:buNone/>
                      </a:pPr>
                      <a:r>
                        <a:rPr lang="zh-CN" altLang="zh-CN" sz="2400" dirty="0"/>
                        <a:t>1024B=1KB</a:t>
                      </a:r>
                    </a:p>
                  </a:txBody>
                  <a:tcPr marL="17779" marR="17779" marT="17779" marB="17779"/>
                </a:tc>
                <a:tc>
                  <a:txBody>
                    <a:bodyPr/>
                    <a:lstStyle/>
                    <a:p>
                      <a:pPr indent="0" algn="ctr">
                        <a:buNone/>
                      </a:pPr>
                      <a:r>
                        <a:rPr lang="zh-CN" altLang="zh-CN" sz="2400" dirty="0"/>
                        <a:t>千字节（KiloByte） </a:t>
                      </a:r>
                    </a:p>
                  </a:txBody>
                  <a:tcPr marL="17779" marR="17779" marT="17779" marB="17779"/>
                </a:tc>
                <a:extLst>
                  <a:ext uri="{0D108BD9-81ED-4DB2-BD59-A6C34878D82A}">
                    <a16:rowId xmlns:a16="http://schemas.microsoft.com/office/drawing/2014/main" val="10001"/>
                  </a:ext>
                </a:extLst>
              </a:tr>
              <a:tr h="0">
                <a:tc>
                  <a:txBody>
                    <a:bodyPr/>
                    <a:lstStyle/>
                    <a:p>
                      <a:pPr indent="0" algn="ctr">
                        <a:buNone/>
                      </a:pPr>
                      <a:r>
                        <a:rPr lang="zh-CN" altLang="zh-CN" sz="2400" dirty="0"/>
                        <a:t>1024KB=1MB</a:t>
                      </a:r>
                    </a:p>
                  </a:txBody>
                  <a:tcPr marL="17779" marR="17779" marT="17779" marB="17779"/>
                </a:tc>
                <a:tc>
                  <a:txBody>
                    <a:bodyPr/>
                    <a:lstStyle/>
                    <a:p>
                      <a:pPr indent="0" algn="ctr">
                        <a:buNone/>
                      </a:pPr>
                      <a:r>
                        <a:rPr lang="zh-CN" altLang="zh-CN" sz="2400" dirty="0"/>
                        <a:t>兆字节（MegaByte）</a:t>
                      </a:r>
                    </a:p>
                  </a:txBody>
                  <a:tcPr marL="17779" marR="17779" marT="17779" marB="17779"/>
                </a:tc>
                <a:extLst>
                  <a:ext uri="{0D108BD9-81ED-4DB2-BD59-A6C34878D82A}">
                    <a16:rowId xmlns:a16="http://schemas.microsoft.com/office/drawing/2014/main" val="10002"/>
                  </a:ext>
                </a:extLst>
              </a:tr>
              <a:tr h="0">
                <a:tc>
                  <a:txBody>
                    <a:bodyPr/>
                    <a:lstStyle/>
                    <a:p>
                      <a:pPr indent="0" algn="ctr">
                        <a:buNone/>
                      </a:pPr>
                      <a:r>
                        <a:rPr lang="zh-CN" altLang="zh-CN" sz="2400" dirty="0"/>
                        <a:t>1024MB=1GB</a:t>
                      </a:r>
                    </a:p>
                  </a:txBody>
                  <a:tcPr marL="17779" marR="17779" marT="17779" marB="17779"/>
                </a:tc>
                <a:tc>
                  <a:txBody>
                    <a:bodyPr/>
                    <a:lstStyle/>
                    <a:p>
                      <a:pPr indent="0" algn="ctr">
                        <a:buNone/>
                      </a:pPr>
                      <a:r>
                        <a:rPr lang="zh-CN" altLang="zh-CN" sz="2400" dirty="0"/>
                        <a:t>吉字节（GigaByte）</a:t>
                      </a:r>
                    </a:p>
                  </a:txBody>
                  <a:tcPr marL="17779" marR="17779" marT="17779" marB="17779"/>
                </a:tc>
                <a:extLst>
                  <a:ext uri="{0D108BD9-81ED-4DB2-BD59-A6C34878D82A}">
                    <a16:rowId xmlns:a16="http://schemas.microsoft.com/office/drawing/2014/main" val="10003"/>
                  </a:ext>
                </a:extLst>
              </a:tr>
              <a:tr h="401320">
                <a:tc>
                  <a:txBody>
                    <a:bodyPr/>
                    <a:lstStyle/>
                    <a:p>
                      <a:pPr indent="0" algn="ctr">
                        <a:buNone/>
                      </a:pPr>
                      <a:r>
                        <a:rPr lang="zh-CN" altLang="zh-CN" sz="2400" dirty="0"/>
                        <a:t>1024GB=1TB</a:t>
                      </a:r>
                    </a:p>
                  </a:txBody>
                  <a:tcPr marL="17779" marR="17779" marT="17779" marB="17779"/>
                </a:tc>
                <a:tc>
                  <a:txBody>
                    <a:bodyPr/>
                    <a:lstStyle/>
                    <a:p>
                      <a:pPr indent="0" algn="ctr">
                        <a:buNone/>
                      </a:pPr>
                      <a:r>
                        <a:rPr lang="zh-CN" altLang="zh-CN" sz="2400" dirty="0"/>
                        <a:t>太字节（TeraByte）</a:t>
                      </a:r>
                    </a:p>
                  </a:txBody>
                  <a:tcPr marL="17779" marR="17779" marT="17779" marB="17779"/>
                </a:tc>
                <a:extLst>
                  <a:ext uri="{0D108BD9-81ED-4DB2-BD59-A6C34878D82A}">
                    <a16:rowId xmlns:a16="http://schemas.microsoft.com/office/drawing/2014/main" val="10004"/>
                  </a:ext>
                </a:extLst>
              </a:tr>
              <a:tr h="0">
                <a:tc>
                  <a:txBody>
                    <a:bodyPr/>
                    <a:lstStyle/>
                    <a:p>
                      <a:pPr indent="0" algn="ctr">
                        <a:buNone/>
                      </a:pPr>
                      <a:r>
                        <a:rPr lang="zh-CN" altLang="zh-CN" sz="2400" dirty="0"/>
                        <a:t>1024TB=1PB</a:t>
                      </a:r>
                    </a:p>
                  </a:txBody>
                  <a:tcPr marL="17779" marR="17779" marT="17779" marB="17779"/>
                </a:tc>
                <a:tc>
                  <a:txBody>
                    <a:bodyPr/>
                    <a:lstStyle/>
                    <a:p>
                      <a:pPr indent="0" algn="ctr">
                        <a:buNone/>
                      </a:pPr>
                      <a:r>
                        <a:rPr lang="zh-CN" altLang="zh-CN" sz="2400" dirty="0"/>
                        <a:t>拍字节（PetaByte）</a:t>
                      </a:r>
                    </a:p>
                  </a:txBody>
                  <a:tcPr marL="17779" marR="17779" marT="17779" marB="17779"/>
                </a:tc>
                <a:extLst>
                  <a:ext uri="{0D108BD9-81ED-4DB2-BD59-A6C34878D82A}">
                    <a16:rowId xmlns:a16="http://schemas.microsoft.com/office/drawing/2014/main" val="10005"/>
                  </a:ext>
                </a:extLst>
              </a:tr>
              <a:tr h="0">
                <a:tc>
                  <a:txBody>
                    <a:bodyPr/>
                    <a:lstStyle/>
                    <a:p>
                      <a:pPr indent="0" algn="ctr">
                        <a:buNone/>
                      </a:pPr>
                      <a:r>
                        <a:rPr lang="zh-CN" altLang="zh-CN" sz="2400" dirty="0"/>
                        <a:t>1024PB=1EB</a:t>
                      </a:r>
                    </a:p>
                  </a:txBody>
                  <a:tcPr marL="17779" marR="17779" marT="17779" marB="17779"/>
                </a:tc>
                <a:tc>
                  <a:txBody>
                    <a:bodyPr/>
                    <a:lstStyle/>
                    <a:p>
                      <a:pPr indent="0" algn="ctr">
                        <a:buNone/>
                      </a:pPr>
                      <a:r>
                        <a:rPr lang="zh-CN" altLang="zh-CN" sz="2400" dirty="0"/>
                        <a:t>艾字节（ExaByte）</a:t>
                      </a:r>
                    </a:p>
                  </a:txBody>
                  <a:tcPr marL="17779" marR="17779" marT="17779" marB="17779"/>
                </a:tc>
                <a:extLst>
                  <a:ext uri="{0D108BD9-81ED-4DB2-BD59-A6C34878D82A}">
                    <a16:rowId xmlns:a16="http://schemas.microsoft.com/office/drawing/2014/main" val="10006"/>
                  </a:ext>
                </a:extLst>
              </a:tr>
              <a:tr h="401320">
                <a:tc>
                  <a:txBody>
                    <a:bodyPr/>
                    <a:lstStyle/>
                    <a:p>
                      <a:pPr indent="0" algn="ctr">
                        <a:buNone/>
                      </a:pPr>
                      <a:r>
                        <a:rPr lang="zh-CN" altLang="zh-CN" sz="2400" dirty="0"/>
                        <a:t>1024EB=1ZB</a:t>
                      </a:r>
                    </a:p>
                  </a:txBody>
                  <a:tcPr marL="17779" marR="17779" marT="17779" marB="17779"/>
                </a:tc>
                <a:tc>
                  <a:txBody>
                    <a:bodyPr/>
                    <a:lstStyle/>
                    <a:p>
                      <a:pPr indent="0" algn="ctr">
                        <a:buNone/>
                      </a:pPr>
                      <a:r>
                        <a:rPr lang="zh-CN" altLang="zh-CN" sz="2400" dirty="0"/>
                        <a:t>皆字节（ZettaByte）</a:t>
                      </a:r>
                    </a:p>
                  </a:txBody>
                  <a:tcPr marL="17779" marR="17779" marT="17779" marB="17779"/>
                </a:tc>
                <a:extLst>
                  <a:ext uri="{0D108BD9-81ED-4DB2-BD59-A6C34878D82A}">
                    <a16:rowId xmlns:a16="http://schemas.microsoft.com/office/drawing/2014/main" val="10007"/>
                  </a:ext>
                </a:extLst>
              </a:tr>
              <a:tr h="0">
                <a:tc>
                  <a:txBody>
                    <a:bodyPr/>
                    <a:lstStyle/>
                    <a:p>
                      <a:pPr indent="0" algn="ctr">
                        <a:buNone/>
                      </a:pPr>
                      <a:r>
                        <a:rPr lang="zh-CN" altLang="zh-CN" sz="2400" dirty="0"/>
                        <a:t>1024</a:t>
                      </a:r>
                      <a:r>
                        <a:rPr lang="en-US" altLang="zh-CN" sz="2400" dirty="0"/>
                        <a:t>Z</a:t>
                      </a:r>
                      <a:r>
                        <a:rPr lang="zh-CN" altLang="zh-CN" sz="2400" dirty="0"/>
                        <a:t>B=1</a:t>
                      </a:r>
                      <a:r>
                        <a:rPr lang="en-US" altLang="zh-CN" sz="2400" dirty="0"/>
                        <a:t>Y</a:t>
                      </a:r>
                      <a:r>
                        <a:rPr lang="zh-CN" altLang="zh-CN" sz="2400" dirty="0"/>
                        <a:t>B</a:t>
                      </a:r>
                    </a:p>
                  </a:txBody>
                  <a:tcPr marL="17779" marR="17779" marT="17779" marB="17779"/>
                </a:tc>
                <a:tc>
                  <a:txBody>
                    <a:bodyPr/>
                    <a:lstStyle/>
                    <a:p>
                      <a:pPr indent="0" algn="ctr">
                        <a:buNone/>
                      </a:pPr>
                      <a:r>
                        <a:rPr lang="zh-CN" altLang="zh-CN" sz="2400" dirty="0"/>
                        <a:t>佑字节（YottaByte）</a:t>
                      </a:r>
                    </a:p>
                  </a:txBody>
                  <a:tcPr marL="17779" marR="17779" marT="17779" marB="17779"/>
                </a:tc>
                <a:extLst>
                  <a:ext uri="{0D108BD9-81ED-4DB2-BD59-A6C34878D82A}">
                    <a16:rowId xmlns:a16="http://schemas.microsoft.com/office/drawing/2014/main" val="10008"/>
                  </a:ext>
                </a:extLst>
              </a:tr>
              <a:tr h="0">
                <a:tc>
                  <a:txBody>
                    <a:bodyPr/>
                    <a:lstStyle/>
                    <a:p>
                      <a:pPr indent="0" algn="ctr">
                        <a:buNone/>
                      </a:pPr>
                      <a:r>
                        <a:rPr lang="zh-CN" altLang="zh-CN" sz="2400" dirty="0"/>
                        <a:t>1024YB=1NB</a:t>
                      </a:r>
                    </a:p>
                  </a:txBody>
                  <a:tcPr marL="17779" marR="17779" marT="17779" marB="17779"/>
                </a:tc>
                <a:tc>
                  <a:txBody>
                    <a:bodyPr/>
                    <a:lstStyle/>
                    <a:p>
                      <a:pPr indent="0" algn="ctr">
                        <a:buNone/>
                      </a:pPr>
                      <a:r>
                        <a:rPr lang="zh-CN" altLang="zh-CN" sz="2400" dirty="0"/>
                        <a:t>诺字节（NonaByte）</a:t>
                      </a:r>
                    </a:p>
                  </a:txBody>
                  <a:tcPr marL="17779" marR="17779" marT="17779" marB="17779"/>
                </a:tc>
                <a:extLst>
                  <a:ext uri="{0D108BD9-81ED-4DB2-BD59-A6C34878D82A}">
                    <a16:rowId xmlns:a16="http://schemas.microsoft.com/office/drawing/2014/main" val="10009"/>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zh-CN" dirty="0"/>
              <a:t>（三）大数据处理的基本流程</a:t>
            </a:r>
          </a:p>
        </p:txBody>
      </p:sp>
      <p:sp>
        <p:nvSpPr>
          <p:cNvPr id="4" name="内容占位符 3"/>
          <p:cNvSpPr>
            <a:spLocks noGrp="1"/>
          </p:cNvSpPr>
          <p:nvPr>
            <p:ph sz="quarter" idx="10"/>
          </p:nvPr>
        </p:nvSpPr>
        <p:spPr>
          <a:xfrm>
            <a:off x="669925" y="868681"/>
            <a:ext cx="10912475" cy="1137920"/>
          </a:xfrm>
        </p:spPr>
        <p:txBody>
          <a:bodyPr>
            <a:noAutofit/>
          </a:bodyPr>
          <a:lstStyle/>
          <a:p>
            <a:r>
              <a:rPr lang="zh-CN" altLang="zh-CN" dirty="0"/>
              <a:t>在处理大数据的过程中，通常需要经过采集、导入、预处理、统计分析、数据挖掘和数据展现等步骤。</a:t>
            </a:r>
          </a:p>
        </p:txBody>
      </p:sp>
      <p:grpSp>
        <p:nvGrpSpPr>
          <p:cNvPr id="66" name="组合 65"/>
          <p:cNvGrpSpPr/>
          <p:nvPr/>
        </p:nvGrpSpPr>
        <p:grpSpPr>
          <a:xfrm>
            <a:off x="754380" y="2251712"/>
            <a:ext cx="465455" cy="251460"/>
            <a:chOff x="1226" y="4820"/>
            <a:chExt cx="733" cy="396"/>
          </a:xfrm>
        </p:grpSpPr>
        <p:sp>
          <p:nvSpPr>
            <p:cNvPr id="60" name="燕尾形 59"/>
            <p:cNvSpPr/>
            <p:nvPr/>
          </p:nvSpPr>
          <p:spPr>
            <a:xfrm>
              <a:off x="1226" y="4820"/>
              <a:ext cx="347" cy="397"/>
            </a:xfrm>
            <a:prstGeom prst="chevron">
              <a:avLst>
                <a:gd name="adj" fmla="val 369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1" name="燕尾形 60"/>
            <p:cNvSpPr/>
            <p:nvPr/>
          </p:nvSpPr>
          <p:spPr>
            <a:xfrm>
              <a:off x="1613" y="4820"/>
              <a:ext cx="347" cy="397"/>
            </a:xfrm>
            <a:prstGeom prst="chevron">
              <a:avLst>
                <a:gd name="adj" fmla="val 36932"/>
              </a:avLst>
            </a:prstGeom>
            <a:solidFill>
              <a:srgbClr val="0274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67" name="组合 66"/>
          <p:cNvGrpSpPr/>
          <p:nvPr/>
        </p:nvGrpSpPr>
        <p:grpSpPr>
          <a:xfrm>
            <a:off x="768350" y="3652050"/>
            <a:ext cx="465455" cy="251460"/>
            <a:chOff x="1226" y="4820"/>
            <a:chExt cx="733" cy="396"/>
          </a:xfrm>
          <a:solidFill>
            <a:srgbClr val="FED31C"/>
          </a:solidFill>
        </p:grpSpPr>
        <p:sp>
          <p:nvSpPr>
            <p:cNvPr id="68" name="燕尾形 67"/>
            <p:cNvSpPr/>
            <p:nvPr/>
          </p:nvSpPr>
          <p:spPr>
            <a:xfrm>
              <a:off x="1226" y="4820"/>
              <a:ext cx="347" cy="397"/>
            </a:xfrm>
            <a:prstGeom prst="chevron">
              <a:avLst>
                <a:gd name="adj" fmla="val 36932"/>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9" name="燕尾形 68"/>
            <p:cNvSpPr/>
            <p:nvPr/>
          </p:nvSpPr>
          <p:spPr>
            <a:xfrm>
              <a:off x="1613" y="4820"/>
              <a:ext cx="347" cy="397"/>
            </a:xfrm>
            <a:prstGeom prst="chevron">
              <a:avLst>
                <a:gd name="adj" fmla="val 3693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0" name="组合 69"/>
          <p:cNvGrpSpPr/>
          <p:nvPr/>
        </p:nvGrpSpPr>
        <p:grpSpPr>
          <a:xfrm>
            <a:off x="754380" y="5048887"/>
            <a:ext cx="465455" cy="251460"/>
            <a:chOff x="1226" y="4820"/>
            <a:chExt cx="733" cy="396"/>
          </a:xfrm>
        </p:grpSpPr>
        <p:sp>
          <p:nvSpPr>
            <p:cNvPr id="71" name="燕尾形 70"/>
            <p:cNvSpPr/>
            <p:nvPr/>
          </p:nvSpPr>
          <p:spPr>
            <a:xfrm>
              <a:off x="1226" y="4820"/>
              <a:ext cx="347" cy="397"/>
            </a:xfrm>
            <a:prstGeom prst="chevron">
              <a:avLst>
                <a:gd name="adj" fmla="val 369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2" name="燕尾形 71"/>
            <p:cNvSpPr/>
            <p:nvPr/>
          </p:nvSpPr>
          <p:spPr>
            <a:xfrm>
              <a:off x="1613" y="4820"/>
              <a:ext cx="347" cy="397"/>
            </a:xfrm>
            <a:prstGeom prst="chevron">
              <a:avLst>
                <a:gd name="adj" fmla="val 36932"/>
              </a:avLst>
            </a:prstGeom>
            <a:solidFill>
              <a:srgbClr val="0274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43" name="矩形 242"/>
          <p:cNvSpPr/>
          <p:nvPr/>
        </p:nvSpPr>
        <p:spPr>
          <a:xfrm>
            <a:off x="1527175" y="2143762"/>
            <a:ext cx="10031095" cy="1421928"/>
          </a:xfrm>
          <a:prstGeom prst="rect">
            <a:avLst/>
          </a:prstGeom>
        </p:spPr>
        <p:txBody>
          <a:bodyPr wrap="square">
            <a:spAutoFit/>
          </a:bodyPr>
          <a:lstStyle/>
          <a:p>
            <a:pPr lvl="0">
              <a:lnSpc>
                <a:spcPct val="120000"/>
              </a:lnSpc>
            </a:pP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数据抽取与集成：</a:t>
            </a:r>
            <a:r>
              <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rPr>
              <a:t>数据的抽取和集成是大数据处理的第一步，从抽取数据中提取出关系和实体，经过关联和聚合等操作，按照统一定义的格式对数据进行存储。</a:t>
            </a:r>
          </a:p>
        </p:txBody>
      </p:sp>
      <p:sp>
        <p:nvSpPr>
          <p:cNvPr id="74" name="矩形 73"/>
          <p:cNvSpPr/>
          <p:nvPr/>
        </p:nvSpPr>
        <p:spPr>
          <a:xfrm>
            <a:off x="1541145" y="3565690"/>
            <a:ext cx="10017125" cy="1421928"/>
          </a:xfrm>
          <a:prstGeom prst="rect">
            <a:avLst/>
          </a:prstGeom>
        </p:spPr>
        <p:txBody>
          <a:bodyPr wrap="square">
            <a:spAutoFit/>
          </a:bodyPr>
          <a:lstStyle/>
          <a:p>
            <a:pPr lvl="0">
              <a:lnSpc>
                <a:spcPct val="120000"/>
              </a:lnSpc>
            </a:pP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视频卡：</a:t>
            </a:r>
            <a:r>
              <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rPr>
              <a:t>视频卡也叫视频采集卡，用于将模拟摄像机、录像机、LD视盘机和电视机输出的视频数据或者视频和音频的混合数据输入计算机，并转换成计算机可识别的数字数据。</a:t>
            </a:r>
          </a:p>
        </p:txBody>
      </p:sp>
      <p:sp>
        <p:nvSpPr>
          <p:cNvPr id="75" name="矩形 74"/>
          <p:cNvSpPr/>
          <p:nvPr/>
        </p:nvSpPr>
        <p:spPr>
          <a:xfrm>
            <a:off x="1527175" y="4973322"/>
            <a:ext cx="10196195" cy="1421928"/>
          </a:xfrm>
          <a:prstGeom prst="rect">
            <a:avLst/>
          </a:prstGeom>
        </p:spPr>
        <p:txBody>
          <a:bodyPr wrap="square">
            <a:spAutoFit/>
          </a:bodyPr>
          <a:lstStyle/>
          <a:p>
            <a:pPr lvl="0">
              <a:lnSpc>
                <a:spcPct val="120000"/>
              </a:lnSpc>
            </a:pP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各种外部设备：</a:t>
            </a:r>
            <a:r>
              <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rPr>
              <a:t>多媒体处理过程中会用到的外部设备主要包括摄像机/录放机、数字照相机/头盔显示器、扫描仪、激光打印机、光盘驱动器、光笔/鼠标/传感器/触摸屏、话筒/喇叭、传真机（FAX）和可视电话机等。</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rcRect t="6555"/>
          <a:stretch>
            <a:fillRect/>
          </a:stretch>
        </p:blipFill>
        <p:spPr>
          <a:xfrm>
            <a:off x="2660650" y="4209654"/>
            <a:ext cx="7053580" cy="2548411"/>
          </a:xfrm>
          <a:prstGeom prst="rect">
            <a:avLst/>
          </a:prstGeom>
          <a:noFill/>
          <a:ln w="9525">
            <a:noFill/>
          </a:ln>
        </p:spPr>
      </p:pic>
      <p:sp>
        <p:nvSpPr>
          <p:cNvPr id="3" name="标题 2"/>
          <p:cNvSpPr>
            <a:spLocks noGrp="1"/>
          </p:cNvSpPr>
          <p:nvPr>
            <p:ph type="title"/>
          </p:nvPr>
        </p:nvSpPr>
        <p:spPr/>
        <p:txBody>
          <a:bodyPr>
            <a:normAutofit/>
          </a:bodyPr>
          <a:lstStyle/>
          <a:p>
            <a:r>
              <a:rPr lang="zh-CN" altLang="zh-CN" dirty="0"/>
              <a:t>（三）大数据处理的基本流程</a:t>
            </a:r>
          </a:p>
        </p:txBody>
      </p:sp>
      <p:grpSp>
        <p:nvGrpSpPr>
          <p:cNvPr id="5" name="组合 4"/>
          <p:cNvGrpSpPr/>
          <p:nvPr/>
        </p:nvGrpSpPr>
        <p:grpSpPr>
          <a:xfrm>
            <a:off x="656590" y="873760"/>
            <a:ext cx="10637520" cy="3733800"/>
            <a:chOff x="1248" y="6541"/>
            <a:chExt cx="16752" cy="5880"/>
          </a:xfrm>
        </p:grpSpPr>
        <p:grpSp>
          <p:nvGrpSpPr>
            <p:cNvPr id="67" name="组合 66"/>
            <p:cNvGrpSpPr/>
            <p:nvPr/>
          </p:nvGrpSpPr>
          <p:grpSpPr>
            <a:xfrm>
              <a:off x="1248" y="6677"/>
              <a:ext cx="733" cy="396"/>
              <a:chOff x="1226" y="4820"/>
              <a:chExt cx="733" cy="396"/>
            </a:xfrm>
            <a:solidFill>
              <a:srgbClr val="FED31C"/>
            </a:solidFill>
          </p:grpSpPr>
          <p:sp>
            <p:nvSpPr>
              <p:cNvPr id="68" name="燕尾形 67"/>
              <p:cNvSpPr/>
              <p:nvPr/>
            </p:nvSpPr>
            <p:spPr>
              <a:xfrm>
                <a:off x="1226" y="4820"/>
                <a:ext cx="347" cy="397"/>
              </a:xfrm>
              <a:prstGeom prst="chevron">
                <a:avLst>
                  <a:gd name="adj" fmla="val 36932"/>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69" name="燕尾形 68"/>
              <p:cNvSpPr/>
              <p:nvPr/>
            </p:nvSpPr>
            <p:spPr>
              <a:xfrm>
                <a:off x="1613" y="4820"/>
                <a:ext cx="347" cy="397"/>
              </a:xfrm>
              <a:prstGeom prst="chevron">
                <a:avLst>
                  <a:gd name="adj" fmla="val 3693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grpSp>
          <p:nvGrpSpPr>
            <p:cNvPr id="70" name="组合 69"/>
            <p:cNvGrpSpPr/>
            <p:nvPr/>
          </p:nvGrpSpPr>
          <p:grpSpPr>
            <a:xfrm>
              <a:off x="1288" y="10362"/>
              <a:ext cx="735" cy="412"/>
              <a:chOff x="1236" y="6549"/>
              <a:chExt cx="735" cy="412"/>
            </a:xfrm>
          </p:grpSpPr>
          <p:sp>
            <p:nvSpPr>
              <p:cNvPr id="6" name="燕尾形 5"/>
              <p:cNvSpPr/>
              <p:nvPr/>
            </p:nvSpPr>
            <p:spPr>
              <a:xfrm>
                <a:off x="1236" y="6549"/>
                <a:ext cx="347" cy="397"/>
              </a:xfrm>
              <a:prstGeom prst="chevron">
                <a:avLst>
                  <a:gd name="adj" fmla="val 369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7" name="燕尾形 6"/>
              <p:cNvSpPr/>
              <p:nvPr/>
            </p:nvSpPr>
            <p:spPr>
              <a:xfrm>
                <a:off x="1624" y="6564"/>
                <a:ext cx="347" cy="397"/>
              </a:xfrm>
              <a:prstGeom prst="chevron">
                <a:avLst>
                  <a:gd name="adj" fmla="val 36932"/>
                </a:avLst>
              </a:prstGeom>
              <a:solidFill>
                <a:srgbClr val="0274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sp>
          <p:nvSpPr>
            <p:cNvPr id="74" name="矩形 73"/>
            <p:cNvSpPr/>
            <p:nvPr/>
          </p:nvSpPr>
          <p:spPr>
            <a:xfrm>
              <a:off x="2443" y="6541"/>
              <a:ext cx="15557" cy="3576"/>
            </a:xfrm>
            <a:prstGeom prst="rect">
              <a:avLst/>
            </a:prstGeom>
          </p:spPr>
          <p:txBody>
            <a:bodyPr wrap="square">
              <a:spAutoFit/>
            </a:bodyPr>
            <a:lstStyle/>
            <a:p>
              <a:pPr lvl="0">
                <a:lnSpc>
                  <a:spcPct val="120000"/>
                </a:lnSpc>
              </a:pP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数据分析：</a:t>
              </a:r>
              <a:r>
                <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rPr>
                <a:t>数据分析是大数据处理的核心步骤，在决策支持、商业智能、推荐系统、预测系统中应用广泛，在从异构的数据源中获取了原始数据后，将数据导入到一个集中的大型分布式数据库或分布式存储集群，进行一些基本的预处理工作，然后根据自己的需求对原始数据进行分析，如数据挖掘、机器学习、数据统计等。</a:t>
              </a:r>
            </a:p>
          </p:txBody>
        </p:sp>
        <p:sp>
          <p:nvSpPr>
            <p:cNvPr id="75" name="矩形 74"/>
            <p:cNvSpPr/>
            <p:nvPr/>
          </p:nvSpPr>
          <p:spPr>
            <a:xfrm>
              <a:off x="2443" y="10241"/>
              <a:ext cx="15557" cy="2180"/>
            </a:xfrm>
            <a:prstGeom prst="rect">
              <a:avLst/>
            </a:prstGeom>
          </p:spPr>
          <p:txBody>
            <a:bodyPr wrap="square">
              <a:spAutoFit/>
            </a:bodyPr>
            <a:lstStyle/>
            <a:p>
              <a:pPr lvl="0">
                <a:lnSpc>
                  <a:spcPct val="120000"/>
                </a:lnSpc>
              </a:pP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各种外部设备：</a:t>
              </a:r>
              <a:r>
                <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rPr>
                <a:t>在完成数据的分析后，应该使用合适的、便于理解的展示方式将正确的数据处理结果展示给终端用户，可视化和人机交互是数据解释的主要技术。</a:t>
              </a:r>
            </a:p>
          </p:txBody>
        </p:sp>
      </p:grpSp>
      <p:sp>
        <p:nvSpPr>
          <p:cNvPr id="8" name="矩形 7"/>
          <p:cNvSpPr/>
          <p:nvPr/>
        </p:nvSpPr>
        <p:spPr>
          <a:xfrm>
            <a:off x="0" y="4607560"/>
            <a:ext cx="116205" cy="2127885"/>
          </a:xfrm>
          <a:prstGeom prst="rect">
            <a:avLst/>
          </a:prstGeom>
          <a:solidFill>
            <a:srgbClr val="FED3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2123420" y="4582160"/>
            <a:ext cx="77470" cy="2127885"/>
          </a:xfrm>
          <a:prstGeom prst="rect">
            <a:avLst/>
          </a:prstGeom>
          <a:solidFill>
            <a:srgbClr val="FED3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a:t>（四）大数据的典型应用案例</a:t>
            </a:r>
            <a:endParaRPr lang="zh-CN" altLang="zh-CN" dirty="0"/>
          </a:p>
        </p:txBody>
      </p:sp>
      <p:sp>
        <p:nvSpPr>
          <p:cNvPr id="13" name="Rectangle: Rounded Corners 41"/>
          <p:cNvSpPr/>
          <p:nvPr/>
        </p:nvSpPr>
        <p:spPr>
          <a:xfrm>
            <a:off x="1261745" y="1432000"/>
            <a:ext cx="3354070" cy="4518025"/>
          </a:xfrm>
          <a:prstGeom prst="roundRect">
            <a:avLst>
              <a:gd name="adj" fmla="val 5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Rectangle 15"/>
          <p:cNvSpPr/>
          <p:nvPr/>
        </p:nvSpPr>
        <p:spPr bwMode="auto">
          <a:xfrm>
            <a:off x="3218815" y="5618555"/>
            <a:ext cx="1397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algn="ctr" eaLnBrk="1" fontAlgn="auto" hangingPunct="1">
              <a:defRPr/>
            </a:pPr>
            <a:r>
              <a:rPr lang="zh-CN" altLang="en-US" sz="2000" dirty="0">
                <a:solidFill>
                  <a:schemeClr val="accent5"/>
                </a:solidFill>
              </a:rPr>
              <a:t>高能物理</a:t>
            </a:r>
          </a:p>
        </p:txBody>
      </p:sp>
      <p:sp>
        <p:nvSpPr>
          <p:cNvPr id="8" name="矩形 7"/>
          <p:cNvSpPr/>
          <p:nvPr/>
        </p:nvSpPr>
        <p:spPr>
          <a:xfrm>
            <a:off x="1390015" y="1540585"/>
            <a:ext cx="3225800" cy="4408805"/>
          </a:xfrm>
          <a:prstGeom prst="rect">
            <a:avLst/>
          </a:prstGeom>
        </p:spPr>
        <p:txBody>
          <a:bodyPr wrap="square">
            <a:spAutoFit/>
          </a:bodyPr>
          <a:lstStyle/>
          <a:p>
            <a:pPr>
              <a:lnSpc>
                <a:spcPct val="120000"/>
              </a:lnSpc>
            </a:pPr>
            <a:r>
              <a:rPr lang="zh-CN" altLang="en-US" dirty="0">
                <a:solidFill>
                  <a:schemeClr val="bg1"/>
                </a:solidFill>
              </a:rPr>
              <a:t>高能物理是一个与大数据联系十分紧密的学科，科学家往往要从大量的数据中去发现一些小概率的粒子事件，如比较典型的离线处理方式，由探测器组负责在实验时获取数据，而最新的LHC实验每年采集的数据高达15PB。高能物理中的数据不仅十分海量，且没有关联性，要从海量数据中提取有用的事件，即可使用并行计算技术对各个数据文件进行较为独立的分析处理。</a:t>
            </a:r>
          </a:p>
        </p:txBody>
      </p:sp>
      <p:sp>
        <p:nvSpPr>
          <p:cNvPr id="12" name="Rectangle: Rounded Corners 53"/>
          <p:cNvSpPr/>
          <p:nvPr/>
        </p:nvSpPr>
        <p:spPr>
          <a:xfrm>
            <a:off x="4755515" y="1432000"/>
            <a:ext cx="3863975" cy="4517390"/>
          </a:xfrm>
          <a:prstGeom prst="roundRect">
            <a:avLst>
              <a:gd name="adj" fmla="val 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Rectangle 54"/>
          <p:cNvSpPr/>
          <p:nvPr/>
        </p:nvSpPr>
        <p:spPr bwMode="auto">
          <a:xfrm>
            <a:off x="7415530" y="5568390"/>
            <a:ext cx="1228725"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algn="ctr">
              <a:defRPr/>
            </a:pPr>
            <a:r>
              <a:rPr lang="zh-CN" altLang="en-US" sz="2000" dirty="0">
                <a:solidFill>
                  <a:schemeClr val="accent5"/>
                </a:solidFill>
              </a:rPr>
              <a:t>推荐系统</a:t>
            </a:r>
          </a:p>
        </p:txBody>
      </p:sp>
      <p:sp>
        <p:nvSpPr>
          <p:cNvPr id="24" name="矩形 23"/>
          <p:cNvSpPr/>
          <p:nvPr/>
        </p:nvSpPr>
        <p:spPr>
          <a:xfrm>
            <a:off x="4978400" y="1541220"/>
            <a:ext cx="3418205" cy="4076700"/>
          </a:xfrm>
          <a:prstGeom prst="rect">
            <a:avLst/>
          </a:prstGeom>
        </p:spPr>
        <p:txBody>
          <a:bodyPr wrap="square">
            <a:spAutoFit/>
          </a:bodyPr>
          <a:lstStyle/>
          <a:p>
            <a:pPr>
              <a:lnSpc>
                <a:spcPct val="120000"/>
              </a:lnSpc>
            </a:pPr>
            <a:r>
              <a:rPr lang="zh-CN" altLang="en-US" dirty="0">
                <a:solidFill>
                  <a:schemeClr val="tx1">
                    <a:lumMod val="75000"/>
                    <a:lumOff val="25000"/>
                  </a:schemeClr>
                </a:solidFill>
              </a:rPr>
              <a:t>推荐系统可以通过电子商务网站向用户提供商品信息和建议，如商品推荐、新闻推荐、视频推荐等，而实现推荐过程则需要依赖大数据，用户在访问网站时，网站会记录和分析用户的行为并建立模型，将该模型与数据库中的产品进行匹配后，才能完成推荐过程。为了实现这个推荐过程，需要存储海量的客户访问信息，并基于大量数据的分析，推荐出与用户行为符合的内容。</a:t>
            </a:r>
          </a:p>
        </p:txBody>
      </p:sp>
      <p:grpSp>
        <p:nvGrpSpPr>
          <p:cNvPr id="2" name="组合 1"/>
          <p:cNvGrpSpPr/>
          <p:nvPr/>
        </p:nvGrpSpPr>
        <p:grpSpPr>
          <a:xfrm>
            <a:off x="8758555" y="1432000"/>
            <a:ext cx="2726690" cy="4516755"/>
            <a:chOff x="13793" y="2961"/>
            <a:chExt cx="4294" cy="7113"/>
          </a:xfrm>
        </p:grpSpPr>
        <p:grpSp>
          <p:nvGrpSpPr>
            <p:cNvPr id="25" name="组合 24"/>
            <p:cNvGrpSpPr/>
            <p:nvPr/>
          </p:nvGrpSpPr>
          <p:grpSpPr>
            <a:xfrm>
              <a:off x="13819" y="2961"/>
              <a:ext cx="4222" cy="6592"/>
              <a:chOff x="8277503" y="1742596"/>
              <a:chExt cx="2680784" cy="4185608"/>
            </a:xfrm>
          </p:grpSpPr>
          <p:sp>
            <p:nvSpPr>
              <p:cNvPr id="26" name="Rectangle: Rounded Corners 60"/>
              <p:cNvSpPr/>
              <p:nvPr/>
            </p:nvSpPr>
            <p:spPr>
              <a:xfrm>
                <a:off x="8277503" y="1742596"/>
                <a:ext cx="2680784" cy="4185608"/>
              </a:xfrm>
              <a:prstGeom prst="roundRect">
                <a:avLst>
                  <a:gd name="adj" fmla="val 5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Freeform: Shape 48"/>
              <p:cNvSpPr/>
              <p:nvPr/>
            </p:nvSpPr>
            <p:spPr bwMode="auto">
              <a:xfrm>
                <a:off x="9262055" y="2025634"/>
                <a:ext cx="745316" cy="745316"/>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p:spPr>
            <p:txBody>
              <a:bodyPr anchor="ctr"/>
              <a:lstStyle/>
              <a:p>
                <a:pPr algn="ctr"/>
                <a:endParaRPr/>
              </a:p>
            </p:txBody>
          </p:sp>
          <p:sp>
            <p:nvSpPr>
              <p:cNvPr id="28" name="Rectangle 61"/>
              <p:cNvSpPr/>
              <p:nvPr/>
            </p:nvSpPr>
            <p:spPr bwMode="auto">
              <a:xfrm>
                <a:off x="8417336" y="5219388"/>
                <a:ext cx="2434755" cy="381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defRPr/>
                </a:pPr>
                <a:r>
                  <a:rPr lang="zh-CN" altLang="en-US" sz="1600" dirty="0">
                    <a:solidFill>
                      <a:schemeClr val="accent5"/>
                    </a:solidFill>
                  </a:rPr>
                  <a:t>搜索引擎系统</a:t>
                </a:r>
              </a:p>
            </p:txBody>
          </p:sp>
          <p:sp>
            <p:nvSpPr>
              <p:cNvPr id="29" name="矩形 28"/>
              <p:cNvSpPr/>
              <p:nvPr/>
            </p:nvSpPr>
            <p:spPr>
              <a:xfrm>
                <a:off x="8516458" y="3326484"/>
                <a:ext cx="2236510" cy="1384995"/>
              </a:xfrm>
              <a:prstGeom prst="rect">
                <a:avLst/>
              </a:prstGeom>
            </p:spPr>
            <p:txBody>
              <a:bodyPr wrap="square">
                <a:spAutoFit/>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grpSp>
          <p:nvGrpSpPr>
            <p:cNvPr id="35" name="组合 34"/>
            <p:cNvGrpSpPr/>
            <p:nvPr/>
          </p:nvGrpSpPr>
          <p:grpSpPr>
            <a:xfrm>
              <a:off x="13793" y="2962"/>
              <a:ext cx="4294" cy="7112"/>
              <a:chOff x="8277503" y="1742596"/>
              <a:chExt cx="2726690" cy="4516120"/>
            </a:xfrm>
          </p:grpSpPr>
          <p:sp>
            <p:nvSpPr>
              <p:cNvPr id="36" name="Rectangle: Rounded Corners 60"/>
              <p:cNvSpPr/>
              <p:nvPr/>
            </p:nvSpPr>
            <p:spPr>
              <a:xfrm>
                <a:off x="8277503" y="1742596"/>
                <a:ext cx="2680970" cy="4516120"/>
              </a:xfrm>
              <a:prstGeom prst="roundRect">
                <a:avLst>
                  <a:gd name="adj" fmla="val 5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Rectangle 61"/>
              <p:cNvSpPr/>
              <p:nvPr/>
            </p:nvSpPr>
            <p:spPr bwMode="auto">
              <a:xfrm>
                <a:off x="9205238" y="5877081"/>
                <a:ext cx="1798955"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algn="ctr">
                  <a:defRPr/>
                </a:pPr>
                <a:r>
                  <a:rPr lang="zh-CN" altLang="en-US" sz="2000" dirty="0">
                    <a:solidFill>
                      <a:schemeClr val="accent5"/>
                    </a:solidFill>
                  </a:rPr>
                  <a:t>搜索引擎系统</a:t>
                </a:r>
              </a:p>
            </p:txBody>
          </p:sp>
          <p:sp>
            <p:nvSpPr>
              <p:cNvPr id="39" name="矩形 38"/>
              <p:cNvSpPr/>
              <p:nvPr/>
            </p:nvSpPr>
            <p:spPr>
              <a:xfrm>
                <a:off x="8433713" y="1851181"/>
                <a:ext cx="2435225" cy="3412490"/>
              </a:xfrm>
              <a:prstGeom prst="rect">
                <a:avLst/>
              </a:prstGeom>
            </p:spPr>
            <p:txBody>
              <a:bodyPr wrap="square">
                <a:spAutoFit/>
              </a:bodyPr>
              <a:lstStyle/>
              <a:p>
                <a:pPr>
                  <a:lnSpc>
                    <a:spcPct val="120000"/>
                  </a:lnSpc>
                </a:pPr>
                <a:r>
                  <a:rPr lang="zh-CN" altLang="en-US" dirty="0">
                    <a:solidFill>
                      <a:schemeClr val="bg1"/>
                    </a:solidFill>
                  </a:rPr>
                  <a:t>搜索引擎是非常常见的大数据系统，为了有效地完成互联网上数量巨大的信息的收集、分类和处理工作，搜索引擎系统大多基于集群架构，搜索引擎的发展历程为大数据研究积累了宝贵的经验</a:t>
                </a:r>
              </a:p>
            </p:txBody>
          </p:sp>
        </p:gr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5605145" y="3975100"/>
            <a:ext cx="5611495" cy="523240"/>
            <a:chOff x="8827" y="2775"/>
            <a:chExt cx="8837" cy="824"/>
          </a:xfrm>
        </p:grpSpPr>
        <p:sp>
          <p:nvSpPr>
            <p:cNvPr id="21" name="矩形 20"/>
            <p:cNvSpPr/>
            <p:nvPr/>
          </p:nvSpPr>
          <p:spPr>
            <a:xfrm>
              <a:off x="9600" y="2775"/>
              <a:ext cx="2038" cy="8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1638" y="2775"/>
              <a:ext cx="6026" cy="8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燕尾形 4"/>
            <p:cNvSpPr/>
            <p:nvPr/>
          </p:nvSpPr>
          <p:spPr>
            <a:xfrm>
              <a:off x="8827" y="2887"/>
              <a:ext cx="528" cy="605"/>
            </a:xfrm>
            <a:prstGeom prst="chevron">
              <a:avLst>
                <a:gd name="adj" fmla="val 3693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 name="任意多边形 5"/>
          <p:cNvSpPr/>
          <p:nvPr/>
        </p:nvSpPr>
        <p:spPr>
          <a:xfrm>
            <a:off x="8" y="2367432"/>
            <a:ext cx="3708714" cy="3924300"/>
          </a:xfrm>
          <a:custGeom>
            <a:avLst/>
            <a:gdLst>
              <a:gd name="connsiteX0" fmla="*/ 0 w 4922244"/>
              <a:gd name="connsiteY0" fmla="*/ 0 h 5048251"/>
              <a:gd name="connsiteX1" fmla="*/ 1947941 w 4922244"/>
              <a:gd name="connsiteY1" fmla="*/ 0 h 5048251"/>
              <a:gd name="connsiteX2" fmla="*/ 4922244 w 4922244"/>
              <a:gd name="connsiteY2" fmla="*/ 2974304 h 5048251"/>
              <a:gd name="connsiteX3" fmla="*/ 2848297 w 4922244"/>
              <a:gd name="connsiteY3" fmla="*/ 5048251 h 5048251"/>
              <a:gd name="connsiteX4" fmla="*/ 0 w 4922244"/>
              <a:gd name="connsiteY4" fmla="*/ 5048251 h 5048251"/>
              <a:gd name="connsiteX0-1" fmla="*/ 0 w 4922244"/>
              <a:gd name="connsiteY0-2" fmla="*/ 0 h 5048251"/>
              <a:gd name="connsiteX1-3" fmla="*/ 1947941 w 4922244"/>
              <a:gd name="connsiteY1-4" fmla="*/ 0 h 5048251"/>
              <a:gd name="connsiteX2-5" fmla="*/ 4922244 w 4922244"/>
              <a:gd name="connsiteY2-6" fmla="*/ 2899854 h 5048251"/>
              <a:gd name="connsiteX3-7" fmla="*/ 2848297 w 4922244"/>
              <a:gd name="connsiteY3-8" fmla="*/ 5048251 h 5048251"/>
              <a:gd name="connsiteX4-9" fmla="*/ 0 w 4922244"/>
              <a:gd name="connsiteY4-10" fmla="*/ 5048251 h 5048251"/>
              <a:gd name="connsiteX5" fmla="*/ 0 w 4922244"/>
              <a:gd name="connsiteY5" fmla="*/ 0 h 5048251"/>
              <a:gd name="connsiteX0-11" fmla="*/ 0 w 4922244"/>
              <a:gd name="connsiteY0-12" fmla="*/ 0 h 5048251"/>
              <a:gd name="connsiteX1-13" fmla="*/ 1947941 w 4922244"/>
              <a:gd name="connsiteY1-14" fmla="*/ 0 h 5048251"/>
              <a:gd name="connsiteX2-15" fmla="*/ 4922244 w 4922244"/>
              <a:gd name="connsiteY2-16" fmla="*/ 2899854 h 5048251"/>
              <a:gd name="connsiteX3-17" fmla="*/ 2893456 w 4922244"/>
              <a:gd name="connsiteY3-18" fmla="*/ 5033362 h 5048251"/>
              <a:gd name="connsiteX4-19" fmla="*/ 0 w 4922244"/>
              <a:gd name="connsiteY4-20" fmla="*/ 5048251 h 5048251"/>
              <a:gd name="connsiteX5-21" fmla="*/ 0 w 4922244"/>
              <a:gd name="connsiteY5-22" fmla="*/ 0 h 5048251"/>
              <a:gd name="connsiteX0-23" fmla="*/ 0 w 4823147"/>
              <a:gd name="connsiteY0-24" fmla="*/ 0 h 5048251"/>
              <a:gd name="connsiteX1-25" fmla="*/ 1947941 w 4823147"/>
              <a:gd name="connsiteY1-26" fmla="*/ 0 h 5048251"/>
              <a:gd name="connsiteX2-27" fmla="*/ 4823147 w 4823147"/>
              <a:gd name="connsiteY2-28" fmla="*/ 2997879 h 5048251"/>
              <a:gd name="connsiteX3-29" fmla="*/ 2893456 w 4823147"/>
              <a:gd name="connsiteY3-30" fmla="*/ 5033362 h 5048251"/>
              <a:gd name="connsiteX4-31" fmla="*/ 0 w 4823147"/>
              <a:gd name="connsiteY4-32" fmla="*/ 5048251 h 5048251"/>
              <a:gd name="connsiteX5-33" fmla="*/ 0 w 4823147"/>
              <a:gd name="connsiteY5-34" fmla="*/ 0 h 504825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4823147" h="5048251">
                <a:moveTo>
                  <a:pt x="0" y="0"/>
                </a:moveTo>
                <a:lnTo>
                  <a:pt x="1947941" y="0"/>
                </a:lnTo>
                <a:lnTo>
                  <a:pt x="4823147" y="2997879"/>
                </a:lnTo>
                <a:lnTo>
                  <a:pt x="2893456" y="5033362"/>
                </a:lnTo>
                <a:lnTo>
                  <a:pt x="0" y="5048251"/>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7"/>
          <p:cNvSpPr/>
          <p:nvPr/>
        </p:nvSpPr>
        <p:spPr>
          <a:xfrm>
            <a:off x="1672773" y="0"/>
            <a:ext cx="3269617" cy="4710896"/>
          </a:xfrm>
          <a:custGeom>
            <a:avLst/>
            <a:gdLst>
              <a:gd name="connsiteX0" fmla="*/ 0 w 4336612"/>
              <a:gd name="connsiteY0" fmla="*/ 0 h 5048251"/>
              <a:gd name="connsiteX1" fmla="*/ 1362309 w 4336612"/>
              <a:gd name="connsiteY1" fmla="*/ 0 h 5048251"/>
              <a:gd name="connsiteX2" fmla="*/ 4336612 w 4336612"/>
              <a:gd name="connsiteY2" fmla="*/ 2974304 h 5048251"/>
              <a:gd name="connsiteX3" fmla="*/ 2262665 w 4336612"/>
              <a:gd name="connsiteY3" fmla="*/ 5048251 h 5048251"/>
              <a:gd name="connsiteX4" fmla="*/ 900356 w 4336612"/>
              <a:gd name="connsiteY4" fmla="*/ 5048251 h 5048251"/>
              <a:gd name="connsiteX5" fmla="*/ 2974303 w 4336612"/>
              <a:gd name="connsiteY5" fmla="*/ 2974304 h 5048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36612" h="5048251">
                <a:moveTo>
                  <a:pt x="0" y="0"/>
                </a:moveTo>
                <a:lnTo>
                  <a:pt x="1362309" y="0"/>
                </a:lnTo>
                <a:lnTo>
                  <a:pt x="4336612" y="2974304"/>
                </a:lnTo>
                <a:lnTo>
                  <a:pt x="2262665" y="5048251"/>
                </a:lnTo>
                <a:lnTo>
                  <a:pt x="900356" y="5048251"/>
                </a:lnTo>
                <a:lnTo>
                  <a:pt x="2974303" y="2974304"/>
                </a:ln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1"/>
          <p:cNvSpPr txBox="1"/>
          <p:nvPr/>
        </p:nvSpPr>
        <p:spPr>
          <a:xfrm>
            <a:off x="7481744" y="1762421"/>
            <a:ext cx="3338656" cy="521970"/>
          </a:xfrm>
          <a:prstGeom prst="rect">
            <a:avLst/>
          </a:prstGeom>
          <a:noFill/>
        </p:spPr>
        <p:txBody>
          <a:bodyPr wrap="square" rtlCol="0">
            <a:spAutoFit/>
            <a:scene3d>
              <a:camera prst="orthographicFront"/>
              <a:lightRig rig="threePt" dir="t"/>
            </a:scene3d>
            <a:sp3d contourW="12700"/>
          </a:bodyPr>
          <a:lstStyle/>
          <a:p>
            <a:r>
              <a:rPr lang="zh-CN" altLang="en-US" sz="2800" dirty="0">
                <a:solidFill>
                  <a:schemeClr val="tx1"/>
                </a:solidFill>
              </a:rPr>
              <a:t>认识云计算</a:t>
            </a:r>
          </a:p>
        </p:txBody>
      </p:sp>
      <p:sp>
        <p:nvSpPr>
          <p:cNvPr id="15" name="文本框 18"/>
          <p:cNvSpPr txBox="1"/>
          <p:nvPr/>
        </p:nvSpPr>
        <p:spPr>
          <a:xfrm>
            <a:off x="7390304" y="2846640"/>
            <a:ext cx="4115896" cy="521970"/>
          </a:xfrm>
          <a:prstGeom prst="rect">
            <a:avLst/>
          </a:prstGeom>
          <a:noFill/>
        </p:spPr>
        <p:txBody>
          <a:bodyPr wrap="square" rtlCol="0">
            <a:spAutoFit/>
            <a:scene3d>
              <a:camera prst="orthographicFront"/>
              <a:lightRig rig="threePt" dir="t"/>
            </a:scene3d>
            <a:sp3d contourW="12700"/>
          </a:bodyPr>
          <a:lstStyle/>
          <a:p>
            <a:r>
              <a:rPr lang="zh-CN" altLang="en-US" sz="2800" dirty="0">
                <a:solidFill>
                  <a:schemeClr val="tx1"/>
                </a:solidFill>
              </a:rPr>
              <a:t>认识大数据</a:t>
            </a:r>
          </a:p>
        </p:txBody>
      </p:sp>
      <p:pic>
        <p:nvPicPr>
          <p:cNvPr id="19" name="图片 18" descr="C:\Users\Administrator\Desktop\新建文件夹\Virtual business modern technology photos part 4 (5).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val="0"/>
              </a:ext>
            </a:extLst>
          </a:blip>
          <a:srcRect l="42756" t="5840" r="1551" b="1721"/>
          <a:stretch>
            <a:fillRect/>
          </a:stretch>
        </p:blipFill>
        <p:spPr bwMode="auto">
          <a:xfrm>
            <a:off x="0" y="2560109"/>
            <a:ext cx="3546499" cy="3924300"/>
          </a:xfrm>
          <a:custGeom>
            <a:avLst/>
            <a:gdLst>
              <a:gd name="connsiteX0" fmla="*/ 0 w 3546499"/>
              <a:gd name="connsiteY0" fmla="*/ 0 h 3924300"/>
              <a:gd name="connsiteX1" fmla="*/ 1403500 w 3546499"/>
              <a:gd name="connsiteY1" fmla="*/ 0 h 3924300"/>
              <a:gd name="connsiteX2" fmla="*/ 3546499 w 3546499"/>
              <a:gd name="connsiteY2" fmla="*/ 2312100 h 3924300"/>
              <a:gd name="connsiteX3" fmla="*/ 2052211 w 3546499"/>
              <a:gd name="connsiteY3" fmla="*/ 3924300 h 3924300"/>
              <a:gd name="connsiteX4" fmla="*/ 0 w 3546499"/>
              <a:gd name="connsiteY4" fmla="*/ 3924300 h 392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46499" h="3924300">
                <a:moveTo>
                  <a:pt x="0" y="0"/>
                </a:moveTo>
                <a:lnTo>
                  <a:pt x="1403500" y="0"/>
                </a:lnTo>
                <a:lnTo>
                  <a:pt x="3546499" y="2312100"/>
                </a:lnTo>
                <a:lnTo>
                  <a:pt x="2052211" y="3924300"/>
                </a:lnTo>
                <a:lnTo>
                  <a:pt x="0" y="3924300"/>
                </a:lnTo>
                <a:close/>
              </a:path>
            </a:pathLst>
          </a:custGeom>
          <a:noFill/>
          <a:extLst>
            <a:ext uri="{909E8E84-426E-40DD-AFC4-6F175D3DCCD1}">
              <a14:hiddenFill xmlns:a14="http://schemas.microsoft.com/office/drawing/2010/main">
                <a:solidFill>
                  <a:srgbClr val="FFFFFF"/>
                </a:solidFill>
              </a14:hiddenFill>
            </a:ext>
          </a:extLst>
        </p:spPr>
      </p:pic>
      <p:sp>
        <p:nvSpPr>
          <p:cNvPr id="3" name="文本框 2"/>
          <p:cNvSpPr txBox="1"/>
          <p:nvPr/>
        </p:nvSpPr>
        <p:spPr>
          <a:xfrm>
            <a:off x="911474" y="1255430"/>
            <a:ext cx="1723549" cy="1015663"/>
          </a:xfrm>
          <a:prstGeom prst="rect">
            <a:avLst/>
          </a:prstGeom>
          <a:noFill/>
        </p:spPr>
        <p:txBody>
          <a:bodyPr wrap="none" rtlCol="0">
            <a:spAutoFit/>
          </a:bodyPr>
          <a:lstStyle/>
          <a:p>
            <a:pPr algn="ctr"/>
            <a:r>
              <a:rPr lang="zh-CN" altLang="en-US" sz="6000" dirty="0">
                <a:solidFill>
                  <a:schemeClr val="accent3"/>
                </a:solidFill>
                <a:latin typeface="Impact" panose="020B0806030902050204" pitchFamily="34" charset="0"/>
              </a:rPr>
              <a:t>目录</a:t>
            </a:r>
          </a:p>
        </p:txBody>
      </p:sp>
      <p:sp>
        <p:nvSpPr>
          <p:cNvPr id="20" name="文本框 18"/>
          <p:cNvSpPr txBox="1"/>
          <p:nvPr/>
        </p:nvSpPr>
        <p:spPr>
          <a:xfrm>
            <a:off x="7390304" y="3960244"/>
            <a:ext cx="4115896" cy="521970"/>
          </a:xfrm>
          <a:prstGeom prst="rect">
            <a:avLst/>
          </a:prstGeom>
          <a:noFill/>
        </p:spPr>
        <p:txBody>
          <a:bodyPr wrap="square" rtlCol="0">
            <a:spAutoFit/>
            <a:scene3d>
              <a:camera prst="orthographicFront"/>
              <a:lightRig rig="threePt" dir="t"/>
            </a:scene3d>
            <a:sp3d contourW="12700"/>
          </a:bodyPr>
          <a:lstStyle/>
          <a:p>
            <a:r>
              <a:rPr lang="zh-CN" altLang="en-US" sz="2800" dirty="0">
                <a:solidFill>
                  <a:schemeClr val="bg1"/>
                </a:solidFill>
              </a:rPr>
              <a:t>认识其他新兴技术</a:t>
            </a:r>
          </a:p>
        </p:txBody>
      </p:sp>
      <p:sp>
        <p:nvSpPr>
          <p:cNvPr id="4" name="TextBox 3"/>
          <p:cNvSpPr txBox="1"/>
          <p:nvPr/>
        </p:nvSpPr>
        <p:spPr>
          <a:xfrm>
            <a:off x="6115050" y="1763261"/>
            <a:ext cx="1366694" cy="523220"/>
          </a:xfrm>
          <a:prstGeom prst="rect">
            <a:avLst/>
          </a:prstGeom>
          <a:noFill/>
          <a:ln>
            <a:noFill/>
          </a:ln>
        </p:spPr>
        <p:txBody>
          <a:bodyPr wrap="square" rtlCol="0">
            <a:spAutoFit/>
          </a:bodyPr>
          <a:lstStyle/>
          <a:p>
            <a:r>
              <a:rPr lang="zh-CN" altLang="en-US" sz="2800" dirty="0"/>
              <a:t>任务一</a:t>
            </a:r>
            <a:endParaRPr lang="en-US" altLang="zh-CN" sz="2800" dirty="0"/>
          </a:p>
        </p:txBody>
      </p:sp>
      <p:sp>
        <p:nvSpPr>
          <p:cNvPr id="22" name="TextBox 21"/>
          <p:cNvSpPr txBox="1"/>
          <p:nvPr/>
        </p:nvSpPr>
        <p:spPr>
          <a:xfrm>
            <a:off x="6115050" y="2859998"/>
            <a:ext cx="1366694" cy="523220"/>
          </a:xfrm>
          <a:prstGeom prst="rect">
            <a:avLst/>
          </a:prstGeom>
          <a:noFill/>
          <a:ln>
            <a:noFill/>
          </a:ln>
        </p:spPr>
        <p:txBody>
          <a:bodyPr wrap="square" rtlCol="0">
            <a:spAutoFit/>
          </a:bodyPr>
          <a:lstStyle/>
          <a:p>
            <a:r>
              <a:rPr lang="zh-CN" altLang="en-US" sz="2800" dirty="0">
                <a:solidFill>
                  <a:schemeClr val="tx1">
                    <a:lumMod val="85000"/>
                    <a:lumOff val="15000"/>
                  </a:schemeClr>
                </a:solidFill>
              </a:rPr>
              <a:t>任务二</a:t>
            </a:r>
            <a:endParaRPr lang="en-US" altLang="zh-CN" sz="2800" dirty="0">
              <a:solidFill>
                <a:schemeClr val="tx1">
                  <a:lumMod val="85000"/>
                  <a:lumOff val="15000"/>
                </a:schemeClr>
              </a:solidFill>
            </a:endParaRPr>
          </a:p>
        </p:txBody>
      </p:sp>
      <p:sp>
        <p:nvSpPr>
          <p:cNvPr id="23" name="TextBox 22"/>
          <p:cNvSpPr txBox="1"/>
          <p:nvPr/>
        </p:nvSpPr>
        <p:spPr>
          <a:xfrm>
            <a:off x="6115050" y="3966406"/>
            <a:ext cx="1366694" cy="523220"/>
          </a:xfrm>
          <a:prstGeom prst="rect">
            <a:avLst/>
          </a:prstGeom>
          <a:noFill/>
          <a:ln>
            <a:noFill/>
          </a:ln>
        </p:spPr>
        <p:txBody>
          <a:bodyPr wrap="square" rtlCol="0">
            <a:spAutoFit/>
          </a:bodyPr>
          <a:lstStyle/>
          <a:p>
            <a:r>
              <a:rPr lang="zh-CN" altLang="en-US" sz="2800" dirty="0">
                <a:solidFill>
                  <a:schemeClr val="tx1">
                    <a:lumMod val="85000"/>
                    <a:lumOff val="15000"/>
                  </a:schemeClr>
                </a:solidFill>
              </a:rPr>
              <a:t>任务三</a:t>
            </a:r>
            <a:endParaRPr lang="en-US" altLang="zh-CN" sz="2800" dirty="0">
              <a:solidFill>
                <a:schemeClr val="tx1">
                  <a:lumMod val="85000"/>
                  <a:lumOff val="15000"/>
                </a:schemeClr>
              </a:solidFill>
            </a:endParaRPr>
          </a:p>
        </p:txBody>
      </p:sp>
      <p:sp>
        <p:nvSpPr>
          <p:cNvPr id="24" name="TextBox 23"/>
          <p:cNvSpPr txBox="1"/>
          <p:nvPr/>
        </p:nvSpPr>
        <p:spPr>
          <a:xfrm>
            <a:off x="6115050" y="4933560"/>
            <a:ext cx="2023110" cy="523220"/>
          </a:xfrm>
          <a:prstGeom prst="rect">
            <a:avLst/>
          </a:prstGeom>
          <a:noFill/>
          <a:ln>
            <a:noFill/>
          </a:ln>
        </p:spPr>
        <p:txBody>
          <a:bodyPr wrap="square" rtlCol="0">
            <a:spAutoFit/>
          </a:bodyPr>
          <a:lstStyle/>
          <a:p>
            <a:r>
              <a:rPr lang="zh-CN" altLang="en-US" sz="2800" dirty="0">
                <a:solidFill>
                  <a:schemeClr val="tx1">
                    <a:lumMod val="85000"/>
                    <a:lumOff val="15000"/>
                  </a:schemeClr>
                </a:solidFill>
              </a:rPr>
              <a:t>课后练习</a:t>
            </a:r>
            <a:endParaRPr lang="en-US" altLang="zh-CN" sz="2800" dirty="0">
              <a:solidFill>
                <a:schemeClr val="tx1">
                  <a:lumMod val="85000"/>
                  <a:lumOff val="1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6096000" y="1762098"/>
            <a:ext cx="1294304" cy="52354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7390304" y="1762421"/>
            <a:ext cx="3826336" cy="5232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8" y="2367432"/>
            <a:ext cx="3708714" cy="3924300"/>
          </a:xfrm>
          <a:custGeom>
            <a:avLst/>
            <a:gdLst>
              <a:gd name="connsiteX0" fmla="*/ 0 w 4922244"/>
              <a:gd name="connsiteY0" fmla="*/ 0 h 5048251"/>
              <a:gd name="connsiteX1" fmla="*/ 1947941 w 4922244"/>
              <a:gd name="connsiteY1" fmla="*/ 0 h 5048251"/>
              <a:gd name="connsiteX2" fmla="*/ 4922244 w 4922244"/>
              <a:gd name="connsiteY2" fmla="*/ 2974304 h 5048251"/>
              <a:gd name="connsiteX3" fmla="*/ 2848297 w 4922244"/>
              <a:gd name="connsiteY3" fmla="*/ 5048251 h 5048251"/>
              <a:gd name="connsiteX4" fmla="*/ 0 w 4922244"/>
              <a:gd name="connsiteY4" fmla="*/ 5048251 h 5048251"/>
              <a:gd name="connsiteX0-1" fmla="*/ 0 w 4922244"/>
              <a:gd name="connsiteY0-2" fmla="*/ 0 h 5048251"/>
              <a:gd name="connsiteX1-3" fmla="*/ 1947941 w 4922244"/>
              <a:gd name="connsiteY1-4" fmla="*/ 0 h 5048251"/>
              <a:gd name="connsiteX2-5" fmla="*/ 4922244 w 4922244"/>
              <a:gd name="connsiteY2-6" fmla="*/ 2899854 h 5048251"/>
              <a:gd name="connsiteX3-7" fmla="*/ 2848297 w 4922244"/>
              <a:gd name="connsiteY3-8" fmla="*/ 5048251 h 5048251"/>
              <a:gd name="connsiteX4-9" fmla="*/ 0 w 4922244"/>
              <a:gd name="connsiteY4-10" fmla="*/ 5048251 h 5048251"/>
              <a:gd name="connsiteX5" fmla="*/ 0 w 4922244"/>
              <a:gd name="connsiteY5" fmla="*/ 0 h 5048251"/>
              <a:gd name="connsiteX0-11" fmla="*/ 0 w 4922244"/>
              <a:gd name="connsiteY0-12" fmla="*/ 0 h 5048251"/>
              <a:gd name="connsiteX1-13" fmla="*/ 1947941 w 4922244"/>
              <a:gd name="connsiteY1-14" fmla="*/ 0 h 5048251"/>
              <a:gd name="connsiteX2-15" fmla="*/ 4922244 w 4922244"/>
              <a:gd name="connsiteY2-16" fmla="*/ 2899854 h 5048251"/>
              <a:gd name="connsiteX3-17" fmla="*/ 2893456 w 4922244"/>
              <a:gd name="connsiteY3-18" fmla="*/ 5033362 h 5048251"/>
              <a:gd name="connsiteX4-19" fmla="*/ 0 w 4922244"/>
              <a:gd name="connsiteY4-20" fmla="*/ 5048251 h 5048251"/>
              <a:gd name="connsiteX5-21" fmla="*/ 0 w 4922244"/>
              <a:gd name="connsiteY5-22" fmla="*/ 0 h 5048251"/>
              <a:gd name="connsiteX0-23" fmla="*/ 0 w 4823147"/>
              <a:gd name="connsiteY0-24" fmla="*/ 0 h 5048251"/>
              <a:gd name="connsiteX1-25" fmla="*/ 1947941 w 4823147"/>
              <a:gd name="connsiteY1-26" fmla="*/ 0 h 5048251"/>
              <a:gd name="connsiteX2-27" fmla="*/ 4823147 w 4823147"/>
              <a:gd name="connsiteY2-28" fmla="*/ 2997879 h 5048251"/>
              <a:gd name="connsiteX3-29" fmla="*/ 2893456 w 4823147"/>
              <a:gd name="connsiteY3-30" fmla="*/ 5033362 h 5048251"/>
              <a:gd name="connsiteX4-31" fmla="*/ 0 w 4823147"/>
              <a:gd name="connsiteY4-32" fmla="*/ 5048251 h 5048251"/>
              <a:gd name="connsiteX5-33" fmla="*/ 0 w 4823147"/>
              <a:gd name="connsiteY5-34" fmla="*/ 0 h 504825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4823147" h="5048251">
                <a:moveTo>
                  <a:pt x="0" y="0"/>
                </a:moveTo>
                <a:lnTo>
                  <a:pt x="1947941" y="0"/>
                </a:lnTo>
                <a:lnTo>
                  <a:pt x="4823147" y="2997879"/>
                </a:lnTo>
                <a:lnTo>
                  <a:pt x="2893456" y="5033362"/>
                </a:lnTo>
                <a:lnTo>
                  <a:pt x="0" y="5048251"/>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7"/>
          <p:cNvSpPr/>
          <p:nvPr/>
        </p:nvSpPr>
        <p:spPr>
          <a:xfrm>
            <a:off x="1672773" y="0"/>
            <a:ext cx="3269617" cy="4710896"/>
          </a:xfrm>
          <a:custGeom>
            <a:avLst/>
            <a:gdLst>
              <a:gd name="connsiteX0" fmla="*/ 0 w 4336612"/>
              <a:gd name="connsiteY0" fmla="*/ 0 h 5048251"/>
              <a:gd name="connsiteX1" fmla="*/ 1362309 w 4336612"/>
              <a:gd name="connsiteY1" fmla="*/ 0 h 5048251"/>
              <a:gd name="connsiteX2" fmla="*/ 4336612 w 4336612"/>
              <a:gd name="connsiteY2" fmla="*/ 2974304 h 5048251"/>
              <a:gd name="connsiteX3" fmla="*/ 2262665 w 4336612"/>
              <a:gd name="connsiteY3" fmla="*/ 5048251 h 5048251"/>
              <a:gd name="connsiteX4" fmla="*/ 900356 w 4336612"/>
              <a:gd name="connsiteY4" fmla="*/ 5048251 h 5048251"/>
              <a:gd name="connsiteX5" fmla="*/ 2974303 w 4336612"/>
              <a:gd name="connsiteY5" fmla="*/ 2974304 h 5048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36612" h="5048251">
                <a:moveTo>
                  <a:pt x="0" y="0"/>
                </a:moveTo>
                <a:lnTo>
                  <a:pt x="1362309" y="0"/>
                </a:lnTo>
                <a:lnTo>
                  <a:pt x="4336612" y="2974304"/>
                </a:lnTo>
                <a:lnTo>
                  <a:pt x="2262665" y="5048251"/>
                </a:lnTo>
                <a:lnTo>
                  <a:pt x="900356" y="5048251"/>
                </a:lnTo>
                <a:lnTo>
                  <a:pt x="2974303" y="2974304"/>
                </a:ln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1"/>
          <p:cNvSpPr txBox="1"/>
          <p:nvPr/>
        </p:nvSpPr>
        <p:spPr>
          <a:xfrm>
            <a:off x="7481744" y="1762421"/>
            <a:ext cx="3338656" cy="521970"/>
          </a:xfrm>
          <a:prstGeom prst="rect">
            <a:avLst/>
          </a:prstGeom>
          <a:noFill/>
        </p:spPr>
        <p:txBody>
          <a:bodyPr wrap="square" rtlCol="0">
            <a:spAutoFit/>
            <a:scene3d>
              <a:camera prst="orthographicFront"/>
              <a:lightRig rig="threePt" dir="t"/>
            </a:scene3d>
            <a:sp3d contourW="12700"/>
          </a:bodyPr>
          <a:lstStyle/>
          <a:p>
            <a:r>
              <a:rPr lang="zh-CN" altLang="en-US" sz="2800" dirty="0">
                <a:solidFill>
                  <a:schemeClr val="bg1"/>
                </a:solidFill>
              </a:rPr>
              <a:t>认识云计算</a:t>
            </a:r>
          </a:p>
        </p:txBody>
      </p:sp>
      <p:sp>
        <p:nvSpPr>
          <p:cNvPr id="15" name="文本框 18"/>
          <p:cNvSpPr txBox="1"/>
          <p:nvPr/>
        </p:nvSpPr>
        <p:spPr>
          <a:xfrm>
            <a:off x="7390304" y="2846640"/>
            <a:ext cx="4115896" cy="521970"/>
          </a:xfrm>
          <a:prstGeom prst="rect">
            <a:avLst/>
          </a:prstGeom>
          <a:noFill/>
        </p:spPr>
        <p:txBody>
          <a:bodyPr wrap="square" rtlCol="0">
            <a:spAutoFit/>
            <a:scene3d>
              <a:camera prst="orthographicFront"/>
              <a:lightRig rig="threePt" dir="t"/>
            </a:scene3d>
            <a:sp3d contourW="12700"/>
          </a:bodyPr>
          <a:lstStyle/>
          <a:p>
            <a:r>
              <a:rPr lang="zh-CN" altLang="en-US" sz="2800" dirty="0">
                <a:solidFill>
                  <a:schemeClr val="tx1">
                    <a:lumMod val="85000"/>
                    <a:lumOff val="15000"/>
                  </a:schemeClr>
                </a:solidFill>
              </a:rPr>
              <a:t>认识大数据</a:t>
            </a:r>
          </a:p>
        </p:txBody>
      </p:sp>
      <p:pic>
        <p:nvPicPr>
          <p:cNvPr id="19" name="图片 18" descr="C:\Users\Administrator\Desktop\新建文件夹\Virtual business modern technology photos part 4 (5).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val="0"/>
              </a:ext>
            </a:extLst>
          </a:blip>
          <a:srcRect l="42756" t="5840" r="1551" b="1721"/>
          <a:stretch>
            <a:fillRect/>
          </a:stretch>
        </p:blipFill>
        <p:spPr bwMode="auto">
          <a:xfrm>
            <a:off x="0" y="2560109"/>
            <a:ext cx="3546499" cy="3924300"/>
          </a:xfrm>
          <a:custGeom>
            <a:avLst/>
            <a:gdLst>
              <a:gd name="connsiteX0" fmla="*/ 0 w 3546499"/>
              <a:gd name="connsiteY0" fmla="*/ 0 h 3924300"/>
              <a:gd name="connsiteX1" fmla="*/ 1403500 w 3546499"/>
              <a:gd name="connsiteY1" fmla="*/ 0 h 3924300"/>
              <a:gd name="connsiteX2" fmla="*/ 3546499 w 3546499"/>
              <a:gd name="connsiteY2" fmla="*/ 2312100 h 3924300"/>
              <a:gd name="connsiteX3" fmla="*/ 2052211 w 3546499"/>
              <a:gd name="connsiteY3" fmla="*/ 3924300 h 3924300"/>
              <a:gd name="connsiteX4" fmla="*/ 0 w 3546499"/>
              <a:gd name="connsiteY4" fmla="*/ 3924300 h 392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46499" h="3924300">
                <a:moveTo>
                  <a:pt x="0" y="0"/>
                </a:moveTo>
                <a:lnTo>
                  <a:pt x="1403500" y="0"/>
                </a:lnTo>
                <a:lnTo>
                  <a:pt x="3546499" y="2312100"/>
                </a:lnTo>
                <a:lnTo>
                  <a:pt x="2052211" y="3924300"/>
                </a:lnTo>
                <a:lnTo>
                  <a:pt x="0" y="3924300"/>
                </a:lnTo>
                <a:close/>
              </a:path>
            </a:pathLst>
          </a:custGeom>
          <a:noFill/>
          <a:extLst>
            <a:ext uri="{909E8E84-426E-40DD-AFC4-6F175D3DCCD1}">
              <a14:hiddenFill xmlns:a14="http://schemas.microsoft.com/office/drawing/2010/main">
                <a:solidFill>
                  <a:srgbClr val="FFFFFF"/>
                </a:solidFill>
              </a14:hiddenFill>
            </a:ext>
          </a:extLst>
        </p:spPr>
      </p:pic>
      <p:sp>
        <p:nvSpPr>
          <p:cNvPr id="3" name="文本框 2"/>
          <p:cNvSpPr txBox="1"/>
          <p:nvPr/>
        </p:nvSpPr>
        <p:spPr>
          <a:xfrm>
            <a:off x="911474" y="1255430"/>
            <a:ext cx="1723549" cy="1015663"/>
          </a:xfrm>
          <a:prstGeom prst="rect">
            <a:avLst/>
          </a:prstGeom>
          <a:noFill/>
        </p:spPr>
        <p:txBody>
          <a:bodyPr wrap="none" rtlCol="0">
            <a:spAutoFit/>
          </a:bodyPr>
          <a:lstStyle/>
          <a:p>
            <a:pPr algn="ctr"/>
            <a:r>
              <a:rPr lang="zh-CN" altLang="en-US" sz="6000" dirty="0">
                <a:solidFill>
                  <a:schemeClr val="accent3"/>
                </a:solidFill>
                <a:latin typeface="Impact" panose="020B0806030902050204" pitchFamily="34" charset="0"/>
              </a:rPr>
              <a:t>目录</a:t>
            </a:r>
          </a:p>
        </p:txBody>
      </p:sp>
      <p:sp>
        <p:nvSpPr>
          <p:cNvPr id="20" name="文本框 18"/>
          <p:cNvSpPr txBox="1"/>
          <p:nvPr/>
        </p:nvSpPr>
        <p:spPr>
          <a:xfrm>
            <a:off x="7390304" y="3960244"/>
            <a:ext cx="4115896" cy="521970"/>
          </a:xfrm>
          <a:prstGeom prst="rect">
            <a:avLst/>
          </a:prstGeom>
          <a:noFill/>
        </p:spPr>
        <p:txBody>
          <a:bodyPr wrap="square" rtlCol="0">
            <a:spAutoFit/>
            <a:scene3d>
              <a:camera prst="orthographicFront"/>
              <a:lightRig rig="threePt" dir="t"/>
            </a:scene3d>
            <a:sp3d contourW="12700"/>
          </a:bodyPr>
          <a:lstStyle/>
          <a:p>
            <a:r>
              <a:rPr lang="zh-CN" altLang="en-US" sz="2800" dirty="0">
                <a:solidFill>
                  <a:schemeClr val="tx1">
                    <a:lumMod val="85000"/>
                    <a:lumOff val="15000"/>
                  </a:schemeClr>
                </a:solidFill>
              </a:rPr>
              <a:t>认识其他新兴技术</a:t>
            </a:r>
          </a:p>
        </p:txBody>
      </p:sp>
      <p:sp>
        <p:nvSpPr>
          <p:cNvPr id="4" name="TextBox 3"/>
          <p:cNvSpPr txBox="1"/>
          <p:nvPr/>
        </p:nvSpPr>
        <p:spPr>
          <a:xfrm>
            <a:off x="6115050" y="1763261"/>
            <a:ext cx="1366694" cy="523220"/>
          </a:xfrm>
          <a:prstGeom prst="rect">
            <a:avLst/>
          </a:prstGeom>
          <a:noFill/>
          <a:ln>
            <a:noFill/>
          </a:ln>
        </p:spPr>
        <p:txBody>
          <a:bodyPr wrap="square" rtlCol="0">
            <a:spAutoFit/>
          </a:bodyPr>
          <a:lstStyle/>
          <a:p>
            <a:r>
              <a:rPr lang="zh-CN" altLang="en-US" sz="2800" dirty="0"/>
              <a:t>任务一</a:t>
            </a:r>
            <a:endParaRPr lang="en-US" altLang="zh-CN" sz="2800" dirty="0"/>
          </a:p>
        </p:txBody>
      </p:sp>
      <p:sp>
        <p:nvSpPr>
          <p:cNvPr id="22" name="TextBox 21"/>
          <p:cNvSpPr txBox="1"/>
          <p:nvPr/>
        </p:nvSpPr>
        <p:spPr>
          <a:xfrm>
            <a:off x="6115050" y="2859998"/>
            <a:ext cx="1366694" cy="523220"/>
          </a:xfrm>
          <a:prstGeom prst="rect">
            <a:avLst/>
          </a:prstGeom>
          <a:noFill/>
          <a:ln>
            <a:noFill/>
          </a:ln>
        </p:spPr>
        <p:txBody>
          <a:bodyPr wrap="square" rtlCol="0">
            <a:spAutoFit/>
          </a:bodyPr>
          <a:lstStyle/>
          <a:p>
            <a:r>
              <a:rPr lang="zh-CN" altLang="en-US" sz="2800" dirty="0">
                <a:solidFill>
                  <a:schemeClr val="tx1">
                    <a:lumMod val="85000"/>
                    <a:lumOff val="15000"/>
                  </a:schemeClr>
                </a:solidFill>
              </a:rPr>
              <a:t>任务二</a:t>
            </a:r>
            <a:endParaRPr lang="en-US" altLang="zh-CN" sz="2800" dirty="0">
              <a:solidFill>
                <a:schemeClr val="tx1">
                  <a:lumMod val="85000"/>
                  <a:lumOff val="15000"/>
                </a:schemeClr>
              </a:solidFill>
            </a:endParaRPr>
          </a:p>
        </p:txBody>
      </p:sp>
      <p:sp>
        <p:nvSpPr>
          <p:cNvPr id="23" name="TextBox 22"/>
          <p:cNvSpPr txBox="1"/>
          <p:nvPr/>
        </p:nvSpPr>
        <p:spPr>
          <a:xfrm>
            <a:off x="6115050" y="3966406"/>
            <a:ext cx="1366694" cy="523220"/>
          </a:xfrm>
          <a:prstGeom prst="rect">
            <a:avLst/>
          </a:prstGeom>
          <a:noFill/>
          <a:ln>
            <a:noFill/>
          </a:ln>
        </p:spPr>
        <p:txBody>
          <a:bodyPr wrap="square" rtlCol="0">
            <a:spAutoFit/>
          </a:bodyPr>
          <a:lstStyle/>
          <a:p>
            <a:r>
              <a:rPr lang="zh-CN" altLang="en-US" sz="2800" dirty="0">
                <a:solidFill>
                  <a:schemeClr val="tx1">
                    <a:lumMod val="85000"/>
                    <a:lumOff val="15000"/>
                  </a:schemeClr>
                </a:solidFill>
              </a:rPr>
              <a:t>任务三</a:t>
            </a:r>
            <a:endParaRPr lang="en-US" altLang="zh-CN" sz="2800" dirty="0">
              <a:solidFill>
                <a:schemeClr val="tx1">
                  <a:lumMod val="85000"/>
                  <a:lumOff val="15000"/>
                </a:schemeClr>
              </a:solidFill>
            </a:endParaRPr>
          </a:p>
        </p:txBody>
      </p:sp>
      <p:sp>
        <p:nvSpPr>
          <p:cNvPr id="5" name="燕尾形 4"/>
          <p:cNvSpPr/>
          <p:nvPr/>
        </p:nvSpPr>
        <p:spPr>
          <a:xfrm>
            <a:off x="5605235" y="1832939"/>
            <a:ext cx="335280" cy="383863"/>
          </a:xfrm>
          <a:prstGeom prst="chevron">
            <a:avLst>
              <a:gd name="adj" fmla="val 3693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TextBox 23"/>
          <p:cNvSpPr txBox="1"/>
          <p:nvPr/>
        </p:nvSpPr>
        <p:spPr>
          <a:xfrm>
            <a:off x="6115050" y="4933560"/>
            <a:ext cx="2023110" cy="523220"/>
          </a:xfrm>
          <a:prstGeom prst="rect">
            <a:avLst/>
          </a:prstGeom>
          <a:noFill/>
          <a:ln>
            <a:noFill/>
          </a:ln>
        </p:spPr>
        <p:txBody>
          <a:bodyPr wrap="square" rtlCol="0">
            <a:spAutoFit/>
          </a:bodyPr>
          <a:lstStyle/>
          <a:p>
            <a:r>
              <a:rPr lang="zh-CN" altLang="en-US" sz="2800" dirty="0">
                <a:solidFill>
                  <a:schemeClr val="tx1">
                    <a:lumMod val="85000"/>
                    <a:lumOff val="15000"/>
                  </a:schemeClr>
                </a:solidFill>
              </a:rPr>
              <a:t>课后练习</a:t>
            </a:r>
            <a:endParaRPr lang="en-US" altLang="zh-CN" sz="2800" dirty="0">
              <a:solidFill>
                <a:schemeClr val="tx1">
                  <a:lumMod val="85000"/>
                  <a:lumOff val="1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012825" y="2078356"/>
            <a:ext cx="10389235" cy="2970592"/>
          </a:xfrm>
          <a:prstGeom prst="rect">
            <a:avLst/>
          </a:prstGeom>
          <a:solidFill>
            <a:schemeClr val="bg1"/>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87181" y="2373840"/>
            <a:ext cx="329784" cy="2241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1318772" y="2814523"/>
            <a:ext cx="1401277" cy="0"/>
          </a:xfrm>
          <a:prstGeom prst="line">
            <a:avLst/>
          </a:prstGeom>
          <a:ln w="25400" cap="rnd">
            <a:solidFill>
              <a:schemeClr val="accent4"/>
            </a:solidFill>
            <a:round/>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1216660" y="2901315"/>
            <a:ext cx="9502140" cy="1714500"/>
          </a:xfrm>
          <a:prstGeom prst="rect">
            <a:avLst/>
          </a:prstGeom>
        </p:spPr>
        <p:txBody>
          <a:bodyPr wrap="square">
            <a:spAutoFit/>
          </a:bodyPr>
          <a:lstStyle/>
          <a:p>
            <a:pPr algn="just">
              <a:lnSpc>
                <a:spcPct val="120000"/>
              </a:lnSpc>
            </a:pPr>
            <a:r>
              <a:rPr lang="zh-CN" altLang="en-US" sz="2200" dirty="0">
                <a:solidFill>
                  <a:schemeClr val="tx1">
                    <a:lumMod val="85000"/>
                    <a:lumOff val="15000"/>
                  </a:schemeClr>
                </a:solidFill>
              </a:rPr>
              <a:t>肖磊最近对计算机新兴技术非常感兴趣，随着时代的发展，越来越多的新技术被人们应用到工作生活中，他明白，只有不断学习新知识，才能与时俱进。</a:t>
            </a:r>
          </a:p>
          <a:p>
            <a:pPr algn="just">
              <a:lnSpc>
                <a:spcPct val="120000"/>
              </a:lnSpc>
            </a:pPr>
            <a:r>
              <a:rPr lang="zh-CN" altLang="en-US" sz="2200" dirty="0">
                <a:solidFill>
                  <a:schemeClr val="tx1">
                    <a:lumMod val="85000"/>
                    <a:lumOff val="15000"/>
                  </a:schemeClr>
                </a:solidFill>
              </a:rPr>
              <a:t>本任务要求认识计算机的其他新兴技术，如了解VR、AR、MR和CR，了解AI，了解3D打印技术，了解互联网+，以及了解区块链技术等。</a:t>
            </a:r>
          </a:p>
        </p:txBody>
      </p:sp>
      <p:sp>
        <p:nvSpPr>
          <p:cNvPr id="19" name="矩形 18"/>
          <p:cNvSpPr/>
          <p:nvPr/>
        </p:nvSpPr>
        <p:spPr>
          <a:xfrm>
            <a:off x="1216965" y="2280831"/>
            <a:ext cx="2804222" cy="497316"/>
          </a:xfrm>
          <a:prstGeom prst="rect">
            <a:avLst/>
          </a:prstGeom>
        </p:spPr>
        <p:txBody>
          <a:bodyPr wrap="square">
            <a:spAutoFit/>
          </a:bodyPr>
          <a:lstStyle/>
          <a:p>
            <a:pPr algn="just">
              <a:lnSpc>
                <a:spcPct val="120000"/>
              </a:lnSpc>
            </a:pPr>
            <a:r>
              <a:rPr lang="zh-CN" altLang="en-US" sz="2400" b="1" dirty="0">
                <a:solidFill>
                  <a:schemeClr val="tx1">
                    <a:lumMod val="65000"/>
                    <a:lumOff val="35000"/>
                  </a:schemeClr>
                </a:solidFill>
              </a:rPr>
              <a:t>任务要求</a:t>
            </a:r>
          </a:p>
        </p:txBody>
      </p:sp>
      <p:sp>
        <p:nvSpPr>
          <p:cNvPr id="9" name="矩形 8"/>
          <p:cNvSpPr/>
          <p:nvPr/>
        </p:nvSpPr>
        <p:spPr>
          <a:xfrm>
            <a:off x="2328863" y="0"/>
            <a:ext cx="9863137" cy="11417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0" y="0"/>
            <a:ext cx="3596749" cy="1141756"/>
          </a:xfrm>
          <a:custGeom>
            <a:avLst/>
            <a:gdLst>
              <a:gd name="connsiteX0" fmla="*/ 0 w 3596749"/>
              <a:gd name="connsiteY0" fmla="*/ 0 h 1268414"/>
              <a:gd name="connsiteX1" fmla="*/ 299302 w 3596749"/>
              <a:gd name="connsiteY1" fmla="*/ 0 h 1268414"/>
              <a:gd name="connsiteX2" fmla="*/ 795613 w 3596749"/>
              <a:gd name="connsiteY2" fmla="*/ 0 h 1268414"/>
              <a:gd name="connsiteX3" fmla="*/ 806567 w 3596749"/>
              <a:gd name="connsiteY3" fmla="*/ 0 h 1268414"/>
              <a:gd name="connsiteX4" fmla="*/ 1105869 w 3596749"/>
              <a:gd name="connsiteY4" fmla="*/ 0 h 1268414"/>
              <a:gd name="connsiteX5" fmla="*/ 1252078 w 3596749"/>
              <a:gd name="connsiteY5" fmla="*/ 0 h 1268414"/>
              <a:gd name="connsiteX6" fmla="*/ 1602180 w 3596749"/>
              <a:gd name="connsiteY6" fmla="*/ 0 h 1268414"/>
              <a:gd name="connsiteX7" fmla="*/ 1708543 w 3596749"/>
              <a:gd name="connsiteY7" fmla="*/ 0 h 1268414"/>
              <a:gd name="connsiteX8" fmla="*/ 2042864 w 3596749"/>
              <a:gd name="connsiteY8" fmla="*/ 0 h 1268414"/>
              <a:gd name="connsiteX9" fmla="*/ 2058645 w 3596749"/>
              <a:gd name="connsiteY9" fmla="*/ 0 h 1268414"/>
              <a:gd name="connsiteX10" fmla="*/ 2515110 w 3596749"/>
              <a:gd name="connsiteY10" fmla="*/ 0 h 1268414"/>
              <a:gd name="connsiteX11" fmla="*/ 2849431 w 3596749"/>
              <a:gd name="connsiteY11" fmla="*/ 0 h 1268414"/>
              <a:gd name="connsiteX12" fmla="*/ 3596749 w 3596749"/>
              <a:gd name="connsiteY12" fmla="*/ 747318 h 1268414"/>
              <a:gd name="connsiteX13" fmla="*/ 3075653 w 3596749"/>
              <a:gd name="connsiteY13" fmla="*/ 1268414 h 1268414"/>
              <a:gd name="connsiteX14" fmla="*/ 2744509 w 3596749"/>
              <a:gd name="connsiteY14" fmla="*/ 1268414 h 1268414"/>
              <a:gd name="connsiteX15" fmla="*/ 2359995 w 3596749"/>
              <a:gd name="connsiteY15" fmla="*/ 1268414 h 1268414"/>
              <a:gd name="connsiteX16" fmla="*/ 2288044 w 3596749"/>
              <a:gd name="connsiteY16" fmla="*/ 1268414 h 1268414"/>
              <a:gd name="connsiteX17" fmla="*/ 2269086 w 3596749"/>
              <a:gd name="connsiteY17" fmla="*/ 1268414 h 1268414"/>
              <a:gd name="connsiteX18" fmla="*/ 2018799 w 3596749"/>
              <a:gd name="connsiteY18" fmla="*/ 1268414 h 1268414"/>
              <a:gd name="connsiteX19" fmla="*/ 1937942 w 3596749"/>
              <a:gd name="connsiteY19" fmla="*/ 1268414 h 1268414"/>
              <a:gd name="connsiteX20" fmla="*/ 1831579 w 3596749"/>
              <a:gd name="connsiteY20" fmla="*/ 1268414 h 1268414"/>
              <a:gd name="connsiteX21" fmla="*/ 1562334 w 3596749"/>
              <a:gd name="connsiteY21" fmla="*/ 1268414 h 1268414"/>
              <a:gd name="connsiteX22" fmla="*/ 1553428 w 3596749"/>
              <a:gd name="connsiteY22" fmla="*/ 1268414 h 1268414"/>
              <a:gd name="connsiteX23" fmla="*/ 1532278 w 3596749"/>
              <a:gd name="connsiteY23" fmla="*/ 1268414 h 1268414"/>
              <a:gd name="connsiteX24" fmla="*/ 1481477 w 3596749"/>
              <a:gd name="connsiteY24" fmla="*/ 1268414 h 1268414"/>
              <a:gd name="connsiteX25" fmla="*/ 1212232 w 3596749"/>
              <a:gd name="connsiteY25" fmla="*/ 1268414 h 1268414"/>
              <a:gd name="connsiteX26" fmla="*/ 1105869 w 3596749"/>
              <a:gd name="connsiteY26" fmla="*/ 1268414 h 1268414"/>
              <a:gd name="connsiteX27" fmla="*/ 1025012 w 3596749"/>
              <a:gd name="connsiteY27" fmla="*/ 1268414 h 1268414"/>
              <a:gd name="connsiteX28" fmla="*/ 806567 w 3596749"/>
              <a:gd name="connsiteY28" fmla="*/ 1268414 h 1268414"/>
              <a:gd name="connsiteX29" fmla="*/ 755767 w 3596749"/>
              <a:gd name="connsiteY29" fmla="*/ 1268414 h 1268414"/>
              <a:gd name="connsiteX30" fmla="*/ 725711 w 3596749"/>
              <a:gd name="connsiteY30" fmla="*/ 1268414 h 1268414"/>
              <a:gd name="connsiteX31" fmla="*/ 299302 w 3596749"/>
              <a:gd name="connsiteY31" fmla="*/ 1268414 h 1268414"/>
              <a:gd name="connsiteX32" fmla="*/ 0 w 3596749"/>
              <a:gd name="connsiteY32" fmla="*/ 1268414 h 1268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596749" h="1268414">
                <a:moveTo>
                  <a:pt x="0" y="0"/>
                </a:moveTo>
                <a:lnTo>
                  <a:pt x="299302" y="0"/>
                </a:lnTo>
                <a:lnTo>
                  <a:pt x="795613" y="0"/>
                </a:lnTo>
                <a:lnTo>
                  <a:pt x="806567" y="0"/>
                </a:lnTo>
                <a:lnTo>
                  <a:pt x="1105869" y="0"/>
                </a:lnTo>
                <a:lnTo>
                  <a:pt x="1252078" y="0"/>
                </a:lnTo>
                <a:lnTo>
                  <a:pt x="1602180" y="0"/>
                </a:lnTo>
                <a:lnTo>
                  <a:pt x="1708543" y="0"/>
                </a:lnTo>
                <a:lnTo>
                  <a:pt x="2042864" y="0"/>
                </a:lnTo>
                <a:lnTo>
                  <a:pt x="2058645" y="0"/>
                </a:lnTo>
                <a:lnTo>
                  <a:pt x="2515110" y="0"/>
                </a:lnTo>
                <a:lnTo>
                  <a:pt x="2849431" y="0"/>
                </a:lnTo>
                <a:lnTo>
                  <a:pt x="3596749" y="747318"/>
                </a:lnTo>
                <a:lnTo>
                  <a:pt x="3075653" y="1268414"/>
                </a:lnTo>
                <a:lnTo>
                  <a:pt x="2744509" y="1268414"/>
                </a:lnTo>
                <a:lnTo>
                  <a:pt x="2359995" y="1268414"/>
                </a:lnTo>
                <a:lnTo>
                  <a:pt x="2288044" y="1268414"/>
                </a:lnTo>
                <a:lnTo>
                  <a:pt x="2269086" y="1268414"/>
                </a:lnTo>
                <a:lnTo>
                  <a:pt x="2018799" y="1268414"/>
                </a:lnTo>
                <a:lnTo>
                  <a:pt x="1937942" y="1268414"/>
                </a:lnTo>
                <a:lnTo>
                  <a:pt x="1831579" y="1268414"/>
                </a:lnTo>
                <a:lnTo>
                  <a:pt x="1562334" y="1268414"/>
                </a:lnTo>
                <a:lnTo>
                  <a:pt x="1553428" y="1268414"/>
                </a:lnTo>
                <a:lnTo>
                  <a:pt x="1532278" y="1268414"/>
                </a:lnTo>
                <a:lnTo>
                  <a:pt x="1481477" y="1268414"/>
                </a:lnTo>
                <a:lnTo>
                  <a:pt x="1212232" y="1268414"/>
                </a:lnTo>
                <a:lnTo>
                  <a:pt x="1105869" y="1268414"/>
                </a:lnTo>
                <a:lnTo>
                  <a:pt x="1025012" y="1268414"/>
                </a:lnTo>
                <a:lnTo>
                  <a:pt x="806567" y="1268414"/>
                </a:lnTo>
                <a:lnTo>
                  <a:pt x="755767" y="1268414"/>
                </a:lnTo>
                <a:lnTo>
                  <a:pt x="725711" y="1268414"/>
                </a:lnTo>
                <a:lnTo>
                  <a:pt x="299302" y="1268414"/>
                </a:lnTo>
                <a:lnTo>
                  <a:pt x="0" y="126841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568812" y="299314"/>
            <a:ext cx="2031326" cy="646331"/>
          </a:xfrm>
          <a:prstGeom prst="rect">
            <a:avLst/>
          </a:prstGeom>
          <a:noFill/>
        </p:spPr>
        <p:txBody>
          <a:bodyPr wrap="none" rtlCol="0">
            <a:spAutoFit/>
            <a:scene3d>
              <a:camera prst="orthographicFront"/>
              <a:lightRig rig="threePt" dir="t"/>
            </a:scene3d>
            <a:sp3d contourW="12700"/>
          </a:bodyPr>
          <a:lstStyle/>
          <a:p>
            <a:pPr algn="ctr"/>
            <a:r>
              <a:rPr lang="zh-CN" altLang="en-US" sz="3600" b="1" dirty="0">
                <a:solidFill>
                  <a:schemeClr val="accent3"/>
                </a:solidFill>
                <a:latin typeface="+mn-ea"/>
                <a:cs typeface="经典综艺体简" panose="02010609000101010101" pitchFamily="49" charset="-122"/>
              </a:rPr>
              <a:t>任务要求</a:t>
            </a:r>
          </a:p>
        </p:txBody>
      </p:sp>
      <p:sp>
        <p:nvSpPr>
          <p:cNvPr id="21" name="文本框 11"/>
          <p:cNvSpPr txBox="1"/>
          <p:nvPr/>
        </p:nvSpPr>
        <p:spPr>
          <a:xfrm>
            <a:off x="5143658" y="534841"/>
            <a:ext cx="3338656" cy="521970"/>
          </a:xfrm>
          <a:prstGeom prst="rect">
            <a:avLst/>
          </a:prstGeom>
          <a:noFill/>
        </p:spPr>
        <p:txBody>
          <a:bodyPr wrap="square" rtlCol="0">
            <a:spAutoFit/>
            <a:scene3d>
              <a:camera prst="orthographicFront"/>
              <a:lightRig rig="threePt" dir="t"/>
            </a:scene3d>
            <a:sp3d contourW="12700"/>
          </a:bodyPr>
          <a:lstStyle/>
          <a:p>
            <a:r>
              <a:rPr lang="zh-CN" altLang="en-US" sz="2800" dirty="0">
                <a:solidFill>
                  <a:schemeClr val="tx1">
                    <a:lumMod val="85000"/>
                    <a:lumOff val="15000"/>
                  </a:schemeClr>
                </a:solidFill>
              </a:rPr>
              <a:t>认识其他新兴技术</a:t>
            </a:r>
          </a:p>
        </p:txBody>
      </p:sp>
      <p:sp>
        <p:nvSpPr>
          <p:cNvPr id="22" name="TextBox 21"/>
          <p:cNvSpPr txBox="1"/>
          <p:nvPr/>
        </p:nvSpPr>
        <p:spPr>
          <a:xfrm>
            <a:off x="3776964" y="535681"/>
            <a:ext cx="1366694" cy="521970"/>
          </a:xfrm>
          <a:prstGeom prst="rect">
            <a:avLst/>
          </a:prstGeom>
          <a:noFill/>
          <a:ln>
            <a:noFill/>
          </a:ln>
        </p:spPr>
        <p:txBody>
          <a:bodyPr wrap="square" rtlCol="0">
            <a:spAutoFit/>
          </a:bodyPr>
          <a:lstStyle/>
          <a:p>
            <a:r>
              <a:rPr lang="zh-CN" altLang="en-US" sz="2800" dirty="0">
                <a:solidFill>
                  <a:schemeClr val="tx1">
                    <a:lumMod val="85000"/>
                    <a:lumOff val="15000"/>
                  </a:schemeClr>
                </a:solidFill>
              </a:rPr>
              <a:t>任务三</a:t>
            </a:r>
            <a:endParaRPr lang="en-US" altLang="zh-CN" sz="2800" dirty="0">
              <a:solidFill>
                <a:schemeClr val="tx1">
                  <a:lumMod val="85000"/>
                  <a:lumOff val="1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012825" y="1774190"/>
            <a:ext cx="9728200" cy="4466590"/>
          </a:xfrm>
          <a:prstGeom prst="rect">
            <a:avLst/>
          </a:prstGeom>
          <a:solidFill>
            <a:schemeClr val="bg1"/>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87095" y="2069465"/>
            <a:ext cx="329565" cy="18497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1318772" y="2510358"/>
            <a:ext cx="1401277" cy="0"/>
          </a:xfrm>
          <a:prstGeom prst="line">
            <a:avLst/>
          </a:prstGeom>
          <a:ln w="25400" cap="rnd">
            <a:solidFill>
              <a:schemeClr val="accent4"/>
            </a:solidFill>
            <a:round/>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1216965" y="1976666"/>
            <a:ext cx="1885050" cy="535531"/>
          </a:xfrm>
          <a:prstGeom prst="rect">
            <a:avLst/>
          </a:prstGeom>
        </p:spPr>
        <p:txBody>
          <a:bodyPr wrap="square">
            <a:spAutoFit/>
          </a:bodyPr>
          <a:lstStyle/>
          <a:p>
            <a:pPr algn="just">
              <a:lnSpc>
                <a:spcPct val="120000"/>
              </a:lnSpc>
            </a:pPr>
            <a:r>
              <a:rPr lang="zh-CN" altLang="en-US" sz="2400" b="1" dirty="0">
                <a:solidFill>
                  <a:schemeClr val="tx1">
                    <a:lumMod val="65000"/>
                    <a:lumOff val="35000"/>
                  </a:schemeClr>
                </a:solidFill>
              </a:rPr>
              <a:t>相关知识</a:t>
            </a:r>
          </a:p>
        </p:txBody>
      </p:sp>
      <p:sp>
        <p:nvSpPr>
          <p:cNvPr id="9" name="矩形 8"/>
          <p:cNvSpPr/>
          <p:nvPr/>
        </p:nvSpPr>
        <p:spPr>
          <a:xfrm>
            <a:off x="2328863" y="0"/>
            <a:ext cx="9863137" cy="11417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0" y="0"/>
            <a:ext cx="3596749" cy="1141756"/>
          </a:xfrm>
          <a:custGeom>
            <a:avLst/>
            <a:gdLst>
              <a:gd name="connsiteX0" fmla="*/ 0 w 3596749"/>
              <a:gd name="connsiteY0" fmla="*/ 0 h 1268414"/>
              <a:gd name="connsiteX1" fmla="*/ 299302 w 3596749"/>
              <a:gd name="connsiteY1" fmla="*/ 0 h 1268414"/>
              <a:gd name="connsiteX2" fmla="*/ 795613 w 3596749"/>
              <a:gd name="connsiteY2" fmla="*/ 0 h 1268414"/>
              <a:gd name="connsiteX3" fmla="*/ 806567 w 3596749"/>
              <a:gd name="connsiteY3" fmla="*/ 0 h 1268414"/>
              <a:gd name="connsiteX4" fmla="*/ 1105869 w 3596749"/>
              <a:gd name="connsiteY4" fmla="*/ 0 h 1268414"/>
              <a:gd name="connsiteX5" fmla="*/ 1252078 w 3596749"/>
              <a:gd name="connsiteY5" fmla="*/ 0 h 1268414"/>
              <a:gd name="connsiteX6" fmla="*/ 1602180 w 3596749"/>
              <a:gd name="connsiteY6" fmla="*/ 0 h 1268414"/>
              <a:gd name="connsiteX7" fmla="*/ 1708543 w 3596749"/>
              <a:gd name="connsiteY7" fmla="*/ 0 h 1268414"/>
              <a:gd name="connsiteX8" fmla="*/ 2042864 w 3596749"/>
              <a:gd name="connsiteY8" fmla="*/ 0 h 1268414"/>
              <a:gd name="connsiteX9" fmla="*/ 2058645 w 3596749"/>
              <a:gd name="connsiteY9" fmla="*/ 0 h 1268414"/>
              <a:gd name="connsiteX10" fmla="*/ 2515110 w 3596749"/>
              <a:gd name="connsiteY10" fmla="*/ 0 h 1268414"/>
              <a:gd name="connsiteX11" fmla="*/ 2849431 w 3596749"/>
              <a:gd name="connsiteY11" fmla="*/ 0 h 1268414"/>
              <a:gd name="connsiteX12" fmla="*/ 3596749 w 3596749"/>
              <a:gd name="connsiteY12" fmla="*/ 747318 h 1268414"/>
              <a:gd name="connsiteX13" fmla="*/ 3075653 w 3596749"/>
              <a:gd name="connsiteY13" fmla="*/ 1268414 h 1268414"/>
              <a:gd name="connsiteX14" fmla="*/ 2744509 w 3596749"/>
              <a:gd name="connsiteY14" fmla="*/ 1268414 h 1268414"/>
              <a:gd name="connsiteX15" fmla="*/ 2359995 w 3596749"/>
              <a:gd name="connsiteY15" fmla="*/ 1268414 h 1268414"/>
              <a:gd name="connsiteX16" fmla="*/ 2288044 w 3596749"/>
              <a:gd name="connsiteY16" fmla="*/ 1268414 h 1268414"/>
              <a:gd name="connsiteX17" fmla="*/ 2269086 w 3596749"/>
              <a:gd name="connsiteY17" fmla="*/ 1268414 h 1268414"/>
              <a:gd name="connsiteX18" fmla="*/ 2018799 w 3596749"/>
              <a:gd name="connsiteY18" fmla="*/ 1268414 h 1268414"/>
              <a:gd name="connsiteX19" fmla="*/ 1937942 w 3596749"/>
              <a:gd name="connsiteY19" fmla="*/ 1268414 h 1268414"/>
              <a:gd name="connsiteX20" fmla="*/ 1831579 w 3596749"/>
              <a:gd name="connsiteY20" fmla="*/ 1268414 h 1268414"/>
              <a:gd name="connsiteX21" fmla="*/ 1562334 w 3596749"/>
              <a:gd name="connsiteY21" fmla="*/ 1268414 h 1268414"/>
              <a:gd name="connsiteX22" fmla="*/ 1553428 w 3596749"/>
              <a:gd name="connsiteY22" fmla="*/ 1268414 h 1268414"/>
              <a:gd name="connsiteX23" fmla="*/ 1532278 w 3596749"/>
              <a:gd name="connsiteY23" fmla="*/ 1268414 h 1268414"/>
              <a:gd name="connsiteX24" fmla="*/ 1481477 w 3596749"/>
              <a:gd name="connsiteY24" fmla="*/ 1268414 h 1268414"/>
              <a:gd name="connsiteX25" fmla="*/ 1212232 w 3596749"/>
              <a:gd name="connsiteY25" fmla="*/ 1268414 h 1268414"/>
              <a:gd name="connsiteX26" fmla="*/ 1105869 w 3596749"/>
              <a:gd name="connsiteY26" fmla="*/ 1268414 h 1268414"/>
              <a:gd name="connsiteX27" fmla="*/ 1025012 w 3596749"/>
              <a:gd name="connsiteY27" fmla="*/ 1268414 h 1268414"/>
              <a:gd name="connsiteX28" fmla="*/ 806567 w 3596749"/>
              <a:gd name="connsiteY28" fmla="*/ 1268414 h 1268414"/>
              <a:gd name="connsiteX29" fmla="*/ 755767 w 3596749"/>
              <a:gd name="connsiteY29" fmla="*/ 1268414 h 1268414"/>
              <a:gd name="connsiteX30" fmla="*/ 725711 w 3596749"/>
              <a:gd name="connsiteY30" fmla="*/ 1268414 h 1268414"/>
              <a:gd name="connsiteX31" fmla="*/ 299302 w 3596749"/>
              <a:gd name="connsiteY31" fmla="*/ 1268414 h 1268414"/>
              <a:gd name="connsiteX32" fmla="*/ 0 w 3596749"/>
              <a:gd name="connsiteY32" fmla="*/ 1268414 h 1268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596749" h="1268414">
                <a:moveTo>
                  <a:pt x="0" y="0"/>
                </a:moveTo>
                <a:lnTo>
                  <a:pt x="299302" y="0"/>
                </a:lnTo>
                <a:lnTo>
                  <a:pt x="795613" y="0"/>
                </a:lnTo>
                <a:lnTo>
                  <a:pt x="806567" y="0"/>
                </a:lnTo>
                <a:lnTo>
                  <a:pt x="1105869" y="0"/>
                </a:lnTo>
                <a:lnTo>
                  <a:pt x="1252078" y="0"/>
                </a:lnTo>
                <a:lnTo>
                  <a:pt x="1602180" y="0"/>
                </a:lnTo>
                <a:lnTo>
                  <a:pt x="1708543" y="0"/>
                </a:lnTo>
                <a:lnTo>
                  <a:pt x="2042864" y="0"/>
                </a:lnTo>
                <a:lnTo>
                  <a:pt x="2058645" y="0"/>
                </a:lnTo>
                <a:lnTo>
                  <a:pt x="2515110" y="0"/>
                </a:lnTo>
                <a:lnTo>
                  <a:pt x="2849431" y="0"/>
                </a:lnTo>
                <a:lnTo>
                  <a:pt x="3596749" y="747318"/>
                </a:lnTo>
                <a:lnTo>
                  <a:pt x="3075653" y="1268414"/>
                </a:lnTo>
                <a:lnTo>
                  <a:pt x="2744509" y="1268414"/>
                </a:lnTo>
                <a:lnTo>
                  <a:pt x="2359995" y="1268414"/>
                </a:lnTo>
                <a:lnTo>
                  <a:pt x="2288044" y="1268414"/>
                </a:lnTo>
                <a:lnTo>
                  <a:pt x="2269086" y="1268414"/>
                </a:lnTo>
                <a:lnTo>
                  <a:pt x="2018799" y="1268414"/>
                </a:lnTo>
                <a:lnTo>
                  <a:pt x="1937942" y="1268414"/>
                </a:lnTo>
                <a:lnTo>
                  <a:pt x="1831579" y="1268414"/>
                </a:lnTo>
                <a:lnTo>
                  <a:pt x="1562334" y="1268414"/>
                </a:lnTo>
                <a:lnTo>
                  <a:pt x="1553428" y="1268414"/>
                </a:lnTo>
                <a:lnTo>
                  <a:pt x="1532278" y="1268414"/>
                </a:lnTo>
                <a:lnTo>
                  <a:pt x="1481477" y="1268414"/>
                </a:lnTo>
                <a:lnTo>
                  <a:pt x="1212232" y="1268414"/>
                </a:lnTo>
                <a:lnTo>
                  <a:pt x="1105869" y="1268414"/>
                </a:lnTo>
                <a:lnTo>
                  <a:pt x="1025012" y="1268414"/>
                </a:lnTo>
                <a:lnTo>
                  <a:pt x="806567" y="1268414"/>
                </a:lnTo>
                <a:lnTo>
                  <a:pt x="755767" y="1268414"/>
                </a:lnTo>
                <a:lnTo>
                  <a:pt x="725711" y="1268414"/>
                </a:lnTo>
                <a:lnTo>
                  <a:pt x="299302" y="1268414"/>
                </a:lnTo>
                <a:lnTo>
                  <a:pt x="0" y="126841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568812" y="299314"/>
            <a:ext cx="2031326" cy="646331"/>
          </a:xfrm>
          <a:prstGeom prst="rect">
            <a:avLst/>
          </a:prstGeom>
          <a:noFill/>
        </p:spPr>
        <p:txBody>
          <a:bodyPr wrap="none" rtlCol="0">
            <a:spAutoFit/>
            <a:scene3d>
              <a:camera prst="orthographicFront"/>
              <a:lightRig rig="threePt" dir="t"/>
            </a:scene3d>
            <a:sp3d contourW="12700"/>
          </a:bodyPr>
          <a:lstStyle/>
          <a:p>
            <a:pPr algn="ctr"/>
            <a:r>
              <a:rPr lang="zh-CN" altLang="en-US" sz="3600" b="1" dirty="0">
                <a:solidFill>
                  <a:schemeClr val="accent3"/>
                </a:solidFill>
                <a:latin typeface="+mn-ea"/>
                <a:cs typeface="经典综艺体简" panose="02010609000101010101" pitchFamily="49" charset="-122"/>
              </a:rPr>
              <a:t>相关知识</a:t>
            </a:r>
          </a:p>
        </p:txBody>
      </p:sp>
      <p:sp>
        <p:nvSpPr>
          <p:cNvPr id="21" name="文本框 11"/>
          <p:cNvSpPr txBox="1"/>
          <p:nvPr/>
        </p:nvSpPr>
        <p:spPr>
          <a:xfrm>
            <a:off x="5143658" y="534841"/>
            <a:ext cx="3338656" cy="521970"/>
          </a:xfrm>
          <a:prstGeom prst="rect">
            <a:avLst/>
          </a:prstGeom>
          <a:noFill/>
        </p:spPr>
        <p:txBody>
          <a:bodyPr wrap="square" rtlCol="0">
            <a:spAutoFit/>
            <a:scene3d>
              <a:camera prst="orthographicFront"/>
              <a:lightRig rig="threePt" dir="t"/>
            </a:scene3d>
            <a:sp3d contourW="12700"/>
          </a:bodyPr>
          <a:lstStyle/>
          <a:p>
            <a:r>
              <a:rPr lang="zh-CN" altLang="en-US" sz="2800" dirty="0">
                <a:solidFill>
                  <a:schemeClr val="tx1">
                    <a:lumMod val="85000"/>
                    <a:lumOff val="15000"/>
                  </a:schemeClr>
                </a:solidFill>
              </a:rPr>
              <a:t>认识其他新兴技术</a:t>
            </a:r>
          </a:p>
        </p:txBody>
      </p:sp>
      <p:sp>
        <p:nvSpPr>
          <p:cNvPr id="22" name="TextBox 21"/>
          <p:cNvSpPr txBox="1"/>
          <p:nvPr/>
        </p:nvSpPr>
        <p:spPr>
          <a:xfrm>
            <a:off x="3776964" y="535681"/>
            <a:ext cx="1366694" cy="521970"/>
          </a:xfrm>
          <a:prstGeom prst="rect">
            <a:avLst/>
          </a:prstGeom>
          <a:noFill/>
          <a:ln>
            <a:noFill/>
          </a:ln>
        </p:spPr>
        <p:txBody>
          <a:bodyPr wrap="square" rtlCol="0">
            <a:spAutoFit/>
          </a:bodyPr>
          <a:lstStyle/>
          <a:p>
            <a:r>
              <a:rPr lang="zh-CN" altLang="en-US" sz="2800" dirty="0">
                <a:solidFill>
                  <a:schemeClr val="tx1">
                    <a:lumMod val="85000"/>
                    <a:lumOff val="15000"/>
                  </a:schemeClr>
                </a:solidFill>
              </a:rPr>
              <a:t>任务三</a:t>
            </a:r>
            <a:endParaRPr lang="en-US" altLang="zh-CN" sz="2800" dirty="0">
              <a:solidFill>
                <a:schemeClr val="tx1">
                  <a:lumMod val="85000"/>
                  <a:lumOff val="15000"/>
                </a:schemeClr>
              </a:solidFill>
            </a:endParaRPr>
          </a:p>
        </p:txBody>
      </p:sp>
      <p:sp>
        <p:nvSpPr>
          <p:cNvPr id="2" name="矩形 1"/>
          <p:cNvSpPr/>
          <p:nvPr/>
        </p:nvSpPr>
        <p:spPr>
          <a:xfrm>
            <a:off x="3776964" y="2583382"/>
            <a:ext cx="3773805" cy="460375"/>
          </a:xfrm>
          <a:prstGeom prst="rect">
            <a:avLst/>
          </a:prstGeom>
        </p:spPr>
        <p:txBody>
          <a:bodyPr wrap="none">
            <a:spAutoFit/>
          </a:bodyPr>
          <a:lstStyle/>
          <a:p>
            <a:pPr algn="l"/>
            <a:r>
              <a:rPr lang="zh-CN" altLang="zh-CN" sz="2400" dirty="0"/>
              <a:t>（一）VR、AR、MR和CR</a:t>
            </a:r>
          </a:p>
        </p:txBody>
      </p:sp>
      <p:sp>
        <p:nvSpPr>
          <p:cNvPr id="20" name="矩形 19"/>
          <p:cNvSpPr/>
          <p:nvPr/>
        </p:nvSpPr>
        <p:spPr>
          <a:xfrm>
            <a:off x="3776964" y="3272408"/>
            <a:ext cx="1384935" cy="460375"/>
          </a:xfrm>
          <a:prstGeom prst="rect">
            <a:avLst/>
          </a:prstGeom>
        </p:spPr>
        <p:txBody>
          <a:bodyPr wrap="none">
            <a:spAutoFit/>
          </a:bodyPr>
          <a:lstStyle/>
          <a:p>
            <a:pPr algn="l"/>
            <a:r>
              <a:rPr lang="zh-CN" altLang="en-US" sz="2400" dirty="0"/>
              <a:t>（二）AI</a:t>
            </a:r>
          </a:p>
        </p:txBody>
      </p:sp>
      <p:sp>
        <p:nvSpPr>
          <p:cNvPr id="23" name="矩形 22"/>
          <p:cNvSpPr/>
          <p:nvPr/>
        </p:nvSpPr>
        <p:spPr>
          <a:xfrm>
            <a:off x="3776964" y="3920480"/>
            <a:ext cx="2096770" cy="460375"/>
          </a:xfrm>
          <a:prstGeom prst="rect">
            <a:avLst/>
          </a:prstGeom>
        </p:spPr>
        <p:txBody>
          <a:bodyPr wrap="none">
            <a:spAutoFit/>
          </a:bodyPr>
          <a:lstStyle/>
          <a:p>
            <a:pPr algn="l"/>
            <a:r>
              <a:rPr lang="zh-CN" altLang="en-US" sz="2400" dirty="0"/>
              <a:t>（三）3D打印</a:t>
            </a:r>
          </a:p>
        </p:txBody>
      </p:sp>
      <p:grpSp>
        <p:nvGrpSpPr>
          <p:cNvPr id="3" name="组合 2"/>
          <p:cNvGrpSpPr/>
          <p:nvPr/>
        </p:nvGrpSpPr>
        <p:grpSpPr>
          <a:xfrm>
            <a:off x="10982325" y="5849620"/>
            <a:ext cx="1069975" cy="383540"/>
            <a:chOff x="17295" y="8637"/>
            <a:chExt cx="1685" cy="604"/>
          </a:xfrm>
        </p:grpSpPr>
        <p:sp>
          <p:nvSpPr>
            <p:cNvPr id="25" name="燕尾形 24"/>
            <p:cNvSpPr/>
            <p:nvPr/>
          </p:nvSpPr>
          <p:spPr>
            <a:xfrm>
              <a:off x="17295" y="8637"/>
              <a:ext cx="528" cy="605"/>
            </a:xfrm>
            <a:prstGeom prst="chevron">
              <a:avLst>
                <a:gd name="adj" fmla="val 369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燕尾形 25"/>
            <p:cNvSpPr/>
            <p:nvPr/>
          </p:nvSpPr>
          <p:spPr>
            <a:xfrm>
              <a:off x="17885" y="8637"/>
              <a:ext cx="528" cy="605"/>
            </a:xfrm>
            <a:prstGeom prst="chevron">
              <a:avLst>
                <a:gd name="adj" fmla="val 36932"/>
              </a:avLst>
            </a:prstGeom>
            <a:solidFill>
              <a:srgbClr val="0274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燕尾形 26"/>
            <p:cNvSpPr/>
            <p:nvPr/>
          </p:nvSpPr>
          <p:spPr>
            <a:xfrm>
              <a:off x="18452" y="8637"/>
              <a:ext cx="528" cy="605"/>
            </a:xfrm>
            <a:prstGeom prst="chevron">
              <a:avLst>
                <a:gd name="adj" fmla="val 36932"/>
              </a:avLst>
            </a:prstGeom>
            <a:solidFill>
              <a:srgbClr val="0799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4" name="矩形 3"/>
          <p:cNvSpPr/>
          <p:nvPr/>
        </p:nvSpPr>
        <p:spPr>
          <a:xfrm>
            <a:off x="3776964" y="4564370"/>
            <a:ext cx="2189480" cy="460375"/>
          </a:xfrm>
          <a:prstGeom prst="rect">
            <a:avLst/>
          </a:prstGeom>
        </p:spPr>
        <p:txBody>
          <a:bodyPr wrap="none">
            <a:spAutoFit/>
          </a:bodyPr>
          <a:lstStyle/>
          <a:p>
            <a:pPr algn="l"/>
            <a:r>
              <a:rPr lang="zh-CN" altLang="en-US" sz="2400" dirty="0"/>
              <a:t>（四）互联网+</a:t>
            </a:r>
          </a:p>
        </p:txBody>
      </p:sp>
      <p:sp>
        <p:nvSpPr>
          <p:cNvPr id="5" name="矩形 4"/>
          <p:cNvSpPr/>
          <p:nvPr/>
        </p:nvSpPr>
        <p:spPr>
          <a:xfrm>
            <a:off x="3776964" y="5262870"/>
            <a:ext cx="2011680" cy="460375"/>
          </a:xfrm>
          <a:prstGeom prst="rect">
            <a:avLst/>
          </a:prstGeom>
        </p:spPr>
        <p:txBody>
          <a:bodyPr wrap="none">
            <a:spAutoFit/>
          </a:bodyPr>
          <a:lstStyle/>
          <a:p>
            <a:pPr algn="l"/>
            <a:r>
              <a:rPr lang="zh-CN" altLang="en-US" sz="2400" dirty="0"/>
              <a:t>（五）区块链</a:t>
            </a:r>
          </a:p>
        </p:txBody>
      </p:sp>
    </p:spTree>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274323" y="1100633"/>
            <a:ext cx="10155677" cy="5178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flipV="1">
            <a:off x="609600" y="969843"/>
            <a:ext cx="470284" cy="670057"/>
            <a:chOff x="3173412" y="596106"/>
            <a:chExt cx="960438" cy="1368425"/>
          </a:xfrm>
        </p:grpSpPr>
        <p:sp>
          <p:nvSpPr>
            <p:cNvPr id="15" name="Freeform 9"/>
            <p:cNvSpPr/>
            <p:nvPr/>
          </p:nvSpPr>
          <p:spPr bwMode="auto">
            <a:xfrm>
              <a:off x="3586162" y="1178719"/>
              <a:ext cx="193675" cy="214313"/>
            </a:xfrm>
            <a:custGeom>
              <a:avLst/>
              <a:gdLst>
                <a:gd name="T0" fmla="*/ 61 w 72"/>
                <a:gd name="T1" fmla="*/ 23 h 80"/>
                <a:gd name="T2" fmla="*/ 22 w 72"/>
                <a:gd name="T3" fmla="*/ 6 h 80"/>
                <a:gd name="T4" fmla="*/ 22 w 72"/>
                <a:gd name="T5" fmla="*/ 6 h 80"/>
                <a:gd name="T6" fmla="*/ 6 w 72"/>
                <a:gd name="T7" fmla="*/ 45 h 80"/>
                <a:gd name="T8" fmla="*/ 11 w 72"/>
                <a:gd name="T9" fmla="*/ 58 h 80"/>
                <a:gd name="T10" fmla="*/ 50 w 72"/>
                <a:gd name="T11" fmla="*/ 74 h 80"/>
                <a:gd name="T12" fmla="*/ 50 w 72"/>
                <a:gd name="T13" fmla="*/ 74 h 80"/>
                <a:gd name="T14" fmla="*/ 66 w 72"/>
                <a:gd name="T15" fmla="*/ 35 h 80"/>
                <a:gd name="T16" fmla="*/ 61 w 72"/>
                <a:gd name="T17" fmla="*/ 2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80">
                  <a:moveTo>
                    <a:pt x="61" y="23"/>
                  </a:moveTo>
                  <a:cubicBezTo>
                    <a:pt x="54" y="7"/>
                    <a:pt x="37" y="0"/>
                    <a:pt x="22" y="6"/>
                  </a:cubicBezTo>
                  <a:cubicBezTo>
                    <a:pt x="22" y="6"/>
                    <a:pt x="22" y="6"/>
                    <a:pt x="22" y="6"/>
                  </a:cubicBezTo>
                  <a:cubicBezTo>
                    <a:pt x="7" y="13"/>
                    <a:pt x="0" y="30"/>
                    <a:pt x="6" y="45"/>
                  </a:cubicBezTo>
                  <a:cubicBezTo>
                    <a:pt x="11" y="58"/>
                    <a:pt x="11" y="58"/>
                    <a:pt x="11" y="58"/>
                  </a:cubicBezTo>
                  <a:cubicBezTo>
                    <a:pt x="17" y="73"/>
                    <a:pt x="35" y="80"/>
                    <a:pt x="50" y="74"/>
                  </a:cubicBezTo>
                  <a:cubicBezTo>
                    <a:pt x="50" y="74"/>
                    <a:pt x="50" y="74"/>
                    <a:pt x="50" y="74"/>
                  </a:cubicBezTo>
                  <a:cubicBezTo>
                    <a:pt x="65" y="68"/>
                    <a:pt x="72" y="50"/>
                    <a:pt x="66" y="35"/>
                  </a:cubicBezTo>
                  <a:lnTo>
                    <a:pt x="61" y="23"/>
                  </a:lnTo>
                  <a:close/>
                </a:path>
              </a:pathLst>
            </a:custGeom>
            <a:solidFill>
              <a:srgbClr val="23A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0"/>
            <p:cNvSpPr/>
            <p:nvPr/>
          </p:nvSpPr>
          <p:spPr bwMode="auto">
            <a:xfrm>
              <a:off x="3173412" y="640556"/>
              <a:ext cx="866775" cy="838200"/>
            </a:xfrm>
            <a:custGeom>
              <a:avLst/>
              <a:gdLst>
                <a:gd name="T0" fmla="*/ 323 w 323"/>
                <a:gd name="T1" fmla="*/ 208 h 312"/>
                <a:gd name="T2" fmla="*/ 321 w 323"/>
                <a:gd name="T3" fmla="*/ 208 h 312"/>
                <a:gd name="T4" fmla="*/ 223 w 323"/>
                <a:gd name="T5" fmla="*/ 216 h 312"/>
                <a:gd name="T6" fmla="*/ 172 w 323"/>
                <a:gd name="T7" fmla="*/ 198 h 312"/>
                <a:gd name="T8" fmla="*/ 150 w 323"/>
                <a:gd name="T9" fmla="*/ 247 h 312"/>
                <a:gd name="T10" fmla="*/ 74 w 323"/>
                <a:gd name="T11" fmla="*/ 309 h 312"/>
                <a:gd name="T12" fmla="*/ 73 w 323"/>
                <a:gd name="T13" fmla="*/ 312 h 312"/>
                <a:gd name="T14" fmla="*/ 67 w 323"/>
                <a:gd name="T15" fmla="*/ 299 h 312"/>
                <a:gd name="T16" fmla="*/ 28 w 323"/>
                <a:gd name="T17" fmla="*/ 207 h 312"/>
                <a:gd name="T18" fmla="*/ 102 w 323"/>
                <a:gd name="T19" fmla="*/ 28 h 312"/>
                <a:gd name="T20" fmla="*/ 280 w 323"/>
                <a:gd name="T21" fmla="*/ 102 h 312"/>
                <a:gd name="T22" fmla="*/ 319 w 323"/>
                <a:gd name="T23" fmla="*/ 195 h 312"/>
                <a:gd name="T24" fmla="*/ 323 w 323"/>
                <a:gd name="T25" fmla="*/ 208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312">
                  <a:moveTo>
                    <a:pt x="323" y="208"/>
                  </a:moveTo>
                  <a:cubicBezTo>
                    <a:pt x="322" y="208"/>
                    <a:pt x="322" y="208"/>
                    <a:pt x="321" y="208"/>
                  </a:cubicBezTo>
                  <a:cubicBezTo>
                    <a:pt x="292" y="204"/>
                    <a:pt x="258" y="207"/>
                    <a:pt x="223" y="216"/>
                  </a:cubicBezTo>
                  <a:cubicBezTo>
                    <a:pt x="214" y="198"/>
                    <a:pt x="192" y="190"/>
                    <a:pt x="172" y="198"/>
                  </a:cubicBezTo>
                  <a:cubicBezTo>
                    <a:pt x="153" y="206"/>
                    <a:pt x="143" y="227"/>
                    <a:pt x="150" y="247"/>
                  </a:cubicBezTo>
                  <a:cubicBezTo>
                    <a:pt x="118" y="265"/>
                    <a:pt x="92" y="286"/>
                    <a:pt x="74" y="309"/>
                  </a:cubicBezTo>
                  <a:cubicBezTo>
                    <a:pt x="74" y="310"/>
                    <a:pt x="73" y="311"/>
                    <a:pt x="73" y="312"/>
                  </a:cubicBezTo>
                  <a:cubicBezTo>
                    <a:pt x="70" y="308"/>
                    <a:pt x="68" y="303"/>
                    <a:pt x="67" y="299"/>
                  </a:cubicBezTo>
                  <a:cubicBezTo>
                    <a:pt x="28" y="207"/>
                    <a:pt x="28" y="207"/>
                    <a:pt x="28" y="207"/>
                  </a:cubicBezTo>
                  <a:cubicBezTo>
                    <a:pt x="0" y="137"/>
                    <a:pt x="33" y="57"/>
                    <a:pt x="102" y="28"/>
                  </a:cubicBezTo>
                  <a:cubicBezTo>
                    <a:pt x="172" y="0"/>
                    <a:pt x="252" y="33"/>
                    <a:pt x="280" y="102"/>
                  </a:cubicBezTo>
                  <a:cubicBezTo>
                    <a:pt x="319" y="195"/>
                    <a:pt x="319" y="195"/>
                    <a:pt x="319" y="195"/>
                  </a:cubicBezTo>
                  <a:cubicBezTo>
                    <a:pt x="320" y="199"/>
                    <a:pt x="322" y="204"/>
                    <a:pt x="323" y="208"/>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1"/>
            <p:cNvSpPr/>
            <p:nvPr/>
          </p:nvSpPr>
          <p:spPr bwMode="auto">
            <a:xfrm>
              <a:off x="3752850" y="1234281"/>
              <a:ext cx="325438" cy="400050"/>
            </a:xfrm>
            <a:custGeom>
              <a:avLst/>
              <a:gdLst>
                <a:gd name="T0" fmla="*/ 14 w 121"/>
                <a:gd name="T1" fmla="*/ 12 h 149"/>
                <a:gd name="T2" fmla="*/ 14 w 121"/>
                <a:gd name="T3" fmla="*/ 11 h 149"/>
                <a:gd name="T4" fmla="*/ 103 w 121"/>
                <a:gd name="T5" fmla="*/ 3 h 149"/>
                <a:gd name="T6" fmla="*/ 111 w 121"/>
                <a:gd name="T7" fmla="*/ 4 h 149"/>
                <a:gd name="T8" fmla="*/ 36 w 121"/>
                <a:gd name="T9" fmla="*/ 149 h 149"/>
                <a:gd name="T10" fmla="*/ 0 w 121"/>
                <a:gd name="T11" fmla="*/ 60 h 149"/>
                <a:gd name="T12" fmla="*/ 14 w 121"/>
                <a:gd name="T13" fmla="*/ 12 h 149"/>
              </a:gdLst>
              <a:ahLst/>
              <a:cxnLst>
                <a:cxn ang="0">
                  <a:pos x="T0" y="T1"/>
                </a:cxn>
                <a:cxn ang="0">
                  <a:pos x="T2" y="T3"/>
                </a:cxn>
                <a:cxn ang="0">
                  <a:pos x="T4" y="T5"/>
                </a:cxn>
                <a:cxn ang="0">
                  <a:pos x="T6" y="T7"/>
                </a:cxn>
                <a:cxn ang="0">
                  <a:pos x="T8" y="T9"/>
                </a:cxn>
                <a:cxn ang="0">
                  <a:pos x="T10" y="T11"/>
                </a:cxn>
                <a:cxn ang="0">
                  <a:pos x="T12" y="T13"/>
                </a:cxn>
              </a:cxnLst>
              <a:rect l="0" t="0" r="r" b="b"/>
              <a:pathLst>
                <a:path w="121" h="149">
                  <a:moveTo>
                    <a:pt x="14" y="12"/>
                  </a:moveTo>
                  <a:cubicBezTo>
                    <a:pt x="14" y="11"/>
                    <a:pt x="14" y="11"/>
                    <a:pt x="14" y="11"/>
                  </a:cubicBezTo>
                  <a:cubicBezTo>
                    <a:pt x="46" y="2"/>
                    <a:pt x="77" y="0"/>
                    <a:pt x="103" y="3"/>
                  </a:cubicBezTo>
                  <a:cubicBezTo>
                    <a:pt x="106" y="3"/>
                    <a:pt x="108" y="4"/>
                    <a:pt x="111" y="4"/>
                  </a:cubicBezTo>
                  <a:cubicBezTo>
                    <a:pt x="121" y="63"/>
                    <a:pt x="91" y="122"/>
                    <a:pt x="36" y="149"/>
                  </a:cubicBezTo>
                  <a:cubicBezTo>
                    <a:pt x="0" y="60"/>
                    <a:pt x="0" y="60"/>
                    <a:pt x="0" y="60"/>
                  </a:cubicBezTo>
                  <a:cubicBezTo>
                    <a:pt x="15" y="50"/>
                    <a:pt x="22" y="30"/>
                    <a:pt x="14" y="12"/>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2"/>
            <p:cNvSpPr/>
            <p:nvPr/>
          </p:nvSpPr>
          <p:spPr bwMode="auto">
            <a:xfrm>
              <a:off x="3392487" y="1343819"/>
              <a:ext cx="417513" cy="360363"/>
            </a:xfrm>
            <a:custGeom>
              <a:avLst/>
              <a:gdLst>
                <a:gd name="T0" fmla="*/ 74 w 155"/>
                <a:gd name="T1" fmla="*/ 0 h 134"/>
                <a:gd name="T2" fmla="*/ 74 w 155"/>
                <a:gd name="T3" fmla="*/ 2 h 134"/>
                <a:gd name="T4" fmla="*/ 119 w 155"/>
                <a:gd name="T5" fmla="*/ 26 h 134"/>
                <a:gd name="T6" fmla="*/ 155 w 155"/>
                <a:gd name="T7" fmla="*/ 114 h 134"/>
                <a:gd name="T8" fmla="*/ 0 w 155"/>
                <a:gd name="T9" fmla="*/ 65 h 134"/>
                <a:gd name="T10" fmla="*/ 5 w 155"/>
                <a:gd name="T11" fmla="*/ 58 h 134"/>
                <a:gd name="T12" fmla="*/ 74 w 155"/>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155" h="134">
                  <a:moveTo>
                    <a:pt x="74" y="0"/>
                  </a:moveTo>
                  <a:cubicBezTo>
                    <a:pt x="74" y="2"/>
                    <a:pt x="74" y="2"/>
                    <a:pt x="74" y="2"/>
                  </a:cubicBezTo>
                  <a:cubicBezTo>
                    <a:pt x="82" y="19"/>
                    <a:pt x="100" y="29"/>
                    <a:pt x="119" y="26"/>
                  </a:cubicBezTo>
                  <a:cubicBezTo>
                    <a:pt x="155" y="114"/>
                    <a:pt x="155" y="114"/>
                    <a:pt x="155" y="114"/>
                  </a:cubicBezTo>
                  <a:cubicBezTo>
                    <a:pt x="97" y="134"/>
                    <a:pt x="35" y="113"/>
                    <a:pt x="0" y="65"/>
                  </a:cubicBezTo>
                  <a:cubicBezTo>
                    <a:pt x="2" y="62"/>
                    <a:pt x="3" y="60"/>
                    <a:pt x="5" y="58"/>
                  </a:cubicBezTo>
                  <a:cubicBezTo>
                    <a:pt x="21" y="37"/>
                    <a:pt x="45" y="17"/>
                    <a:pt x="74" y="0"/>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3"/>
            <p:cNvSpPr/>
            <p:nvPr/>
          </p:nvSpPr>
          <p:spPr bwMode="auto">
            <a:xfrm>
              <a:off x="3178175" y="1647031"/>
              <a:ext cx="784225" cy="317500"/>
            </a:xfrm>
            <a:custGeom>
              <a:avLst/>
              <a:gdLst>
                <a:gd name="T0" fmla="*/ 21 w 292"/>
                <a:gd name="T1" fmla="*/ 106 h 118"/>
                <a:gd name="T2" fmla="*/ 28 w 292"/>
                <a:gd name="T3" fmla="*/ 90 h 118"/>
                <a:gd name="T4" fmla="*/ 28 w 292"/>
                <a:gd name="T5" fmla="*/ 90 h 118"/>
                <a:gd name="T6" fmla="*/ 24 w 292"/>
                <a:gd name="T7" fmla="*/ 66 h 118"/>
                <a:gd name="T8" fmla="*/ 24 w 292"/>
                <a:gd name="T9" fmla="*/ 66 h 118"/>
                <a:gd name="T10" fmla="*/ 77 w 292"/>
                <a:gd name="T11" fmla="*/ 25 h 118"/>
                <a:gd name="T12" fmla="*/ 77 w 292"/>
                <a:gd name="T13" fmla="*/ 25 h 118"/>
                <a:gd name="T14" fmla="*/ 140 w 292"/>
                <a:gd name="T15" fmla="*/ 54 h 118"/>
                <a:gd name="T16" fmla="*/ 140 w 292"/>
                <a:gd name="T17" fmla="*/ 54 h 118"/>
                <a:gd name="T18" fmla="*/ 189 w 292"/>
                <a:gd name="T19" fmla="*/ 94 h 118"/>
                <a:gd name="T20" fmla="*/ 189 w 292"/>
                <a:gd name="T21" fmla="*/ 94 h 118"/>
                <a:gd name="T22" fmla="*/ 240 w 292"/>
                <a:gd name="T23" fmla="*/ 117 h 118"/>
                <a:gd name="T24" fmla="*/ 240 w 292"/>
                <a:gd name="T25" fmla="*/ 117 h 118"/>
                <a:gd name="T26" fmla="*/ 278 w 292"/>
                <a:gd name="T27" fmla="*/ 100 h 118"/>
                <a:gd name="T28" fmla="*/ 278 w 292"/>
                <a:gd name="T29" fmla="*/ 100 h 118"/>
                <a:gd name="T30" fmla="*/ 292 w 292"/>
                <a:gd name="T31" fmla="*/ 69 h 118"/>
                <a:gd name="T32" fmla="*/ 292 w 292"/>
                <a:gd name="T33" fmla="*/ 69 h 118"/>
                <a:gd name="T34" fmla="*/ 279 w 292"/>
                <a:gd name="T35" fmla="*/ 29 h 118"/>
                <a:gd name="T36" fmla="*/ 279 w 292"/>
                <a:gd name="T37" fmla="*/ 29 h 118"/>
                <a:gd name="T38" fmla="*/ 265 w 292"/>
                <a:gd name="T39" fmla="*/ 13 h 118"/>
                <a:gd name="T40" fmla="*/ 265 w 292"/>
                <a:gd name="T41" fmla="*/ 13 h 118"/>
                <a:gd name="T42" fmla="*/ 248 w 292"/>
                <a:gd name="T43" fmla="*/ 14 h 118"/>
                <a:gd name="T44" fmla="*/ 248 w 292"/>
                <a:gd name="T45" fmla="*/ 14 h 118"/>
                <a:gd name="T46" fmla="*/ 249 w 292"/>
                <a:gd name="T47" fmla="*/ 31 h 118"/>
                <a:gd name="T48" fmla="*/ 249 w 292"/>
                <a:gd name="T49" fmla="*/ 31 h 118"/>
                <a:gd name="T50" fmla="*/ 249 w 292"/>
                <a:gd name="T51" fmla="*/ 32 h 118"/>
                <a:gd name="T52" fmla="*/ 249 w 292"/>
                <a:gd name="T53" fmla="*/ 32 h 118"/>
                <a:gd name="T54" fmla="*/ 252 w 292"/>
                <a:gd name="T55" fmla="*/ 34 h 118"/>
                <a:gd name="T56" fmla="*/ 252 w 292"/>
                <a:gd name="T57" fmla="*/ 34 h 118"/>
                <a:gd name="T58" fmla="*/ 259 w 292"/>
                <a:gd name="T59" fmla="*/ 43 h 118"/>
                <a:gd name="T60" fmla="*/ 259 w 292"/>
                <a:gd name="T61" fmla="*/ 43 h 118"/>
                <a:gd name="T62" fmla="*/ 267 w 292"/>
                <a:gd name="T63" fmla="*/ 67 h 118"/>
                <a:gd name="T64" fmla="*/ 267 w 292"/>
                <a:gd name="T65" fmla="*/ 67 h 118"/>
                <a:gd name="T66" fmla="*/ 260 w 292"/>
                <a:gd name="T67" fmla="*/ 84 h 118"/>
                <a:gd name="T68" fmla="*/ 260 w 292"/>
                <a:gd name="T69" fmla="*/ 84 h 118"/>
                <a:gd name="T70" fmla="*/ 241 w 292"/>
                <a:gd name="T71" fmla="*/ 92 h 118"/>
                <a:gd name="T72" fmla="*/ 241 w 292"/>
                <a:gd name="T73" fmla="*/ 92 h 118"/>
                <a:gd name="T74" fmla="*/ 203 w 292"/>
                <a:gd name="T75" fmla="*/ 74 h 118"/>
                <a:gd name="T76" fmla="*/ 203 w 292"/>
                <a:gd name="T77" fmla="*/ 74 h 118"/>
                <a:gd name="T78" fmla="*/ 156 w 292"/>
                <a:gd name="T79" fmla="*/ 35 h 118"/>
                <a:gd name="T80" fmla="*/ 156 w 292"/>
                <a:gd name="T81" fmla="*/ 35 h 118"/>
                <a:gd name="T82" fmla="*/ 78 w 292"/>
                <a:gd name="T83" fmla="*/ 1 h 118"/>
                <a:gd name="T84" fmla="*/ 78 w 292"/>
                <a:gd name="T85" fmla="*/ 1 h 118"/>
                <a:gd name="T86" fmla="*/ 24 w 292"/>
                <a:gd name="T87" fmla="*/ 17 h 118"/>
                <a:gd name="T88" fmla="*/ 24 w 292"/>
                <a:gd name="T89" fmla="*/ 17 h 118"/>
                <a:gd name="T90" fmla="*/ 0 w 292"/>
                <a:gd name="T91" fmla="*/ 65 h 118"/>
                <a:gd name="T92" fmla="*/ 0 w 292"/>
                <a:gd name="T93" fmla="*/ 65 h 118"/>
                <a:gd name="T94" fmla="*/ 5 w 292"/>
                <a:gd name="T95" fmla="*/ 99 h 118"/>
                <a:gd name="T96" fmla="*/ 5 w 292"/>
                <a:gd name="T97" fmla="*/ 99 h 118"/>
                <a:gd name="T98" fmla="*/ 16 w 292"/>
                <a:gd name="T99" fmla="*/ 107 h 118"/>
                <a:gd name="T100" fmla="*/ 16 w 292"/>
                <a:gd name="T101" fmla="*/ 107 h 118"/>
                <a:gd name="T102" fmla="*/ 21 w 292"/>
                <a:gd name="T103" fmla="*/ 10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2" h="118">
                  <a:moveTo>
                    <a:pt x="21" y="106"/>
                  </a:moveTo>
                  <a:cubicBezTo>
                    <a:pt x="27" y="104"/>
                    <a:pt x="31" y="97"/>
                    <a:pt x="28" y="90"/>
                  </a:cubicBezTo>
                  <a:cubicBezTo>
                    <a:pt x="28" y="90"/>
                    <a:pt x="28" y="90"/>
                    <a:pt x="28" y="90"/>
                  </a:cubicBezTo>
                  <a:cubicBezTo>
                    <a:pt x="25" y="81"/>
                    <a:pt x="24" y="73"/>
                    <a:pt x="24" y="66"/>
                  </a:cubicBezTo>
                  <a:cubicBezTo>
                    <a:pt x="24" y="66"/>
                    <a:pt x="24" y="66"/>
                    <a:pt x="24" y="66"/>
                  </a:cubicBezTo>
                  <a:cubicBezTo>
                    <a:pt x="26" y="41"/>
                    <a:pt x="46" y="24"/>
                    <a:pt x="77" y="25"/>
                  </a:cubicBezTo>
                  <a:cubicBezTo>
                    <a:pt x="77" y="25"/>
                    <a:pt x="77" y="25"/>
                    <a:pt x="77" y="25"/>
                  </a:cubicBezTo>
                  <a:cubicBezTo>
                    <a:pt x="95" y="26"/>
                    <a:pt x="117" y="34"/>
                    <a:pt x="140" y="54"/>
                  </a:cubicBezTo>
                  <a:cubicBezTo>
                    <a:pt x="140" y="54"/>
                    <a:pt x="140" y="54"/>
                    <a:pt x="140" y="54"/>
                  </a:cubicBezTo>
                  <a:cubicBezTo>
                    <a:pt x="155" y="67"/>
                    <a:pt x="172" y="82"/>
                    <a:pt x="189" y="94"/>
                  </a:cubicBezTo>
                  <a:cubicBezTo>
                    <a:pt x="189" y="94"/>
                    <a:pt x="189" y="94"/>
                    <a:pt x="189" y="94"/>
                  </a:cubicBezTo>
                  <a:cubicBezTo>
                    <a:pt x="205" y="106"/>
                    <a:pt x="222" y="116"/>
                    <a:pt x="240" y="117"/>
                  </a:cubicBezTo>
                  <a:cubicBezTo>
                    <a:pt x="240" y="117"/>
                    <a:pt x="240" y="117"/>
                    <a:pt x="240" y="117"/>
                  </a:cubicBezTo>
                  <a:cubicBezTo>
                    <a:pt x="254" y="118"/>
                    <a:pt x="268" y="112"/>
                    <a:pt x="278" y="100"/>
                  </a:cubicBezTo>
                  <a:cubicBezTo>
                    <a:pt x="278" y="100"/>
                    <a:pt x="278" y="100"/>
                    <a:pt x="278" y="100"/>
                  </a:cubicBezTo>
                  <a:cubicBezTo>
                    <a:pt x="287" y="90"/>
                    <a:pt x="291" y="79"/>
                    <a:pt x="292" y="69"/>
                  </a:cubicBezTo>
                  <a:cubicBezTo>
                    <a:pt x="292" y="69"/>
                    <a:pt x="292" y="69"/>
                    <a:pt x="292" y="69"/>
                  </a:cubicBezTo>
                  <a:cubicBezTo>
                    <a:pt x="292" y="52"/>
                    <a:pt x="285" y="39"/>
                    <a:pt x="279" y="29"/>
                  </a:cubicBezTo>
                  <a:cubicBezTo>
                    <a:pt x="279" y="29"/>
                    <a:pt x="279" y="29"/>
                    <a:pt x="279" y="29"/>
                  </a:cubicBezTo>
                  <a:cubicBezTo>
                    <a:pt x="272" y="19"/>
                    <a:pt x="265" y="13"/>
                    <a:pt x="265" y="13"/>
                  </a:cubicBezTo>
                  <a:cubicBezTo>
                    <a:pt x="265" y="13"/>
                    <a:pt x="265" y="13"/>
                    <a:pt x="265" y="13"/>
                  </a:cubicBezTo>
                  <a:cubicBezTo>
                    <a:pt x="260" y="9"/>
                    <a:pt x="252" y="9"/>
                    <a:pt x="248" y="14"/>
                  </a:cubicBezTo>
                  <a:cubicBezTo>
                    <a:pt x="248" y="14"/>
                    <a:pt x="248" y="14"/>
                    <a:pt x="248" y="14"/>
                  </a:cubicBezTo>
                  <a:cubicBezTo>
                    <a:pt x="243" y="19"/>
                    <a:pt x="244" y="27"/>
                    <a:pt x="249" y="31"/>
                  </a:cubicBezTo>
                  <a:cubicBezTo>
                    <a:pt x="249" y="31"/>
                    <a:pt x="249" y="31"/>
                    <a:pt x="249" y="31"/>
                  </a:cubicBezTo>
                  <a:cubicBezTo>
                    <a:pt x="249" y="31"/>
                    <a:pt x="249" y="31"/>
                    <a:pt x="249" y="32"/>
                  </a:cubicBezTo>
                  <a:cubicBezTo>
                    <a:pt x="249" y="32"/>
                    <a:pt x="249" y="32"/>
                    <a:pt x="249" y="32"/>
                  </a:cubicBezTo>
                  <a:cubicBezTo>
                    <a:pt x="250" y="32"/>
                    <a:pt x="251" y="33"/>
                    <a:pt x="252" y="34"/>
                  </a:cubicBezTo>
                  <a:cubicBezTo>
                    <a:pt x="252" y="34"/>
                    <a:pt x="252" y="34"/>
                    <a:pt x="252" y="34"/>
                  </a:cubicBezTo>
                  <a:cubicBezTo>
                    <a:pt x="253" y="36"/>
                    <a:pt x="256" y="39"/>
                    <a:pt x="259" y="43"/>
                  </a:cubicBezTo>
                  <a:cubicBezTo>
                    <a:pt x="259" y="43"/>
                    <a:pt x="259" y="43"/>
                    <a:pt x="259" y="43"/>
                  </a:cubicBezTo>
                  <a:cubicBezTo>
                    <a:pt x="264" y="50"/>
                    <a:pt x="268" y="59"/>
                    <a:pt x="267" y="67"/>
                  </a:cubicBezTo>
                  <a:cubicBezTo>
                    <a:pt x="267" y="67"/>
                    <a:pt x="267" y="67"/>
                    <a:pt x="267" y="67"/>
                  </a:cubicBezTo>
                  <a:cubicBezTo>
                    <a:pt x="267" y="73"/>
                    <a:pt x="265" y="78"/>
                    <a:pt x="260" y="84"/>
                  </a:cubicBezTo>
                  <a:cubicBezTo>
                    <a:pt x="260" y="84"/>
                    <a:pt x="260" y="84"/>
                    <a:pt x="260" y="84"/>
                  </a:cubicBezTo>
                  <a:cubicBezTo>
                    <a:pt x="253" y="91"/>
                    <a:pt x="248" y="92"/>
                    <a:pt x="241" y="92"/>
                  </a:cubicBezTo>
                  <a:cubicBezTo>
                    <a:pt x="241" y="92"/>
                    <a:pt x="241" y="92"/>
                    <a:pt x="241" y="92"/>
                  </a:cubicBezTo>
                  <a:cubicBezTo>
                    <a:pt x="232" y="92"/>
                    <a:pt x="218" y="85"/>
                    <a:pt x="203" y="74"/>
                  </a:cubicBezTo>
                  <a:cubicBezTo>
                    <a:pt x="203" y="74"/>
                    <a:pt x="203" y="74"/>
                    <a:pt x="203" y="74"/>
                  </a:cubicBezTo>
                  <a:cubicBezTo>
                    <a:pt x="188" y="63"/>
                    <a:pt x="172" y="49"/>
                    <a:pt x="156" y="35"/>
                  </a:cubicBezTo>
                  <a:cubicBezTo>
                    <a:pt x="156" y="35"/>
                    <a:pt x="156" y="35"/>
                    <a:pt x="156" y="35"/>
                  </a:cubicBezTo>
                  <a:cubicBezTo>
                    <a:pt x="130" y="13"/>
                    <a:pt x="103" y="2"/>
                    <a:pt x="78" y="1"/>
                  </a:cubicBezTo>
                  <a:cubicBezTo>
                    <a:pt x="78" y="1"/>
                    <a:pt x="78" y="1"/>
                    <a:pt x="78" y="1"/>
                  </a:cubicBezTo>
                  <a:cubicBezTo>
                    <a:pt x="57" y="0"/>
                    <a:pt x="38" y="5"/>
                    <a:pt x="24" y="17"/>
                  </a:cubicBezTo>
                  <a:cubicBezTo>
                    <a:pt x="24" y="17"/>
                    <a:pt x="24" y="17"/>
                    <a:pt x="24" y="17"/>
                  </a:cubicBezTo>
                  <a:cubicBezTo>
                    <a:pt x="10" y="28"/>
                    <a:pt x="1" y="45"/>
                    <a:pt x="0" y="65"/>
                  </a:cubicBezTo>
                  <a:cubicBezTo>
                    <a:pt x="0" y="65"/>
                    <a:pt x="0" y="65"/>
                    <a:pt x="0" y="65"/>
                  </a:cubicBezTo>
                  <a:cubicBezTo>
                    <a:pt x="0" y="76"/>
                    <a:pt x="1" y="87"/>
                    <a:pt x="5" y="99"/>
                  </a:cubicBezTo>
                  <a:cubicBezTo>
                    <a:pt x="5" y="99"/>
                    <a:pt x="5" y="99"/>
                    <a:pt x="5" y="99"/>
                  </a:cubicBezTo>
                  <a:cubicBezTo>
                    <a:pt x="7" y="103"/>
                    <a:pt x="11" y="106"/>
                    <a:pt x="16" y="107"/>
                  </a:cubicBezTo>
                  <a:cubicBezTo>
                    <a:pt x="16" y="107"/>
                    <a:pt x="16" y="107"/>
                    <a:pt x="16" y="107"/>
                  </a:cubicBezTo>
                  <a:cubicBezTo>
                    <a:pt x="18" y="107"/>
                    <a:pt x="19" y="107"/>
                    <a:pt x="21" y="106"/>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4"/>
            <p:cNvSpPr/>
            <p:nvPr/>
          </p:nvSpPr>
          <p:spPr bwMode="auto">
            <a:xfrm>
              <a:off x="3940175" y="748506"/>
              <a:ext cx="193675" cy="104775"/>
            </a:xfrm>
            <a:custGeom>
              <a:avLst/>
              <a:gdLst>
                <a:gd name="T0" fmla="*/ 1 w 72"/>
                <a:gd name="T1" fmla="*/ 30 h 39"/>
                <a:gd name="T2" fmla="*/ 3 w 72"/>
                <a:gd name="T3" fmla="*/ 35 h 39"/>
                <a:gd name="T4" fmla="*/ 7 w 72"/>
                <a:gd name="T5" fmla="*/ 38 h 39"/>
                <a:gd name="T6" fmla="*/ 70 w 72"/>
                <a:gd name="T7" fmla="*/ 22 h 39"/>
                <a:gd name="T8" fmla="*/ 71 w 72"/>
                <a:gd name="T9" fmla="*/ 17 h 39"/>
                <a:gd name="T10" fmla="*/ 66 w 72"/>
                <a:gd name="T11" fmla="*/ 3 h 39"/>
                <a:gd name="T12" fmla="*/ 62 w 72"/>
                <a:gd name="T13" fmla="*/ 0 h 39"/>
                <a:gd name="T14" fmla="*/ 2 w 72"/>
                <a:gd name="T15" fmla="*/ 25 h 39"/>
                <a:gd name="T16" fmla="*/ 1 w 72"/>
                <a:gd name="T17"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39">
                  <a:moveTo>
                    <a:pt x="1" y="30"/>
                  </a:moveTo>
                  <a:cubicBezTo>
                    <a:pt x="3" y="35"/>
                    <a:pt x="3" y="35"/>
                    <a:pt x="3" y="35"/>
                  </a:cubicBezTo>
                  <a:cubicBezTo>
                    <a:pt x="4" y="37"/>
                    <a:pt x="5" y="39"/>
                    <a:pt x="7" y="38"/>
                  </a:cubicBezTo>
                  <a:cubicBezTo>
                    <a:pt x="70" y="22"/>
                    <a:pt x="70" y="22"/>
                    <a:pt x="70" y="22"/>
                  </a:cubicBezTo>
                  <a:cubicBezTo>
                    <a:pt x="71" y="21"/>
                    <a:pt x="72" y="19"/>
                    <a:pt x="71" y="17"/>
                  </a:cubicBezTo>
                  <a:cubicBezTo>
                    <a:pt x="66" y="3"/>
                    <a:pt x="66" y="3"/>
                    <a:pt x="66" y="3"/>
                  </a:cubicBezTo>
                  <a:cubicBezTo>
                    <a:pt x="65" y="1"/>
                    <a:pt x="64" y="0"/>
                    <a:pt x="62" y="0"/>
                  </a:cubicBezTo>
                  <a:cubicBezTo>
                    <a:pt x="2" y="25"/>
                    <a:pt x="2" y="25"/>
                    <a:pt x="2" y="25"/>
                  </a:cubicBezTo>
                  <a:cubicBezTo>
                    <a:pt x="1" y="26"/>
                    <a:pt x="0" y="28"/>
                    <a:pt x="1" y="3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5"/>
            <p:cNvSpPr/>
            <p:nvPr/>
          </p:nvSpPr>
          <p:spPr bwMode="auto">
            <a:xfrm>
              <a:off x="3876675" y="596106"/>
              <a:ext cx="133350" cy="182563"/>
            </a:xfrm>
            <a:custGeom>
              <a:avLst/>
              <a:gdLst>
                <a:gd name="T0" fmla="*/ 2 w 50"/>
                <a:gd name="T1" fmla="*/ 64 h 68"/>
                <a:gd name="T2" fmla="*/ 7 w 50"/>
                <a:gd name="T3" fmla="*/ 66 h 68"/>
                <a:gd name="T4" fmla="*/ 12 w 50"/>
                <a:gd name="T5" fmla="*/ 66 h 68"/>
                <a:gd name="T6" fmla="*/ 49 w 50"/>
                <a:gd name="T7" fmla="*/ 13 h 68"/>
                <a:gd name="T8" fmla="*/ 47 w 50"/>
                <a:gd name="T9" fmla="*/ 9 h 68"/>
                <a:gd name="T10" fmla="*/ 34 w 50"/>
                <a:gd name="T11" fmla="*/ 1 h 68"/>
                <a:gd name="T12" fmla="*/ 30 w 50"/>
                <a:gd name="T13" fmla="*/ 1 h 68"/>
                <a:gd name="T14" fmla="*/ 0 w 50"/>
                <a:gd name="T15" fmla="*/ 59 h 68"/>
                <a:gd name="T16" fmla="*/ 2 w 50"/>
                <a:gd name="T17"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68">
                  <a:moveTo>
                    <a:pt x="2" y="64"/>
                  </a:moveTo>
                  <a:cubicBezTo>
                    <a:pt x="7" y="66"/>
                    <a:pt x="7" y="66"/>
                    <a:pt x="7" y="66"/>
                  </a:cubicBezTo>
                  <a:cubicBezTo>
                    <a:pt x="9" y="68"/>
                    <a:pt x="11" y="68"/>
                    <a:pt x="12" y="66"/>
                  </a:cubicBezTo>
                  <a:cubicBezTo>
                    <a:pt x="49" y="13"/>
                    <a:pt x="49" y="13"/>
                    <a:pt x="49" y="13"/>
                  </a:cubicBezTo>
                  <a:cubicBezTo>
                    <a:pt x="50" y="12"/>
                    <a:pt x="49" y="10"/>
                    <a:pt x="47" y="9"/>
                  </a:cubicBezTo>
                  <a:cubicBezTo>
                    <a:pt x="34" y="1"/>
                    <a:pt x="34" y="1"/>
                    <a:pt x="34" y="1"/>
                  </a:cubicBezTo>
                  <a:cubicBezTo>
                    <a:pt x="33" y="0"/>
                    <a:pt x="30" y="0"/>
                    <a:pt x="30" y="1"/>
                  </a:cubicBezTo>
                  <a:cubicBezTo>
                    <a:pt x="0" y="59"/>
                    <a:pt x="0" y="59"/>
                    <a:pt x="0" y="59"/>
                  </a:cubicBezTo>
                  <a:cubicBezTo>
                    <a:pt x="0" y="61"/>
                    <a:pt x="1" y="63"/>
                    <a:pt x="2" y="64"/>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 name="标题 2"/>
          <p:cNvSpPr>
            <a:spLocks noGrp="1"/>
          </p:cNvSpPr>
          <p:nvPr>
            <p:ph type="title"/>
          </p:nvPr>
        </p:nvSpPr>
        <p:spPr/>
        <p:txBody>
          <a:bodyPr>
            <a:normAutofit/>
          </a:bodyPr>
          <a:lstStyle/>
          <a:p>
            <a:r>
              <a:rPr lang="zh-CN" altLang="zh-CN" dirty="0"/>
              <a:t>（一）VR、AR、MR和CR</a:t>
            </a:r>
          </a:p>
        </p:txBody>
      </p:sp>
      <p:sp>
        <p:nvSpPr>
          <p:cNvPr id="4" name="内容占位符 3"/>
          <p:cNvSpPr>
            <a:spLocks noGrp="1"/>
          </p:cNvSpPr>
          <p:nvPr>
            <p:ph sz="quarter" idx="10"/>
          </p:nvPr>
        </p:nvSpPr>
        <p:spPr>
          <a:xfrm>
            <a:off x="669925" y="1092200"/>
            <a:ext cx="10574020" cy="788035"/>
          </a:xfrm>
        </p:spPr>
        <p:txBody>
          <a:bodyPr>
            <a:normAutofit/>
          </a:bodyPr>
          <a:lstStyle/>
          <a:p>
            <a:r>
              <a:rPr dirty="0">
                <a:solidFill>
                  <a:schemeClr val="bg1"/>
                </a:solidFill>
              </a:rPr>
              <a:t>1．VR</a:t>
            </a:r>
          </a:p>
        </p:txBody>
      </p:sp>
      <p:sp>
        <p:nvSpPr>
          <p:cNvPr id="2" name="内容占位符 3"/>
          <p:cNvSpPr>
            <a:spLocks noGrp="1"/>
          </p:cNvSpPr>
          <p:nvPr/>
        </p:nvSpPr>
        <p:spPr>
          <a:xfrm>
            <a:off x="609600" y="1829435"/>
            <a:ext cx="6769100" cy="4042410"/>
          </a:xfrm>
          <a:prstGeom prst="rect">
            <a:avLst/>
          </a:prstGeom>
        </p:spPr>
        <p:txBody>
          <a:bodyPr vert="horz" lIns="91440" tIns="45720" rIns="91440" bIns="45720" rtlCol="0">
            <a:noAutofit/>
          </a:bodyPr>
          <a:lstStyle>
            <a:lvl1pPr marL="0" indent="625475" algn="l" defTabSz="914400" rtl="0" eaLnBrk="1" latinLnBrk="0" hangingPunct="1">
              <a:lnSpc>
                <a:spcPct val="130000"/>
              </a:lnSpc>
              <a:spcBef>
                <a:spcPts val="0"/>
              </a:spcBef>
              <a:buFont typeface="Arial" panose="020B0604020202020204" pitchFamily="34" charset="0"/>
              <a:buNone/>
              <a:defRPr sz="2400" kern="1200">
                <a:solidFill>
                  <a:schemeClr val="tx1"/>
                </a:solidFill>
                <a:latin typeface="+mn-ea"/>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ea"/>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zh-CN" dirty="0"/>
              <a:t>VR（Virtual Reality）即虚拟现实，是一种可以创建和体验虚拟世界的计算机仿真系统。</a:t>
            </a:r>
          </a:p>
          <a:p>
            <a:r>
              <a:rPr lang="zh-CN" altLang="zh-CN" dirty="0"/>
              <a:t>虚拟现实技术主要包括模拟环境、感知、自然技能和传感设备等方面，其中模拟环境是指由计算机生成的实时动态的三维立体图像；感知是指一切人所具有的感知，包括视觉、听觉、触觉、力觉、运动感知，甚至嗅觉和味觉等；自然技能是指计算机对人体行为动作数据进行处理，并对用户输入作出实时响应，传感设备是指三维交互设备。</a:t>
            </a:r>
          </a:p>
        </p:txBody>
      </p:sp>
      <p:pic>
        <p:nvPicPr>
          <p:cNvPr id="5" name="图片 1"/>
          <p:cNvPicPr>
            <a:picLocks noChangeAspect="1"/>
          </p:cNvPicPr>
          <p:nvPr/>
        </p:nvPicPr>
        <p:blipFill>
          <a:blip r:embed="rId2"/>
          <a:srcRect t="9900" b="4161"/>
          <a:stretch>
            <a:fillRect/>
          </a:stretch>
        </p:blipFill>
        <p:spPr>
          <a:xfrm>
            <a:off x="8159750" y="4486910"/>
            <a:ext cx="3270250" cy="1862455"/>
          </a:xfrm>
          <a:prstGeom prst="rect">
            <a:avLst/>
          </a:prstGeom>
          <a:noFill/>
          <a:ln w="9525">
            <a:noFill/>
          </a:ln>
        </p:spPr>
      </p:pic>
      <p:pic>
        <p:nvPicPr>
          <p:cNvPr id="6" name="图片 -2147482613"/>
          <p:cNvPicPr>
            <a:picLocks noChangeAspect="1"/>
          </p:cNvPicPr>
          <p:nvPr/>
        </p:nvPicPr>
        <p:blipFill>
          <a:blip r:embed="rId3"/>
          <a:srcRect t="13176"/>
          <a:stretch>
            <a:fillRect/>
          </a:stretch>
        </p:blipFill>
        <p:spPr>
          <a:xfrm>
            <a:off x="8159750" y="1829435"/>
            <a:ext cx="3291205" cy="2308860"/>
          </a:xfrm>
          <a:prstGeom prst="rect">
            <a:avLst/>
          </a:prstGeom>
          <a:noFill/>
          <a:ln w="9525">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905" y="2219960"/>
            <a:ext cx="12180570" cy="4165270"/>
          </a:xfrm>
          <a:prstGeom prst="rect">
            <a:avLst/>
          </a:prstGeom>
          <a:solidFill>
            <a:srgbClr val="F2F2F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274323" y="1100633"/>
            <a:ext cx="10155677" cy="5178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flipV="1">
            <a:off x="609600" y="969843"/>
            <a:ext cx="470284" cy="670057"/>
            <a:chOff x="3173412" y="596106"/>
            <a:chExt cx="960438" cy="1368425"/>
          </a:xfrm>
        </p:grpSpPr>
        <p:sp>
          <p:nvSpPr>
            <p:cNvPr id="15" name="Freeform 9"/>
            <p:cNvSpPr/>
            <p:nvPr/>
          </p:nvSpPr>
          <p:spPr bwMode="auto">
            <a:xfrm>
              <a:off x="3586162" y="1178719"/>
              <a:ext cx="193675" cy="214313"/>
            </a:xfrm>
            <a:custGeom>
              <a:avLst/>
              <a:gdLst>
                <a:gd name="T0" fmla="*/ 61 w 72"/>
                <a:gd name="T1" fmla="*/ 23 h 80"/>
                <a:gd name="T2" fmla="*/ 22 w 72"/>
                <a:gd name="T3" fmla="*/ 6 h 80"/>
                <a:gd name="T4" fmla="*/ 22 w 72"/>
                <a:gd name="T5" fmla="*/ 6 h 80"/>
                <a:gd name="T6" fmla="*/ 6 w 72"/>
                <a:gd name="T7" fmla="*/ 45 h 80"/>
                <a:gd name="T8" fmla="*/ 11 w 72"/>
                <a:gd name="T9" fmla="*/ 58 h 80"/>
                <a:gd name="T10" fmla="*/ 50 w 72"/>
                <a:gd name="T11" fmla="*/ 74 h 80"/>
                <a:gd name="T12" fmla="*/ 50 w 72"/>
                <a:gd name="T13" fmla="*/ 74 h 80"/>
                <a:gd name="T14" fmla="*/ 66 w 72"/>
                <a:gd name="T15" fmla="*/ 35 h 80"/>
                <a:gd name="T16" fmla="*/ 61 w 72"/>
                <a:gd name="T17" fmla="*/ 2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80">
                  <a:moveTo>
                    <a:pt x="61" y="23"/>
                  </a:moveTo>
                  <a:cubicBezTo>
                    <a:pt x="54" y="7"/>
                    <a:pt x="37" y="0"/>
                    <a:pt x="22" y="6"/>
                  </a:cubicBezTo>
                  <a:cubicBezTo>
                    <a:pt x="22" y="6"/>
                    <a:pt x="22" y="6"/>
                    <a:pt x="22" y="6"/>
                  </a:cubicBezTo>
                  <a:cubicBezTo>
                    <a:pt x="7" y="13"/>
                    <a:pt x="0" y="30"/>
                    <a:pt x="6" y="45"/>
                  </a:cubicBezTo>
                  <a:cubicBezTo>
                    <a:pt x="11" y="58"/>
                    <a:pt x="11" y="58"/>
                    <a:pt x="11" y="58"/>
                  </a:cubicBezTo>
                  <a:cubicBezTo>
                    <a:pt x="17" y="73"/>
                    <a:pt x="35" y="80"/>
                    <a:pt x="50" y="74"/>
                  </a:cubicBezTo>
                  <a:cubicBezTo>
                    <a:pt x="50" y="74"/>
                    <a:pt x="50" y="74"/>
                    <a:pt x="50" y="74"/>
                  </a:cubicBezTo>
                  <a:cubicBezTo>
                    <a:pt x="65" y="68"/>
                    <a:pt x="72" y="50"/>
                    <a:pt x="66" y="35"/>
                  </a:cubicBezTo>
                  <a:lnTo>
                    <a:pt x="61" y="23"/>
                  </a:lnTo>
                  <a:close/>
                </a:path>
              </a:pathLst>
            </a:custGeom>
            <a:solidFill>
              <a:srgbClr val="23A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0"/>
            <p:cNvSpPr/>
            <p:nvPr/>
          </p:nvSpPr>
          <p:spPr bwMode="auto">
            <a:xfrm>
              <a:off x="3173412" y="640556"/>
              <a:ext cx="866775" cy="838200"/>
            </a:xfrm>
            <a:custGeom>
              <a:avLst/>
              <a:gdLst>
                <a:gd name="T0" fmla="*/ 323 w 323"/>
                <a:gd name="T1" fmla="*/ 208 h 312"/>
                <a:gd name="T2" fmla="*/ 321 w 323"/>
                <a:gd name="T3" fmla="*/ 208 h 312"/>
                <a:gd name="T4" fmla="*/ 223 w 323"/>
                <a:gd name="T5" fmla="*/ 216 h 312"/>
                <a:gd name="T6" fmla="*/ 172 w 323"/>
                <a:gd name="T7" fmla="*/ 198 h 312"/>
                <a:gd name="T8" fmla="*/ 150 w 323"/>
                <a:gd name="T9" fmla="*/ 247 h 312"/>
                <a:gd name="T10" fmla="*/ 74 w 323"/>
                <a:gd name="T11" fmla="*/ 309 h 312"/>
                <a:gd name="T12" fmla="*/ 73 w 323"/>
                <a:gd name="T13" fmla="*/ 312 h 312"/>
                <a:gd name="T14" fmla="*/ 67 w 323"/>
                <a:gd name="T15" fmla="*/ 299 h 312"/>
                <a:gd name="T16" fmla="*/ 28 w 323"/>
                <a:gd name="T17" fmla="*/ 207 h 312"/>
                <a:gd name="T18" fmla="*/ 102 w 323"/>
                <a:gd name="T19" fmla="*/ 28 h 312"/>
                <a:gd name="T20" fmla="*/ 280 w 323"/>
                <a:gd name="T21" fmla="*/ 102 h 312"/>
                <a:gd name="T22" fmla="*/ 319 w 323"/>
                <a:gd name="T23" fmla="*/ 195 h 312"/>
                <a:gd name="T24" fmla="*/ 323 w 323"/>
                <a:gd name="T25" fmla="*/ 208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312">
                  <a:moveTo>
                    <a:pt x="323" y="208"/>
                  </a:moveTo>
                  <a:cubicBezTo>
                    <a:pt x="322" y="208"/>
                    <a:pt x="322" y="208"/>
                    <a:pt x="321" y="208"/>
                  </a:cubicBezTo>
                  <a:cubicBezTo>
                    <a:pt x="292" y="204"/>
                    <a:pt x="258" y="207"/>
                    <a:pt x="223" y="216"/>
                  </a:cubicBezTo>
                  <a:cubicBezTo>
                    <a:pt x="214" y="198"/>
                    <a:pt x="192" y="190"/>
                    <a:pt x="172" y="198"/>
                  </a:cubicBezTo>
                  <a:cubicBezTo>
                    <a:pt x="153" y="206"/>
                    <a:pt x="143" y="227"/>
                    <a:pt x="150" y="247"/>
                  </a:cubicBezTo>
                  <a:cubicBezTo>
                    <a:pt x="118" y="265"/>
                    <a:pt x="92" y="286"/>
                    <a:pt x="74" y="309"/>
                  </a:cubicBezTo>
                  <a:cubicBezTo>
                    <a:pt x="74" y="310"/>
                    <a:pt x="73" y="311"/>
                    <a:pt x="73" y="312"/>
                  </a:cubicBezTo>
                  <a:cubicBezTo>
                    <a:pt x="70" y="308"/>
                    <a:pt x="68" y="303"/>
                    <a:pt x="67" y="299"/>
                  </a:cubicBezTo>
                  <a:cubicBezTo>
                    <a:pt x="28" y="207"/>
                    <a:pt x="28" y="207"/>
                    <a:pt x="28" y="207"/>
                  </a:cubicBezTo>
                  <a:cubicBezTo>
                    <a:pt x="0" y="137"/>
                    <a:pt x="33" y="57"/>
                    <a:pt x="102" y="28"/>
                  </a:cubicBezTo>
                  <a:cubicBezTo>
                    <a:pt x="172" y="0"/>
                    <a:pt x="252" y="33"/>
                    <a:pt x="280" y="102"/>
                  </a:cubicBezTo>
                  <a:cubicBezTo>
                    <a:pt x="319" y="195"/>
                    <a:pt x="319" y="195"/>
                    <a:pt x="319" y="195"/>
                  </a:cubicBezTo>
                  <a:cubicBezTo>
                    <a:pt x="320" y="199"/>
                    <a:pt x="322" y="204"/>
                    <a:pt x="323" y="208"/>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1"/>
            <p:cNvSpPr/>
            <p:nvPr/>
          </p:nvSpPr>
          <p:spPr bwMode="auto">
            <a:xfrm>
              <a:off x="3752850" y="1234281"/>
              <a:ext cx="325438" cy="400050"/>
            </a:xfrm>
            <a:custGeom>
              <a:avLst/>
              <a:gdLst>
                <a:gd name="T0" fmla="*/ 14 w 121"/>
                <a:gd name="T1" fmla="*/ 12 h 149"/>
                <a:gd name="T2" fmla="*/ 14 w 121"/>
                <a:gd name="T3" fmla="*/ 11 h 149"/>
                <a:gd name="T4" fmla="*/ 103 w 121"/>
                <a:gd name="T5" fmla="*/ 3 h 149"/>
                <a:gd name="T6" fmla="*/ 111 w 121"/>
                <a:gd name="T7" fmla="*/ 4 h 149"/>
                <a:gd name="T8" fmla="*/ 36 w 121"/>
                <a:gd name="T9" fmla="*/ 149 h 149"/>
                <a:gd name="T10" fmla="*/ 0 w 121"/>
                <a:gd name="T11" fmla="*/ 60 h 149"/>
                <a:gd name="T12" fmla="*/ 14 w 121"/>
                <a:gd name="T13" fmla="*/ 12 h 149"/>
              </a:gdLst>
              <a:ahLst/>
              <a:cxnLst>
                <a:cxn ang="0">
                  <a:pos x="T0" y="T1"/>
                </a:cxn>
                <a:cxn ang="0">
                  <a:pos x="T2" y="T3"/>
                </a:cxn>
                <a:cxn ang="0">
                  <a:pos x="T4" y="T5"/>
                </a:cxn>
                <a:cxn ang="0">
                  <a:pos x="T6" y="T7"/>
                </a:cxn>
                <a:cxn ang="0">
                  <a:pos x="T8" y="T9"/>
                </a:cxn>
                <a:cxn ang="0">
                  <a:pos x="T10" y="T11"/>
                </a:cxn>
                <a:cxn ang="0">
                  <a:pos x="T12" y="T13"/>
                </a:cxn>
              </a:cxnLst>
              <a:rect l="0" t="0" r="r" b="b"/>
              <a:pathLst>
                <a:path w="121" h="149">
                  <a:moveTo>
                    <a:pt x="14" y="12"/>
                  </a:moveTo>
                  <a:cubicBezTo>
                    <a:pt x="14" y="11"/>
                    <a:pt x="14" y="11"/>
                    <a:pt x="14" y="11"/>
                  </a:cubicBezTo>
                  <a:cubicBezTo>
                    <a:pt x="46" y="2"/>
                    <a:pt x="77" y="0"/>
                    <a:pt x="103" y="3"/>
                  </a:cubicBezTo>
                  <a:cubicBezTo>
                    <a:pt x="106" y="3"/>
                    <a:pt x="108" y="4"/>
                    <a:pt x="111" y="4"/>
                  </a:cubicBezTo>
                  <a:cubicBezTo>
                    <a:pt x="121" y="63"/>
                    <a:pt x="91" y="122"/>
                    <a:pt x="36" y="149"/>
                  </a:cubicBezTo>
                  <a:cubicBezTo>
                    <a:pt x="0" y="60"/>
                    <a:pt x="0" y="60"/>
                    <a:pt x="0" y="60"/>
                  </a:cubicBezTo>
                  <a:cubicBezTo>
                    <a:pt x="15" y="50"/>
                    <a:pt x="22" y="30"/>
                    <a:pt x="14" y="12"/>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2"/>
            <p:cNvSpPr/>
            <p:nvPr/>
          </p:nvSpPr>
          <p:spPr bwMode="auto">
            <a:xfrm>
              <a:off x="3392487" y="1343819"/>
              <a:ext cx="417513" cy="360363"/>
            </a:xfrm>
            <a:custGeom>
              <a:avLst/>
              <a:gdLst>
                <a:gd name="T0" fmla="*/ 74 w 155"/>
                <a:gd name="T1" fmla="*/ 0 h 134"/>
                <a:gd name="T2" fmla="*/ 74 w 155"/>
                <a:gd name="T3" fmla="*/ 2 h 134"/>
                <a:gd name="T4" fmla="*/ 119 w 155"/>
                <a:gd name="T5" fmla="*/ 26 h 134"/>
                <a:gd name="T6" fmla="*/ 155 w 155"/>
                <a:gd name="T7" fmla="*/ 114 h 134"/>
                <a:gd name="T8" fmla="*/ 0 w 155"/>
                <a:gd name="T9" fmla="*/ 65 h 134"/>
                <a:gd name="T10" fmla="*/ 5 w 155"/>
                <a:gd name="T11" fmla="*/ 58 h 134"/>
                <a:gd name="T12" fmla="*/ 74 w 155"/>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155" h="134">
                  <a:moveTo>
                    <a:pt x="74" y="0"/>
                  </a:moveTo>
                  <a:cubicBezTo>
                    <a:pt x="74" y="2"/>
                    <a:pt x="74" y="2"/>
                    <a:pt x="74" y="2"/>
                  </a:cubicBezTo>
                  <a:cubicBezTo>
                    <a:pt x="82" y="19"/>
                    <a:pt x="100" y="29"/>
                    <a:pt x="119" y="26"/>
                  </a:cubicBezTo>
                  <a:cubicBezTo>
                    <a:pt x="155" y="114"/>
                    <a:pt x="155" y="114"/>
                    <a:pt x="155" y="114"/>
                  </a:cubicBezTo>
                  <a:cubicBezTo>
                    <a:pt x="97" y="134"/>
                    <a:pt x="35" y="113"/>
                    <a:pt x="0" y="65"/>
                  </a:cubicBezTo>
                  <a:cubicBezTo>
                    <a:pt x="2" y="62"/>
                    <a:pt x="3" y="60"/>
                    <a:pt x="5" y="58"/>
                  </a:cubicBezTo>
                  <a:cubicBezTo>
                    <a:pt x="21" y="37"/>
                    <a:pt x="45" y="17"/>
                    <a:pt x="74" y="0"/>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3"/>
            <p:cNvSpPr/>
            <p:nvPr/>
          </p:nvSpPr>
          <p:spPr bwMode="auto">
            <a:xfrm>
              <a:off x="3178175" y="1647031"/>
              <a:ext cx="784225" cy="317500"/>
            </a:xfrm>
            <a:custGeom>
              <a:avLst/>
              <a:gdLst>
                <a:gd name="T0" fmla="*/ 21 w 292"/>
                <a:gd name="T1" fmla="*/ 106 h 118"/>
                <a:gd name="T2" fmla="*/ 28 w 292"/>
                <a:gd name="T3" fmla="*/ 90 h 118"/>
                <a:gd name="T4" fmla="*/ 28 w 292"/>
                <a:gd name="T5" fmla="*/ 90 h 118"/>
                <a:gd name="T6" fmla="*/ 24 w 292"/>
                <a:gd name="T7" fmla="*/ 66 h 118"/>
                <a:gd name="T8" fmla="*/ 24 w 292"/>
                <a:gd name="T9" fmla="*/ 66 h 118"/>
                <a:gd name="T10" fmla="*/ 77 w 292"/>
                <a:gd name="T11" fmla="*/ 25 h 118"/>
                <a:gd name="T12" fmla="*/ 77 w 292"/>
                <a:gd name="T13" fmla="*/ 25 h 118"/>
                <a:gd name="T14" fmla="*/ 140 w 292"/>
                <a:gd name="T15" fmla="*/ 54 h 118"/>
                <a:gd name="T16" fmla="*/ 140 w 292"/>
                <a:gd name="T17" fmla="*/ 54 h 118"/>
                <a:gd name="T18" fmla="*/ 189 w 292"/>
                <a:gd name="T19" fmla="*/ 94 h 118"/>
                <a:gd name="T20" fmla="*/ 189 w 292"/>
                <a:gd name="T21" fmla="*/ 94 h 118"/>
                <a:gd name="T22" fmla="*/ 240 w 292"/>
                <a:gd name="T23" fmla="*/ 117 h 118"/>
                <a:gd name="T24" fmla="*/ 240 w 292"/>
                <a:gd name="T25" fmla="*/ 117 h 118"/>
                <a:gd name="T26" fmla="*/ 278 w 292"/>
                <a:gd name="T27" fmla="*/ 100 h 118"/>
                <a:gd name="T28" fmla="*/ 278 w 292"/>
                <a:gd name="T29" fmla="*/ 100 h 118"/>
                <a:gd name="T30" fmla="*/ 292 w 292"/>
                <a:gd name="T31" fmla="*/ 69 h 118"/>
                <a:gd name="T32" fmla="*/ 292 w 292"/>
                <a:gd name="T33" fmla="*/ 69 h 118"/>
                <a:gd name="T34" fmla="*/ 279 w 292"/>
                <a:gd name="T35" fmla="*/ 29 h 118"/>
                <a:gd name="T36" fmla="*/ 279 w 292"/>
                <a:gd name="T37" fmla="*/ 29 h 118"/>
                <a:gd name="T38" fmla="*/ 265 w 292"/>
                <a:gd name="T39" fmla="*/ 13 h 118"/>
                <a:gd name="T40" fmla="*/ 265 w 292"/>
                <a:gd name="T41" fmla="*/ 13 h 118"/>
                <a:gd name="T42" fmla="*/ 248 w 292"/>
                <a:gd name="T43" fmla="*/ 14 h 118"/>
                <a:gd name="T44" fmla="*/ 248 w 292"/>
                <a:gd name="T45" fmla="*/ 14 h 118"/>
                <a:gd name="T46" fmla="*/ 249 w 292"/>
                <a:gd name="T47" fmla="*/ 31 h 118"/>
                <a:gd name="T48" fmla="*/ 249 w 292"/>
                <a:gd name="T49" fmla="*/ 31 h 118"/>
                <a:gd name="T50" fmla="*/ 249 w 292"/>
                <a:gd name="T51" fmla="*/ 32 h 118"/>
                <a:gd name="T52" fmla="*/ 249 w 292"/>
                <a:gd name="T53" fmla="*/ 32 h 118"/>
                <a:gd name="T54" fmla="*/ 252 w 292"/>
                <a:gd name="T55" fmla="*/ 34 h 118"/>
                <a:gd name="T56" fmla="*/ 252 w 292"/>
                <a:gd name="T57" fmla="*/ 34 h 118"/>
                <a:gd name="T58" fmla="*/ 259 w 292"/>
                <a:gd name="T59" fmla="*/ 43 h 118"/>
                <a:gd name="T60" fmla="*/ 259 w 292"/>
                <a:gd name="T61" fmla="*/ 43 h 118"/>
                <a:gd name="T62" fmla="*/ 267 w 292"/>
                <a:gd name="T63" fmla="*/ 67 h 118"/>
                <a:gd name="T64" fmla="*/ 267 w 292"/>
                <a:gd name="T65" fmla="*/ 67 h 118"/>
                <a:gd name="T66" fmla="*/ 260 w 292"/>
                <a:gd name="T67" fmla="*/ 84 h 118"/>
                <a:gd name="T68" fmla="*/ 260 w 292"/>
                <a:gd name="T69" fmla="*/ 84 h 118"/>
                <a:gd name="T70" fmla="*/ 241 w 292"/>
                <a:gd name="T71" fmla="*/ 92 h 118"/>
                <a:gd name="T72" fmla="*/ 241 w 292"/>
                <a:gd name="T73" fmla="*/ 92 h 118"/>
                <a:gd name="T74" fmla="*/ 203 w 292"/>
                <a:gd name="T75" fmla="*/ 74 h 118"/>
                <a:gd name="T76" fmla="*/ 203 w 292"/>
                <a:gd name="T77" fmla="*/ 74 h 118"/>
                <a:gd name="T78" fmla="*/ 156 w 292"/>
                <a:gd name="T79" fmla="*/ 35 h 118"/>
                <a:gd name="T80" fmla="*/ 156 w 292"/>
                <a:gd name="T81" fmla="*/ 35 h 118"/>
                <a:gd name="T82" fmla="*/ 78 w 292"/>
                <a:gd name="T83" fmla="*/ 1 h 118"/>
                <a:gd name="T84" fmla="*/ 78 w 292"/>
                <a:gd name="T85" fmla="*/ 1 h 118"/>
                <a:gd name="T86" fmla="*/ 24 w 292"/>
                <a:gd name="T87" fmla="*/ 17 h 118"/>
                <a:gd name="T88" fmla="*/ 24 w 292"/>
                <a:gd name="T89" fmla="*/ 17 h 118"/>
                <a:gd name="T90" fmla="*/ 0 w 292"/>
                <a:gd name="T91" fmla="*/ 65 h 118"/>
                <a:gd name="T92" fmla="*/ 0 w 292"/>
                <a:gd name="T93" fmla="*/ 65 h 118"/>
                <a:gd name="T94" fmla="*/ 5 w 292"/>
                <a:gd name="T95" fmla="*/ 99 h 118"/>
                <a:gd name="T96" fmla="*/ 5 w 292"/>
                <a:gd name="T97" fmla="*/ 99 h 118"/>
                <a:gd name="T98" fmla="*/ 16 w 292"/>
                <a:gd name="T99" fmla="*/ 107 h 118"/>
                <a:gd name="T100" fmla="*/ 16 w 292"/>
                <a:gd name="T101" fmla="*/ 107 h 118"/>
                <a:gd name="T102" fmla="*/ 21 w 292"/>
                <a:gd name="T103" fmla="*/ 10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2" h="118">
                  <a:moveTo>
                    <a:pt x="21" y="106"/>
                  </a:moveTo>
                  <a:cubicBezTo>
                    <a:pt x="27" y="104"/>
                    <a:pt x="31" y="97"/>
                    <a:pt x="28" y="90"/>
                  </a:cubicBezTo>
                  <a:cubicBezTo>
                    <a:pt x="28" y="90"/>
                    <a:pt x="28" y="90"/>
                    <a:pt x="28" y="90"/>
                  </a:cubicBezTo>
                  <a:cubicBezTo>
                    <a:pt x="25" y="81"/>
                    <a:pt x="24" y="73"/>
                    <a:pt x="24" y="66"/>
                  </a:cubicBezTo>
                  <a:cubicBezTo>
                    <a:pt x="24" y="66"/>
                    <a:pt x="24" y="66"/>
                    <a:pt x="24" y="66"/>
                  </a:cubicBezTo>
                  <a:cubicBezTo>
                    <a:pt x="26" y="41"/>
                    <a:pt x="46" y="24"/>
                    <a:pt x="77" y="25"/>
                  </a:cubicBezTo>
                  <a:cubicBezTo>
                    <a:pt x="77" y="25"/>
                    <a:pt x="77" y="25"/>
                    <a:pt x="77" y="25"/>
                  </a:cubicBezTo>
                  <a:cubicBezTo>
                    <a:pt x="95" y="26"/>
                    <a:pt x="117" y="34"/>
                    <a:pt x="140" y="54"/>
                  </a:cubicBezTo>
                  <a:cubicBezTo>
                    <a:pt x="140" y="54"/>
                    <a:pt x="140" y="54"/>
                    <a:pt x="140" y="54"/>
                  </a:cubicBezTo>
                  <a:cubicBezTo>
                    <a:pt x="155" y="67"/>
                    <a:pt x="172" y="82"/>
                    <a:pt x="189" y="94"/>
                  </a:cubicBezTo>
                  <a:cubicBezTo>
                    <a:pt x="189" y="94"/>
                    <a:pt x="189" y="94"/>
                    <a:pt x="189" y="94"/>
                  </a:cubicBezTo>
                  <a:cubicBezTo>
                    <a:pt x="205" y="106"/>
                    <a:pt x="222" y="116"/>
                    <a:pt x="240" y="117"/>
                  </a:cubicBezTo>
                  <a:cubicBezTo>
                    <a:pt x="240" y="117"/>
                    <a:pt x="240" y="117"/>
                    <a:pt x="240" y="117"/>
                  </a:cubicBezTo>
                  <a:cubicBezTo>
                    <a:pt x="254" y="118"/>
                    <a:pt x="268" y="112"/>
                    <a:pt x="278" y="100"/>
                  </a:cubicBezTo>
                  <a:cubicBezTo>
                    <a:pt x="278" y="100"/>
                    <a:pt x="278" y="100"/>
                    <a:pt x="278" y="100"/>
                  </a:cubicBezTo>
                  <a:cubicBezTo>
                    <a:pt x="287" y="90"/>
                    <a:pt x="291" y="79"/>
                    <a:pt x="292" y="69"/>
                  </a:cubicBezTo>
                  <a:cubicBezTo>
                    <a:pt x="292" y="69"/>
                    <a:pt x="292" y="69"/>
                    <a:pt x="292" y="69"/>
                  </a:cubicBezTo>
                  <a:cubicBezTo>
                    <a:pt x="292" y="52"/>
                    <a:pt x="285" y="39"/>
                    <a:pt x="279" y="29"/>
                  </a:cubicBezTo>
                  <a:cubicBezTo>
                    <a:pt x="279" y="29"/>
                    <a:pt x="279" y="29"/>
                    <a:pt x="279" y="29"/>
                  </a:cubicBezTo>
                  <a:cubicBezTo>
                    <a:pt x="272" y="19"/>
                    <a:pt x="265" y="13"/>
                    <a:pt x="265" y="13"/>
                  </a:cubicBezTo>
                  <a:cubicBezTo>
                    <a:pt x="265" y="13"/>
                    <a:pt x="265" y="13"/>
                    <a:pt x="265" y="13"/>
                  </a:cubicBezTo>
                  <a:cubicBezTo>
                    <a:pt x="260" y="9"/>
                    <a:pt x="252" y="9"/>
                    <a:pt x="248" y="14"/>
                  </a:cubicBezTo>
                  <a:cubicBezTo>
                    <a:pt x="248" y="14"/>
                    <a:pt x="248" y="14"/>
                    <a:pt x="248" y="14"/>
                  </a:cubicBezTo>
                  <a:cubicBezTo>
                    <a:pt x="243" y="19"/>
                    <a:pt x="244" y="27"/>
                    <a:pt x="249" y="31"/>
                  </a:cubicBezTo>
                  <a:cubicBezTo>
                    <a:pt x="249" y="31"/>
                    <a:pt x="249" y="31"/>
                    <a:pt x="249" y="31"/>
                  </a:cubicBezTo>
                  <a:cubicBezTo>
                    <a:pt x="249" y="31"/>
                    <a:pt x="249" y="31"/>
                    <a:pt x="249" y="32"/>
                  </a:cubicBezTo>
                  <a:cubicBezTo>
                    <a:pt x="249" y="32"/>
                    <a:pt x="249" y="32"/>
                    <a:pt x="249" y="32"/>
                  </a:cubicBezTo>
                  <a:cubicBezTo>
                    <a:pt x="250" y="32"/>
                    <a:pt x="251" y="33"/>
                    <a:pt x="252" y="34"/>
                  </a:cubicBezTo>
                  <a:cubicBezTo>
                    <a:pt x="252" y="34"/>
                    <a:pt x="252" y="34"/>
                    <a:pt x="252" y="34"/>
                  </a:cubicBezTo>
                  <a:cubicBezTo>
                    <a:pt x="253" y="36"/>
                    <a:pt x="256" y="39"/>
                    <a:pt x="259" y="43"/>
                  </a:cubicBezTo>
                  <a:cubicBezTo>
                    <a:pt x="259" y="43"/>
                    <a:pt x="259" y="43"/>
                    <a:pt x="259" y="43"/>
                  </a:cubicBezTo>
                  <a:cubicBezTo>
                    <a:pt x="264" y="50"/>
                    <a:pt x="268" y="59"/>
                    <a:pt x="267" y="67"/>
                  </a:cubicBezTo>
                  <a:cubicBezTo>
                    <a:pt x="267" y="67"/>
                    <a:pt x="267" y="67"/>
                    <a:pt x="267" y="67"/>
                  </a:cubicBezTo>
                  <a:cubicBezTo>
                    <a:pt x="267" y="73"/>
                    <a:pt x="265" y="78"/>
                    <a:pt x="260" y="84"/>
                  </a:cubicBezTo>
                  <a:cubicBezTo>
                    <a:pt x="260" y="84"/>
                    <a:pt x="260" y="84"/>
                    <a:pt x="260" y="84"/>
                  </a:cubicBezTo>
                  <a:cubicBezTo>
                    <a:pt x="253" y="91"/>
                    <a:pt x="248" y="92"/>
                    <a:pt x="241" y="92"/>
                  </a:cubicBezTo>
                  <a:cubicBezTo>
                    <a:pt x="241" y="92"/>
                    <a:pt x="241" y="92"/>
                    <a:pt x="241" y="92"/>
                  </a:cubicBezTo>
                  <a:cubicBezTo>
                    <a:pt x="232" y="92"/>
                    <a:pt x="218" y="85"/>
                    <a:pt x="203" y="74"/>
                  </a:cubicBezTo>
                  <a:cubicBezTo>
                    <a:pt x="203" y="74"/>
                    <a:pt x="203" y="74"/>
                    <a:pt x="203" y="74"/>
                  </a:cubicBezTo>
                  <a:cubicBezTo>
                    <a:pt x="188" y="63"/>
                    <a:pt x="172" y="49"/>
                    <a:pt x="156" y="35"/>
                  </a:cubicBezTo>
                  <a:cubicBezTo>
                    <a:pt x="156" y="35"/>
                    <a:pt x="156" y="35"/>
                    <a:pt x="156" y="35"/>
                  </a:cubicBezTo>
                  <a:cubicBezTo>
                    <a:pt x="130" y="13"/>
                    <a:pt x="103" y="2"/>
                    <a:pt x="78" y="1"/>
                  </a:cubicBezTo>
                  <a:cubicBezTo>
                    <a:pt x="78" y="1"/>
                    <a:pt x="78" y="1"/>
                    <a:pt x="78" y="1"/>
                  </a:cubicBezTo>
                  <a:cubicBezTo>
                    <a:pt x="57" y="0"/>
                    <a:pt x="38" y="5"/>
                    <a:pt x="24" y="17"/>
                  </a:cubicBezTo>
                  <a:cubicBezTo>
                    <a:pt x="24" y="17"/>
                    <a:pt x="24" y="17"/>
                    <a:pt x="24" y="17"/>
                  </a:cubicBezTo>
                  <a:cubicBezTo>
                    <a:pt x="10" y="28"/>
                    <a:pt x="1" y="45"/>
                    <a:pt x="0" y="65"/>
                  </a:cubicBezTo>
                  <a:cubicBezTo>
                    <a:pt x="0" y="65"/>
                    <a:pt x="0" y="65"/>
                    <a:pt x="0" y="65"/>
                  </a:cubicBezTo>
                  <a:cubicBezTo>
                    <a:pt x="0" y="76"/>
                    <a:pt x="1" y="87"/>
                    <a:pt x="5" y="99"/>
                  </a:cubicBezTo>
                  <a:cubicBezTo>
                    <a:pt x="5" y="99"/>
                    <a:pt x="5" y="99"/>
                    <a:pt x="5" y="99"/>
                  </a:cubicBezTo>
                  <a:cubicBezTo>
                    <a:pt x="7" y="103"/>
                    <a:pt x="11" y="106"/>
                    <a:pt x="16" y="107"/>
                  </a:cubicBezTo>
                  <a:cubicBezTo>
                    <a:pt x="16" y="107"/>
                    <a:pt x="16" y="107"/>
                    <a:pt x="16" y="107"/>
                  </a:cubicBezTo>
                  <a:cubicBezTo>
                    <a:pt x="18" y="107"/>
                    <a:pt x="19" y="107"/>
                    <a:pt x="21" y="106"/>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4"/>
            <p:cNvSpPr/>
            <p:nvPr/>
          </p:nvSpPr>
          <p:spPr bwMode="auto">
            <a:xfrm>
              <a:off x="3940175" y="748506"/>
              <a:ext cx="193675" cy="104775"/>
            </a:xfrm>
            <a:custGeom>
              <a:avLst/>
              <a:gdLst>
                <a:gd name="T0" fmla="*/ 1 w 72"/>
                <a:gd name="T1" fmla="*/ 30 h 39"/>
                <a:gd name="T2" fmla="*/ 3 w 72"/>
                <a:gd name="T3" fmla="*/ 35 h 39"/>
                <a:gd name="T4" fmla="*/ 7 w 72"/>
                <a:gd name="T5" fmla="*/ 38 h 39"/>
                <a:gd name="T6" fmla="*/ 70 w 72"/>
                <a:gd name="T7" fmla="*/ 22 h 39"/>
                <a:gd name="T8" fmla="*/ 71 w 72"/>
                <a:gd name="T9" fmla="*/ 17 h 39"/>
                <a:gd name="T10" fmla="*/ 66 w 72"/>
                <a:gd name="T11" fmla="*/ 3 h 39"/>
                <a:gd name="T12" fmla="*/ 62 w 72"/>
                <a:gd name="T13" fmla="*/ 0 h 39"/>
                <a:gd name="T14" fmla="*/ 2 w 72"/>
                <a:gd name="T15" fmla="*/ 25 h 39"/>
                <a:gd name="T16" fmla="*/ 1 w 72"/>
                <a:gd name="T17"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39">
                  <a:moveTo>
                    <a:pt x="1" y="30"/>
                  </a:moveTo>
                  <a:cubicBezTo>
                    <a:pt x="3" y="35"/>
                    <a:pt x="3" y="35"/>
                    <a:pt x="3" y="35"/>
                  </a:cubicBezTo>
                  <a:cubicBezTo>
                    <a:pt x="4" y="37"/>
                    <a:pt x="5" y="39"/>
                    <a:pt x="7" y="38"/>
                  </a:cubicBezTo>
                  <a:cubicBezTo>
                    <a:pt x="70" y="22"/>
                    <a:pt x="70" y="22"/>
                    <a:pt x="70" y="22"/>
                  </a:cubicBezTo>
                  <a:cubicBezTo>
                    <a:pt x="71" y="21"/>
                    <a:pt x="72" y="19"/>
                    <a:pt x="71" y="17"/>
                  </a:cubicBezTo>
                  <a:cubicBezTo>
                    <a:pt x="66" y="3"/>
                    <a:pt x="66" y="3"/>
                    <a:pt x="66" y="3"/>
                  </a:cubicBezTo>
                  <a:cubicBezTo>
                    <a:pt x="65" y="1"/>
                    <a:pt x="64" y="0"/>
                    <a:pt x="62" y="0"/>
                  </a:cubicBezTo>
                  <a:cubicBezTo>
                    <a:pt x="2" y="25"/>
                    <a:pt x="2" y="25"/>
                    <a:pt x="2" y="25"/>
                  </a:cubicBezTo>
                  <a:cubicBezTo>
                    <a:pt x="1" y="26"/>
                    <a:pt x="0" y="28"/>
                    <a:pt x="1" y="3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5"/>
            <p:cNvSpPr/>
            <p:nvPr/>
          </p:nvSpPr>
          <p:spPr bwMode="auto">
            <a:xfrm>
              <a:off x="3876675" y="596106"/>
              <a:ext cx="133350" cy="182563"/>
            </a:xfrm>
            <a:custGeom>
              <a:avLst/>
              <a:gdLst>
                <a:gd name="T0" fmla="*/ 2 w 50"/>
                <a:gd name="T1" fmla="*/ 64 h 68"/>
                <a:gd name="T2" fmla="*/ 7 w 50"/>
                <a:gd name="T3" fmla="*/ 66 h 68"/>
                <a:gd name="T4" fmla="*/ 12 w 50"/>
                <a:gd name="T5" fmla="*/ 66 h 68"/>
                <a:gd name="T6" fmla="*/ 49 w 50"/>
                <a:gd name="T7" fmla="*/ 13 h 68"/>
                <a:gd name="T8" fmla="*/ 47 w 50"/>
                <a:gd name="T9" fmla="*/ 9 h 68"/>
                <a:gd name="T10" fmla="*/ 34 w 50"/>
                <a:gd name="T11" fmla="*/ 1 h 68"/>
                <a:gd name="T12" fmla="*/ 30 w 50"/>
                <a:gd name="T13" fmla="*/ 1 h 68"/>
                <a:gd name="T14" fmla="*/ 0 w 50"/>
                <a:gd name="T15" fmla="*/ 59 h 68"/>
                <a:gd name="T16" fmla="*/ 2 w 50"/>
                <a:gd name="T17"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68">
                  <a:moveTo>
                    <a:pt x="2" y="64"/>
                  </a:moveTo>
                  <a:cubicBezTo>
                    <a:pt x="7" y="66"/>
                    <a:pt x="7" y="66"/>
                    <a:pt x="7" y="66"/>
                  </a:cubicBezTo>
                  <a:cubicBezTo>
                    <a:pt x="9" y="68"/>
                    <a:pt x="11" y="68"/>
                    <a:pt x="12" y="66"/>
                  </a:cubicBezTo>
                  <a:cubicBezTo>
                    <a:pt x="49" y="13"/>
                    <a:pt x="49" y="13"/>
                    <a:pt x="49" y="13"/>
                  </a:cubicBezTo>
                  <a:cubicBezTo>
                    <a:pt x="50" y="12"/>
                    <a:pt x="49" y="10"/>
                    <a:pt x="47" y="9"/>
                  </a:cubicBezTo>
                  <a:cubicBezTo>
                    <a:pt x="34" y="1"/>
                    <a:pt x="34" y="1"/>
                    <a:pt x="34" y="1"/>
                  </a:cubicBezTo>
                  <a:cubicBezTo>
                    <a:pt x="33" y="0"/>
                    <a:pt x="30" y="0"/>
                    <a:pt x="30" y="1"/>
                  </a:cubicBezTo>
                  <a:cubicBezTo>
                    <a:pt x="0" y="59"/>
                    <a:pt x="0" y="59"/>
                    <a:pt x="0" y="59"/>
                  </a:cubicBezTo>
                  <a:cubicBezTo>
                    <a:pt x="0" y="61"/>
                    <a:pt x="1" y="63"/>
                    <a:pt x="2" y="64"/>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 name="标题 2"/>
          <p:cNvSpPr>
            <a:spLocks noGrp="1"/>
          </p:cNvSpPr>
          <p:nvPr>
            <p:ph type="title"/>
          </p:nvPr>
        </p:nvSpPr>
        <p:spPr/>
        <p:txBody>
          <a:bodyPr>
            <a:normAutofit/>
          </a:bodyPr>
          <a:lstStyle/>
          <a:p>
            <a:r>
              <a:rPr lang="zh-CN" altLang="zh-CN" dirty="0"/>
              <a:t>（一）VR、AR、MR和CR</a:t>
            </a:r>
          </a:p>
        </p:txBody>
      </p:sp>
      <p:sp>
        <p:nvSpPr>
          <p:cNvPr id="4" name="内容占位符 3"/>
          <p:cNvSpPr>
            <a:spLocks noGrp="1"/>
          </p:cNvSpPr>
          <p:nvPr>
            <p:ph sz="quarter" idx="10"/>
          </p:nvPr>
        </p:nvSpPr>
        <p:spPr>
          <a:xfrm>
            <a:off x="669925" y="1092200"/>
            <a:ext cx="10574020" cy="788035"/>
          </a:xfrm>
        </p:spPr>
        <p:txBody>
          <a:bodyPr>
            <a:normAutofit/>
          </a:bodyPr>
          <a:lstStyle/>
          <a:p>
            <a:r>
              <a:rPr dirty="0">
                <a:solidFill>
                  <a:schemeClr val="bg1"/>
                </a:solidFill>
              </a:rPr>
              <a:t>2．AR</a:t>
            </a:r>
          </a:p>
        </p:txBody>
      </p:sp>
      <p:sp>
        <p:nvSpPr>
          <p:cNvPr id="2" name="内容占位符 3"/>
          <p:cNvSpPr>
            <a:spLocks noGrp="1"/>
          </p:cNvSpPr>
          <p:nvPr/>
        </p:nvSpPr>
        <p:spPr>
          <a:xfrm>
            <a:off x="609600" y="2350135"/>
            <a:ext cx="11213465" cy="3357245"/>
          </a:xfrm>
          <a:prstGeom prst="rect">
            <a:avLst/>
          </a:prstGeom>
        </p:spPr>
        <p:txBody>
          <a:bodyPr vert="horz" lIns="91440" tIns="45720" rIns="91440" bIns="45720" rtlCol="0">
            <a:noAutofit/>
          </a:bodyPr>
          <a:lstStyle>
            <a:lvl1pPr marL="0" indent="625475" algn="l" defTabSz="914400" rtl="0" eaLnBrk="1" latinLnBrk="0" hangingPunct="1">
              <a:lnSpc>
                <a:spcPct val="130000"/>
              </a:lnSpc>
              <a:spcBef>
                <a:spcPts val="0"/>
              </a:spcBef>
              <a:buFont typeface="Arial" panose="020B0604020202020204" pitchFamily="34" charset="0"/>
              <a:buNone/>
              <a:defRPr sz="2400" kern="1200">
                <a:solidFill>
                  <a:schemeClr val="tx1"/>
                </a:solidFill>
                <a:latin typeface="+mn-ea"/>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ea"/>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zh-CN" dirty="0"/>
              <a:t>AR（Augmented Reality）即增强现实技术，是一种实时计算摄影机影像位置及角度，并赋予其相应图像、视频、3D模型的技术。增强现实技术的目标是在屏幕上把虚拟世界套入现实世界，然后与之进行互动。VR技术是百分之百的虚拟世界，而AR技术则是以现实世界的实体为主体，借助数字技术让用户可以探索现实世界并与之交互。</a:t>
            </a:r>
            <a:endParaRPr lang="en-US" altLang="zh-CN" dirty="0"/>
          </a:p>
          <a:p>
            <a:r>
              <a:rPr lang="zh-CN" altLang="zh-CN" dirty="0"/>
              <a:t>增强现实技术包含了多媒体、三维建模、实时视频显示及控制、多传感器融合、实时跟踪及注册、场景融合等多项新技术，增强现实技术与虚拟现实技术的应用领域类似。</a:t>
            </a:r>
          </a:p>
        </p:txBody>
      </p:sp>
      <p:sp>
        <p:nvSpPr>
          <p:cNvPr id="7" name="矩形 6"/>
          <p:cNvSpPr/>
          <p:nvPr/>
        </p:nvSpPr>
        <p:spPr>
          <a:xfrm>
            <a:off x="-1905" y="6438087"/>
            <a:ext cx="12180570" cy="173355"/>
          </a:xfrm>
          <a:prstGeom prst="rect">
            <a:avLst/>
          </a:prstGeom>
          <a:solidFill>
            <a:srgbClr val="FED31C"/>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905" y="2219960"/>
            <a:ext cx="12180570" cy="3703320"/>
          </a:xfrm>
          <a:prstGeom prst="rect">
            <a:avLst/>
          </a:prstGeom>
          <a:solidFill>
            <a:srgbClr val="F2F2F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274323" y="1100633"/>
            <a:ext cx="10155677" cy="5178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flipV="1">
            <a:off x="609600" y="969843"/>
            <a:ext cx="470284" cy="670057"/>
            <a:chOff x="3173412" y="596106"/>
            <a:chExt cx="960438" cy="1368425"/>
          </a:xfrm>
        </p:grpSpPr>
        <p:sp>
          <p:nvSpPr>
            <p:cNvPr id="15" name="Freeform 9"/>
            <p:cNvSpPr/>
            <p:nvPr/>
          </p:nvSpPr>
          <p:spPr bwMode="auto">
            <a:xfrm>
              <a:off x="3586162" y="1178719"/>
              <a:ext cx="193675" cy="214313"/>
            </a:xfrm>
            <a:custGeom>
              <a:avLst/>
              <a:gdLst>
                <a:gd name="T0" fmla="*/ 61 w 72"/>
                <a:gd name="T1" fmla="*/ 23 h 80"/>
                <a:gd name="T2" fmla="*/ 22 w 72"/>
                <a:gd name="T3" fmla="*/ 6 h 80"/>
                <a:gd name="T4" fmla="*/ 22 w 72"/>
                <a:gd name="T5" fmla="*/ 6 h 80"/>
                <a:gd name="T6" fmla="*/ 6 w 72"/>
                <a:gd name="T7" fmla="*/ 45 h 80"/>
                <a:gd name="T8" fmla="*/ 11 w 72"/>
                <a:gd name="T9" fmla="*/ 58 h 80"/>
                <a:gd name="T10" fmla="*/ 50 w 72"/>
                <a:gd name="T11" fmla="*/ 74 h 80"/>
                <a:gd name="T12" fmla="*/ 50 w 72"/>
                <a:gd name="T13" fmla="*/ 74 h 80"/>
                <a:gd name="T14" fmla="*/ 66 w 72"/>
                <a:gd name="T15" fmla="*/ 35 h 80"/>
                <a:gd name="T16" fmla="*/ 61 w 72"/>
                <a:gd name="T17" fmla="*/ 2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80">
                  <a:moveTo>
                    <a:pt x="61" y="23"/>
                  </a:moveTo>
                  <a:cubicBezTo>
                    <a:pt x="54" y="7"/>
                    <a:pt x="37" y="0"/>
                    <a:pt x="22" y="6"/>
                  </a:cubicBezTo>
                  <a:cubicBezTo>
                    <a:pt x="22" y="6"/>
                    <a:pt x="22" y="6"/>
                    <a:pt x="22" y="6"/>
                  </a:cubicBezTo>
                  <a:cubicBezTo>
                    <a:pt x="7" y="13"/>
                    <a:pt x="0" y="30"/>
                    <a:pt x="6" y="45"/>
                  </a:cubicBezTo>
                  <a:cubicBezTo>
                    <a:pt x="11" y="58"/>
                    <a:pt x="11" y="58"/>
                    <a:pt x="11" y="58"/>
                  </a:cubicBezTo>
                  <a:cubicBezTo>
                    <a:pt x="17" y="73"/>
                    <a:pt x="35" y="80"/>
                    <a:pt x="50" y="74"/>
                  </a:cubicBezTo>
                  <a:cubicBezTo>
                    <a:pt x="50" y="74"/>
                    <a:pt x="50" y="74"/>
                    <a:pt x="50" y="74"/>
                  </a:cubicBezTo>
                  <a:cubicBezTo>
                    <a:pt x="65" y="68"/>
                    <a:pt x="72" y="50"/>
                    <a:pt x="66" y="35"/>
                  </a:cubicBezTo>
                  <a:lnTo>
                    <a:pt x="61" y="23"/>
                  </a:lnTo>
                  <a:close/>
                </a:path>
              </a:pathLst>
            </a:custGeom>
            <a:solidFill>
              <a:srgbClr val="23A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0"/>
            <p:cNvSpPr/>
            <p:nvPr/>
          </p:nvSpPr>
          <p:spPr bwMode="auto">
            <a:xfrm>
              <a:off x="3173412" y="640556"/>
              <a:ext cx="866775" cy="838200"/>
            </a:xfrm>
            <a:custGeom>
              <a:avLst/>
              <a:gdLst>
                <a:gd name="T0" fmla="*/ 323 w 323"/>
                <a:gd name="T1" fmla="*/ 208 h 312"/>
                <a:gd name="T2" fmla="*/ 321 w 323"/>
                <a:gd name="T3" fmla="*/ 208 h 312"/>
                <a:gd name="T4" fmla="*/ 223 w 323"/>
                <a:gd name="T5" fmla="*/ 216 h 312"/>
                <a:gd name="T6" fmla="*/ 172 w 323"/>
                <a:gd name="T7" fmla="*/ 198 h 312"/>
                <a:gd name="T8" fmla="*/ 150 w 323"/>
                <a:gd name="T9" fmla="*/ 247 h 312"/>
                <a:gd name="T10" fmla="*/ 74 w 323"/>
                <a:gd name="T11" fmla="*/ 309 h 312"/>
                <a:gd name="T12" fmla="*/ 73 w 323"/>
                <a:gd name="T13" fmla="*/ 312 h 312"/>
                <a:gd name="T14" fmla="*/ 67 w 323"/>
                <a:gd name="T15" fmla="*/ 299 h 312"/>
                <a:gd name="T16" fmla="*/ 28 w 323"/>
                <a:gd name="T17" fmla="*/ 207 h 312"/>
                <a:gd name="T18" fmla="*/ 102 w 323"/>
                <a:gd name="T19" fmla="*/ 28 h 312"/>
                <a:gd name="T20" fmla="*/ 280 w 323"/>
                <a:gd name="T21" fmla="*/ 102 h 312"/>
                <a:gd name="T22" fmla="*/ 319 w 323"/>
                <a:gd name="T23" fmla="*/ 195 h 312"/>
                <a:gd name="T24" fmla="*/ 323 w 323"/>
                <a:gd name="T25" fmla="*/ 208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312">
                  <a:moveTo>
                    <a:pt x="323" y="208"/>
                  </a:moveTo>
                  <a:cubicBezTo>
                    <a:pt x="322" y="208"/>
                    <a:pt x="322" y="208"/>
                    <a:pt x="321" y="208"/>
                  </a:cubicBezTo>
                  <a:cubicBezTo>
                    <a:pt x="292" y="204"/>
                    <a:pt x="258" y="207"/>
                    <a:pt x="223" y="216"/>
                  </a:cubicBezTo>
                  <a:cubicBezTo>
                    <a:pt x="214" y="198"/>
                    <a:pt x="192" y="190"/>
                    <a:pt x="172" y="198"/>
                  </a:cubicBezTo>
                  <a:cubicBezTo>
                    <a:pt x="153" y="206"/>
                    <a:pt x="143" y="227"/>
                    <a:pt x="150" y="247"/>
                  </a:cubicBezTo>
                  <a:cubicBezTo>
                    <a:pt x="118" y="265"/>
                    <a:pt x="92" y="286"/>
                    <a:pt x="74" y="309"/>
                  </a:cubicBezTo>
                  <a:cubicBezTo>
                    <a:pt x="74" y="310"/>
                    <a:pt x="73" y="311"/>
                    <a:pt x="73" y="312"/>
                  </a:cubicBezTo>
                  <a:cubicBezTo>
                    <a:pt x="70" y="308"/>
                    <a:pt x="68" y="303"/>
                    <a:pt x="67" y="299"/>
                  </a:cubicBezTo>
                  <a:cubicBezTo>
                    <a:pt x="28" y="207"/>
                    <a:pt x="28" y="207"/>
                    <a:pt x="28" y="207"/>
                  </a:cubicBezTo>
                  <a:cubicBezTo>
                    <a:pt x="0" y="137"/>
                    <a:pt x="33" y="57"/>
                    <a:pt x="102" y="28"/>
                  </a:cubicBezTo>
                  <a:cubicBezTo>
                    <a:pt x="172" y="0"/>
                    <a:pt x="252" y="33"/>
                    <a:pt x="280" y="102"/>
                  </a:cubicBezTo>
                  <a:cubicBezTo>
                    <a:pt x="319" y="195"/>
                    <a:pt x="319" y="195"/>
                    <a:pt x="319" y="195"/>
                  </a:cubicBezTo>
                  <a:cubicBezTo>
                    <a:pt x="320" y="199"/>
                    <a:pt x="322" y="204"/>
                    <a:pt x="323" y="208"/>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1"/>
            <p:cNvSpPr/>
            <p:nvPr/>
          </p:nvSpPr>
          <p:spPr bwMode="auto">
            <a:xfrm>
              <a:off x="3752850" y="1234281"/>
              <a:ext cx="325438" cy="400050"/>
            </a:xfrm>
            <a:custGeom>
              <a:avLst/>
              <a:gdLst>
                <a:gd name="T0" fmla="*/ 14 w 121"/>
                <a:gd name="T1" fmla="*/ 12 h 149"/>
                <a:gd name="T2" fmla="*/ 14 w 121"/>
                <a:gd name="T3" fmla="*/ 11 h 149"/>
                <a:gd name="T4" fmla="*/ 103 w 121"/>
                <a:gd name="T5" fmla="*/ 3 h 149"/>
                <a:gd name="T6" fmla="*/ 111 w 121"/>
                <a:gd name="T7" fmla="*/ 4 h 149"/>
                <a:gd name="T8" fmla="*/ 36 w 121"/>
                <a:gd name="T9" fmla="*/ 149 h 149"/>
                <a:gd name="T10" fmla="*/ 0 w 121"/>
                <a:gd name="T11" fmla="*/ 60 h 149"/>
                <a:gd name="T12" fmla="*/ 14 w 121"/>
                <a:gd name="T13" fmla="*/ 12 h 149"/>
              </a:gdLst>
              <a:ahLst/>
              <a:cxnLst>
                <a:cxn ang="0">
                  <a:pos x="T0" y="T1"/>
                </a:cxn>
                <a:cxn ang="0">
                  <a:pos x="T2" y="T3"/>
                </a:cxn>
                <a:cxn ang="0">
                  <a:pos x="T4" y="T5"/>
                </a:cxn>
                <a:cxn ang="0">
                  <a:pos x="T6" y="T7"/>
                </a:cxn>
                <a:cxn ang="0">
                  <a:pos x="T8" y="T9"/>
                </a:cxn>
                <a:cxn ang="0">
                  <a:pos x="T10" y="T11"/>
                </a:cxn>
                <a:cxn ang="0">
                  <a:pos x="T12" y="T13"/>
                </a:cxn>
              </a:cxnLst>
              <a:rect l="0" t="0" r="r" b="b"/>
              <a:pathLst>
                <a:path w="121" h="149">
                  <a:moveTo>
                    <a:pt x="14" y="12"/>
                  </a:moveTo>
                  <a:cubicBezTo>
                    <a:pt x="14" y="11"/>
                    <a:pt x="14" y="11"/>
                    <a:pt x="14" y="11"/>
                  </a:cubicBezTo>
                  <a:cubicBezTo>
                    <a:pt x="46" y="2"/>
                    <a:pt x="77" y="0"/>
                    <a:pt x="103" y="3"/>
                  </a:cubicBezTo>
                  <a:cubicBezTo>
                    <a:pt x="106" y="3"/>
                    <a:pt x="108" y="4"/>
                    <a:pt x="111" y="4"/>
                  </a:cubicBezTo>
                  <a:cubicBezTo>
                    <a:pt x="121" y="63"/>
                    <a:pt x="91" y="122"/>
                    <a:pt x="36" y="149"/>
                  </a:cubicBezTo>
                  <a:cubicBezTo>
                    <a:pt x="0" y="60"/>
                    <a:pt x="0" y="60"/>
                    <a:pt x="0" y="60"/>
                  </a:cubicBezTo>
                  <a:cubicBezTo>
                    <a:pt x="15" y="50"/>
                    <a:pt x="22" y="30"/>
                    <a:pt x="14" y="12"/>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2"/>
            <p:cNvSpPr/>
            <p:nvPr/>
          </p:nvSpPr>
          <p:spPr bwMode="auto">
            <a:xfrm>
              <a:off x="3392487" y="1343819"/>
              <a:ext cx="417513" cy="360363"/>
            </a:xfrm>
            <a:custGeom>
              <a:avLst/>
              <a:gdLst>
                <a:gd name="T0" fmla="*/ 74 w 155"/>
                <a:gd name="T1" fmla="*/ 0 h 134"/>
                <a:gd name="T2" fmla="*/ 74 w 155"/>
                <a:gd name="T3" fmla="*/ 2 h 134"/>
                <a:gd name="T4" fmla="*/ 119 w 155"/>
                <a:gd name="T5" fmla="*/ 26 h 134"/>
                <a:gd name="T6" fmla="*/ 155 w 155"/>
                <a:gd name="T7" fmla="*/ 114 h 134"/>
                <a:gd name="T8" fmla="*/ 0 w 155"/>
                <a:gd name="T9" fmla="*/ 65 h 134"/>
                <a:gd name="T10" fmla="*/ 5 w 155"/>
                <a:gd name="T11" fmla="*/ 58 h 134"/>
                <a:gd name="T12" fmla="*/ 74 w 155"/>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155" h="134">
                  <a:moveTo>
                    <a:pt x="74" y="0"/>
                  </a:moveTo>
                  <a:cubicBezTo>
                    <a:pt x="74" y="2"/>
                    <a:pt x="74" y="2"/>
                    <a:pt x="74" y="2"/>
                  </a:cubicBezTo>
                  <a:cubicBezTo>
                    <a:pt x="82" y="19"/>
                    <a:pt x="100" y="29"/>
                    <a:pt x="119" y="26"/>
                  </a:cubicBezTo>
                  <a:cubicBezTo>
                    <a:pt x="155" y="114"/>
                    <a:pt x="155" y="114"/>
                    <a:pt x="155" y="114"/>
                  </a:cubicBezTo>
                  <a:cubicBezTo>
                    <a:pt x="97" y="134"/>
                    <a:pt x="35" y="113"/>
                    <a:pt x="0" y="65"/>
                  </a:cubicBezTo>
                  <a:cubicBezTo>
                    <a:pt x="2" y="62"/>
                    <a:pt x="3" y="60"/>
                    <a:pt x="5" y="58"/>
                  </a:cubicBezTo>
                  <a:cubicBezTo>
                    <a:pt x="21" y="37"/>
                    <a:pt x="45" y="17"/>
                    <a:pt x="74" y="0"/>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3"/>
            <p:cNvSpPr/>
            <p:nvPr/>
          </p:nvSpPr>
          <p:spPr bwMode="auto">
            <a:xfrm>
              <a:off x="3178175" y="1647031"/>
              <a:ext cx="784225" cy="317500"/>
            </a:xfrm>
            <a:custGeom>
              <a:avLst/>
              <a:gdLst>
                <a:gd name="T0" fmla="*/ 21 w 292"/>
                <a:gd name="T1" fmla="*/ 106 h 118"/>
                <a:gd name="T2" fmla="*/ 28 w 292"/>
                <a:gd name="T3" fmla="*/ 90 h 118"/>
                <a:gd name="T4" fmla="*/ 28 w 292"/>
                <a:gd name="T5" fmla="*/ 90 h 118"/>
                <a:gd name="T6" fmla="*/ 24 w 292"/>
                <a:gd name="T7" fmla="*/ 66 h 118"/>
                <a:gd name="T8" fmla="*/ 24 w 292"/>
                <a:gd name="T9" fmla="*/ 66 h 118"/>
                <a:gd name="T10" fmla="*/ 77 w 292"/>
                <a:gd name="T11" fmla="*/ 25 h 118"/>
                <a:gd name="T12" fmla="*/ 77 w 292"/>
                <a:gd name="T13" fmla="*/ 25 h 118"/>
                <a:gd name="T14" fmla="*/ 140 w 292"/>
                <a:gd name="T15" fmla="*/ 54 h 118"/>
                <a:gd name="T16" fmla="*/ 140 w 292"/>
                <a:gd name="T17" fmla="*/ 54 h 118"/>
                <a:gd name="T18" fmla="*/ 189 w 292"/>
                <a:gd name="T19" fmla="*/ 94 h 118"/>
                <a:gd name="T20" fmla="*/ 189 w 292"/>
                <a:gd name="T21" fmla="*/ 94 h 118"/>
                <a:gd name="T22" fmla="*/ 240 w 292"/>
                <a:gd name="T23" fmla="*/ 117 h 118"/>
                <a:gd name="T24" fmla="*/ 240 w 292"/>
                <a:gd name="T25" fmla="*/ 117 h 118"/>
                <a:gd name="T26" fmla="*/ 278 w 292"/>
                <a:gd name="T27" fmla="*/ 100 h 118"/>
                <a:gd name="T28" fmla="*/ 278 w 292"/>
                <a:gd name="T29" fmla="*/ 100 h 118"/>
                <a:gd name="T30" fmla="*/ 292 w 292"/>
                <a:gd name="T31" fmla="*/ 69 h 118"/>
                <a:gd name="T32" fmla="*/ 292 w 292"/>
                <a:gd name="T33" fmla="*/ 69 h 118"/>
                <a:gd name="T34" fmla="*/ 279 w 292"/>
                <a:gd name="T35" fmla="*/ 29 h 118"/>
                <a:gd name="T36" fmla="*/ 279 w 292"/>
                <a:gd name="T37" fmla="*/ 29 h 118"/>
                <a:gd name="T38" fmla="*/ 265 w 292"/>
                <a:gd name="T39" fmla="*/ 13 h 118"/>
                <a:gd name="T40" fmla="*/ 265 w 292"/>
                <a:gd name="T41" fmla="*/ 13 h 118"/>
                <a:gd name="T42" fmla="*/ 248 w 292"/>
                <a:gd name="T43" fmla="*/ 14 h 118"/>
                <a:gd name="T44" fmla="*/ 248 w 292"/>
                <a:gd name="T45" fmla="*/ 14 h 118"/>
                <a:gd name="T46" fmla="*/ 249 w 292"/>
                <a:gd name="T47" fmla="*/ 31 h 118"/>
                <a:gd name="T48" fmla="*/ 249 w 292"/>
                <a:gd name="T49" fmla="*/ 31 h 118"/>
                <a:gd name="T50" fmla="*/ 249 w 292"/>
                <a:gd name="T51" fmla="*/ 32 h 118"/>
                <a:gd name="T52" fmla="*/ 249 w 292"/>
                <a:gd name="T53" fmla="*/ 32 h 118"/>
                <a:gd name="T54" fmla="*/ 252 w 292"/>
                <a:gd name="T55" fmla="*/ 34 h 118"/>
                <a:gd name="T56" fmla="*/ 252 w 292"/>
                <a:gd name="T57" fmla="*/ 34 h 118"/>
                <a:gd name="T58" fmla="*/ 259 w 292"/>
                <a:gd name="T59" fmla="*/ 43 h 118"/>
                <a:gd name="T60" fmla="*/ 259 w 292"/>
                <a:gd name="T61" fmla="*/ 43 h 118"/>
                <a:gd name="T62" fmla="*/ 267 w 292"/>
                <a:gd name="T63" fmla="*/ 67 h 118"/>
                <a:gd name="T64" fmla="*/ 267 w 292"/>
                <a:gd name="T65" fmla="*/ 67 h 118"/>
                <a:gd name="T66" fmla="*/ 260 w 292"/>
                <a:gd name="T67" fmla="*/ 84 h 118"/>
                <a:gd name="T68" fmla="*/ 260 w 292"/>
                <a:gd name="T69" fmla="*/ 84 h 118"/>
                <a:gd name="T70" fmla="*/ 241 w 292"/>
                <a:gd name="T71" fmla="*/ 92 h 118"/>
                <a:gd name="T72" fmla="*/ 241 w 292"/>
                <a:gd name="T73" fmla="*/ 92 h 118"/>
                <a:gd name="T74" fmla="*/ 203 w 292"/>
                <a:gd name="T75" fmla="*/ 74 h 118"/>
                <a:gd name="T76" fmla="*/ 203 w 292"/>
                <a:gd name="T77" fmla="*/ 74 h 118"/>
                <a:gd name="T78" fmla="*/ 156 w 292"/>
                <a:gd name="T79" fmla="*/ 35 h 118"/>
                <a:gd name="T80" fmla="*/ 156 w 292"/>
                <a:gd name="T81" fmla="*/ 35 h 118"/>
                <a:gd name="T82" fmla="*/ 78 w 292"/>
                <a:gd name="T83" fmla="*/ 1 h 118"/>
                <a:gd name="T84" fmla="*/ 78 w 292"/>
                <a:gd name="T85" fmla="*/ 1 h 118"/>
                <a:gd name="T86" fmla="*/ 24 w 292"/>
                <a:gd name="T87" fmla="*/ 17 h 118"/>
                <a:gd name="T88" fmla="*/ 24 w 292"/>
                <a:gd name="T89" fmla="*/ 17 h 118"/>
                <a:gd name="T90" fmla="*/ 0 w 292"/>
                <a:gd name="T91" fmla="*/ 65 h 118"/>
                <a:gd name="T92" fmla="*/ 0 w 292"/>
                <a:gd name="T93" fmla="*/ 65 h 118"/>
                <a:gd name="T94" fmla="*/ 5 w 292"/>
                <a:gd name="T95" fmla="*/ 99 h 118"/>
                <a:gd name="T96" fmla="*/ 5 w 292"/>
                <a:gd name="T97" fmla="*/ 99 h 118"/>
                <a:gd name="T98" fmla="*/ 16 w 292"/>
                <a:gd name="T99" fmla="*/ 107 h 118"/>
                <a:gd name="T100" fmla="*/ 16 w 292"/>
                <a:gd name="T101" fmla="*/ 107 h 118"/>
                <a:gd name="T102" fmla="*/ 21 w 292"/>
                <a:gd name="T103" fmla="*/ 10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2" h="118">
                  <a:moveTo>
                    <a:pt x="21" y="106"/>
                  </a:moveTo>
                  <a:cubicBezTo>
                    <a:pt x="27" y="104"/>
                    <a:pt x="31" y="97"/>
                    <a:pt x="28" y="90"/>
                  </a:cubicBezTo>
                  <a:cubicBezTo>
                    <a:pt x="28" y="90"/>
                    <a:pt x="28" y="90"/>
                    <a:pt x="28" y="90"/>
                  </a:cubicBezTo>
                  <a:cubicBezTo>
                    <a:pt x="25" y="81"/>
                    <a:pt x="24" y="73"/>
                    <a:pt x="24" y="66"/>
                  </a:cubicBezTo>
                  <a:cubicBezTo>
                    <a:pt x="24" y="66"/>
                    <a:pt x="24" y="66"/>
                    <a:pt x="24" y="66"/>
                  </a:cubicBezTo>
                  <a:cubicBezTo>
                    <a:pt x="26" y="41"/>
                    <a:pt x="46" y="24"/>
                    <a:pt x="77" y="25"/>
                  </a:cubicBezTo>
                  <a:cubicBezTo>
                    <a:pt x="77" y="25"/>
                    <a:pt x="77" y="25"/>
                    <a:pt x="77" y="25"/>
                  </a:cubicBezTo>
                  <a:cubicBezTo>
                    <a:pt x="95" y="26"/>
                    <a:pt x="117" y="34"/>
                    <a:pt x="140" y="54"/>
                  </a:cubicBezTo>
                  <a:cubicBezTo>
                    <a:pt x="140" y="54"/>
                    <a:pt x="140" y="54"/>
                    <a:pt x="140" y="54"/>
                  </a:cubicBezTo>
                  <a:cubicBezTo>
                    <a:pt x="155" y="67"/>
                    <a:pt x="172" y="82"/>
                    <a:pt x="189" y="94"/>
                  </a:cubicBezTo>
                  <a:cubicBezTo>
                    <a:pt x="189" y="94"/>
                    <a:pt x="189" y="94"/>
                    <a:pt x="189" y="94"/>
                  </a:cubicBezTo>
                  <a:cubicBezTo>
                    <a:pt x="205" y="106"/>
                    <a:pt x="222" y="116"/>
                    <a:pt x="240" y="117"/>
                  </a:cubicBezTo>
                  <a:cubicBezTo>
                    <a:pt x="240" y="117"/>
                    <a:pt x="240" y="117"/>
                    <a:pt x="240" y="117"/>
                  </a:cubicBezTo>
                  <a:cubicBezTo>
                    <a:pt x="254" y="118"/>
                    <a:pt x="268" y="112"/>
                    <a:pt x="278" y="100"/>
                  </a:cubicBezTo>
                  <a:cubicBezTo>
                    <a:pt x="278" y="100"/>
                    <a:pt x="278" y="100"/>
                    <a:pt x="278" y="100"/>
                  </a:cubicBezTo>
                  <a:cubicBezTo>
                    <a:pt x="287" y="90"/>
                    <a:pt x="291" y="79"/>
                    <a:pt x="292" y="69"/>
                  </a:cubicBezTo>
                  <a:cubicBezTo>
                    <a:pt x="292" y="69"/>
                    <a:pt x="292" y="69"/>
                    <a:pt x="292" y="69"/>
                  </a:cubicBezTo>
                  <a:cubicBezTo>
                    <a:pt x="292" y="52"/>
                    <a:pt x="285" y="39"/>
                    <a:pt x="279" y="29"/>
                  </a:cubicBezTo>
                  <a:cubicBezTo>
                    <a:pt x="279" y="29"/>
                    <a:pt x="279" y="29"/>
                    <a:pt x="279" y="29"/>
                  </a:cubicBezTo>
                  <a:cubicBezTo>
                    <a:pt x="272" y="19"/>
                    <a:pt x="265" y="13"/>
                    <a:pt x="265" y="13"/>
                  </a:cubicBezTo>
                  <a:cubicBezTo>
                    <a:pt x="265" y="13"/>
                    <a:pt x="265" y="13"/>
                    <a:pt x="265" y="13"/>
                  </a:cubicBezTo>
                  <a:cubicBezTo>
                    <a:pt x="260" y="9"/>
                    <a:pt x="252" y="9"/>
                    <a:pt x="248" y="14"/>
                  </a:cubicBezTo>
                  <a:cubicBezTo>
                    <a:pt x="248" y="14"/>
                    <a:pt x="248" y="14"/>
                    <a:pt x="248" y="14"/>
                  </a:cubicBezTo>
                  <a:cubicBezTo>
                    <a:pt x="243" y="19"/>
                    <a:pt x="244" y="27"/>
                    <a:pt x="249" y="31"/>
                  </a:cubicBezTo>
                  <a:cubicBezTo>
                    <a:pt x="249" y="31"/>
                    <a:pt x="249" y="31"/>
                    <a:pt x="249" y="31"/>
                  </a:cubicBezTo>
                  <a:cubicBezTo>
                    <a:pt x="249" y="31"/>
                    <a:pt x="249" y="31"/>
                    <a:pt x="249" y="32"/>
                  </a:cubicBezTo>
                  <a:cubicBezTo>
                    <a:pt x="249" y="32"/>
                    <a:pt x="249" y="32"/>
                    <a:pt x="249" y="32"/>
                  </a:cubicBezTo>
                  <a:cubicBezTo>
                    <a:pt x="250" y="32"/>
                    <a:pt x="251" y="33"/>
                    <a:pt x="252" y="34"/>
                  </a:cubicBezTo>
                  <a:cubicBezTo>
                    <a:pt x="252" y="34"/>
                    <a:pt x="252" y="34"/>
                    <a:pt x="252" y="34"/>
                  </a:cubicBezTo>
                  <a:cubicBezTo>
                    <a:pt x="253" y="36"/>
                    <a:pt x="256" y="39"/>
                    <a:pt x="259" y="43"/>
                  </a:cubicBezTo>
                  <a:cubicBezTo>
                    <a:pt x="259" y="43"/>
                    <a:pt x="259" y="43"/>
                    <a:pt x="259" y="43"/>
                  </a:cubicBezTo>
                  <a:cubicBezTo>
                    <a:pt x="264" y="50"/>
                    <a:pt x="268" y="59"/>
                    <a:pt x="267" y="67"/>
                  </a:cubicBezTo>
                  <a:cubicBezTo>
                    <a:pt x="267" y="67"/>
                    <a:pt x="267" y="67"/>
                    <a:pt x="267" y="67"/>
                  </a:cubicBezTo>
                  <a:cubicBezTo>
                    <a:pt x="267" y="73"/>
                    <a:pt x="265" y="78"/>
                    <a:pt x="260" y="84"/>
                  </a:cubicBezTo>
                  <a:cubicBezTo>
                    <a:pt x="260" y="84"/>
                    <a:pt x="260" y="84"/>
                    <a:pt x="260" y="84"/>
                  </a:cubicBezTo>
                  <a:cubicBezTo>
                    <a:pt x="253" y="91"/>
                    <a:pt x="248" y="92"/>
                    <a:pt x="241" y="92"/>
                  </a:cubicBezTo>
                  <a:cubicBezTo>
                    <a:pt x="241" y="92"/>
                    <a:pt x="241" y="92"/>
                    <a:pt x="241" y="92"/>
                  </a:cubicBezTo>
                  <a:cubicBezTo>
                    <a:pt x="232" y="92"/>
                    <a:pt x="218" y="85"/>
                    <a:pt x="203" y="74"/>
                  </a:cubicBezTo>
                  <a:cubicBezTo>
                    <a:pt x="203" y="74"/>
                    <a:pt x="203" y="74"/>
                    <a:pt x="203" y="74"/>
                  </a:cubicBezTo>
                  <a:cubicBezTo>
                    <a:pt x="188" y="63"/>
                    <a:pt x="172" y="49"/>
                    <a:pt x="156" y="35"/>
                  </a:cubicBezTo>
                  <a:cubicBezTo>
                    <a:pt x="156" y="35"/>
                    <a:pt x="156" y="35"/>
                    <a:pt x="156" y="35"/>
                  </a:cubicBezTo>
                  <a:cubicBezTo>
                    <a:pt x="130" y="13"/>
                    <a:pt x="103" y="2"/>
                    <a:pt x="78" y="1"/>
                  </a:cubicBezTo>
                  <a:cubicBezTo>
                    <a:pt x="78" y="1"/>
                    <a:pt x="78" y="1"/>
                    <a:pt x="78" y="1"/>
                  </a:cubicBezTo>
                  <a:cubicBezTo>
                    <a:pt x="57" y="0"/>
                    <a:pt x="38" y="5"/>
                    <a:pt x="24" y="17"/>
                  </a:cubicBezTo>
                  <a:cubicBezTo>
                    <a:pt x="24" y="17"/>
                    <a:pt x="24" y="17"/>
                    <a:pt x="24" y="17"/>
                  </a:cubicBezTo>
                  <a:cubicBezTo>
                    <a:pt x="10" y="28"/>
                    <a:pt x="1" y="45"/>
                    <a:pt x="0" y="65"/>
                  </a:cubicBezTo>
                  <a:cubicBezTo>
                    <a:pt x="0" y="65"/>
                    <a:pt x="0" y="65"/>
                    <a:pt x="0" y="65"/>
                  </a:cubicBezTo>
                  <a:cubicBezTo>
                    <a:pt x="0" y="76"/>
                    <a:pt x="1" y="87"/>
                    <a:pt x="5" y="99"/>
                  </a:cubicBezTo>
                  <a:cubicBezTo>
                    <a:pt x="5" y="99"/>
                    <a:pt x="5" y="99"/>
                    <a:pt x="5" y="99"/>
                  </a:cubicBezTo>
                  <a:cubicBezTo>
                    <a:pt x="7" y="103"/>
                    <a:pt x="11" y="106"/>
                    <a:pt x="16" y="107"/>
                  </a:cubicBezTo>
                  <a:cubicBezTo>
                    <a:pt x="16" y="107"/>
                    <a:pt x="16" y="107"/>
                    <a:pt x="16" y="107"/>
                  </a:cubicBezTo>
                  <a:cubicBezTo>
                    <a:pt x="18" y="107"/>
                    <a:pt x="19" y="107"/>
                    <a:pt x="21" y="106"/>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4"/>
            <p:cNvSpPr/>
            <p:nvPr/>
          </p:nvSpPr>
          <p:spPr bwMode="auto">
            <a:xfrm>
              <a:off x="3940175" y="748506"/>
              <a:ext cx="193675" cy="104775"/>
            </a:xfrm>
            <a:custGeom>
              <a:avLst/>
              <a:gdLst>
                <a:gd name="T0" fmla="*/ 1 w 72"/>
                <a:gd name="T1" fmla="*/ 30 h 39"/>
                <a:gd name="T2" fmla="*/ 3 w 72"/>
                <a:gd name="T3" fmla="*/ 35 h 39"/>
                <a:gd name="T4" fmla="*/ 7 w 72"/>
                <a:gd name="T5" fmla="*/ 38 h 39"/>
                <a:gd name="T6" fmla="*/ 70 w 72"/>
                <a:gd name="T7" fmla="*/ 22 h 39"/>
                <a:gd name="T8" fmla="*/ 71 w 72"/>
                <a:gd name="T9" fmla="*/ 17 h 39"/>
                <a:gd name="T10" fmla="*/ 66 w 72"/>
                <a:gd name="T11" fmla="*/ 3 h 39"/>
                <a:gd name="T12" fmla="*/ 62 w 72"/>
                <a:gd name="T13" fmla="*/ 0 h 39"/>
                <a:gd name="T14" fmla="*/ 2 w 72"/>
                <a:gd name="T15" fmla="*/ 25 h 39"/>
                <a:gd name="T16" fmla="*/ 1 w 72"/>
                <a:gd name="T17"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39">
                  <a:moveTo>
                    <a:pt x="1" y="30"/>
                  </a:moveTo>
                  <a:cubicBezTo>
                    <a:pt x="3" y="35"/>
                    <a:pt x="3" y="35"/>
                    <a:pt x="3" y="35"/>
                  </a:cubicBezTo>
                  <a:cubicBezTo>
                    <a:pt x="4" y="37"/>
                    <a:pt x="5" y="39"/>
                    <a:pt x="7" y="38"/>
                  </a:cubicBezTo>
                  <a:cubicBezTo>
                    <a:pt x="70" y="22"/>
                    <a:pt x="70" y="22"/>
                    <a:pt x="70" y="22"/>
                  </a:cubicBezTo>
                  <a:cubicBezTo>
                    <a:pt x="71" y="21"/>
                    <a:pt x="72" y="19"/>
                    <a:pt x="71" y="17"/>
                  </a:cubicBezTo>
                  <a:cubicBezTo>
                    <a:pt x="66" y="3"/>
                    <a:pt x="66" y="3"/>
                    <a:pt x="66" y="3"/>
                  </a:cubicBezTo>
                  <a:cubicBezTo>
                    <a:pt x="65" y="1"/>
                    <a:pt x="64" y="0"/>
                    <a:pt x="62" y="0"/>
                  </a:cubicBezTo>
                  <a:cubicBezTo>
                    <a:pt x="2" y="25"/>
                    <a:pt x="2" y="25"/>
                    <a:pt x="2" y="25"/>
                  </a:cubicBezTo>
                  <a:cubicBezTo>
                    <a:pt x="1" y="26"/>
                    <a:pt x="0" y="28"/>
                    <a:pt x="1" y="3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5"/>
            <p:cNvSpPr/>
            <p:nvPr/>
          </p:nvSpPr>
          <p:spPr bwMode="auto">
            <a:xfrm>
              <a:off x="3876675" y="596106"/>
              <a:ext cx="133350" cy="182563"/>
            </a:xfrm>
            <a:custGeom>
              <a:avLst/>
              <a:gdLst>
                <a:gd name="T0" fmla="*/ 2 w 50"/>
                <a:gd name="T1" fmla="*/ 64 h 68"/>
                <a:gd name="T2" fmla="*/ 7 w 50"/>
                <a:gd name="T3" fmla="*/ 66 h 68"/>
                <a:gd name="T4" fmla="*/ 12 w 50"/>
                <a:gd name="T5" fmla="*/ 66 h 68"/>
                <a:gd name="T6" fmla="*/ 49 w 50"/>
                <a:gd name="T7" fmla="*/ 13 h 68"/>
                <a:gd name="T8" fmla="*/ 47 w 50"/>
                <a:gd name="T9" fmla="*/ 9 h 68"/>
                <a:gd name="T10" fmla="*/ 34 w 50"/>
                <a:gd name="T11" fmla="*/ 1 h 68"/>
                <a:gd name="T12" fmla="*/ 30 w 50"/>
                <a:gd name="T13" fmla="*/ 1 h 68"/>
                <a:gd name="T14" fmla="*/ 0 w 50"/>
                <a:gd name="T15" fmla="*/ 59 h 68"/>
                <a:gd name="T16" fmla="*/ 2 w 50"/>
                <a:gd name="T17"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68">
                  <a:moveTo>
                    <a:pt x="2" y="64"/>
                  </a:moveTo>
                  <a:cubicBezTo>
                    <a:pt x="7" y="66"/>
                    <a:pt x="7" y="66"/>
                    <a:pt x="7" y="66"/>
                  </a:cubicBezTo>
                  <a:cubicBezTo>
                    <a:pt x="9" y="68"/>
                    <a:pt x="11" y="68"/>
                    <a:pt x="12" y="66"/>
                  </a:cubicBezTo>
                  <a:cubicBezTo>
                    <a:pt x="49" y="13"/>
                    <a:pt x="49" y="13"/>
                    <a:pt x="49" y="13"/>
                  </a:cubicBezTo>
                  <a:cubicBezTo>
                    <a:pt x="50" y="12"/>
                    <a:pt x="49" y="10"/>
                    <a:pt x="47" y="9"/>
                  </a:cubicBezTo>
                  <a:cubicBezTo>
                    <a:pt x="34" y="1"/>
                    <a:pt x="34" y="1"/>
                    <a:pt x="34" y="1"/>
                  </a:cubicBezTo>
                  <a:cubicBezTo>
                    <a:pt x="33" y="0"/>
                    <a:pt x="30" y="0"/>
                    <a:pt x="30" y="1"/>
                  </a:cubicBezTo>
                  <a:cubicBezTo>
                    <a:pt x="0" y="59"/>
                    <a:pt x="0" y="59"/>
                    <a:pt x="0" y="59"/>
                  </a:cubicBezTo>
                  <a:cubicBezTo>
                    <a:pt x="0" y="61"/>
                    <a:pt x="1" y="63"/>
                    <a:pt x="2" y="64"/>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 name="标题 2"/>
          <p:cNvSpPr>
            <a:spLocks noGrp="1"/>
          </p:cNvSpPr>
          <p:nvPr>
            <p:ph type="title"/>
          </p:nvPr>
        </p:nvSpPr>
        <p:spPr/>
        <p:txBody>
          <a:bodyPr>
            <a:normAutofit/>
          </a:bodyPr>
          <a:lstStyle/>
          <a:p>
            <a:r>
              <a:rPr lang="zh-CN" altLang="zh-CN" dirty="0"/>
              <a:t>（一）VR、AR、MR和CR</a:t>
            </a:r>
          </a:p>
        </p:txBody>
      </p:sp>
      <p:sp>
        <p:nvSpPr>
          <p:cNvPr id="4" name="内容占位符 3"/>
          <p:cNvSpPr>
            <a:spLocks noGrp="1"/>
          </p:cNvSpPr>
          <p:nvPr>
            <p:ph sz="quarter" idx="10"/>
          </p:nvPr>
        </p:nvSpPr>
        <p:spPr>
          <a:xfrm>
            <a:off x="669925" y="1092200"/>
            <a:ext cx="10574020" cy="788035"/>
          </a:xfrm>
        </p:spPr>
        <p:txBody>
          <a:bodyPr>
            <a:normAutofit/>
          </a:bodyPr>
          <a:lstStyle/>
          <a:p>
            <a:r>
              <a:rPr dirty="0">
                <a:solidFill>
                  <a:schemeClr val="bg1"/>
                </a:solidFill>
              </a:rPr>
              <a:t>3．MR</a:t>
            </a:r>
          </a:p>
        </p:txBody>
      </p:sp>
      <p:sp>
        <p:nvSpPr>
          <p:cNvPr id="2" name="内容占位符 3"/>
          <p:cNvSpPr>
            <a:spLocks noGrp="1"/>
          </p:cNvSpPr>
          <p:nvPr/>
        </p:nvSpPr>
        <p:spPr>
          <a:xfrm>
            <a:off x="609600" y="2794635"/>
            <a:ext cx="11213465" cy="2517775"/>
          </a:xfrm>
          <a:prstGeom prst="rect">
            <a:avLst/>
          </a:prstGeom>
        </p:spPr>
        <p:txBody>
          <a:bodyPr vert="horz" lIns="91440" tIns="45720" rIns="91440" bIns="45720" rtlCol="0">
            <a:noAutofit/>
          </a:bodyPr>
          <a:lstStyle>
            <a:lvl1pPr marL="0" indent="625475" algn="l" defTabSz="914400" rtl="0" eaLnBrk="1" latinLnBrk="0" hangingPunct="1">
              <a:lnSpc>
                <a:spcPct val="130000"/>
              </a:lnSpc>
              <a:spcBef>
                <a:spcPts val="0"/>
              </a:spcBef>
              <a:buFont typeface="Arial" panose="020B0604020202020204" pitchFamily="34" charset="0"/>
              <a:buNone/>
              <a:defRPr sz="2400" kern="1200">
                <a:solidFill>
                  <a:schemeClr val="tx1"/>
                </a:solidFill>
                <a:latin typeface="+mn-ea"/>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ea"/>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zh-CN" dirty="0"/>
              <a:t>MR（(Mediated Reality)）即介导现实或混合现实。MR技术可以看做是VR技术和AR技术的集合，VR技术是纯虚拟数字画面，AR技术在虚拟数字画面上加上裸眼现实，MR则是数字化现实加上虚拟数字画面，它结合了VR与AR的优势，利用MR技术，用户不仅可以看到真实世界，还可以看到虚拟物体，将虚拟物体置于真实世界中，让用户可以与虚拟物体进行互动。</a:t>
            </a:r>
          </a:p>
        </p:txBody>
      </p:sp>
      <p:sp>
        <p:nvSpPr>
          <p:cNvPr id="7" name="矩形 6"/>
          <p:cNvSpPr/>
          <p:nvPr/>
        </p:nvSpPr>
        <p:spPr>
          <a:xfrm>
            <a:off x="5715" y="6092825"/>
            <a:ext cx="12180570" cy="173355"/>
          </a:xfrm>
          <a:prstGeom prst="rect">
            <a:avLst/>
          </a:prstGeom>
          <a:solidFill>
            <a:srgbClr val="FED31C"/>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905" y="2219960"/>
            <a:ext cx="12180570" cy="3703320"/>
          </a:xfrm>
          <a:prstGeom prst="rect">
            <a:avLst/>
          </a:prstGeom>
          <a:solidFill>
            <a:srgbClr val="F2F2F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274323" y="1100633"/>
            <a:ext cx="10155677" cy="5178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flipV="1">
            <a:off x="609600" y="969843"/>
            <a:ext cx="470284" cy="670057"/>
            <a:chOff x="3173412" y="596106"/>
            <a:chExt cx="960438" cy="1368425"/>
          </a:xfrm>
        </p:grpSpPr>
        <p:sp>
          <p:nvSpPr>
            <p:cNvPr id="15" name="Freeform 9"/>
            <p:cNvSpPr/>
            <p:nvPr/>
          </p:nvSpPr>
          <p:spPr bwMode="auto">
            <a:xfrm>
              <a:off x="3586162" y="1178719"/>
              <a:ext cx="193675" cy="214313"/>
            </a:xfrm>
            <a:custGeom>
              <a:avLst/>
              <a:gdLst>
                <a:gd name="T0" fmla="*/ 61 w 72"/>
                <a:gd name="T1" fmla="*/ 23 h 80"/>
                <a:gd name="T2" fmla="*/ 22 w 72"/>
                <a:gd name="T3" fmla="*/ 6 h 80"/>
                <a:gd name="T4" fmla="*/ 22 w 72"/>
                <a:gd name="T5" fmla="*/ 6 h 80"/>
                <a:gd name="T6" fmla="*/ 6 w 72"/>
                <a:gd name="T7" fmla="*/ 45 h 80"/>
                <a:gd name="T8" fmla="*/ 11 w 72"/>
                <a:gd name="T9" fmla="*/ 58 h 80"/>
                <a:gd name="T10" fmla="*/ 50 w 72"/>
                <a:gd name="T11" fmla="*/ 74 h 80"/>
                <a:gd name="T12" fmla="*/ 50 w 72"/>
                <a:gd name="T13" fmla="*/ 74 h 80"/>
                <a:gd name="T14" fmla="*/ 66 w 72"/>
                <a:gd name="T15" fmla="*/ 35 h 80"/>
                <a:gd name="T16" fmla="*/ 61 w 72"/>
                <a:gd name="T17" fmla="*/ 2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80">
                  <a:moveTo>
                    <a:pt x="61" y="23"/>
                  </a:moveTo>
                  <a:cubicBezTo>
                    <a:pt x="54" y="7"/>
                    <a:pt x="37" y="0"/>
                    <a:pt x="22" y="6"/>
                  </a:cubicBezTo>
                  <a:cubicBezTo>
                    <a:pt x="22" y="6"/>
                    <a:pt x="22" y="6"/>
                    <a:pt x="22" y="6"/>
                  </a:cubicBezTo>
                  <a:cubicBezTo>
                    <a:pt x="7" y="13"/>
                    <a:pt x="0" y="30"/>
                    <a:pt x="6" y="45"/>
                  </a:cubicBezTo>
                  <a:cubicBezTo>
                    <a:pt x="11" y="58"/>
                    <a:pt x="11" y="58"/>
                    <a:pt x="11" y="58"/>
                  </a:cubicBezTo>
                  <a:cubicBezTo>
                    <a:pt x="17" y="73"/>
                    <a:pt x="35" y="80"/>
                    <a:pt x="50" y="74"/>
                  </a:cubicBezTo>
                  <a:cubicBezTo>
                    <a:pt x="50" y="74"/>
                    <a:pt x="50" y="74"/>
                    <a:pt x="50" y="74"/>
                  </a:cubicBezTo>
                  <a:cubicBezTo>
                    <a:pt x="65" y="68"/>
                    <a:pt x="72" y="50"/>
                    <a:pt x="66" y="35"/>
                  </a:cubicBezTo>
                  <a:lnTo>
                    <a:pt x="61" y="23"/>
                  </a:lnTo>
                  <a:close/>
                </a:path>
              </a:pathLst>
            </a:custGeom>
            <a:solidFill>
              <a:srgbClr val="23A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0"/>
            <p:cNvSpPr/>
            <p:nvPr/>
          </p:nvSpPr>
          <p:spPr bwMode="auto">
            <a:xfrm>
              <a:off x="3173412" y="640556"/>
              <a:ext cx="866775" cy="838200"/>
            </a:xfrm>
            <a:custGeom>
              <a:avLst/>
              <a:gdLst>
                <a:gd name="T0" fmla="*/ 323 w 323"/>
                <a:gd name="T1" fmla="*/ 208 h 312"/>
                <a:gd name="T2" fmla="*/ 321 w 323"/>
                <a:gd name="T3" fmla="*/ 208 h 312"/>
                <a:gd name="T4" fmla="*/ 223 w 323"/>
                <a:gd name="T5" fmla="*/ 216 h 312"/>
                <a:gd name="T6" fmla="*/ 172 w 323"/>
                <a:gd name="T7" fmla="*/ 198 h 312"/>
                <a:gd name="T8" fmla="*/ 150 w 323"/>
                <a:gd name="T9" fmla="*/ 247 h 312"/>
                <a:gd name="T10" fmla="*/ 74 w 323"/>
                <a:gd name="T11" fmla="*/ 309 h 312"/>
                <a:gd name="T12" fmla="*/ 73 w 323"/>
                <a:gd name="T13" fmla="*/ 312 h 312"/>
                <a:gd name="T14" fmla="*/ 67 w 323"/>
                <a:gd name="T15" fmla="*/ 299 h 312"/>
                <a:gd name="T16" fmla="*/ 28 w 323"/>
                <a:gd name="T17" fmla="*/ 207 h 312"/>
                <a:gd name="T18" fmla="*/ 102 w 323"/>
                <a:gd name="T19" fmla="*/ 28 h 312"/>
                <a:gd name="T20" fmla="*/ 280 w 323"/>
                <a:gd name="T21" fmla="*/ 102 h 312"/>
                <a:gd name="T22" fmla="*/ 319 w 323"/>
                <a:gd name="T23" fmla="*/ 195 h 312"/>
                <a:gd name="T24" fmla="*/ 323 w 323"/>
                <a:gd name="T25" fmla="*/ 208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312">
                  <a:moveTo>
                    <a:pt x="323" y="208"/>
                  </a:moveTo>
                  <a:cubicBezTo>
                    <a:pt x="322" y="208"/>
                    <a:pt x="322" y="208"/>
                    <a:pt x="321" y="208"/>
                  </a:cubicBezTo>
                  <a:cubicBezTo>
                    <a:pt x="292" y="204"/>
                    <a:pt x="258" y="207"/>
                    <a:pt x="223" y="216"/>
                  </a:cubicBezTo>
                  <a:cubicBezTo>
                    <a:pt x="214" y="198"/>
                    <a:pt x="192" y="190"/>
                    <a:pt x="172" y="198"/>
                  </a:cubicBezTo>
                  <a:cubicBezTo>
                    <a:pt x="153" y="206"/>
                    <a:pt x="143" y="227"/>
                    <a:pt x="150" y="247"/>
                  </a:cubicBezTo>
                  <a:cubicBezTo>
                    <a:pt x="118" y="265"/>
                    <a:pt x="92" y="286"/>
                    <a:pt x="74" y="309"/>
                  </a:cubicBezTo>
                  <a:cubicBezTo>
                    <a:pt x="74" y="310"/>
                    <a:pt x="73" y="311"/>
                    <a:pt x="73" y="312"/>
                  </a:cubicBezTo>
                  <a:cubicBezTo>
                    <a:pt x="70" y="308"/>
                    <a:pt x="68" y="303"/>
                    <a:pt x="67" y="299"/>
                  </a:cubicBezTo>
                  <a:cubicBezTo>
                    <a:pt x="28" y="207"/>
                    <a:pt x="28" y="207"/>
                    <a:pt x="28" y="207"/>
                  </a:cubicBezTo>
                  <a:cubicBezTo>
                    <a:pt x="0" y="137"/>
                    <a:pt x="33" y="57"/>
                    <a:pt x="102" y="28"/>
                  </a:cubicBezTo>
                  <a:cubicBezTo>
                    <a:pt x="172" y="0"/>
                    <a:pt x="252" y="33"/>
                    <a:pt x="280" y="102"/>
                  </a:cubicBezTo>
                  <a:cubicBezTo>
                    <a:pt x="319" y="195"/>
                    <a:pt x="319" y="195"/>
                    <a:pt x="319" y="195"/>
                  </a:cubicBezTo>
                  <a:cubicBezTo>
                    <a:pt x="320" y="199"/>
                    <a:pt x="322" y="204"/>
                    <a:pt x="323" y="208"/>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1"/>
            <p:cNvSpPr/>
            <p:nvPr/>
          </p:nvSpPr>
          <p:spPr bwMode="auto">
            <a:xfrm>
              <a:off x="3752850" y="1234281"/>
              <a:ext cx="325438" cy="400050"/>
            </a:xfrm>
            <a:custGeom>
              <a:avLst/>
              <a:gdLst>
                <a:gd name="T0" fmla="*/ 14 w 121"/>
                <a:gd name="T1" fmla="*/ 12 h 149"/>
                <a:gd name="T2" fmla="*/ 14 w 121"/>
                <a:gd name="T3" fmla="*/ 11 h 149"/>
                <a:gd name="T4" fmla="*/ 103 w 121"/>
                <a:gd name="T5" fmla="*/ 3 h 149"/>
                <a:gd name="T6" fmla="*/ 111 w 121"/>
                <a:gd name="T7" fmla="*/ 4 h 149"/>
                <a:gd name="T8" fmla="*/ 36 w 121"/>
                <a:gd name="T9" fmla="*/ 149 h 149"/>
                <a:gd name="T10" fmla="*/ 0 w 121"/>
                <a:gd name="T11" fmla="*/ 60 h 149"/>
                <a:gd name="T12" fmla="*/ 14 w 121"/>
                <a:gd name="T13" fmla="*/ 12 h 149"/>
              </a:gdLst>
              <a:ahLst/>
              <a:cxnLst>
                <a:cxn ang="0">
                  <a:pos x="T0" y="T1"/>
                </a:cxn>
                <a:cxn ang="0">
                  <a:pos x="T2" y="T3"/>
                </a:cxn>
                <a:cxn ang="0">
                  <a:pos x="T4" y="T5"/>
                </a:cxn>
                <a:cxn ang="0">
                  <a:pos x="T6" y="T7"/>
                </a:cxn>
                <a:cxn ang="0">
                  <a:pos x="T8" y="T9"/>
                </a:cxn>
                <a:cxn ang="0">
                  <a:pos x="T10" y="T11"/>
                </a:cxn>
                <a:cxn ang="0">
                  <a:pos x="T12" y="T13"/>
                </a:cxn>
              </a:cxnLst>
              <a:rect l="0" t="0" r="r" b="b"/>
              <a:pathLst>
                <a:path w="121" h="149">
                  <a:moveTo>
                    <a:pt x="14" y="12"/>
                  </a:moveTo>
                  <a:cubicBezTo>
                    <a:pt x="14" y="11"/>
                    <a:pt x="14" y="11"/>
                    <a:pt x="14" y="11"/>
                  </a:cubicBezTo>
                  <a:cubicBezTo>
                    <a:pt x="46" y="2"/>
                    <a:pt x="77" y="0"/>
                    <a:pt x="103" y="3"/>
                  </a:cubicBezTo>
                  <a:cubicBezTo>
                    <a:pt x="106" y="3"/>
                    <a:pt x="108" y="4"/>
                    <a:pt x="111" y="4"/>
                  </a:cubicBezTo>
                  <a:cubicBezTo>
                    <a:pt x="121" y="63"/>
                    <a:pt x="91" y="122"/>
                    <a:pt x="36" y="149"/>
                  </a:cubicBezTo>
                  <a:cubicBezTo>
                    <a:pt x="0" y="60"/>
                    <a:pt x="0" y="60"/>
                    <a:pt x="0" y="60"/>
                  </a:cubicBezTo>
                  <a:cubicBezTo>
                    <a:pt x="15" y="50"/>
                    <a:pt x="22" y="30"/>
                    <a:pt x="14" y="12"/>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2"/>
            <p:cNvSpPr/>
            <p:nvPr/>
          </p:nvSpPr>
          <p:spPr bwMode="auto">
            <a:xfrm>
              <a:off x="3392487" y="1343819"/>
              <a:ext cx="417513" cy="360363"/>
            </a:xfrm>
            <a:custGeom>
              <a:avLst/>
              <a:gdLst>
                <a:gd name="T0" fmla="*/ 74 w 155"/>
                <a:gd name="T1" fmla="*/ 0 h 134"/>
                <a:gd name="T2" fmla="*/ 74 w 155"/>
                <a:gd name="T3" fmla="*/ 2 h 134"/>
                <a:gd name="T4" fmla="*/ 119 w 155"/>
                <a:gd name="T5" fmla="*/ 26 h 134"/>
                <a:gd name="T6" fmla="*/ 155 w 155"/>
                <a:gd name="T7" fmla="*/ 114 h 134"/>
                <a:gd name="T8" fmla="*/ 0 w 155"/>
                <a:gd name="T9" fmla="*/ 65 h 134"/>
                <a:gd name="T10" fmla="*/ 5 w 155"/>
                <a:gd name="T11" fmla="*/ 58 h 134"/>
                <a:gd name="T12" fmla="*/ 74 w 155"/>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155" h="134">
                  <a:moveTo>
                    <a:pt x="74" y="0"/>
                  </a:moveTo>
                  <a:cubicBezTo>
                    <a:pt x="74" y="2"/>
                    <a:pt x="74" y="2"/>
                    <a:pt x="74" y="2"/>
                  </a:cubicBezTo>
                  <a:cubicBezTo>
                    <a:pt x="82" y="19"/>
                    <a:pt x="100" y="29"/>
                    <a:pt x="119" y="26"/>
                  </a:cubicBezTo>
                  <a:cubicBezTo>
                    <a:pt x="155" y="114"/>
                    <a:pt x="155" y="114"/>
                    <a:pt x="155" y="114"/>
                  </a:cubicBezTo>
                  <a:cubicBezTo>
                    <a:pt x="97" y="134"/>
                    <a:pt x="35" y="113"/>
                    <a:pt x="0" y="65"/>
                  </a:cubicBezTo>
                  <a:cubicBezTo>
                    <a:pt x="2" y="62"/>
                    <a:pt x="3" y="60"/>
                    <a:pt x="5" y="58"/>
                  </a:cubicBezTo>
                  <a:cubicBezTo>
                    <a:pt x="21" y="37"/>
                    <a:pt x="45" y="17"/>
                    <a:pt x="74" y="0"/>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3"/>
            <p:cNvSpPr/>
            <p:nvPr/>
          </p:nvSpPr>
          <p:spPr bwMode="auto">
            <a:xfrm>
              <a:off x="3178175" y="1647031"/>
              <a:ext cx="784225" cy="317500"/>
            </a:xfrm>
            <a:custGeom>
              <a:avLst/>
              <a:gdLst>
                <a:gd name="T0" fmla="*/ 21 w 292"/>
                <a:gd name="T1" fmla="*/ 106 h 118"/>
                <a:gd name="T2" fmla="*/ 28 w 292"/>
                <a:gd name="T3" fmla="*/ 90 h 118"/>
                <a:gd name="T4" fmla="*/ 28 w 292"/>
                <a:gd name="T5" fmla="*/ 90 h 118"/>
                <a:gd name="T6" fmla="*/ 24 w 292"/>
                <a:gd name="T7" fmla="*/ 66 h 118"/>
                <a:gd name="T8" fmla="*/ 24 w 292"/>
                <a:gd name="T9" fmla="*/ 66 h 118"/>
                <a:gd name="T10" fmla="*/ 77 w 292"/>
                <a:gd name="T11" fmla="*/ 25 h 118"/>
                <a:gd name="T12" fmla="*/ 77 w 292"/>
                <a:gd name="T13" fmla="*/ 25 h 118"/>
                <a:gd name="T14" fmla="*/ 140 w 292"/>
                <a:gd name="T15" fmla="*/ 54 h 118"/>
                <a:gd name="T16" fmla="*/ 140 w 292"/>
                <a:gd name="T17" fmla="*/ 54 h 118"/>
                <a:gd name="T18" fmla="*/ 189 w 292"/>
                <a:gd name="T19" fmla="*/ 94 h 118"/>
                <a:gd name="T20" fmla="*/ 189 w 292"/>
                <a:gd name="T21" fmla="*/ 94 h 118"/>
                <a:gd name="T22" fmla="*/ 240 w 292"/>
                <a:gd name="T23" fmla="*/ 117 h 118"/>
                <a:gd name="T24" fmla="*/ 240 w 292"/>
                <a:gd name="T25" fmla="*/ 117 h 118"/>
                <a:gd name="T26" fmla="*/ 278 w 292"/>
                <a:gd name="T27" fmla="*/ 100 h 118"/>
                <a:gd name="T28" fmla="*/ 278 w 292"/>
                <a:gd name="T29" fmla="*/ 100 h 118"/>
                <a:gd name="T30" fmla="*/ 292 w 292"/>
                <a:gd name="T31" fmla="*/ 69 h 118"/>
                <a:gd name="T32" fmla="*/ 292 w 292"/>
                <a:gd name="T33" fmla="*/ 69 h 118"/>
                <a:gd name="T34" fmla="*/ 279 w 292"/>
                <a:gd name="T35" fmla="*/ 29 h 118"/>
                <a:gd name="T36" fmla="*/ 279 w 292"/>
                <a:gd name="T37" fmla="*/ 29 h 118"/>
                <a:gd name="T38" fmla="*/ 265 w 292"/>
                <a:gd name="T39" fmla="*/ 13 h 118"/>
                <a:gd name="T40" fmla="*/ 265 w 292"/>
                <a:gd name="T41" fmla="*/ 13 h 118"/>
                <a:gd name="T42" fmla="*/ 248 w 292"/>
                <a:gd name="T43" fmla="*/ 14 h 118"/>
                <a:gd name="T44" fmla="*/ 248 w 292"/>
                <a:gd name="T45" fmla="*/ 14 h 118"/>
                <a:gd name="T46" fmla="*/ 249 w 292"/>
                <a:gd name="T47" fmla="*/ 31 h 118"/>
                <a:gd name="T48" fmla="*/ 249 w 292"/>
                <a:gd name="T49" fmla="*/ 31 h 118"/>
                <a:gd name="T50" fmla="*/ 249 w 292"/>
                <a:gd name="T51" fmla="*/ 32 h 118"/>
                <a:gd name="T52" fmla="*/ 249 w 292"/>
                <a:gd name="T53" fmla="*/ 32 h 118"/>
                <a:gd name="T54" fmla="*/ 252 w 292"/>
                <a:gd name="T55" fmla="*/ 34 h 118"/>
                <a:gd name="T56" fmla="*/ 252 w 292"/>
                <a:gd name="T57" fmla="*/ 34 h 118"/>
                <a:gd name="T58" fmla="*/ 259 w 292"/>
                <a:gd name="T59" fmla="*/ 43 h 118"/>
                <a:gd name="T60" fmla="*/ 259 w 292"/>
                <a:gd name="T61" fmla="*/ 43 h 118"/>
                <a:gd name="T62" fmla="*/ 267 w 292"/>
                <a:gd name="T63" fmla="*/ 67 h 118"/>
                <a:gd name="T64" fmla="*/ 267 w 292"/>
                <a:gd name="T65" fmla="*/ 67 h 118"/>
                <a:gd name="T66" fmla="*/ 260 w 292"/>
                <a:gd name="T67" fmla="*/ 84 h 118"/>
                <a:gd name="T68" fmla="*/ 260 w 292"/>
                <a:gd name="T69" fmla="*/ 84 h 118"/>
                <a:gd name="T70" fmla="*/ 241 w 292"/>
                <a:gd name="T71" fmla="*/ 92 h 118"/>
                <a:gd name="T72" fmla="*/ 241 w 292"/>
                <a:gd name="T73" fmla="*/ 92 h 118"/>
                <a:gd name="T74" fmla="*/ 203 w 292"/>
                <a:gd name="T75" fmla="*/ 74 h 118"/>
                <a:gd name="T76" fmla="*/ 203 w 292"/>
                <a:gd name="T77" fmla="*/ 74 h 118"/>
                <a:gd name="T78" fmla="*/ 156 w 292"/>
                <a:gd name="T79" fmla="*/ 35 h 118"/>
                <a:gd name="T80" fmla="*/ 156 w 292"/>
                <a:gd name="T81" fmla="*/ 35 h 118"/>
                <a:gd name="T82" fmla="*/ 78 w 292"/>
                <a:gd name="T83" fmla="*/ 1 h 118"/>
                <a:gd name="T84" fmla="*/ 78 w 292"/>
                <a:gd name="T85" fmla="*/ 1 h 118"/>
                <a:gd name="T86" fmla="*/ 24 w 292"/>
                <a:gd name="T87" fmla="*/ 17 h 118"/>
                <a:gd name="T88" fmla="*/ 24 w 292"/>
                <a:gd name="T89" fmla="*/ 17 h 118"/>
                <a:gd name="T90" fmla="*/ 0 w 292"/>
                <a:gd name="T91" fmla="*/ 65 h 118"/>
                <a:gd name="T92" fmla="*/ 0 w 292"/>
                <a:gd name="T93" fmla="*/ 65 h 118"/>
                <a:gd name="T94" fmla="*/ 5 w 292"/>
                <a:gd name="T95" fmla="*/ 99 h 118"/>
                <a:gd name="T96" fmla="*/ 5 w 292"/>
                <a:gd name="T97" fmla="*/ 99 h 118"/>
                <a:gd name="T98" fmla="*/ 16 w 292"/>
                <a:gd name="T99" fmla="*/ 107 h 118"/>
                <a:gd name="T100" fmla="*/ 16 w 292"/>
                <a:gd name="T101" fmla="*/ 107 h 118"/>
                <a:gd name="T102" fmla="*/ 21 w 292"/>
                <a:gd name="T103" fmla="*/ 10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2" h="118">
                  <a:moveTo>
                    <a:pt x="21" y="106"/>
                  </a:moveTo>
                  <a:cubicBezTo>
                    <a:pt x="27" y="104"/>
                    <a:pt x="31" y="97"/>
                    <a:pt x="28" y="90"/>
                  </a:cubicBezTo>
                  <a:cubicBezTo>
                    <a:pt x="28" y="90"/>
                    <a:pt x="28" y="90"/>
                    <a:pt x="28" y="90"/>
                  </a:cubicBezTo>
                  <a:cubicBezTo>
                    <a:pt x="25" y="81"/>
                    <a:pt x="24" y="73"/>
                    <a:pt x="24" y="66"/>
                  </a:cubicBezTo>
                  <a:cubicBezTo>
                    <a:pt x="24" y="66"/>
                    <a:pt x="24" y="66"/>
                    <a:pt x="24" y="66"/>
                  </a:cubicBezTo>
                  <a:cubicBezTo>
                    <a:pt x="26" y="41"/>
                    <a:pt x="46" y="24"/>
                    <a:pt x="77" y="25"/>
                  </a:cubicBezTo>
                  <a:cubicBezTo>
                    <a:pt x="77" y="25"/>
                    <a:pt x="77" y="25"/>
                    <a:pt x="77" y="25"/>
                  </a:cubicBezTo>
                  <a:cubicBezTo>
                    <a:pt x="95" y="26"/>
                    <a:pt x="117" y="34"/>
                    <a:pt x="140" y="54"/>
                  </a:cubicBezTo>
                  <a:cubicBezTo>
                    <a:pt x="140" y="54"/>
                    <a:pt x="140" y="54"/>
                    <a:pt x="140" y="54"/>
                  </a:cubicBezTo>
                  <a:cubicBezTo>
                    <a:pt x="155" y="67"/>
                    <a:pt x="172" y="82"/>
                    <a:pt x="189" y="94"/>
                  </a:cubicBezTo>
                  <a:cubicBezTo>
                    <a:pt x="189" y="94"/>
                    <a:pt x="189" y="94"/>
                    <a:pt x="189" y="94"/>
                  </a:cubicBezTo>
                  <a:cubicBezTo>
                    <a:pt x="205" y="106"/>
                    <a:pt x="222" y="116"/>
                    <a:pt x="240" y="117"/>
                  </a:cubicBezTo>
                  <a:cubicBezTo>
                    <a:pt x="240" y="117"/>
                    <a:pt x="240" y="117"/>
                    <a:pt x="240" y="117"/>
                  </a:cubicBezTo>
                  <a:cubicBezTo>
                    <a:pt x="254" y="118"/>
                    <a:pt x="268" y="112"/>
                    <a:pt x="278" y="100"/>
                  </a:cubicBezTo>
                  <a:cubicBezTo>
                    <a:pt x="278" y="100"/>
                    <a:pt x="278" y="100"/>
                    <a:pt x="278" y="100"/>
                  </a:cubicBezTo>
                  <a:cubicBezTo>
                    <a:pt x="287" y="90"/>
                    <a:pt x="291" y="79"/>
                    <a:pt x="292" y="69"/>
                  </a:cubicBezTo>
                  <a:cubicBezTo>
                    <a:pt x="292" y="69"/>
                    <a:pt x="292" y="69"/>
                    <a:pt x="292" y="69"/>
                  </a:cubicBezTo>
                  <a:cubicBezTo>
                    <a:pt x="292" y="52"/>
                    <a:pt x="285" y="39"/>
                    <a:pt x="279" y="29"/>
                  </a:cubicBezTo>
                  <a:cubicBezTo>
                    <a:pt x="279" y="29"/>
                    <a:pt x="279" y="29"/>
                    <a:pt x="279" y="29"/>
                  </a:cubicBezTo>
                  <a:cubicBezTo>
                    <a:pt x="272" y="19"/>
                    <a:pt x="265" y="13"/>
                    <a:pt x="265" y="13"/>
                  </a:cubicBezTo>
                  <a:cubicBezTo>
                    <a:pt x="265" y="13"/>
                    <a:pt x="265" y="13"/>
                    <a:pt x="265" y="13"/>
                  </a:cubicBezTo>
                  <a:cubicBezTo>
                    <a:pt x="260" y="9"/>
                    <a:pt x="252" y="9"/>
                    <a:pt x="248" y="14"/>
                  </a:cubicBezTo>
                  <a:cubicBezTo>
                    <a:pt x="248" y="14"/>
                    <a:pt x="248" y="14"/>
                    <a:pt x="248" y="14"/>
                  </a:cubicBezTo>
                  <a:cubicBezTo>
                    <a:pt x="243" y="19"/>
                    <a:pt x="244" y="27"/>
                    <a:pt x="249" y="31"/>
                  </a:cubicBezTo>
                  <a:cubicBezTo>
                    <a:pt x="249" y="31"/>
                    <a:pt x="249" y="31"/>
                    <a:pt x="249" y="31"/>
                  </a:cubicBezTo>
                  <a:cubicBezTo>
                    <a:pt x="249" y="31"/>
                    <a:pt x="249" y="31"/>
                    <a:pt x="249" y="32"/>
                  </a:cubicBezTo>
                  <a:cubicBezTo>
                    <a:pt x="249" y="32"/>
                    <a:pt x="249" y="32"/>
                    <a:pt x="249" y="32"/>
                  </a:cubicBezTo>
                  <a:cubicBezTo>
                    <a:pt x="250" y="32"/>
                    <a:pt x="251" y="33"/>
                    <a:pt x="252" y="34"/>
                  </a:cubicBezTo>
                  <a:cubicBezTo>
                    <a:pt x="252" y="34"/>
                    <a:pt x="252" y="34"/>
                    <a:pt x="252" y="34"/>
                  </a:cubicBezTo>
                  <a:cubicBezTo>
                    <a:pt x="253" y="36"/>
                    <a:pt x="256" y="39"/>
                    <a:pt x="259" y="43"/>
                  </a:cubicBezTo>
                  <a:cubicBezTo>
                    <a:pt x="259" y="43"/>
                    <a:pt x="259" y="43"/>
                    <a:pt x="259" y="43"/>
                  </a:cubicBezTo>
                  <a:cubicBezTo>
                    <a:pt x="264" y="50"/>
                    <a:pt x="268" y="59"/>
                    <a:pt x="267" y="67"/>
                  </a:cubicBezTo>
                  <a:cubicBezTo>
                    <a:pt x="267" y="67"/>
                    <a:pt x="267" y="67"/>
                    <a:pt x="267" y="67"/>
                  </a:cubicBezTo>
                  <a:cubicBezTo>
                    <a:pt x="267" y="73"/>
                    <a:pt x="265" y="78"/>
                    <a:pt x="260" y="84"/>
                  </a:cubicBezTo>
                  <a:cubicBezTo>
                    <a:pt x="260" y="84"/>
                    <a:pt x="260" y="84"/>
                    <a:pt x="260" y="84"/>
                  </a:cubicBezTo>
                  <a:cubicBezTo>
                    <a:pt x="253" y="91"/>
                    <a:pt x="248" y="92"/>
                    <a:pt x="241" y="92"/>
                  </a:cubicBezTo>
                  <a:cubicBezTo>
                    <a:pt x="241" y="92"/>
                    <a:pt x="241" y="92"/>
                    <a:pt x="241" y="92"/>
                  </a:cubicBezTo>
                  <a:cubicBezTo>
                    <a:pt x="232" y="92"/>
                    <a:pt x="218" y="85"/>
                    <a:pt x="203" y="74"/>
                  </a:cubicBezTo>
                  <a:cubicBezTo>
                    <a:pt x="203" y="74"/>
                    <a:pt x="203" y="74"/>
                    <a:pt x="203" y="74"/>
                  </a:cubicBezTo>
                  <a:cubicBezTo>
                    <a:pt x="188" y="63"/>
                    <a:pt x="172" y="49"/>
                    <a:pt x="156" y="35"/>
                  </a:cubicBezTo>
                  <a:cubicBezTo>
                    <a:pt x="156" y="35"/>
                    <a:pt x="156" y="35"/>
                    <a:pt x="156" y="35"/>
                  </a:cubicBezTo>
                  <a:cubicBezTo>
                    <a:pt x="130" y="13"/>
                    <a:pt x="103" y="2"/>
                    <a:pt x="78" y="1"/>
                  </a:cubicBezTo>
                  <a:cubicBezTo>
                    <a:pt x="78" y="1"/>
                    <a:pt x="78" y="1"/>
                    <a:pt x="78" y="1"/>
                  </a:cubicBezTo>
                  <a:cubicBezTo>
                    <a:pt x="57" y="0"/>
                    <a:pt x="38" y="5"/>
                    <a:pt x="24" y="17"/>
                  </a:cubicBezTo>
                  <a:cubicBezTo>
                    <a:pt x="24" y="17"/>
                    <a:pt x="24" y="17"/>
                    <a:pt x="24" y="17"/>
                  </a:cubicBezTo>
                  <a:cubicBezTo>
                    <a:pt x="10" y="28"/>
                    <a:pt x="1" y="45"/>
                    <a:pt x="0" y="65"/>
                  </a:cubicBezTo>
                  <a:cubicBezTo>
                    <a:pt x="0" y="65"/>
                    <a:pt x="0" y="65"/>
                    <a:pt x="0" y="65"/>
                  </a:cubicBezTo>
                  <a:cubicBezTo>
                    <a:pt x="0" y="76"/>
                    <a:pt x="1" y="87"/>
                    <a:pt x="5" y="99"/>
                  </a:cubicBezTo>
                  <a:cubicBezTo>
                    <a:pt x="5" y="99"/>
                    <a:pt x="5" y="99"/>
                    <a:pt x="5" y="99"/>
                  </a:cubicBezTo>
                  <a:cubicBezTo>
                    <a:pt x="7" y="103"/>
                    <a:pt x="11" y="106"/>
                    <a:pt x="16" y="107"/>
                  </a:cubicBezTo>
                  <a:cubicBezTo>
                    <a:pt x="16" y="107"/>
                    <a:pt x="16" y="107"/>
                    <a:pt x="16" y="107"/>
                  </a:cubicBezTo>
                  <a:cubicBezTo>
                    <a:pt x="18" y="107"/>
                    <a:pt x="19" y="107"/>
                    <a:pt x="21" y="106"/>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4"/>
            <p:cNvSpPr/>
            <p:nvPr/>
          </p:nvSpPr>
          <p:spPr bwMode="auto">
            <a:xfrm>
              <a:off x="3940175" y="748506"/>
              <a:ext cx="193675" cy="104775"/>
            </a:xfrm>
            <a:custGeom>
              <a:avLst/>
              <a:gdLst>
                <a:gd name="T0" fmla="*/ 1 w 72"/>
                <a:gd name="T1" fmla="*/ 30 h 39"/>
                <a:gd name="T2" fmla="*/ 3 w 72"/>
                <a:gd name="T3" fmla="*/ 35 h 39"/>
                <a:gd name="T4" fmla="*/ 7 w 72"/>
                <a:gd name="T5" fmla="*/ 38 h 39"/>
                <a:gd name="T6" fmla="*/ 70 w 72"/>
                <a:gd name="T7" fmla="*/ 22 h 39"/>
                <a:gd name="T8" fmla="*/ 71 w 72"/>
                <a:gd name="T9" fmla="*/ 17 h 39"/>
                <a:gd name="T10" fmla="*/ 66 w 72"/>
                <a:gd name="T11" fmla="*/ 3 h 39"/>
                <a:gd name="T12" fmla="*/ 62 w 72"/>
                <a:gd name="T13" fmla="*/ 0 h 39"/>
                <a:gd name="T14" fmla="*/ 2 w 72"/>
                <a:gd name="T15" fmla="*/ 25 h 39"/>
                <a:gd name="T16" fmla="*/ 1 w 72"/>
                <a:gd name="T17"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39">
                  <a:moveTo>
                    <a:pt x="1" y="30"/>
                  </a:moveTo>
                  <a:cubicBezTo>
                    <a:pt x="3" y="35"/>
                    <a:pt x="3" y="35"/>
                    <a:pt x="3" y="35"/>
                  </a:cubicBezTo>
                  <a:cubicBezTo>
                    <a:pt x="4" y="37"/>
                    <a:pt x="5" y="39"/>
                    <a:pt x="7" y="38"/>
                  </a:cubicBezTo>
                  <a:cubicBezTo>
                    <a:pt x="70" y="22"/>
                    <a:pt x="70" y="22"/>
                    <a:pt x="70" y="22"/>
                  </a:cubicBezTo>
                  <a:cubicBezTo>
                    <a:pt x="71" y="21"/>
                    <a:pt x="72" y="19"/>
                    <a:pt x="71" y="17"/>
                  </a:cubicBezTo>
                  <a:cubicBezTo>
                    <a:pt x="66" y="3"/>
                    <a:pt x="66" y="3"/>
                    <a:pt x="66" y="3"/>
                  </a:cubicBezTo>
                  <a:cubicBezTo>
                    <a:pt x="65" y="1"/>
                    <a:pt x="64" y="0"/>
                    <a:pt x="62" y="0"/>
                  </a:cubicBezTo>
                  <a:cubicBezTo>
                    <a:pt x="2" y="25"/>
                    <a:pt x="2" y="25"/>
                    <a:pt x="2" y="25"/>
                  </a:cubicBezTo>
                  <a:cubicBezTo>
                    <a:pt x="1" y="26"/>
                    <a:pt x="0" y="28"/>
                    <a:pt x="1" y="3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5"/>
            <p:cNvSpPr/>
            <p:nvPr/>
          </p:nvSpPr>
          <p:spPr bwMode="auto">
            <a:xfrm>
              <a:off x="3876675" y="596106"/>
              <a:ext cx="133350" cy="182563"/>
            </a:xfrm>
            <a:custGeom>
              <a:avLst/>
              <a:gdLst>
                <a:gd name="T0" fmla="*/ 2 w 50"/>
                <a:gd name="T1" fmla="*/ 64 h 68"/>
                <a:gd name="T2" fmla="*/ 7 w 50"/>
                <a:gd name="T3" fmla="*/ 66 h 68"/>
                <a:gd name="T4" fmla="*/ 12 w 50"/>
                <a:gd name="T5" fmla="*/ 66 h 68"/>
                <a:gd name="T6" fmla="*/ 49 w 50"/>
                <a:gd name="T7" fmla="*/ 13 h 68"/>
                <a:gd name="T8" fmla="*/ 47 w 50"/>
                <a:gd name="T9" fmla="*/ 9 h 68"/>
                <a:gd name="T10" fmla="*/ 34 w 50"/>
                <a:gd name="T11" fmla="*/ 1 h 68"/>
                <a:gd name="T12" fmla="*/ 30 w 50"/>
                <a:gd name="T13" fmla="*/ 1 h 68"/>
                <a:gd name="T14" fmla="*/ 0 w 50"/>
                <a:gd name="T15" fmla="*/ 59 h 68"/>
                <a:gd name="T16" fmla="*/ 2 w 50"/>
                <a:gd name="T17"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68">
                  <a:moveTo>
                    <a:pt x="2" y="64"/>
                  </a:moveTo>
                  <a:cubicBezTo>
                    <a:pt x="7" y="66"/>
                    <a:pt x="7" y="66"/>
                    <a:pt x="7" y="66"/>
                  </a:cubicBezTo>
                  <a:cubicBezTo>
                    <a:pt x="9" y="68"/>
                    <a:pt x="11" y="68"/>
                    <a:pt x="12" y="66"/>
                  </a:cubicBezTo>
                  <a:cubicBezTo>
                    <a:pt x="49" y="13"/>
                    <a:pt x="49" y="13"/>
                    <a:pt x="49" y="13"/>
                  </a:cubicBezTo>
                  <a:cubicBezTo>
                    <a:pt x="50" y="12"/>
                    <a:pt x="49" y="10"/>
                    <a:pt x="47" y="9"/>
                  </a:cubicBezTo>
                  <a:cubicBezTo>
                    <a:pt x="34" y="1"/>
                    <a:pt x="34" y="1"/>
                    <a:pt x="34" y="1"/>
                  </a:cubicBezTo>
                  <a:cubicBezTo>
                    <a:pt x="33" y="0"/>
                    <a:pt x="30" y="0"/>
                    <a:pt x="30" y="1"/>
                  </a:cubicBezTo>
                  <a:cubicBezTo>
                    <a:pt x="0" y="59"/>
                    <a:pt x="0" y="59"/>
                    <a:pt x="0" y="59"/>
                  </a:cubicBezTo>
                  <a:cubicBezTo>
                    <a:pt x="0" y="61"/>
                    <a:pt x="1" y="63"/>
                    <a:pt x="2" y="64"/>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 name="标题 2"/>
          <p:cNvSpPr>
            <a:spLocks noGrp="1"/>
          </p:cNvSpPr>
          <p:nvPr>
            <p:ph type="title"/>
          </p:nvPr>
        </p:nvSpPr>
        <p:spPr/>
        <p:txBody>
          <a:bodyPr>
            <a:normAutofit/>
          </a:bodyPr>
          <a:lstStyle/>
          <a:p>
            <a:r>
              <a:rPr lang="zh-CN" altLang="zh-CN" dirty="0"/>
              <a:t>（一）VR、AR、MR和CR</a:t>
            </a:r>
          </a:p>
        </p:txBody>
      </p:sp>
      <p:sp>
        <p:nvSpPr>
          <p:cNvPr id="4" name="内容占位符 3"/>
          <p:cNvSpPr>
            <a:spLocks noGrp="1"/>
          </p:cNvSpPr>
          <p:nvPr>
            <p:ph sz="quarter" idx="10"/>
          </p:nvPr>
        </p:nvSpPr>
        <p:spPr>
          <a:xfrm>
            <a:off x="669925" y="1092200"/>
            <a:ext cx="10574020" cy="788035"/>
          </a:xfrm>
        </p:spPr>
        <p:txBody>
          <a:bodyPr>
            <a:normAutofit/>
          </a:bodyPr>
          <a:lstStyle/>
          <a:p>
            <a:r>
              <a:rPr dirty="0">
                <a:solidFill>
                  <a:schemeClr val="bg1"/>
                </a:solidFill>
              </a:rPr>
              <a:t>4．CR</a:t>
            </a:r>
          </a:p>
        </p:txBody>
      </p:sp>
      <p:sp>
        <p:nvSpPr>
          <p:cNvPr id="2" name="内容占位符 3"/>
          <p:cNvSpPr>
            <a:spLocks noGrp="1"/>
          </p:cNvSpPr>
          <p:nvPr/>
        </p:nvSpPr>
        <p:spPr>
          <a:xfrm>
            <a:off x="609600" y="2566035"/>
            <a:ext cx="11213465" cy="2517775"/>
          </a:xfrm>
          <a:prstGeom prst="rect">
            <a:avLst/>
          </a:prstGeom>
        </p:spPr>
        <p:txBody>
          <a:bodyPr vert="horz" lIns="91440" tIns="45720" rIns="91440" bIns="45720" rtlCol="0">
            <a:noAutofit/>
          </a:bodyPr>
          <a:lstStyle>
            <a:lvl1pPr marL="0" indent="625475" algn="l" defTabSz="914400" rtl="0" eaLnBrk="1" latinLnBrk="0" hangingPunct="1">
              <a:lnSpc>
                <a:spcPct val="130000"/>
              </a:lnSpc>
              <a:spcBef>
                <a:spcPts val="0"/>
              </a:spcBef>
              <a:buFont typeface="Arial" panose="020B0604020202020204" pitchFamily="34" charset="0"/>
              <a:buNone/>
              <a:defRPr sz="2400" kern="1200">
                <a:solidFill>
                  <a:schemeClr val="tx1"/>
                </a:solidFill>
                <a:latin typeface="+mn-ea"/>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ea"/>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zh-CN" dirty="0"/>
              <a:t>CR（Cinematic Reality）即影像现实，是Google投资的Magic Leap提出的概念，通过光波传导棱镜设计，多角度将画面直接投射于用户的视网膜，直接与视网膜交互，产生真实的影响和效果。CR技术与MR技术的理念类似，都是物理世界与虚拟世界的集合，所完成的任务、应用的场景、提供的内容，都与MR相似，与MR技术的投射显示技术相比，CR技术虽然投射方式不同，但本质上仍是MR技术的不同实现方式。</a:t>
            </a:r>
          </a:p>
        </p:txBody>
      </p:sp>
      <p:sp>
        <p:nvSpPr>
          <p:cNvPr id="7" name="矩形 6"/>
          <p:cNvSpPr/>
          <p:nvPr/>
        </p:nvSpPr>
        <p:spPr>
          <a:xfrm>
            <a:off x="5715" y="6105525"/>
            <a:ext cx="12180570" cy="173355"/>
          </a:xfrm>
          <a:prstGeom prst="rect">
            <a:avLst/>
          </a:prstGeom>
          <a:solidFill>
            <a:srgbClr val="FED31C"/>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zh-CN" dirty="0"/>
              <a:t>（二）AI</a:t>
            </a:r>
          </a:p>
        </p:txBody>
      </p:sp>
      <p:sp>
        <p:nvSpPr>
          <p:cNvPr id="2" name="内容占位符 3"/>
          <p:cNvSpPr>
            <a:spLocks noGrp="1"/>
          </p:cNvSpPr>
          <p:nvPr/>
        </p:nvSpPr>
        <p:spPr>
          <a:xfrm>
            <a:off x="406400" y="940435"/>
            <a:ext cx="11213465" cy="2517775"/>
          </a:xfrm>
          <a:prstGeom prst="rect">
            <a:avLst/>
          </a:prstGeom>
        </p:spPr>
        <p:txBody>
          <a:bodyPr vert="horz" lIns="91440" tIns="45720" rIns="91440" bIns="45720" rtlCol="0">
            <a:noAutofit/>
          </a:bodyPr>
          <a:lstStyle>
            <a:lvl1pPr marL="0" indent="625475" algn="l" defTabSz="914400" rtl="0" eaLnBrk="1" latinLnBrk="0" hangingPunct="1">
              <a:lnSpc>
                <a:spcPct val="130000"/>
              </a:lnSpc>
              <a:spcBef>
                <a:spcPts val="0"/>
              </a:spcBef>
              <a:buFont typeface="Arial" panose="020B0604020202020204" pitchFamily="34" charset="0"/>
              <a:buNone/>
              <a:defRPr sz="2400" kern="1200">
                <a:solidFill>
                  <a:schemeClr val="tx1"/>
                </a:solidFill>
                <a:latin typeface="+mn-ea"/>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ea"/>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zh-CN" dirty="0"/>
              <a:t>AI是人工智能（Artificial Intelligence）的英文缩写。人工智能是计算机科学的一个分支，是研究、开发用于模拟、延伸和扩展人的智能的理论、方法、技术及应用系统的一门新兴技术科学。具体来说，人工智能技术的应用就是研究智能的实质，并生产出一种新的能模拟人类智能作出反应的智能机器，如机器人、语言识别、图像识别、自然语言处理和专家系统等。</a:t>
            </a:r>
          </a:p>
        </p:txBody>
      </p:sp>
      <p:grpSp>
        <p:nvGrpSpPr>
          <p:cNvPr id="6" name="组合 5"/>
          <p:cNvGrpSpPr/>
          <p:nvPr/>
        </p:nvGrpSpPr>
        <p:grpSpPr>
          <a:xfrm>
            <a:off x="580390" y="3553460"/>
            <a:ext cx="11002645" cy="3161030"/>
            <a:chOff x="1248" y="6541"/>
            <a:chExt cx="17327" cy="4978"/>
          </a:xfrm>
        </p:grpSpPr>
        <p:grpSp>
          <p:nvGrpSpPr>
            <p:cNvPr id="67" name="组合 66"/>
            <p:cNvGrpSpPr/>
            <p:nvPr/>
          </p:nvGrpSpPr>
          <p:grpSpPr>
            <a:xfrm>
              <a:off x="1248" y="6677"/>
              <a:ext cx="733" cy="396"/>
              <a:chOff x="1226" y="4820"/>
              <a:chExt cx="733" cy="396"/>
            </a:xfrm>
            <a:solidFill>
              <a:srgbClr val="FED31C"/>
            </a:solidFill>
          </p:grpSpPr>
          <p:sp>
            <p:nvSpPr>
              <p:cNvPr id="68" name="燕尾形 67"/>
              <p:cNvSpPr/>
              <p:nvPr/>
            </p:nvSpPr>
            <p:spPr>
              <a:xfrm>
                <a:off x="1226" y="4820"/>
                <a:ext cx="347" cy="397"/>
              </a:xfrm>
              <a:prstGeom prst="chevron">
                <a:avLst>
                  <a:gd name="adj" fmla="val 36932"/>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9" name="燕尾形 68"/>
              <p:cNvSpPr/>
              <p:nvPr/>
            </p:nvSpPr>
            <p:spPr>
              <a:xfrm>
                <a:off x="1613" y="4820"/>
                <a:ext cx="347" cy="397"/>
              </a:xfrm>
              <a:prstGeom prst="chevron">
                <a:avLst>
                  <a:gd name="adj" fmla="val 3693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0" name="组合 69"/>
            <p:cNvGrpSpPr/>
            <p:nvPr/>
          </p:nvGrpSpPr>
          <p:grpSpPr>
            <a:xfrm>
              <a:off x="1288" y="8743"/>
              <a:ext cx="735" cy="416"/>
              <a:chOff x="1236" y="4930"/>
              <a:chExt cx="735" cy="416"/>
            </a:xfrm>
          </p:grpSpPr>
          <p:sp>
            <p:nvSpPr>
              <p:cNvPr id="8" name="燕尾形 7"/>
              <p:cNvSpPr/>
              <p:nvPr/>
            </p:nvSpPr>
            <p:spPr>
              <a:xfrm>
                <a:off x="1236" y="4949"/>
                <a:ext cx="347" cy="397"/>
              </a:xfrm>
              <a:prstGeom prst="chevron">
                <a:avLst>
                  <a:gd name="adj" fmla="val 369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燕尾形 9"/>
              <p:cNvSpPr/>
              <p:nvPr/>
            </p:nvSpPr>
            <p:spPr>
              <a:xfrm>
                <a:off x="1624" y="4930"/>
                <a:ext cx="347" cy="397"/>
              </a:xfrm>
              <a:prstGeom prst="chevron">
                <a:avLst>
                  <a:gd name="adj" fmla="val 36932"/>
                </a:avLst>
              </a:prstGeom>
              <a:solidFill>
                <a:srgbClr val="0274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4" name="矩形 73"/>
            <p:cNvSpPr/>
            <p:nvPr/>
          </p:nvSpPr>
          <p:spPr>
            <a:xfrm>
              <a:off x="2443" y="6541"/>
              <a:ext cx="16132" cy="2180"/>
            </a:xfrm>
            <a:prstGeom prst="rect">
              <a:avLst/>
            </a:prstGeom>
          </p:spPr>
          <p:txBody>
            <a:bodyPr wrap="square">
              <a:spAutoFit/>
            </a:bodyPr>
            <a:lstStyle/>
            <a:p>
              <a:pPr lvl="0">
                <a:lnSpc>
                  <a:spcPct val="120000"/>
                </a:lnSpc>
              </a:pP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工程学方法（Engineering Approach）：</a:t>
              </a:r>
              <a:r>
                <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rPr>
                <a:t>即采用传统的编程技术，使系统呈现智能效果，不考虑所用方法是否与人或生物相同，如文字识别、电脑下棋等。</a:t>
              </a:r>
            </a:p>
          </p:txBody>
        </p:sp>
        <p:sp>
          <p:nvSpPr>
            <p:cNvPr id="75" name="矩形 74"/>
            <p:cNvSpPr/>
            <p:nvPr/>
          </p:nvSpPr>
          <p:spPr>
            <a:xfrm>
              <a:off x="2443" y="8641"/>
              <a:ext cx="16132" cy="2878"/>
            </a:xfrm>
            <a:prstGeom prst="rect">
              <a:avLst/>
            </a:prstGeom>
          </p:spPr>
          <p:txBody>
            <a:bodyPr wrap="square">
              <a:spAutoFit/>
            </a:bodyPr>
            <a:lstStyle/>
            <a:p>
              <a:pPr lvl="0">
                <a:lnSpc>
                  <a:spcPct val="120000"/>
                </a:lnSpc>
              </a:pPr>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rPr>
                <a:t>模拟法（Modeling Approach）：</a:t>
              </a:r>
              <a:r>
                <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rPr>
                <a:t>该方法不仅注重效果，还要求实现方法也与人或生物机体所用的方法相同或相类似。如遗传算法和人工神经网络，遗传算法模拟人类或生物的遗传-进化机制，而人工神经网络则是模拟人类或生物大脑中神经细胞的活动方式。</a:t>
              </a: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716905" y="1276350"/>
            <a:ext cx="6133465" cy="5029200"/>
          </a:xfrm>
          <a:prstGeom prst="rect">
            <a:avLst/>
          </a:prstGeom>
          <a:solidFill>
            <a:srgbClr val="FED3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标题 2"/>
          <p:cNvSpPr>
            <a:spLocks noGrp="1"/>
          </p:cNvSpPr>
          <p:nvPr>
            <p:ph type="title"/>
          </p:nvPr>
        </p:nvSpPr>
        <p:spPr/>
        <p:txBody>
          <a:bodyPr>
            <a:normAutofit/>
          </a:bodyPr>
          <a:lstStyle/>
          <a:p>
            <a:r>
              <a:rPr lang="zh-CN" altLang="zh-CN" dirty="0"/>
              <a:t>（三）3D打印</a:t>
            </a:r>
          </a:p>
        </p:txBody>
      </p:sp>
      <p:sp>
        <p:nvSpPr>
          <p:cNvPr id="2" name="内容占位符 3"/>
          <p:cNvSpPr>
            <a:spLocks noGrp="1"/>
          </p:cNvSpPr>
          <p:nvPr/>
        </p:nvSpPr>
        <p:spPr>
          <a:xfrm>
            <a:off x="406400" y="1067435"/>
            <a:ext cx="5207000" cy="4727575"/>
          </a:xfrm>
          <a:prstGeom prst="rect">
            <a:avLst/>
          </a:prstGeom>
        </p:spPr>
        <p:txBody>
          <a:bodyPr vert="horz" lIns="91440" tIns="45720" rIns="91440" bIns="45720" rtlCol="0">
            <a:noAutofit/>
          </a:bodyPr>
          <a:lstStyle>
            <a:lvl1pPr marL="0" indent="625475" algn="l" defTabSz="914400" rtl="0" eaLnBrk="1" latinLnBrk="0" hangingPunct="1">
              <a:lnSpc>
                <a:spcPct val="130000"/>
              </a:lnSpc>
              <a:spcBef>
                <a:spcPts val="0"/>
              </a:spcBef>
              <a:buFont typeface="Arial" panose="020B0604020202020204" pitchFamily="34" charset="0"/>
              <a:buNone/>
              <a:defRPr sz="2400" kern="1200">
                <a:solidFill>
                  <a:schemeClr val="tx1"/>
                </a:solidFill>
                <a:latin typeface="+mn-ea"/>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ea"/>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zh-CN" dirty="0"/>
              <a:t>3D打印是一种快速成型技术，以数字模型文件为基础，运用特殊蜡材、粉末状金属或塑料等可粘合材料，通过逐层打印的方式来构造三维物体。</a:t>
            </a:r>
          </a:p>
          <a:p>
            <a:r>
              <a:rPr lang="zh-CN" altLang="zh-CN" dirty="0"/>
              <a:t>3D打印需借助3D打印机来实现，3D打印机的工作原理是把数据和原料放进3D打印机中，机器按照程序把产品一层一层地打印出来。可用于3D打印的介质种类非常多，如塑料、金属、陶瓷、橡胶类物质等，还能结合不同介质，打印出不同质感和硬度的物品。</a:t>
            </a:r>
          </a:p>
        </p:txBody>
      </p:sp>
      <p:pic>
        <p:nvPicPr>
          <p:cNvPr id="5" name="图片 1"/>
          <p:cNvPicPr>
            <a:picLocks noChangeAspect="1"/>
          </p:cNvPicPr>
          <p:nvPr/>
        </p:nvPicPr>
        <p:blipFill>
          <a:blip r:embed="rId2"/>
          <a:stretch>
            <a:fillRect/>
          </a:stretch>
        </p:blipFill>
        <p:spPr>
          <a:xfrm>
            <a:off x="5963285" y="1825625"/>
            <a:ext cx="5568315" cy="3766185"/>
          </a:xfrm>
          <a:prstGeom prst="rect">
            <a:avLst/>
          </a:prstGeom>
          <a:noFill/>
          <a:ln w="9525">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274323" y="1100633"/>
            <a:ext cx="10155677" cy="5178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flipV="1">
            <a:off x="609600" y="969843"/>
            <a:ext cx="470284" cy="670057"/>
            <a:chOff x="3173412" y="596106"/>
            <a:chExt cx="960438" cy="1368425"/>
          </a:xfrm>
        </p:grpSpPr>
        <p:sp>
          <p:nvSpPr>
            <p:cNvPr id="15" name="Freeform 9"/>
            <p:cNvSpPr/>
            <p:nvPr/>
          </p:nvSpPr>
          <p:spPr bwMode="auto">
            <a:xfrm>
              <a:off x="3586162" y="1178719"/>
              <a:ext cx="193675" cy="214313"/>
            </a:xfrm>
            <a:custGeom>
              <a:avLst/>
              <a:gdLst>
                <a:gd name="T0" fmla="*/ 61 w 72"/>
                <a:gd name="T1" fmla="*/ 23 h 80"/>
                <a:gd name="T2" fmla="*/ 22 w 72"/>
                <a:gd name="T3" fmla="*/ 6 h 80"/>
                <a:gd name="T4" fmla="*/ 22 w 72"/>
                <a:gd name="T5" fmla="*/ 6 h 80"/>
                <a:gd name="T6" fmla="*/ 6 w 72"/>
                <a:gd name="T7" fmla="*/ 45 h 80"/>
                <a:gd name="T8" fmla="*/ 11 w 72"/>
                <a:gd name="T9" fmla="*/ 58 h 80"/>
                <a:gd name="T10" fmla="*/ 50 w 72"/>
                <a:gd name="T11" fmla="*/ 74 h 80"/>
                <a:gd name="T12" fmla="*/ 50 w 72"/>
                <a:gd name="T13" fmla="*/ 74 h 80"/>
                <a:gd name="T14" fmla="*/ 66 w 72"/>
                <a:gd name="T15" fmla="*/ 35 h 80"/>
                <a:gd name="T16" fmla="*/ 61 w 72"/>
                <a:gd name="T17" fmla="*/ 2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80">
                  <a:moveTo>
                    <a:pt x="61" y="23"/>
                  </a:moveTo>
                  <a:cubicBezTo>
                    <a:pt x="54" y="7"/>
                    <a:pt x="37" y="0"/>
                    <a:pt x="22" y="6"/>
                  </a:cubicBezTo>
                  <a:cubicBezTo>
                    <a:pt x="22" y="6"/>
                    <a:pt x="22" y="6"/>
                    <a:pt x="22" y="6"/>
                  </a:cubicBezTo>
                  <a:cubicBezTo>
                    <a:pt x="7" y="13"/>
                    <a:pt x="0" y="30"/>
                    <a:pt x="6" y="45"/>
                  </a:cubicBezTo>
                  <a:cubicBezTo>
                    <a:pt x="11" y="58"/>
                    <a:pt x="11" y="58"/>
                    <a:pt x="11" y="58"/>
                  </a:cubicBezTo>
                  <a:cubicBezTo>
                    <a:pt x="17" y="73"/>
                    <a:pt x="35" y="80"/>
                    <a:pt x="50" y="74"/>
                  </a:cubicBezTo>
                  <a:cubicBezTo>
                    <a:pt x="50" y="74"/>
                    <a:pt x="50" y="74"/>
                    <a:pt x="50" y="74"/>
                  </a:cubicBezTo>
                  <a:cubicBezTo>
                    <a:pt x="65" y="68"/>
                    <a:pt x="72" y="50"/>
                    <a:pt x="66" y="35"/>
                  </a:cubicBezTo>
                  <a:lnTo>
                    <a:pt x="61" y="23"/>
                  </a:lnTo>
                  <a:close/>
                </a:path>
              </a:pathLst>
            </a:custGeom>
            <a:solidFill>
              <a:srgbClr val="23A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0"/>
            <p:cNvSpPr/>
            <p:nvPr/>
          </p:nvSpPr>
          <p:spPr bwMode="auto">
            <a:xfrm>
              <a:off x="3173412" y="640556"/>
              <a:ext cx="866775" cy="838200"/>
            </a:xfrm>
            <a:custGeom>
              <a:avLst/>
              <a:gdLst>
                <a:gd name="T0" fmla="*/ 323 w 323"/>
                <a:gd name="T1" fmla="*/ 208 h 312"/>
                <a:gd name="T2" fmla="*/ 321 w 323"/>
                <a:gd name="T3" fmla="*/ 208 h 312"/>
                <a:gd name="T4" fmla="*/ 223 w 323"/>
                <a:gd name="T5" fmla="*/ 216 h 312"/>
                <a:gd name="T6" fmla="*/ 172 w 323"/>
                <a:gd name="T7" fmla="*/ 198 h 312"/>
                <a:gd name="T8" fmla="*/ 150 w 323"/>
                <a:gd name="T9" fmla="*/ 247 h 312"/>
                <a:gd name="T10" fmla="*/ 74 w 323"/>
                <a:gd name="T11" fmla="*/ 309 h 312"/>
                <a:gd name="T12" fmla="*/ 73 w 323"/>
                <a:gd name="T13" fmla="*/ 312 h 312"/>
                <a:gd name="T14" fmla="*/ 67 w 323"/>
                <a:gd name="T15" fmla="*/ 299 h 312"/>
                <a:gd name="T16" fmla="*/ 28 w 323"/>
                <a:gd name="T17" fmla="*/ 207 h 312"/>
                <a:gd name="T18" fmla="*/ 102 w 323"/>
                <a:gd name="T19" fmla="*/ 28 h 312"/>
                <a:gd name="T20" fmla="*/ 280 w 323"/>
                <a:gd name="T21" fmla="*/ 102 h 312"/>
                <a:gd name="T22" fmla="*/ 319 w 323"/>
                <a:gd name="T23" fmla="*/ 195 h 312"/>
                <a:gd name="T24" fmla="*/ 323 w 323"/>
                <a:gd name="T25" fmla="*/ 208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312">
                  <a:moveTo>
                    <a:pt x="323" y="208"/>
                  </a:moveTo>
                  <a:cubicBezTo>
                    <a:pt x="322" y="208"/>
                    <a:pt x="322" y="208"/>
                    <a:pt x="321" y="208"/>
                  </a:cubicBezTo>
                  <a:cubicBezTo>
                    <a:pt x="292" y="204"/>
                    <a:pt x="258" y="207"/>
                    <a:pt x="223" y="216"/>
                  </a:cubicBezTo>
                  <a:cubicBezTo>
                    <a:pt x="214" y="198"/>
                    <a:pt x="192" y="190"/>
                    <a:pt x="172" y="198"/>
                  </a:cubicBezTo>
                  <a:cubicBezTo>
                    <a:pt x="153" y="206"/>
                    <a:pt x="143" y="227"/>
                    <a:pt x="150" y="247"/>
                  </a:cubicBezTo>
                  <a:cubicBezTo>
                    <a:pt x="118" y="265"/>
                    <a:pt x="92" y="286"/>
                    <a:pt x="74" y="309"/>
                  </a:cubicBezTo>
                  <a:cubicBezTo>
                    <a:pt x="74" y="310"/>
                    <a:pt x="73" y="311"/>
                    <a:pt x="73" y="312"/>
                  </a:cubicBezTo>
                  <a:cubicBezTo>
                    <a:pt x="70" y="308"/>
                    <a:pt x="68" y="303"/>
                    <a:pt x="67" y="299"/>
                  </a:cubicBezTo>
                  <a:cubicBezTo>
                    <a:pt x="28" y="207"/>
                    <a:pt x="28" y="207"/>
                    <a:pt x="28" y="207"/>
                  </a:cubicBezTo>
                  <a:cubicBezTo>
                    <a:pt x="0" y="137"/>
                    <a:pt x="33" y="57"/>
                    <a:pt x="102" y="28"/>
                  </a:cubicBezTo>
                  <a:cubicBezTo>
                    <a:pt x="172" y="0"/>
                    <a:pt x="252" y="33"/>
                    <a:pt x="280" y="102"/>
                  </a:cubicBezTo>
                  <a:cubicBezTo>
                    <a:pt x="319" y="195"/>
                    <a:pt x="319" y="195"/>
                    <a:pt x="319" y="195"/>
                  </a:cubicBezTo>
                  <a:cubicBezTo>
                    <a:pt x="320" y="199"/>
                    <a:pt x="322" y="204"/>
                    <a:pt x="323" y="208"/>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1"/>
            <p:cNvSpPr/>
            <p:nvPr/>
          </p:nvSpPr>
          <p:spPr bwMode="auto">
            <a:xfrm>
              <a:off x="3752850" y="1234281"/>
              <a:ext cx="325438" cy="400050"/>
            </a:xfrm>
            <a:custGeom>
              <a:avLst/>
              <a:gdLst>
                <a:gd name="T0" fmla="*/ 14 w 121"/>
                <a:gd name="T1" fmla="*/ 12 h 149"/>
                <a:gd name="T2" fmla="*/ 14 w 121"/>
                <a:gd name="T3" fmla="*/ 11 h 149"/>
                <a:gd name="T4" fmla="*/ 103 w 121"/>
                <a:gd name="T5" fmla="*/ 3 h 149"/>
                <a:gd name="T6" fmla="*/ 111 w 121"/>
                <a:gd name="T7" fmla="*/ 4 h 149"/>
                <a:gd name="T8" fmla="*/ 36 w 121"/>
                <a:gd name="T9" fmla="*/ 149 h 149"/>
                <a:gd name="T10" fmla="*/ 0 w 121"/>
                <a:gd name="T11" fmla="*/ 60 h 149"/>
                <a:gd name="T12" fmla="*/ 14 w 121"/>
                <a:gd name="T13" fmla="*/ 12 h 149"/>
              </a:gdLst>
              <a:ahLst/>
              <a:cxnLst>
                <a:cxn ang="0">
                  <a:pos x="T0" y="T1"/>
                </a:cxn>
                <a:cxn ang="0">
                  <a:pos x="T2" y="T3"/>
                </a:cxn>
                <a:cxn ang="0">
                  <a:pos x="T4" y="T5"/>
                </a:cxn>
                <a:cxn ang="0">
                  <a:pos x="T6" y="T7"/>
                </a:cxn>
                <a:cxn ang="0">
                  <a:pos x="T8" y="T9"/>
                </a:cxn>
                <a:cxn ang="0">
                  <a:pos x="T10" y="T11"/>
                </a:cxn>
                <a:cxn ang="0">
                  <a:pos x="T12" y="T13"/>
                </a:cxn>
              </a:cxnLst>
              <a:rect l="0" t="0" r="r" b="b"/>
              <a:pathLst>
                <a:path w="121" h="149">
                  <a:moveTo>
                    <a:pt x="14" y="12"/>
                  </a:moveTo>
                  <a:cubicBezTo>
                    <a:pt x="14" y="11"/>
                    <a:pt x="14" y="11"/>
                    <a:pt x="14" y="11"/>
                  </a:cubicBezTo>
                  <a:cubicBezTo>
                    <a:pt x="46" y="2"/>
                    <a:pt x="77" y="0"/>
                    <a:pt x="103" y="3"/>
                  </a:cubicBezTo>
                  <a:cubicBezTo>
                    <a:pt x="106" y="3"/>
                    <a:pt x="108" y="4"/>
                    <a:pt x="111" y="4"/>
                  </a:cubicBezTo>
                  <a:cubicBezTo>
                    <a:pt x="121" y="63"/>
                    <a:pt x="91" y="122"/>
                    <a:pt x="36" y="149"/>
                  </a:cubicBezTo>
                  <a:cubicBezTo>
                    <a:pt x="0" y="60"/>
                    <a:pt x="0" y="60"/>
                    <a:pt x="0" y="60"/>
                  </a:cubicBezTo>
                  <a:cubicBezTo>
                    <a:pt x="15" y="50"/>
                    <a:pt x="22" y="30"/>
                    <a:pt x="14" y="12"/>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2"/>
            <p:cNvSpPr/>
            <p:nvPr/>
          </p:nvSpPr>
          <p:spPr bwMode="auto">
            <a:xfrm>
              <a:off x="3392487" y="1343819"/>
              <a:ext cx="417513" cy="360363"/>
            </a:xfrm>
            <a:custGeom>
              <a:avLst/>
              <a:gdLst>
                <a:gd name="T0" fmla="*/ 74 w 155"/>
                <a:gd name="T1" fmla="*/ 0 h 134"/>
                <a:gd name="T2" fmla="*/ 74 w 155"/>
                <a:gd name="T3" fmla="*/ 2 h 134"/>
                <a:gd name="T4" fmla="*/ 119 w 155"/>
                <a:gd name="T5" fmla="*/ 26 h 134"/>
                <a:gd name="T6" fmla="*/ 155 w 155"/>
                <a:gd name="T7" fmla="*/ 114 h 134"/>
                <a:gd name="T8" fmla="*/ 0 w 155"/>
                <a:gd name="T9" fmla="*/ 65 h 134"/>
                <a:gd name="T10" fmla="*/ 5 w 155"/>
                <a:gd name="T11" fmla="*/ 58 h 134"/>
                <a:gd name="T12" fmla="*/ 74 w 155"/>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155" h="134">
                  <a:moveTo>
                    <a:pt x="74" y="0"/>
                  </a:moveTo>
                  <a:cubicBezTo>
                    <a:pt x="74" y="2"/>
                    <a:pt x="74" y="2"/>
                    <a:pt x="74" y="2"/>
                  </a:cubicBezTo>
                  <a:cubicBezTo>
                    <a:pt x="82" y="19"/>
                    <a:pt x="100" y="29"/>
                    <a:pt x="119" y="26"/>
                  </a:cubicBezTo>
                  <a:cubicBezTo>
                    <a:pt x="155" y="114"/>
                    <a:pt x="155" y="114"/>
                    <a:pt x="155" y="114"/>
                  </a:cubicBezTo>
                  <a:cubicBezTo>
                    <a:pt x="97" y="134"/>
                    <a:pt x="35" y="113"/>
                    <a:pt x="0" y="65"/>
                  </a:cubicBezTo>
                  <a:cubicBezTo>
                    <a:pt x="2" y="62"/>
                    <a:pt x="3" y="60"/>
                    <a:pt x="5" y="58"/>
                  </a:cubicBezTo>
                  <a:cubicBezTo>
                    <a:pt x="21" y="37"/>
                    <a:pt x="45" y="17"/>
                    <a:pt x="74" y="0"/>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3"/>
            <p:cNvSpPr/>
            <p:nvPr/>
          </p:nvSpPr>
          <p:spPr bwMode="auto">
            <a:xfrm>
              <a:off x="3178175" y="1647031"/>
              <a:ext cx="784225" cy="317500"/>
            </a:xfrm>
            <a:custGeom>
              <a:avLst/>
              <a:gdLst>
                <a:gd name="T0" fmla="*/ 21 w 292"/>
                <a:gd name="T1" fmla="*/ 106 h 118"/>
                <a:gd name="T2" fmla="*/ 28 w 292"/>
                <a:gd name="T3" fmla="*/ 90 h 118"/>
                <a:gd name="T4" fmla="*/ 28 w 292"/>
                <a:gd name="T5" fmla="*/ 90 h 118"/>
                <a:gd name="T6" fmla="*/ 24 w 292"/>
                <a:gd name="T7" fmla="*/ 66 h 118"/>
                <a:gd name="T8" fmla="*/ 24 w 292"/>
                <a:gd name="T9" fmla="*/ 66 h 118"/>
                <a:gd name="T10" fmla="*/ 77 w 292"/>
                <a:gd name="T11" fmla="*/ 25 h 118"/>
                <a:gd name="T12" fmla="*/ 77 w 292"/>
                <a:gd name="T13" fmla="*/ 25 h 118"/>
                <a:gd name="T14" fmla="*/ 140 w 292"/>
                <a:gd name="T15" fmla="*/ 54 h 118"/>
                <a:gd name="T16" fmla="*/ 140 w 292"/>
                <a:gd name="T17" fmla="*/ 54 h 118"/>
                <a:gd name="T18" fmla="*/ 189 w 292"/>
                <a:gd name="T19" fmla="*/ 94 h 118"/>
                <a:gd name="T20" fmla="*/ 189 w 292"/>
                <a:gd name="T21" fmla="*/ 94 h 118"/>
                <a:gd name="T22" fmla="*/ 240 w 292"/>
                <a:gd name="T23" fmla="*/ 117 h 118"/>
                <a:gd name="T24" fmla="*/ 240 w 292"/>
                <a:gd name="T25" fmla="*/ 117 h 118"/>
                <a:gd name="T26" fmla="*/ 278 w 292"/>
                <a:gd name="T27" fmla="*/ 100 h 118"/>
                <a:gd name="T28" fmla="*/ 278 w 292"/>
                <a:gd name="T29" fmla="*/ 100 h 118"/>
                <a:gd name="T30" fmla="*/ 292 w 292"/>
                <a:gd name="T31" fmla="*/ 69 h 118"/>
                <a:gd name="T32" fmla="*/ 292 w 292"/>
                <a:gd name="T33" fmla="*/ 69 h 118"/>
                <a:gd name="T34" fmla="*/ 279 w 292"/>
                <a:gd name="T35" fmla="*/ 29 h 118"/>
                <a:gd name="T36" fmla="*/ 279 w 292"/>
                <a:gd name="T37" fmla="*/ 29 h 118"/>
                <a:gd name="T38" fmla="*/ 265 w 292"/>
                <a:gd name="T39" fmla="*/ 13 h 118"/>
                <a:gd name="T40" fmla="*/ 265 w 292"/>
                <a:gd name="T41" fmla="*/ 13 h 118"/>
                <a:gd name="T42" fmla="*/ 248 w 292"/>
                <a:gd name="T43" fmla="*/ 14 h 118"/>
                <a:gd name="T44" fmla="*/ 248 w 292"/>
                <a:gd name="T45" fmla="*/ 14 h 118"/>
                <a:gd name="T46" fmla="*/ 249 w 292"/>
                <a:gd name="T47" fmla="*/ 31 h 118"/>
                <a:gd name="T48" fmla="*/ 249 w 292"/>
                <a:gd name="T49" fmla="*/ 31 h 118"/>
                <a:gd name="T50" fmla="*/ 249 w 292"/>
                <a:gd name="T51" fmla="*/ 32 h 118"/>
                <a:gd name="T52" fmla="*/ 249 w 292"/>
                <a:gd name="T53" fmla="*/ 32 h 118"/>
                <a:gd name="T54" fmla="*/ 252 w 292"/>
                <a:gd name="T55" fmla="*/ 34 h 118"/>
                <a:gd name="T56" fmla="*/ 252 w 292"/>
                <a:gd name="T57" fmla="*/ 34 h 118"/>
                <a:gd name="T58" fmla="*/ 259 w 292"/>
                <a:gd name="T59" fmla="*/ 43 h 118"/>
                <a:gd name="T60" fmla="*/ 259 w 292"/>
                <a:gd name="T61" fmla="*/ 43 h 118"/>
                <a:gd name="T62" fmla="*/ 267 w 292"/>
                <a:gd name="T63" fmla="*/ 67 h 118"/>
                <a:gd name="T64" fmla="*/ 267 w 292"/>
                <a:gd name="T65" fmla="*/ 67 h 118"/>
                <a:gd name="T66" fmla="*/ 260 w 292"/>
                <a:gd name="T67" fmla="*/ 84 h 118"/>
                <a:gd name="T68" fmla="*/ 260 w 292"/>
                <a:gd name="T69" fmla="*/ 84 h 118"/>
                <a:gd name="T70" fmla="*/ 241 w 292"/>
                <a:gd name="T71" fmla="*/ 92 h 118"/>
                <a:gd name="T72" fmla="*/ 241 w 292"/>
                <a:gd name="T73" fmla="*/ 92 h 118"/>
                <a:gd name="T74" fmla="*/ 203 w 292"/>
                <a:gd name="T75" fmla="*/ 74 h 118"/>
                <a:gd name="T76" fmla="*/ 203 w 292"/>
                <a:gd name="T77" fmla="*/ 74 h 118"/>
                <a:gd name="T78" fmla="*/ 156 w 292"/>
                <a:gd name="T79" fmla="*/ 35 h 118"/>
                <a:gd name="T80" fmla="*/ 156 w 292"/>
                <a:gd name="T81" fmla="*/ 35 h 118"/>
                <a:gd name="T82" fmla="*/ 78 w 292"/>
                <a:gd name="T83" fmla="*/ 1 h 118"/>
                <a:gd name="T84" fmla="*/ 78 w 292"/>
                <a:gd name="T85" fmla="*/ 1 h 118"/>
                <a:gd name="T86" fmla="*/ 24 w 292"/>
                <a:gd name="T87" fmla="*/ 17 h 118"/>
                <a:gd name="T88" fmla="*/ 24 w 292"/>
                <a:gd name="T89" fmla="*/ 17 h 118"/>
                <a:gd name="T90" fmla="*/ 0 w 292"/>
                <a:gd name="T91" fmla="*/ 65 h 118"/>
                <a:gd name="T92" fmla="*/ 0 w 292"/>
                <a:gd name="T93" fmla="*/ 65 h 118"/>
                <a:gd name="T94" fmla="*/ 5 w 292"/>
                <a:gd name="T95" fmla="*/ 99 h 118"/>
                <a:gd name="T96" fmla="*/ 5 w 292"/>
                <a:gd name="T97" fmla="*/ 99 h 118"/>
                <a:gd name="T98" fmla="*/ 16 w 292"/>
                <a:gd name="T99" fmla="*/ 107 h 118"/>
                <a:gd name="T100" fmla="*/ 16 w 292"/>
                <a:gd name="T101" fmla="*/ 107 h 118"/>
                <a:gd name="T102" fmla="*/ 21 w 292"/>
                <a:gd name="T103" fmla="*/ 10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2" h="118">
                  <a:moveTo>
                    <a:pt x="21" y="106"/>
                  </a:moveTo>
                  <a:cubicBezTo>
                    <a:pt x="27" y="104"/>
                    <a:pt x="31" y="97"/>
                    <a:pt x="28" y="90"/>
                  </a:cubicBezTo>
                  <a:cubicBezTo>
                    <a:pt x="28" y="90"/>
                    <a:pt x="28" y="90"/>
                    <a:pt x="28" y="90"/>
                  </a:cubicBezTo>
                  <a:cubicBezTo>
                    <a:pt x="25" y="81"/>
                    <a:pt x="24" y="73"/>
                    <a:pt x="24" y="66"/>
                  </a:cubicBezTo>
                  <a:cubicBezTo>
                    <a:pt x="24" y="66"/>
                    <a:pt x="24" y="66"/>
                    <a:pt x="24" y="66"/>
                  </a:cubicBezTo>
                  <a:cubicBezTo>
                    <a:pt x="26" y="41"/>
                    <a:pt x="46" y="24"/>
                    <a:pt x="77" y="25"/>
                  </a:cubicBezTo>
                  <a:cubicBezTo>
                    <a:pt x="77" y="25"/>
                    <a:pt x="77" y="25"/>
                    <a:pt x="77" y="25"/>
                  </a:cubicBezTo>
                  <a:cubicBezTo>
                    <a:pt x="95" y="26"/>
                    <a:pt x="117" y="34"/>
                    <a:pt x="140" y="54"/>
                  </a:cubicBezTo>
                  <a:cubicBezTo>
                    <a:pt x="140" y="54"/>
                    <a:pt x="140" y="54"/>
                    <a:pt x="140" y="54"/>
                  </a:cubicBezTo>
                  <a:cubicBezTo>
                    <a:pt x="155" y="67"/>
                    <a:pt x="172" y="82"/>
                    <a:pt x="189" y="94"/>
                  </a:cubicBezTo>
                  <a:cubicBezTo>
                    <a:pt x="189" y="94"/>
                    <a:pt x="189" y="94"/>
                    <a:pt x="189" y="94"/>
                  </a:cubicBezTo>
                  <a:cubicBezTo>
                    <a:pt x="205" y="106"/>
                    <a:pt x="222" y="116"/>
                    <a:pt x="240" y="117"/>
                  </a:cubicBezTo>
                  <a:cubicBezTo>
                    <a:pt x="240" y="117"/>
                    <a:pt x="240" y="117"/>
                    <a:pt x="240" y="117"/>
                  </a:cubicBezTo>
                  <a:cubicBezTo>
                    <a:pt x="254" y="118"/>
                    <a:pt x="268" y="112"/>
                    <a:pt x="278" y="100"/>
                  </a:cubicBezTo>
                  <a:cubicBezTo>
                    <a:pt x="278" y="100"/>
                    <a:pt x="278" y="100"/>
                    <a:pt x="278" y="100"/>
                  </a:cubicBezTo>
                  <a:cubicBezTo>
                    <a:pt x="287" y="90"/>
                    <a:pt x="291" y="79"/>
                    <a:pt x="292" y="69"/>
                  </a:cubicBezTo>
                  <a:cubicBezTo>
                    <a:pt x="292" y="69"/>
                    <a:pt x="292" y="69"/>
                    <a:pt x="292" y="69"/>
                  </a:cubicBezTo>
                  <a:cubicBezTo>
                    <a:pt x="292" y="52"/>
                    <a:pt x="285" y="39"/>
                    <a:pt x="279" y="29"/>
                  </a:cubicBezTo>
                  <a:cubicBezTo>
                    <a:pt x="279" y="29"/>
                    <a:pt x="279" y="29"/>
                    <a:pt x="279" y="29"/>
                  </a:cubicBezTo>
                  <a:cubicBezTo>
                    <a:pt x="272" y="19"/>
                    <a:pt x="265" y="13"/>
                    <a:pt x="265" y="13"/>
                  </a:cubicBezTo>
                  <a:cubicBezTo>
                    <a:pt x="265" y="13"/>
                    <a:pt x="265" y="13"/>
                    <a:pt x="265" y="13"/>
                  </a:cubicBezTo>
                  <a:cubicBezTo>
                    <a:pt x="260" y="9"/>
                    <a:pt x="252" y="9"/>
                    <a:pt x="248" y="14"/>
                  </a:cubicBezTo>
                  <a:cubicBezTo>
                    <a:pt x="248" y="14"/>
                    <a:pt x="248" y="14"/>
                    <a:pt x="248" y="14"/>
                  </a:cubicBezTo>
                  <a:cubicBezTo>
                    <a:pt x="243" y="19"/>
                    <a:pt x="244" y="27"/>
                    <a:pt x="249" y="31"/>
                  </a:cubicBezTo>
                  <a:cubicBezTo>
                    <a:pt x="249" y="31"/>
                    <a:pt x="249" y="31"/>
                    <a:pt x="249" y="31"/>
                  </a:cubicBezTo>
                  <a:cubicBezTo>
                    <a:pt x="249" y="31"/>
                    <a:pt x="249" y="31"/>
                    <a:pt x="249" y="32"/>
                  </a:cubicBezTo>
                  <a:cubicBezTo>
                    <a:pt x="249" y="32"/>
                    <a:pt x="249" y="32"/>
                    <a:pt x="249" y="32"/>
                  </a:cubicBezTo>
                  <a:cubicBezTo>
                    <a:pt x="250" y="32"/>
                    <a:pt x="251" y="33"/>
                    <a:pt x="252" y="34"/>
                  </a:cubicBezTo>
                  <a:cubicBezTo>
                    <a:pt x="252" y="34"/>
                    <a:pt x="252" y="34"/>
                    <a:pt x="252" y="34"/>
                  </a:cubicBezTo>
                  <a:cubicBezTo>
                    <a:pt x="253" y="36"/>
                    <a:pt x="256" y="39"/>
                    <a:pt x="259" y="43"/>
                  </a:cubicBezTo>
                  <a:cubicBezTo>
                    <a:pt x="259" y="43"/>
                    <a:pt x="259" y="43"/>
                    <a:pt x="259" y="43"/>
                  </a:cubicBezTo>
                  <a:cubicBezTo>
                    <a:pt x="264" y="50"/>
                    <a:pt x="268" y="59"/>
                    <a:pt x="267" y="67"/>
                  </a:cubicBezTo>
                  <a:cubicBezTo>
                    <a:pt x="267" y="67"/>
                    <a:pt x="267" y="67"/>
                    <a:pt x="267" y="67"/>
                  </a:cubicBezTo>
                  <a:cubicBezTo>
                    <a:pt x="267" y="73"/>
                    <a:pt x="265" y="78"/>
                    <a:pt x="260" y="84"/>
                  </a:cubicBezTo>
                  <a:cubicBezTo>
                    <a:pt x="260" y="84"/>
                    <a:pt x="260" y="84"/>
                    <a:pt x="260" y="84"/>
                  </a:cubicBezTo>
                  <a:cubicBezTo>
                    <a:pt x="253" y="91"/>
                    <a:pt x="248" y="92"/>
                    <a:pt x="241" y="92"/>
                  </a:cubicBezTo>
                  <a:cubicBezTo>
                    <a:pt x="241" y="92"/>
                    <a:pt x="241" y="92"/>
                    <a:pt x="241" y="92"/>
                  </a:cubicBezTo>
                  <a:cubicBezTo>
                    <a:pt x="232" y="92"/>
                    <a:pt x="218" y="85"/>
                    <a:pt x="203" y="74"/>
                  </a:cubicBezTo>
                  <a:cubicBezTo>
                    <a:pt x="203" y="74"/>
                    <a:pt x="203" y="74"/>
                    <a:pt x="203" y="74"/>
                  </a:cubicBezTo>
                  <a:cubicBezTo>
                    <a:pt x="188" y="63"/>
                    <a:pt x="172" y="49"/>
                    <a:pt x="156" y="35"/>
                  </a:cubicBezTo>
                  <a:cubicBezTo>
                    <a:pt x="156" y="35"/>
                    <a:pt x="156" y="35"/>
                    <a:pt x="156" y="35"/>
                  </a:cubicBezTo>
                  <a:cubicBezTo>
                    <a:pt x="130" y="13"/>
                    <a:pt x="103" y="2"/>
                    <a:pt x="78" y="1"/>
                  </a:cubicBezTo>
                  <a:cubicBezTo>
                    <a:pt x="78" y="1"/>
                    <a:pt x="78" y="1"/>
                    <a:pt x="78" y="1"/>
                  </a:cubicBezTo>
                  <a:cubicBezTo>
                    <a:pt x="57" y="0"/>
                    <a:pt x="38" y="5"/>
                    <a:pt x="24" y="17"/>
                  </a:cubicBezTo>
                  <a:cubicBezTo>
                    <a:pt x="24" y="17"/>
                    <a:pt x="24" y="17"/>
                    <a:pt x="24" y="17"/>
                  </a:cubicBezTo>
                  <a:cubicBezTo>
                    <a:pt x="10" y="28"/>
                    <a:pt x="1" y="45"/>
                    <a:pt x="0" y="65"/>
                  </a:cubicBezTo>
                  <a:cubicBezTo>
                    <a:pt x="0" y="65"/>
                    <a:pt x="0" y="65"/>
                    <a:pt x="0" y="65"/>
                  </a:cubicBezTo>
                  <a:cubicBezTo>
                    <a:pt x="0" y="76"/>
                    <a:pt x="1" y="87"/>
                    <a:pt x="5" y="99"/>
                  </a:cubicBezTo>
                  <a:cubicBezTo>
                    <a:pt x="5" y="99"/>
                    <a:pt x="5" y="99"/>
                    <a:pt x="5" y="99"/>
                  </a:cubicBezTo>
                  <a:cubicBezTo>
                    <a:pt x="7" y="103"/>
                    <a:pt x="11" y="106"/>
                    <a:pt x="16" y="107"/>
                  </a:cubicBezTo>
                  <a:cubicBezTo>
                    <a:pt x="16" y="107"/>
                    <a:pt x="16" y="107"/>
                    <a:pt x="16" y="107"/>
                  </a:cubicBezTo>
                  <a:cubicBezTo>
                    <a:pt x="18" y="107"/>
                    <a:pt x="19" y="107"/>
                    <a:pt x="21" y="106"/>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4"/>
            <p:cNvSpPr/>
            <p:nvPr/>
          </p:nvSpPr>
          <p:spPr bwMode="auto">
            <a:xfrm>
              <a:off x="3940175" y="748506"/>
              <a:ext cx="193675" cy="104775"/>
            </a:xfrm>
            <a:custGeom>
              <a:avLst/>
              <a:gdLst>
                <a:gd name="T0" fmla="*/ 1 w 72"/>
                <a:gd name="T1" fmla="*/ 30 h 39"/>
                <a:gd name="T2" fmla="*/ 3 w 72"/>
                <a:gd name="T3" fmla="*/ 35 h 39"/>
                <a:gd name="T4" fmla="*/ 7 w 72"/>
                <a:gd name="T5" fmla="*/ 38 h 39"/>
                <a:gd name="T6" fmla="*/ 70 w 72"/>
                <a:gd name="T7" fmla="*/ 22 h 39"/>
                <a:gd name="T8" fmla="*/ 71 w 72"/>
                <a:gd name="T9" fmla="*/ 17 h 39"/>
                <a:gd name="T10" fmla="*/ 66 w 72"/>
                <a:gd name="T11" fmla="*/ 3 h 39"/>
                <a:gd name="T12" fmla="*/ 62 w 72"/>
                <a:gd name="T13" fmla="*/ 0 h 39"/>
                <a:gd name="T14" fmla="*/ 2 w 72"/>
                <a:gd name="T15" fmla="*/ 25 h 39"/>
                <a:gd name="T16" fmla="*/ 1 w 72"/>
                <a:gd name="T17"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39">
                  <a:moveTo>
                    <a:pt x="1" y="30"/>
                  </a:moveTo>
                  <a:cubicBezTo>
                    <a:pt x="3" y="35"/>
                    <a:pt x="3" y="35"/>
                    <a:pt x="3" y="35"/>
                  </a:cubicBezTo>
                  <a:cubicBezTo>
                    <a:pt x="4" y="37"/>
                    <a:pt x="5" y="39"/>
                    <a:pt x="7" y="38"/>
                  </a:cubicBezTo>
                  <a:cubicBezTo>
                    <a:pt x="70" y="22"/>
                    <a:pt x="70" y="22"/>
                    <a:pt x="70" y="22"/>
                  </a:cubicBezTo>
                  <a:cubicBezTo>
                    <a:pt x="71" y="21"/>
                    <a:pt x="72" y="19"/>
                    <a:pt x="71" y="17"/>
                  </a:cubicBezTo>
                  <a:cubicBezTo>
                    <a:pt x="66" y="3"/>
                    <a:pt x="66" y="3"/>
                    <a:pt x="66" y="3"/>
                  </a:cubicBezTo>
                  <a:cubicBezTo>
                    <a:pt x="65" y="1"/>
                    <a:pt x="64" y="0"/>
                    <a:pt x="62" y="0"/>
                  </a:cubicBezTo>
                  <a:cubicBezTo>
                    <a:pt x="2" y="25"/>
                    <a:pt x="2" y="25"/>
                    <a:pt x="2" y="25"/>
                  </a:cubicBezTo>
                  <a:cubicBezTo>
                    <a:pt x="1" y="26"/>
                    <a:pt x="0" y="28"/>
                    <a:pt x="1" y="3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5"/>
            <p:cNvSpPr/>
            <p:nvPr/>
          </p:nvSpPr>
          <p:spPr bwMode="auto">
            <a:xfrm>
              <a:off x="3876675" y="596106"/>
              <a:ext cx="133350" cy="182563"/>
            </a:xfrm>
            <a:custGeom>
              <a:avLst/>
              <a:gdLst>
                <a:gd name="T0" fmla="*/ 2 w 50"/>
                <a:gd name="T1" fmla="*/ 64 h 68"/>
                <a:gd name="T2" fmla="*/ 7 w 50"/>
                <a:gd name="T3" fmla="*/ 66 h 68"/>
                <a:gd name="T4" fmla="*/ 12 w 50"/>
                <a:gd name="T5" fmla="*/ 66 h 68"/>
                <a:gd name="T6" fmla="*/ 49 w 50"/>
                <a:gd name="T7" fmla="*/ 13 h 68"/>
                <a:gd name="T8" fmla="*/ 47 w 50"/>
                <a:gd name="T9" fmla="*/ 9 h 68"/>
                <a:gd name="T10" fmla="*/ 34 w 50"/>
                <a:gd name="T11" fmla="*/ 1 h 68"/>
                <a:gd name="T12" fmla="*/ 30 w 50"/>
                <a:gd name="T13" fmla="*/ 1 h 68"/>
                <a:gd name="T14" fmla="*/ 0 w 50"/>
                <a:gd name="T15" fmla="*/ 59 h 68"/>
                <a:gd name="T16" fmla="*/ 2 w 50"/>
                <a:gd name="T17"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68">
                  <a:moveTo>
                    <a:pt x="2" y="64"/>
                  </a:moveTo>
                  <a:cubicBezTo>
                    <a:pt x="7" y="66"/>
                    <a:pt x="7" y="66"/>
                    <a:pt x="7" y="66"/>
                  </a:cubicBezTo>
                  <a:cubicBezTo>
                    <a:pt x="9" y="68"/>
                    <a:pt x="11" y="68"/>
                    <a:pt x="12" y="66"/>
                  </a:cubicBezTo>
                  <a:cubicBezTo>
                    <a:pt x="49" y="13"/>
                    <a:pt x="49" y="13"/>
                    <a:pt x="49" y="13"/>
                  </a:cubicBezTo>
                  <a:cubicBezTo>
                    <a:pt x="50" y="12"/>
                    <a:pt x="49" y="10"/>
                    <a:pt x="47" y="9"/>
                  </a:cubicBezTo>
                  <a:cubicBezTo>
                    <a:pt x="34" y="1"/>
                    <a:pt x="34" y="1"/>
                    <a:pt x="34" y="1"/>
                  </a:cubicBezTo>
                  <a:cubicBezTo>
                    <a:pt x="33" y="0"/>
                    <a:pt x="30" y="0"/>
                    <a:pt x="30" y="1"/>
                  </a:cubicBezTo>
                  <a:cubicBezTo>
                    <a:pt x="0" y="59"/>
                    <a:pt x="0" y="59"/>
                    <a:pt x="0" y="59"/>
                  </a:cubicBezTo>
                  <a:cubicBezTo>
                    <a:pt x="0" y="61"/>
                    <a:pt x="1" y="63"/>
                    <a:pt x="2" y="64"/>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 name="标题 2"/>
          <p:cNvSpPr>
            <a:spLocks noGrp="1"/>
          </p:cNvSpPr>
          <p:nvPr>
            <p:ph type="title"/>
          </p:nvPr>
        </p:nvSpPr>
        <p:spPr/>
        <p:txBody>
          <a:bodyPr>
            <a:normAutofit/>
          </a:bodyPr>
          <a:lstStyle/>
          <a:p>
            <a:r>
              <a:rPr lang="zh-CN" altLang="zh-CN" dirty="0"/>
              <a:t>（四）互联网+</a:t>
            </a:r>
          </a:p>
        </p:txBody>
      </p:sp>
      <p:sp>
        <p:nvSpPr>
          <p:cNvPr id="4" name="内容占位符 3"/>
          <p:cNvSpPr>
            <a:spLocks noGrp="1"/>
          </p:cNvSpPr>
          <p:nvPr>
            <p:ph sz="quarter" idx="10"/>
          </p:nvPr>
        </p:nvSpPr>
        <p:spPr>
          <a:xfrm>
            <a:off x="669925" y="1092200"/>
            <a:ext cx="10574020" cy="788035"/>
          </a:xfrm>
        </p:spPr>
        <p:txBody>
          <a:bodyPr>
            <a:normAutofit/>
          </a:bodyPr>
          <a:lstStyle/>
          <a:p>
            <a:r>
              <a:rPr dirty="0">
                <a:solidFill>
                  <a:schemeClr val="bg1"/>
                </a:solidFill>
              </a:rPr>
              <a:t>1．互联网+的主要特征</a:t>
            </a:r>
          </a:p>
        </p:txBody>
      </p:sp>
      <p:sp>
        <p:nvSpPr>
          <p:cNvPr id="5" name="内容占位符 3"/>
          <p:cNvSpPr>
            <a:spLocks noGrp="1"/>
          </p:cNvSpPr>
          <p:nvPr/>
        </p:nvSpPr>
        <p:spPr>
          <a:xfrm>
            <a:off x="1236980" y="1993900"/>
            <a:ext cx="10193020" cy="3368675"/>
          </a:xfrm>
          <a:prstGeom prst="rect">
            <a:avLst/>
          </a:prstGeom>
        </p:spPr>
        <p:txBody>
          <a:bodyPr vert="horz" lIns="91440" tIns="45720" rIns="91440" bIns="45720" rtlCol="0">
            <a:noAutofit/>
          </a:bodyPr>
          <a:lstStyle>
            <a:lvl1pPr marL="0" indent="625475" algn="l" defTabSz="914400" rtl="0" eaLnBrk="1" latinLnBrk="0" hangingPunct="1">
              <a:lnSpc>
                <a:spcPct val="130000"/>
              </a:lnSpc>
              <a:spcBef>
                <a:spcPts val="0"/>
              </a:spcBef>
              <a:buFont typeface="Arial" panose="020B0604020202020204" pitchFamily="34" charset="0"/>
              <a:buNone/>
              <a:defRPr sz="2400" kern="1200">
                <a:solidFill>
                  <a:schemeClr val="tx1"/>
                </a:solidFill>
                <a:latin typeface="+mn-ea"/>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ea"/>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fontAlgn="auto">
              <a:lnSpc>
                <a:spcPct val="120000"/>
              </a:lnSpc>
              <a:spcBef>
                <a:spcPts val="600"/>
              </a:spcBef>
              <a:spcAft>
                <a:spcPts val="600"/>
              </a:spcAft>
            </a:pPr>
            <a:r>
              <a:rPr lang="zh-CN" altLang="zh-CN" b="1" dirty="0"/>
              <a:t>跨界融合：</a:t>
            </a:r>
            <a:r>
              <a:rPr lang="zh-CN" altLang="zh-CN" dirty="0"/>
              <a:t>利用互联网与传统行业进行变革、开放和重塑融合，使创新的基础更坚实，实现群体智能，缩短研发到产业化的路程。</a:t>
            </a:r>
          </a:p>
          <a:p>
            <a:pPr indent="0" fontAlgn="auto">
              <a:lnSpc>
                <a:spcPct val="120000"/>
              </a:lnSpc>
              <a:spcBef>
                <a:spcPts val="600"/>
              </a:spcBef>
              <a:spcAft>
                <a:spcPts val="600"/>
              </a:spcAft>
            </a:pPr>
            <a:r>
              <a:rPr lang="zh-CN" altLang="zh-CN" b="1" dirty="0"/>
              <a:t>创新驱动：</a:t>
            </a:r>
            <a:r>
              <a:rPr lang="zh-CN" altLang="zh-CN" dirty="0"/>
              <a:t>创新驱动发展是互联网的特质，适合中国目前经济发展方式，而用互联网思维来变革求发展，也更能发挥创新的力量。</a:t>
            </a:r>
          </a:p>
          <a:p>
            <a:pPr indent="0" fontAlgn="auto">
              <a:lnSpc>
                <a:spcPct val="120000"/>
              </a:lnSpc>
              <a:spcBef>
                <a:spcPts val="600"/>
              </a:spcBef>
              <a:spcAft>
                <a:spcPts val="600"/>
              </a:spcAft>
            </a:pPr>
            <a:r>
              <a:rPr lang="zh-CN" altLang="zh-CN" b="1" dirty="0"/>
              <a:t>重塑结构：</a:t>
            </a:r>
            <a:r>
              <a:rPr lang="zh-CN" altLang="zh-CN" dirty="0"/>
              <a:t>新时代的信息革命、全球化、互联网行业，打破了原有的各种结构，权力、议事规则、话语权不断在发生变化，互联网+社会治理、虚拟社会治理与传统的社会结构有很大的不同。</a:t>
            </a:r>
          </a:p>
        </p:txBody>
      </p:sp>
      <p:grpSp>
        <p:nvGrpSpPr>
          <p:cNvPr id="12" name="组合 11"/>
          <p:cNvGrpSpPr/>
          <p:nvPr/>
        </p:nvGrpSpPr>
        <p:grpSpPr>
          <a:xfrm>
            <a:off x="495935" y="2165350"/>
            <a:ext cx="527685" cy="2260600"/>
            <a:chOff x="961" y="3410"/>
            <a:chExt cx="831" cy="3560"/>
          </a:xfrm>
        </p:grpSpPr>
        <p:sp>
          <p:nvSpPr>
            <p:cNvPr id="6" name="流程图: 库存数据 5"/>
            <p:cNvSpPr/>
            <p:nvPr/>
          </p:nvSpPr>
          <p:spPr>
            <a:xfrm>
              <a:off x="961" y="3410"/>
              <a:ext cx="828" cy="380"/>
            </a:xfrm>
            <a:prstGeom prst="flowChartOnlineStorage">
              <a:avLst/>
            </a:prstGeom>
            <a:solidFill>
              <a:srgbClr val="FED3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流程图: 库存数据 7"/>
            <p:cNvSpPr/>
            <p:nvPr/>
          </p:nvSpPr>
          <p:spPr>
            <a:xfrm>
              <a:off x="964" y="4990"/>
              <a:ext cx="828" cy="380"/>
            </a:xfrm>
            <a:prstGeom prst="flowChartOnlineStorage">
              <a:avLst/>
            </a:prstGeom>
            <a:solidFill>
              <a:srgbClr val="015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流程图: 库存数据 9"/>
            <p:cNvSpPr/>
            <p:nvPr/>
          </p:nvSpPr>
          <p:spPr>
            <a:xfrm>
              <a:off x="964" y="6590"/>
              <a:ext cx="828" cy="380"/>
            </a:xfrm>
            <a:prstGeom prst="flowChartOnlineStorage">
              <a:avLst/>
            </a:prstGeom>
            <a:solidFill>
              <a:srgbClr val="FED3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5715" y="6105525"/>
            <a:ext cx="12180570" cy="173355"/>
          </a:xfrm>
          <a:prstGeom prst="rect">
            <a:avLst/>
          </a:prstGeom>
          <a:solidFill>
            <a:srgbClr val="FED31C"/>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274323" y="1100633"/>
            <a:ext cx="10155677" cy="5178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flipV="1">
            <a:off x="609600" y="969843"/>
            <a:ext cx="470284" cy="670057"/>
            <a:chOff x="3173412" y="596106"/>
            <a:chExt cx="960438" cy="1368425"/>
          </a:xfrm>
        </p:grpSpPr>
        <p:sp>
          <p:nvSpPr>
            <p:cNvPr id="15" name="Freeform 9"/>
            <p:cNvSpPr/>
            <p:nvPr/>
          </p:nvSpPr>
          <p:spPr bwMode="auto">
            <a:xfrm>
              <a:off x="3586162" y="1178719"/>
              <a:ext cx="193675" cy="214313"/>
            </a:xfrm>
            <a:custGeom>
              <a:avLst/>
              <a:gdLst>
                <a:gd name="T0" fmla="*/ 61 w 72"/>
                <a:gd name="T1" fmla="*/ 23 h 80"/>
                <a:gd name="T2" fmla="*/ 22 w 72"/>
                <a:gd name="T3" fmla="*/ 6 h 80"/>
                <a:gd name="T4" fmla="*/ 22 w 72"/>
                <a:gd name="T5" fmla="*/ 6 h 80"/>
                <a:gd name="T6" fmla="*/ 6 w 72"/>
                <a:gd name="T7" fmla="*/ 45 h 80"/>
                <a:gd name="T8" fmla="*/ 11 w 72"/>
                <a:gd name="T9" fmla="*/ 58 h 80"/>
                <a:gd name="T10" fmla="*/ 50 w 72"/>
                <a:gd name="T11" fmla="*/ 74 h 80"/>
                <a:gd name="T12" fmla="*/ 50 w 72"/>
                <a:gd name="T13" fmla="*/ 74 h 80"/>
                <a:gd name="T14" fmla="*/ 66 w 72"/>
                <a:gd name="T15" fmla="*/ 35 h 80"/>
                <a:gd name="T16" fmla="*/ 61 w 72"/>
                <a:gd name="T17" fmla="*/ 2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80">
                  <a:moveTo>
                    <a:pt x="61" y="23"/>
                  </a:moveTo>
                  <a:cubicBezTo>
                    <a:pt x="54" y="7"/>
                    <a:pt x="37" y="0"/>
                    <a:pt x="22" y="6"/>
                  </a:cubicBezTo>
                  <a:cubicBezTo>
                    <a:pt x="22" y="6"/>
                    <a:pt x="22" y="6"/>
                    <a:pt x="22" y="6"/>
                  </a:cubicBezTo>
                  <a:cubicBezTo>
                    <a:pt x="7" y="13"/>
                    <a:pt x="0" y="30"/>
                    <a:pt x="6" y="45"/>
                  </a:cubicBezTo>
                  <a:cubicBezTo>
                    <a:pt x="11" y="58"/>
                    <a:pt x="11" y="58"/>
                    <a:pt x="11" y="58"/>
                  </a:cubicBezTo>
                  <a:cubicBezTo>
                    <a:pt x="17" y="73"/>
                    <a:pt x="35" y="80"/>
                    <a:pt x="50" y="74"/>
                  </a:cubicBezTo>
                  <a:cubicBezTo>
                    <a:pt x="50" y="74"/>
                    <a:pt x="50" y="74"/>
                    <a:pt x="50" y="74"/>
                  </a:cubicBezTo>
                  <a:cubicBezTo>
                    <a:pt x="65" y="68"/>
                    <a:pt x="72" y="50"/>
                    <a:pt x="66" y="35"/>
                  </a:cubicBezTo>
                  <a:lnTo>
                    <a:pt x="61" y="23"/>
                  </a:lnTo>
                  <a:close/>
                </a:path>
              </a:pathLst>
            </a:custGeom>
            <a:solidFill>
              <a:srgbClr val="23A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0"/>
            <p:cNvSpPr/>
            <p:nvPr/>
          </p:nvSpPr>
          <p:spPr bwMode="auto">
            <a:xfrm>
              <a:off x="3173412" y="640556"/>
              <a:ext cx="866775" cy="838200"/>
            </a:xfrm>
            <a:custGeom>
              <a:avLst/>
              <a:gdLst>
                <a:gd name="T0" fmla="*/ 323 w 323"/>
                <a:gd name="T1" fmla="*/ 208 h 312"/>
                <a:gd name="T2" fmla="*/ 321 w 323"/>
                <a:gd name="T3" fmla="*/ 208 h 312"/>
                <a:gd name="T4" fmla="*/ 223 w 323"/>
                <a:gd name="T5" fmla="*/ 216 h 312"/>
                <a:gd name="T6" fmla="*/ 172 w 323"/>
                <a:gd name="T7" fmla="*/ 198 h 312"/>
                <a:gd name="T8" fmla="*/ 150 w 323"/>
                <a:gd name="T9" fmla="*/ 247 h 312"/>
                <a:gd name="T10" fmla="*/ 74 w 323"/>
                <a:gd name="T11" fmla="*/ 309 h 312"/>
                <a:gd name="T12" fmla="*/ 73 w 323"/>
                <a:gd name="T13" fmla="*/ 312 h 312"/>
                <a:gd name="T14" fmla="*/ 67 w 323"/>
                <a:gd name="T15" fmla="*/ 299 h 312"/>
                <a:gd name="T16" fmla="*/ 28 w 323"/>
                <a:gd name="T17" fmla="*/ 207 h 312"/>
                <a:gd name="T18" fmla="*/ 102 w 323"/>
                <a:gd name="T19" fmla="*/ 28 h 312"/>
                <a:gd name="T20" fmla="*/ 280 w 323"/>
                <a:gd name="T21" fmla="*/ 102 h 312"/>
                <a:gd name="T22" fmla="*/ 319 w 323"/>
                <a:gd name="T23" fmla="*/ 195 h 312"/>
                <a:gd name="T24" fmla="*/ 323 w 323"/>
                <a:gd name="T25" fmla="*/ 208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312">
                  <a:moveTo>
                    <a:pt x="323" y="208"/>
                  </a:moveTo>
                  <a:cubicBezTo>
                    <a:pt x="322" y="208"/>
                    <a:pt x="322" y="208"/>
                    <a:pt x="321" y="208"/>
                  </a:cubicBezTo>
                  <a:cubicBezTo>
                    <a:pt x="292" y="204"/>
                    <a:pt x="258" y="207"/>
                    <a:pt x="223" y="216"/>
                  </a:cubicBezTo>
                  <a:cubicBezTo>
                    <a:pt x="214" y="198"/>
                    <a:pt x="192" y="190"/>
                    <a:pt x="172" y="198"/>
                  </a:cubicBezTo>
                  <a:cubicBezTo>
                    <a:pt x="153" y="206"/>
                    <a:pt x="143" y="227"/>
                    <a:pt x="150" y="247"/>
                  </a:cubicBezTo>
                  <a:cubicBezTo>
                    <a:pt x="118" y="265"/>
                    <a:pt x="92" y="286"/>
                    <a:pt x="74" y="309"/>
                  </a:cubicBezTo>
                  <a:cubicBezTo>
                    <a:pt x="74" y="310"/>
                    <a:pt x="73" y="311"/>
                    <a:pt x="73" y="312"/>
                  </a:cubicBezTo>
                  <a:cubicBezTo>
                    <a:pt x="70" y="308"/>
                    <a:pt x="68" y="303"/>
                    <a:pt x="67" y="299"/>
                  </a:cubicBezTo>
                  <a:cubicBezTo>
                    <a:pt x="28" y="207"/>
                    <a:pt x="28" y="207"/>
                    <a:pt x="28" y="207"/>
                  </a:cubicBezTo>
                  <a:cubicBezTo>
                    <a:pt x="0" y="137"/>
                    <a:pt x="33" y="57"/>
                    <a:pt x="102" y="28"/>
                  </a:cubicBezTo>
                  <a:cubicBezTo>
                    <a:pt x="172" y="0"/>
                    <a:pt x="252" y="33"/>
                    <a:pt x="280" y="102"/>
                  </a:cubicBezTo>
                  <a:cubicBezTo>
                    <a:pt x="319" y="195"/>
                    <a:pt x="319" y="195"/>
                    <a:pt x="319" y="195"/>
                  </a:cubicBezTo>
                  <a:cubicBezTo>
                    <a:pt x="320" y="199"/>
                    <a:pt x="322" y="204"/>
                    <a:pt x="323" y="208"/>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1"/>
            <p:cNvSpPr/>
            <p:nvPr/>
          </p:nvSpPr>
          <p:spPr bwMode="auto">
            <a:xfrm>
              <a:off x="3752850" y="1234281"/>
              <a:ext cx="325438" cy="400050"/>
            </a:xfrm>
            <a:custGeom>
              <a:avLst/>
              <a:gdLst>
                <a:gd name="T0" fmla="*/ 14 w 121"/>
                <a:gd name="T1" fmla="*/ 12 h 149"/>
                <a:gd name="T2" fmla="*/ 14 w 121"/>
                <a:gd name="T3" fmla="*/ 11 h 149"/>
                <a:gd name="T4" fmla="*/ 103 w 121"/>
                <a:gd name="T5" fmla="*/ 3 h 149"/>
                <a:gd name="T6" fmla="*/ 111 w 121"/>
                <a:gd name="T7" fmla="*/ 4 h 149"/>
                <a:gd name="T8" fmla="*/ 36 w 121"/>
                <a:gd name="T9" fmla="*/ 149 h 149"/>
                <a:gd name="T10" fmla="*/ 0 w 121"/>
                <a:gd name="T11" fmla="*/ 60 h 149"/>
                <a:gd name="T12" fmla="*/ 14 w 121"/>
                <a:gd name="T13" fmla="*/ 12 h 149"/>
              </a:gdLst>
              <a:ahLst/>
              <a:cxnLst>
                <a:cxn ang="0">
                  <a:pos x="T0" y="T1"/>
                </a:cxn>
                <a:cxn ang="0">
                  <a:pos x="T2" y="T3"/>
                </a:cxn>
                <a:cxn ang="0">
                  <a:pos x="T4" y="T5"/>
                </a:cxn>
                <a:cxn ang="0">
                  <a:pos x="T6" y="T7"/>
                </a:cxn>
                <a:cxn ang="0">
                  <a:pos x="T8" y="T9"/>
                </a:cxn>
                <a:cxn ang="0">
                  <a:pos x="T10" y="T11"/>
                </a:cxn>
                <a:cxn ang="0">
                  <a:pos x="T12" y="T13"/>
                </a:cxn>
              </a:cxnLst>
              <a:rect l="0" t="0" r="r" b="b"/>
              <a:pathLst>
                <a:path w="121" h="149">
                  <a:moveTo>
                    <a:pt x="14" y="12"/>
                  </a:moveTo>
                  <a:cubicBezTo>
                    <a:pt x="14" y="11"/>
                    <a:pt x="14" y="11"/>
                    <a:pt x="14" y="11"/>
                  </a:cubicBezTo>
                  <a:cubicBezTo>
                    <a:pt x="46" y="2"/>
                    <a:pt x="77" y="0"/>
                    <a:pt x="103" y="3"/>
                  </a:cubicBezTo>
                  <a:cubicBezTo>
                    <a:pt x="106" y="3"/>
                    <a:pt x="108" y="4"/>
                    <a:pt x="111" y="4"/>
                  </a:cubicBezTo>
                  <a:cubicBezTo>
                    <a:pt x="121" y="63"/>
                    <a:pt x="91" y="122"/>
                    <a:pt x="36" y="149"/>
                  </a:cubicBezTo>
                  <a:cubicBezTo>
                    <a:pt x="0" y="60"/>
                    <a:pt x="0" y="60"/>
                    <a:pt x="0" y="60"/>
                  </a:cubicBezTo>
                  <a:cubicBezTo>
                    <a:pt x="15" y="50"/>
                    <a:pt x="22" y="30"/>
                    <a:pt x="14" y="12"/>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2"/>
            <p:cNvSpPr/>
            <p:nvPr/>
          </p:nvSpPr>
          <p:spPr bwMode="auto">
            <a:xfrm>
              <a:off x="3392487" y="1343819"/>
              <a:ext cx="417513" cy="360363"/>
            </a:xfrm>
            <a:custGeom>
              <a:avLst/>
              <a:gdLst>
                <a:gd name="T0" fmla="*/ 74 w 155"/>
                <a:gd name="T1" fmla="*/ 0 h 134"/>
                <a:gd name="T2" fmla="*/ 74 w 155"/>
                <a:gd name="T3" fmla="*/ 2 h 134"/>
                <a:gd name="T4" fmla="*/ 119 w 155"/>
                <a:gd name="T5" fmla="*/ 26 h 134"/>
                <a:gd name="T6" fmla="*/ 155 w 155"/>
                <a:gd name="T7" fmla="*/ 114 h 134"/>
                <a:gd name="T8" fmla="*/ 0 w 155"/>
                <a:gd name="T9" fmla="*/ 65 h 134"/>
                <a:gd name="T10" fmla="*/ 5 w 155"/>
                <a:gd name="T11" fmla="*/ 58 h 134"/>
                <a:gd name="T12" fmla="*/ 74 w 155"/>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155" h="134">
                  <a:moveTo>
                    <a:pt x="74" y="0"/>
                  </a:moveTo>
                  <a:cubicBezTo>
                    <a:pt x="74" y="2"/>
                    <a:pt x="74" y="2"/>
                    <a:pt x="74" y="2"/>
                  </a:cubicBezTo>
                  <a:cubicBezTo>
                    <a:pt x="82" y="19"/>
                    <a:pt x="100" y="29"/>
                    <a:pt x="119" y="26"/>
                  </a:cubicBezTo>
                  <a:cubicBezTo>
                    <a:pt x="155" y="114"/>
                    <a:pt x="155" y="114"/>
                    <a:pt x="155" y="114"/>
                  </a:cubicBezTo>
                  <a:cubicBezTo>
                    <a:pt x="97" y="134"/>
                    <a:pt x="35" y="113"/>
                    <a:pt x="0" y="65"/>
                  </a:cubicBezTo>
                  <a:cubicBezTo>
                    <a:pt x="2" y="62"/>
                    <a:pt x="3" y="60"/>
                    <a:pt x="5" y="58"/>
                  </a:cubicBezTo>
                  <a:cubicBezTo>
                    <a:pt x="21" y="37"/>
                    <a:pt x="45" y="17"/>
                    <a:pt x="74" y="0"/>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3"/>
            <p:cNvSpPr/>
            <p:nvPr/>
          </p:nvSpPr>
          <p:spPr bwMode="auto">
            <a:xfrm>
              <a:off x="3178175" y="1647031"/>
              <a:ext cx="784225" cy="317500"/>
            </a:xfrm>
            <a:custGeom>
              <a:avLst/>
              <a:gdLst>
                <a:gd name="T0" fmla="*/ 21 w 292"/>
                <a:gd name="T1" fmla="*/ 106 h 118"/>
                <a:gd name="T2" fmla="*/ 28 w 292"/>
                <a:gd name="T3" fmla="*/ 90 h 118"/>
                <a:gd name="T4" fmla="*/ 28 w 292"/>
                <a:gd name="T5" fmla="*/ 90 h 118"/>
                <a:gd name="T6" fmla="*/ 24 w 292"/>
                <a:gd name="T7" fmla="*/ 66 h 118"/>
                <a:gd name="T8" fmla="*/ 24 w 292"/>
                <a:gd name="T9" fmla="*/ 66 h 118"/>
                <a:gd name="T10" fmla="*/ 77 w 292"/>
                <a:gd name="T11" fmla="*/ 25 h 118"/>
                <a:gd name="T12" fmla="*/ 77 w 292"/>
                <a:gd name="T13" fmla="*/ 25 h 118"/>
                <a:gd name="T14" fmla="*/ 140 w 292"/>
                <a:gd name="T15" fmla="*/ 54 h 118"/>
                <a:gd name="T16" fmla="*/ 140 w 292"/>
                <a:gd name="T17" fmla="*/ 54 h 118"/>
                <a:gd name="T18" fmla="*/ 189 w 292"/>
                <a:gd name="T19" fmla="*/ 94 h 118"/>
                <a:gd name="T20" fmla="*/ 189 w 292"/>
                <a:gd name="T21" fmla="*/ 94 h 118"/>
                <a:gd name="T22" fmla="*/ 240 w 292"/>
                <a:gd name="T23" fmla="*/ 117 h 118"/>
                <a:gd name="T24" fmla="*/ 240 w 292"/>
                <a:gd name="T25" fmla="*/ 117 h 118"/>
                <a:gd name="T26" fmla="*/ 278 w 292"/>
                <a:gd name="T27" fmla="*/ 100 h 118"/>
                <a:gd name="T28" fmla="*/ 278 w 292"/>
                <a:gd name="T29" fmla="*/ 100 h 118"/>
                <a:gd name="T30" fmla="*/ 292 w 292"/>
                <a:gd name="T31" fmla="*/ 69 h 118"/>
                <a:gd name="T32" fmla="*/ 292 w 292"/>
                <a:gd name="T33" fmla="*/ 69 h 118"/>
                <a:gd name="T34" fmla="*/ 279 w 292"/>
                <a:gd name="T35" fmla="*/ 29 h 118"/>
                <a:gd name="T36" fmla="*/ 279 w 292"/>
                <a:gd name="T37" fmla="*/ 29 h 118"/>
                <a:gd name="T38" fmla="*/ 265 w 292"/>
                <a:gd name="T39" fmla="*/ 13 h 118"/>
                <a:gd name="T40" fmla="*/ 265 w 292"/>
                <a:gd name="T41" fmla="*/ 13 h 118"/>
                <a:gd name="T42" fmla="*/ 248 w 292"/>
                <a:gd name="T43" fmla="*/ 14 h 118"/>
                <a:gd name="T44" fmla="*/ 248 w 292"/>
                <a:gd name="T45" fmla="*/ 14 h 118"/>
                <a:gd name="T46" fmla="*/ 249 w 292"/>
                <a:gd name="T47" fmla="*/ 31 h 118"/>
                <a:gd name="T48" fmla="*/ 249 w 292"/>
                <a:gd name="T49" fmla="*/ 31 h 118"/>
                <a:gd name="T50" fmla="*/ 249 w 292"/>
                <a:gd name="T51" fmla="*/ 32 h 118"/>
                <a:gd name="T52" fmla="*/ 249 w 292"/>
                <a:gd name="T53" fmla="*/ 32 h 118"/>
                <a:gd name="T54" fmla="*/ 252 w 292"/>
                <a:gd name="T55" fmla="*/ 34 h 118"/>
                <a:gd name="T56" fmla="*/ 252 w 292"/>
                <a:gd name="T57" fmla="*/ 34 h 118"/>
                <a:gd name="T58" fmla="*/ 259 w 292"/>
                <a:gd name="T59" fmla="*/ 43 h 118"/>
                <a:gd name="T60" fmla="*/ 259 w 292"/>
                <a:gd name="T61" fmla="*/ 43 h 118"/>
                <a:gd name="T62" fmla="*/ 267 w 292"/>
                <a:gd name="T63" fmla="*/ 67 h 118"/>
                <a:gd name="T64" fmla="*/ 267 w 292"/>
                <a:gd name="T65" fmla="*/ 67 h 118"/>
                <a:gd name="T66" fmla="*/ 260 w 292"/>
                <a:gd name="T67" fmla="*/ 84 h 118"/>
                <a:gd name="T68" fmla="*/ 260 w 292"/>
                <a:gd name="T69" fmla="*/ 84 h 118"/>
                <a:gd name="T70" fmla="*/ 241 w 292"/>
                <a:gd name="T71" fmla="*/ 92 h 118"/>
                <a:gd name="T72" fmla="*/ 241 w 292"/>
                <a:gd name="T73" fmla="*/ 92 h 118"/>
                <a:gd name="T74" fmla="*/ 203 w 292"/>
                <a:gd name="T75" fmla="*/ 74 h 118"/>
                <a:gd name="T76" fmla="*/ 203 w 292"/>
                <a:gd name="T77" fmla="*/ 74 h 118"/>
                <a:gd name="T78" fmla="*/ 156 w 292"/>
                <a:gd name="T79" fmla="*/ 35 h 118"/>
                <a:gd name="T80" fmla="*/ 156 w 292"/>
                <a:gd name="T81" fmla="*/ 35 h 118"/>
                <a:gd name="T82" fmla="*/ 78 w 292"/>
                <a:gd name="T83" fmla="*/ 1 h 118"/>
                <a:gd name="T84" fmla="*/ 78 w 292"/>
                <a:gd name="T85" fmla="*/ 1 h 118"/>
                <a:gd name="T86" fmla="*/ 24 w 292"/>
                <a:gd name="T87" fmla="*/ 17 h 118"/>
                <a:gd name="T88" fmla="*/ 24 w 292"/>
                <a:gd name="T89" fmla="*/ 17 h 118"/>
                <a:gd name="T90" fmla="*/ 0 w 292"/>
                <a:gd name="T91" fmla="*/ 65 h 118"/>
                <a:gd name="T92" fmla="*/ 0 w 292"/>
                <a:gd name="T93" fmla="*/ 65 h 118"/>
                <a:gd name="T94" fmla="*/ 5 w 292"/>
                <a:gd name="T95" fmla="*/ 99 h 118"/>
                <a:gd name="T96" fmla="*/ 5 w 292"/>
                <a:gd name="T97" fmla="*/ 99 h 118"/>
                <a:gd name="T98" fmla="*/ 16 w 292"/>
                <a:gd name="T99" fmla="*/ 107 h 118"/>
                <a:gd name="T100" fmla="*/ 16 w 292"/>
                <a:gd name="T101" fmla="*/ 107 h 118"/>
                <a:gd name="T102" fmla="*/ 21 w 292"/>
                <a:gd name="T103" fmla="*/ 10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2" h="118">
                  <a:moveTo>
                    <a:pt x="21" y="106"/>
                  </a:moveTo>
                  <a:cubicBezTo>
                    <a:pt x="27" y="104"/>
                    <a:pt x="31" y="97"/>
                    <a:pt x="28" y="90"/>
                  </a:cubicBezTo>
                  <a:cubicBezTo>
                    <a:pt x="28" y="90"/>
                    <a:pt x="28" y="90"/>
                    <a:pt x="28" y="90"/>
                  </a:cubicBezTo>
                  <a:cubicBezTo>
                    <a:pt x="25" y="81"/>
                    <a:pt x="24" y="73"/>
                    <a:pt x="24" y="66"/>
                  </a:cubicBezTo>
                  <a:cubicBezTo>
                    <a:pt x="24" y="66"/>
                    <a:pt x="24" y="66"/>
                    <a:pt x="24" y="66"/>
                  </a:cubicBezTo>
                  <a:cubicBezTo>
                    <a:pt x="26" y="41"/>
                    <a:pt x="46" y="24"/>
                    <a:pt x="77" y="25"/>
                  </a:cubicBezTo>
                  <a:cubicBezTo>
                    <a:pt x="77" y="25"/>
                    <a:pt x="77" y="25"/>
                    <a:pt x="77" y="25"/>
                  </a:cubicBezTo>
                  <a:cubicBezTo>
                    <a:pt x="95" y="26"/>
                    <a:pt x="117" y="34"/>
                    <a:pt x="140" y="54"/>
                  </a:cubicBezTo>
                  <a:cubicBezTo>
                    <a:pt x="140" y="54"/>
                    <a:pt x="140" y="54"/>
                    <a:pt x="140" y="54"/>
                  </a:cubicBezTo>
                  <a:cubicBezTo>
                    <a:pt x="155" y="67"/>
                    <a:pt x="172" y="82"/>
                    <a:pt x="189" y="94"/>
                  </a:cubicBezTo>
                  <a:cubicBezTo>
                    <a:pt x="189" y="94"/>
                    <a:pt x="189" y="94"/>
                    <a:pt x="189" y="94"/>
                  </a:cubicBezTo>
                  <a:cubicBezTo>
                    <a:pt x="205" y="106"/>
                    <a:pt x="222" y="116"/>
                    <a:pt x="240" y="117"/>
                  </a:cubicBezTo>
                  <a:cubicBezTo>
                    <a:pt x="240" y="117"/>
                    <a:pt x="240" y="117"/>
                    <a:pt x="240" y="117"/>
                  </a:cubicBezTo>
                  <a:cubicBezTo>
                    <a:pt x="254" y="118"/>
                    <a:pt x="268" y="112"/>
                    <a:pt x="278" y="100"/>
                  </a:cubicBezTo>
                  <a:cubicBezTo>
                    <a:pt x="278" y="100"/>
                    <a:pt x="278" y="100"/>
                    <a:pt x="278" y="100"/>
                  </a:cubicBezTo>
                  <a:cubicBezTo>
                    <a:pt x="287" y="90"/>
                    <a:pt x="291" y="79"/>
                    <a:pt x="292" y="69"/>
                  </a:cubicBezTo>
                  <a:cubicBezTo>
                    <a:pt x="292" y="69"/>
                    <a:pt x="292" y="69"/>
                    <a:pt x="292" y="69"/>
                  </a:cubicBezTo>
                  <a:cubicBezTo>
                    <a:pt x="292" y="52"/>
                    <a:pt x="285" y="39"/>
                    <a:pt x="279" y="29"/>
                  </a:cubicBezTo>
                  <a:cubicBezTo>
                    <a:pt x="279" y="29"/>
                    <a:pt x="279" y="29"/>
                    <a:pt x="279" y="29"/>
                  </a:cubicBezTo>
                  <a:cubicBezTo>
                    <a:pt x="272" y="19"/>
                    <a:pt x="265" y="13"/>
                    <a:pt x="265" y="13"/>
                  </a:cubicBezTo>
                  <a:cubicBezTo>
                    <a:pt x="265" y="13"/>
                    <a:pt x="265" y="13"/>
                    <a:pt x="265" y="13"/>
                  </a:cubicBezTo>
                  <a:cubicBezTo>
                    <a:pt x="260" y="9"/>
                    <a:pt x="252" y="9"/>
                    <a:pt x="248" y="14"/>
                  </a:cubicBezTo>
                  <a:cubicBezTo>
                    <a:pt x="248" y="14"/>
                    <a:pt x="248" y="14"/>
                    <a:pt x="248" y="14"/>
                  </a:cubicBezTo>
                  <a:cubicBezTo>
                    <a:pt x="243" y="19"/>
                    <a:pt x="244" y="27"/>
                    <a:pt x="249" y="31"/>
                  </a:cubicBezTo>
                  <a:cubicBezTo>
                    <a:pt x="249" y="31"/>
                    <a:pt x="249" y="31"/>
                    <a:pt x="249" y="31"/>
                  </a:cubicBezTo>
                  <a:cubicBezTo>
                    <a:pt x="249" y="31"/>
                    <a:pt x="249" y="31"/>
                    <a:pt x="249" y="32"/>
                  </a:cubicBezTo>
                  <a:cubicBezTo>
                    <a:pt x="249" y="32"/>
                    <a:pt x="249" y="32"/>
                    <a:pt x="249" y="32"/>
                  </a:cubicBezTo>
                  <a:cubicBezTo>
                    <a:pt x="250" y="32"/>
                    <a:pt x="251" y="33"/>
                    <a:pt x="252" y="34"/>
                  </a:cubicBezTo>
                  <a:cubicBezTo>
                    <a:pt x="252" y="34"/>
                    <a:pt x="252" y="34"/>
                    <a:pt x="252" y="34"/>
                  </a:cubicBezTo>
                  <a:cubicBezTo>
                    <a:pt x="253" y="36"/>
                    <a:pt x="256" y="39"/>
                    <a:pt x="259" y="43"/>
                  </a:cubicBezTo>
                  <a:cubicBezTo>
                    <a:pt x="259" y="43"/>
                    <a:pt x="259" y="43"/>
                    <a:pt x="259" y="43"/>
                  </a:cubicBezTo>
                  <a:cubicBezTo>
                    <a:pt x="264" y="50"/>
                    <a:pt x="268" y="59"/>
                    <a:pt x="267" y="67"/>
                  </a:cubicBezTo>
                  <a:cubicBezTo>
                    <a:pt x="267" y="67"/>
                    <a:pt x="267" y="67"/>
                    <a:pt x="267" y="67"/>
                  </a:cubicBezTo>
                  <a:cubicBezTo>
                    <a:pt x="267" y="73"/>
                    <a:pt x="265" y="78"/>
                    <a:pt x="260" y="84"/>
                  </a:cubicBezTo>
                  <a:cubicBezTo>
                    <a:pt x="260" y="84"/>
                    <a:pt x="260" y="84"/>
                    <a:pt x="260" y="84"/>
                  </a:cubicBezTo>
                  <a:cubicBezTo>
                    <a:pt x="253" y="91"/>
                    <a:pt x="248" y="92"/>
                    <a:pt x="241" y="92"/>
                  </a:cubicBezTo>
                  <a:cubicBezTo>
                    <a:pt x="241" y="92"/>
                    <a:pt x="241" y="92"/>
                    <a:pt x="241" y="92"/>
                  </a:cubicBezTo>
                  <a:cubicBezTo>
                    <a:pt x="232" y="92"/>
                    <a:pt x="218" y="85"/>
                    <a:pt x="203" y="74"/>
                  </a:cubicBezTo>
                  <a:cubicBezTo>
                    <a:pt x="203" y="74"/>
                    <a:pt x="203" y="74"/>
                    <a:pt x="203" y="74"/>
                  </a:cubicBezTo>
                  <a:cubicBezTo>
                    <a:pt x="188" y="63"/>
                    <a:pt x="172" y="49"/>
                    <a:pt x="156" y="35"/>
                  </a:cubicBezTo>
                  <a:cubicBezTo>
                    <a:pt x="156" y="35"/>
                    <a:pt x="156" y="35"/>
                    <a:pt x="156" y="35"/>
                  </a:cubicBezTo>
                  <a:cubicBezTo>
                    <a:pt x="130" y="13"/>
                    <a:pt x="103" y="2"/>
                    <a:pt x="78" y="1"/>
                  </a:cubicBezTo>
                  <a:cubicBezTo>
                    <a:pt x="78" y="1"/>
                    <a:pt x="78" y="1"/>
                    <a:pt x="78" y="1"/>
                  </a:cubicBezTo>
                  <a:cubicBezTo>
                    <a:pt x="57" y="0"/>
                    <a:pt x="38" y="5"/>
                    <a:pt x="24" y="17"/>
                  </a:cubicBezTo>
                  <a:cubicBezTo>
                    <a:pt x="24" y="17"/>
                    <a:pt x="24" y="17"/>
                    <a:pt x="24" y="17"/>
                  </a:cubicBezTo>
                  <a:cubicBezTo>
                    <a:pt x="10" y="28"/>
                    <a:pt x="1" y="45"/>
                    <a:pt x="0" y="65"/>
                  </a:cubicBezTo>
                  <a:cubicBezTo>
                    <a:pt x="0" y="65"/>
                    <a:pt x="0" y="65"/>
                    <a:pt x="0" y="65"/>
                  </a:cubicBezTo>
                  <a:cubicBezTo>
                    <a:pt x="0" y="76"/>
                    <a:pt x="1" y="87"/>
                    <a:pt x="5" y="99"/>
                  </a:cubicBezTo>
                  <a:cubicBezTo>
                    <a:pt x="5" y="99"/>
                    <a:pt x="5" y="99"/>
                    <a:pt x="5" y="99"/>
                  </a:cubicBezTo>
                  <a:cubicBezTo>
                    <a:pt x="7" y="103"/>
                    <a:pt x="11" y="106"/>
                    <a:pt x="16" y="107"/>
                  </a:cubicBezTo>
                  <a:cubicBezTo>
                    <a:pt x="16" y="107"/>
                    <a:pt x="16" y="107"/>
                    <a:pt x="16" y="107"/>
                  </a:cubicBezTo>
                  <a:cubicBezTo>
                    <a:pt x="18" y="107"/>
                    <a:pt x="19" y="107"/>
                    <a:pt x="21" y="106"/>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4"/>
            <p:cNvSpPr/>
            <p:nvPr/>
          </p:nvSpPr>
          <p:spPr bwMode="auto">
            <a:xfrm>
              <a:off x="3940175" y="748506"/>
              <a:ext cx="193675" cy="104775"/>
            </a:xfrm>
            <a:custGeom>
              <a:avLst/>
              <a:gdLst>
                <a:gd name="T0" fmla="*/ 1 w 72"/>
                <a:gd name="T1" fmla="*/ 30 h 39"/>
                <a:gd name="T2" fmla="*/ 3 w 72"/>
                <a:gd name="T3" fmla="*/ 35 h 39"/>
                <a:gd name="T4" fmla="*/ 7 w 72"/>
                <a:gd name="T5" fmla="*/ 38 h 39"/>
                <a:gd name="T6" fmla="*/ 70 w 72"/>
                <a:gd name="T7" fmla="*/ 22 h 39"/>
                <a:gd name="T8" fmla="*/ 71 w 72"/>
                <a:gd name="T9" fmla="*/ 17 h 39"/>
                <a:gd name="T10" fmla="*/ 66 w 72"/>
                <a:gd name="T11" fmla="*/ 3 h 39"/>
                <a:gd name="T12" fmla="*/ 62 w 72"/>
                <a:gd name="T13" fmla="*/ 0 h 39"/>
                <a:gd name="T14" fmla="*/ 2 w 72"/>
                <a:gd name="T15" fmla="*/ 25 h 39"/>
                <a:gd name="T16" fmla="*/ 1 w 72"/>
                <a:gd name="T17"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39">
                  <a:moveTo>
                    <a:pt x="1" y="30"/>
                  </a:moveTo>
                  <a:cubicBezTo>
                    <a:pt x="3" y="35"/>
                    <a:pt x="3" y="35"/>
                    <a:pt x="3" y="35"/>
                  </a:cubicBezTo>
                  <a:cubicBezTo>
                    <a:pt x="4" y="37"/>
                    <a:pt x="5" y="39"/>
                    <a:pt x="7" y="38"/>
                  </a:cubicBezTo>
                  <a:cubicBezTo>
                    <a:pt x="70" y="22"/>
                    <a:pt x="70" y="22"/>
                    <a:pt x="70" y="22"/>
                  </a:cubicBezTo>
                  <a:cubicBezTo>
                    <a:pt x="71" y="21"/>
                    <a:pt x="72" y="19"/>
                    <a:pt x="71" y="17"/>
                  </a:cubicBezTo>
                  <a:cubicBezTo>
                    <a:pt x="66" y="3"/>
                    <a:pt x="66" y="3"/>
                    <a:pt x="66" y="3"/>
                  </a:cubicBezTo>
                  <a:cubicBezTo>
                    <a:pt x="65" y="1"/>
                    <a:pt x="64" y="0"/>
                    <a:pt x="62" y="0"/>
                  </a:cubicBezTo>
                  <a:cubicBezTo>
                    <a:pt x="2" y="25"/>
                    <a:pt x="2" y="25"/>
                    <a:pt x="2" y="25"/>
                  </a:cubicBezTo>
                  <a:cubicBezTo>
                    <a:pt x="1" y="26"/>
                    <a:pt x="0" y="28"/>
                    <a:pt x="1" y="3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5"/>
            <p:cNvSpPr/>
            <p:nvPr/>
          </p:nvSpPr>
          <p:spPr bwMode="auto">
            <a:xfrm>
              <a:off x="3876675" y="596106"/>
              <a:ext cx="133350" cy="182563"/>
            </a:xfrm>
            <a:custGeom>
              <a:avLst/>
              <a:gdLst>
                <a:gd name="T0" fmla="*/ 2 w 50"/>
                <a:gd name="T1" fmla="*/ 64 h 68"/>
                <a:gd name="T2" fmla="*/ 7 w 50"/>
                <a:gd name="T3" fmla="*/ 66 h 68"/>
                <a:gd name="T4" fmla="*/ 12 w 50"/>
                <a:gd name="T5" fmla="*/ 66 h 68"/>
                <a:gd name="T6" fmla="*/ 49 w 50"/>
                <a:gd name="T7" fmla="*/ 13 h 68"/>
                <a:gd name="T8" fmla="*/ 47 w 50"/>
                <a:gd name="T9" fmla="*/ 9 h 68"/>
                <a:gd name="T10" fmla="*/ 34 w 50"/>
                <a:gd name="T11" fmla="*/ 1 h 68"/>
                <a:gd name="T12" fmla="*/ 30 w 50"/>
                <a:gd name="T13" fmla="*/ 1 h 68"/>
                <a:gd name="T14" fmla="*/ 0 w 50"/>
                <a:gd name="T15" fmla="*/ 59 h 68"/>
                <a:gd name="T16" fmla="*/ 2 w 50"/>
                <a:gd name="T17"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68">
                  <a:moveTo>
                    <a:pt x="2" y="64"/>
                  </a:moveTo>
                  <a:cubicBezTo>
                    <a:pt x="7" y="66"/>
                    <a:pt x="7" y="66"/>
                    <a:pt x="7" y="66"/>
                  </a:cubicBezTo>
                  <a:cubicBezTo>
                    <a:pt x="9" y="68"/>
                    <a:pt x="11" y="68"/>
                    <a:pt x="12" y="66"/>
                  </a:cubicBezTo>
                  <a:cubicBezTo>
                    <a:pt x="49" y="13"/>
                    <a:pt x="49" y="13"/>
                    <a:pt x="49" y="13"/>
                  </a:cubicBezTo>
                  <a:cubicBezTo>
                    <a:pt x="50" y="12"/>
                    <a:pt x="49" y="10"/>
                    <a:pt x="47" y="9"/>
                  </a:cubicBezTo>
                  <a:cubicBezTo>
                    <a:pt x="34" y="1"/>
                    <a:pt x="34" y="1"/>
                    <a:pt x="34" y="1"/>
                  </a:cubicBezTo>
                  <a:cubicBezTo>
                    <a:pt x="33" y="0"/>
                    <a:pt x="30" y="0"/>
                    <a:pt x="30" y="1"/>
                  </a:cubicBezTo>
                  <a:cubicBezTo>
                    <a:pt x="0" y="59"/>
                    <a:pt x="0" y="59"/>
                    <a:pt x="0" y="59"/>
                  </a:cubicBezTo>
                  <a:cubicBezTo>
                    <a:pt x="0" y="61"/>
                    <a:pt x="1" y="63"/>
                    <a:pt x="2" y="64"/>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 name="标题 2"/>
          <p:cNvSpPr>
            <a:spLocks noGrp="1"/>
          </p:cNvSpPr>
          <p:nvPr>
            <p:ph type="title"/>
          </p:nvPr>
        </p:nvSpPr>
        <p:spPr/>
        <p:txBody>
          <a:bodyPr>
            <a:normAutofit/>
          </a:bodyPr>
          <a:lstStyle/>
          <a:p>
            <a:r>
              <a:rPr lang="zh-CN" altLang="zh-CN" dirty="0"/>
              <a:t>（四）互联网+</a:t>
            </a:r>
          </a:p>
        </p:txBody>
      </p:sp>
      <p:sp>
        <p:nvSpPr>
          <p:cNvPr id="4" name="内容占位符 3"/>
          <p:cNvSpPr>
            <a:spLocks noGrp="1"/>
          </p:cNvSpPr>
          <p:nvPr>
            <p:ph sz="quarter" idx="10"/>
          </p:nvPr>
        </p:nvSpPr>
        <p:spPr>
          <a:xfrm>
            <a:off x="669925" y="1092200"/>
            <a:ext cx="10574020" cy="788035"/>
          </a:xfrm>
        </p:spPr>
        <p:txBody>
          <a:bodyPr>
            <a:normAutofit/>
          </a:bodyPr>
          <a:lstStyle/>
          <a:p>
            <a:r>
              <a:rPr dirty="0">
                <a:solidFill>
                  <a:schemeClr val="bg1"/>
                </a:solidFill>
              </a:rPr>
              <a:t>1．互联网+的主要特征</a:t>
            </a:r>
          </a:p>
        </p:txBody>
      </p:sp>
      <p:sp>
        <p:nvSpPr>
          <p:cNvPr id="5" name="内容占位符 3"/>
          <p:cNvSpPr>
            <a:spLocks noGrp="1"/>
          </p:cNvSpPr>
          <p:nvPr/>
        </p:nvSpPr>
        <p:spPr>
          <a:xfrm>
            <a:off x="1440180" y="1885950"/>
            <a:ext cx="9989820" cy="3489960"/>
          </a:xfrm>
          <a:prstGeom prst="rect">
            <a:avLst/>
          </a:prstGeom>
        </p:spPr>
        <p:txBody>
          <a:bodyPr vert="horz" lIns="91440" tIns="45720" rIns="91440" bIns="45720" rtlCol="0">
            <a:noAutofit/>
          </a:bodyPr>
          <a:lstStyle>
            <a:lvl1pPr marL="0" indent="625475" algn="l" defTabSz="914400" rtl="0" eaLnBrk="1" latinLnBrk="0" hangingPunct="1">
              <a:lnSpc>
                <a:spcPct val="130000"/>
              </a:lnSpc>
              <a:spcBef>
                <a:spcPts val="0"/>
              </a:spcBef>
              <a:buFont typeface="Arial" panose="020B0604020202020204" pitchFamily="34" charset="0"/>
              <a:buNone/>
              <a:defRPr sz="2400" kern="1200">
                <a:solidFill>
                  <a:schemeClr val="tx1"/>
                </a:solidFill>
                <a:latin typeface="+mn-ea"/>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ea"/>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fontAlgn="auto">
              <a:lnSpc>
                <a:spcPct val="120000"/>
              </a:lnSpc>
              <a:spcBef>
                <a:spcPts val="600"/>
              </a:spcBef>
              <a:spcAft>
                <a:spcPts val="600"/>
              </a:spcAft>
            </a:pPr>
            <a:r>
              <a:rPr lang="zh-CN" altLang="zh-CN" b="1" dirty="0"/>
              <a:t>尊重人性：</a:t>
            </a:r>
            <a:r>
              <a:rPr lang="zh-CN" altLang="zh-CN" dirty="0"/>
              <a:t>对人性最大限度的尊重、对人体验的敬畏和对人创造性发挥的重视是互联网经济的根本所在。</a:t>
            </a:r>
          </a:p>
          <a:p>
            <a:pPr indent="0" fontAlgn="auto">
              <a:lnSpc>
                <a:spcPct val="120000"/>
              </a:lnSpc>
              <a:spcBef>
                <a:spcPts val="600"/>
              </a:spcBef>
              <a:spcAft>
                <a:spcPts val="600"/>
              </a:spcAft>
            </a:pPr>
            <a:r>
              <a:rPr lang="zh-CN" altLang="zh-CN" b="1" dirty="0"/>
              <a:t>开放生态：</a:t>
            </a:r>
            <a:r>
              <a:rPr lang="zh-CN" altLang="zh-CN" dirty="0"/>
              <a:t>生态的本身是开放的，而互联网+就是要把孤岛式创新连接起来，让研发由人性决定的市场驱动，让创业并努力者有机会实现价值。</a:t>
            </a:r>
          </a:p>
          <a:p>
            <a:pPr indent="0" fontAlgn="auto">
              <a:lnSpc>
                <a:spcPct val="120000"/>
              </a:lnSpc>
              <a:spcBef>
                <a:spcPts val="600"/>
              </a:spcBef>
              <a:spcAft>
                <a:spcPts val="600"/>
              </a:spcAft>
            </a:pPr>
            <a:r>
              <a:rPr lang="zh-CN" altLang="zh-CN" b="1" dirty="0"/>
              <a:t>连接一切：</a:t>
            </a:r>
            <a:r>
              <a:rPr lang="zh-CN" altLang="zh-CN" dirty="0"/>
              <a:t>连接是有层次的，可连接性也可能有差异，导致连接的价值是相差很大的，但连接一切是互联网+的目标。</a:t>
            </a:r>
          </a:p>
          <a:p>
            <a:pPr indent="0" fontAlgn="auto">
              <a:lnSpc>
                <a:spcPct val="120000"/>
              </a:lnSpc>
              <a:spcBef>
                <a:spcPts val="600"/>
              </a:spcBef>
              <a:spcAft>
                <a:spcPts val="600"/>
              </a:spcAft>
            </a:pPr>
            <a:r>
              <a:rPr lang="zh-CN" altLang="zh-CN" b="1" dirty="0"/>
              <a:t>法制经济：</a:t>
            </a:r>
            <a:r>
              <a:rPr lang="zh-CN" altLang="zh-CN" dirty="0"/>
              <a:t>互联网+是建立在以市场经济为基础的法制经济，它更加注重对创新的法律保护，增加了对知识产权的保护范围，使全世界对于虚拟经济的法律保护更加趋向于共通。</a:t>
            </a:r>
          </a:p>
        </p:txBody>
      </p:sp>
      <p:grpSp>
        <p:nvGrpSpPr>
          <p:cNvPr id="12" name="组合 11"/>
          <p:cNvGrpSpPr/>
          <p:nvPr/>
        </p:nvGrpSpPr>
        <p:grpSpPr>
          <a:xfrm>
            <a:off x="597535" y="2025650"/>
            <a:ext cx="542290" cy="3111500"/>
            <a:chOff x="961" y="3410"/>
            <a:chExt cx="854" cy="4900"/>
          </a:xfrm>
        </p:grpSpPr>
        <p:sp>
          <p:nvSpPr>
            <p:cNvPr id="6" name="流程图: 库存数据 5"/>
            <p:cNvSpPr/>
            <p:nvPr/>
          </p:nvSpPr>
          <p:spPr>
            <a:xfrm>
              <a:off x="961" y="3410"/>
              <a:ext cx="828" cy="380"/>
            </a:xfrm>
            <a:prstGeom prst="flowChartOnlineStorage">
              <a:avLst/>
            </a:prstGeom>
            <a:solidFill>
              <a:srgbClr val="FED3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流程图: 库存数据 7"/>
            <p:cNvSpPr/>
            <p:nvPr/>
          </p:nvSpPr>
          <p:spPr>
            <a:xfrm>
              <a:off x="964" y="4870"/>
              <a:ext cx="828" cy="380"/>
            </a:xfrm>
            <a:prstGeom prst="flowChartOnlineStorage">
              <a:avLst/>
            </a:prstGeom>
            <a:solidFill>
              <a:srgbClr val="015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流程图: 库存数据 9"/>
            <p:cNvSpPr/>
            <p:nvPr/>
          </p:nvSpPr>
          <p:spPr>
            <a:xfrm>
              <a:off x="964" y="6430"/>
              <a:ext cx="828" cy="380"/>
            </a:xfrm>
            <a:prstGeom prst="flowChartOnlineStorage">
              <a:avLst/>
            </a:prstGeom>
            <a:solidFill>
              <a:srgbClr val="FED3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流程图: 库存数据 1"/>
            <p:cNvSpPr/>
            <p:nvPr/>
          </p:nvSpPr>
          <p:spPr>
            <a:xfrm>
              <a:off x="987" y="7930"/>
              <a:ext cx="828" cy="380"/>
            </a:xfrm>
            <a:prstGeom prst="flowChartOnlineStorage">
              <a:avLst/>
            </a:prstGeom>
            <a:solidFill>
              <a:srgbClr val="015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5715" y="6482080"/>
            <a:ext cx="12180570" cy="76200"/>
          </a:xfrm>
          <a:prstGeom prst="rect">
            <a:avLst/>
          </a:prstGeom>
          <a:solidFill>
            <a:srgbClr val="FED31C"/>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012825" y="2078355"/>
            <a:ext cx="10389235" cy="3300095"/>
          </a:xfrm>
          <a:prstGeom prst="rect">
            <a:avLst/>
          </a:prstGeom>
          <a:solidFill>
            <a:schemeClr val="bg1"/>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87181" y="2373840"/>
            <a:ext cx="329784" cy="26751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1318772" y="2814523"/>
            <a:ext cx="1401277" cy="0"/>
          </a:xfrm>
          <a:prstGeom prst="line">
            <a:avLst/>
          </a:prstGeom>
          <a:ln w="25400" cap="rnd">
            <a:solidFill>
              <a:schemeClr val="accent4"/>
            </a:solidFill>
            <a:round/>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1216660" y="2901315"/>
            <a:ext cx="9502140" cy="1938020"/>
          </a:xfrm>
          <a:prstGeom prst="rect">
            <a:avLst/>
          </a:prstGeom>
        </p:spPr>
        <p:txBody>
          <a:bodyPr wrap="square">
            <a:spAutoFit/>
          </a:bodyPr>
          <a:lstStyle/>
          <a:p>
            <a:pPr algn="just">
              <a:lnSpc>
                <a:spcPct val="120000"/>
              </a:lnSpc>
            </a:pPr>
            <a:r>
              <a:rPr lang="zh-CN" altLang="en-US" sz="2000" dirty="0">
                <a:solidFill>
                  <a:schemeClr val="tx1">
                    <a:lumMod val="85000"/>
                    <a:lumOff val="15000"/>
                  </a:schemeClr>
                </a:solidFill>
              </a:rPr>
              <a:t>肖磊最近加入了计算机技术讨论组，在其中听到了许多新名词，如云计算、物联网、云安全、云存储、云游戏等。这些新名称在肖磊以往的知识中，很少听说过，于是他开始多方查阅资料，了解这些新技术，学习相关的知识。</a:t>
            </a:r>
          </a:p>
          <a:p>
            <a:pPr algn="just">
              <a:lnSpc>
                <a:spcPct val="120000"/>
              </a:lnSpc>
            </a:pPr>
            <a:r>
              <a:rPr lang="zh-CN" altLang="en-US" sz="2000" dirty="0">
                <a:solidFill>
                  <a:schemeClr val="tx1">
                    <a:lumMod val="85000"/>
                    <a:lumOff val="15000"/>
                  </a:schemeClr>
                </a:solidFill>
              </a:rPr>
              <a:t>本任务要求认识云计算的相关知识，了解云计算的概念、认识云计算技术的特点，了解云计算在物联网、云安全、云存储、云游戏等领域的应用。</a:t>
            </a:r>
          </a:p>
        </p:txBody>
      </p:sp>
      <p:sp>
        <p:nvSpPr>
          <p:cNvPr id="19" name="矩形 18"/>
          <p:cNvSpPr/>
          <p:nvPr/>
        </p:nvSpPr>
        <p:spPr>
          <a:xfrm>
            <a:off x="1216965" y="2280831"/>
            <a:ext cx="2804222" cy="497316"/>
          </a:xfrm>
          <a:prstGeom prst="rect">
            <a:avLst/>
          </a:prstGeom>
        </p:spPr>
        <p:txBody>
          <a:bodyPr wrap="square">
            <a:spAutoFit/>
          </a:bodyPr>
          <a:lstStyle/>
          <a:p>
            <a:pPr algn="just">
              <a:lnSpc>
                <a:spcPct val="120000"/>
              </a:lnSpc>
            </a:pPr>
            <a:r>
              <a:rPr lang="zh-CN" altLang="en-US" sz="2400" b="1" dirty="0">
                <a:solidFill>
                  <a:schemeClr val="tx1">
                    <a:lumMod val="65000"/>
                    <a:lumOff val="35000"/>
                  </a:schemeClr>
                </a:solidFill>
              </a:rPr>
              <a:t>任务要求</a:t>
            </a:r>
          </a:p>
        </p:txBody>
      </p:sp>
      <p:sp>
        <p:nvSpPr>
          <p:cNvPr id="9" name="矩形 8"/>
          <p:cNvSpPr/>
          <p:nvPr/>
        </p:nvSpPr>
        <p:spPr>
          <a:xfrm>
            <a:off x="2328863" y="0"/>
            <a:ext cx="9863137" cy="11417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0" y="0"/>
            <a:ext cx="3596749" cy="1141756"/>
          </a:xfrm>
          <a:custGeom>
            <a:avLst/>
            <a:gdLst>
              <a:gd name="connsiteX0" fmla="*/ 0 w 3596749"/>
              <a:gd name="connsiteY0" fmla="*/ 0 h 1268414"/>
              <a:gd name="connsiteX1" fmla="*/ 299302 w 3596749"/>
              <a:gd name="connsiteY1" fmla="*/ 0 h 1268414"/>
              <a:gd name="connsiteX2" fmla="*/ 795613 w 3596749"/>
              <a:gd name="connsiteY2" fmla="*/ 0 h 1268414"/>
              <a:gd name="connsiteX3" fmla="*/ 806567 w 3596749"/>
              <a:gd name="connsiteY3" fmla="*/ 0 h 1268414"/>
              <a:gd name="connsiteX4" fmla="*/ 1105869 w 3596749"/>
              <a:gd name="connsiteY4" fmla="*/ 0 h 1268414"/>
              <a:gd name="connsiteX5" fmla="*/ 1252078 w 3596749"/>
              <a:gd name="connsiteY5" fmla="*/ 0 h 1268414"/>
              <a:gd name="connsiteX6" fmla="*/ 1602180 w 3596749"/>
              <a:gd name="connsiteY6" fmla="*/ 0 h 1268414"/>
              <a:gd name="connsiteX7" fmla="*/ 1708543 w 3596749"/>
              <a:gd name="connsiteY7" fmla="*/ 0 h 1268414"/>
              <a:gd name="connsiteX8" fmla="*/ 2042864 w 3596749"/>
              <a:gd name="connsiteY8" fmla="*/ 0 h 1268414"/>
              <a:gd name="connsiteX9" fmla="*/ 2058645 w 3596749"/>
              <a:gd name="connsiteY9" fmla="*/ 0 h 1268414"/>
              <a:gd name="connsiteX10" fmla="*/ 2515110 w 3596749"/>
              <a:gd name="connsiteY10" fmla="*/ 0 h 1268414"/>
              <a:gd name="connsiteX11" fmla="*/ 2849431 w 3596749"/>
              <a:gd name="connsiteY11" fmla="*/ 0 h 1268414"/>
              <a:gd name="connsiteX12" fmla="*/ 3596749 w 3596749"/>
              <a:gd name="connsiteY12" fmla="*/ 747318 h 1268414"/>
              <a:gd name="connsiteX13" fmla="*/ 3075653 w 3596749"/>
              <a:gd name="connsiteY13" fmla="*/ 1268414 h 1268414"/>
              <a:gd name="connsiteX14" fmla="*/ 2744509 w 3596749"/>
              <a:gd name="connsiteY14" fmla="*/ 1268414 h 1268414"/>
              <a:gd name="connsiteX15" fmla="*/ 2359995 w 3596749"/>
              <a:gd name="connsiteY15" fmla="*/ 1268414 h 1268414"/>
              <a:gd name="connsiteX16" fmla="*/ 2288044 w 3596749"/>
              <a:gd name="connsiteY16" fmla="*/ 1268414 h 1268414"/>
              <a:gd name="connsiteX17" fmla="*/ 2269086 w 3596749"/>
              <a:gd name="connsiteY17" fmla="*/ 1268414 h 1268414"/>
              <a:gd name="connsiteX18" fmla="*/ 2018799 w 3596749"/>
              <a:gd name="connsiteY18" fmla="*/ 1268414 h 1268414"/>
              <a:gd name="connsiteX19" fmla="*/ 1937942 w 3596749"/>
              <a:gd name="connsiteY19" fmla="*/ 1268414 h 1268414"/>
              <a:gd name="connsiteX20" fmla="*/ 1831579 w 3596749"/>
              <a:gd name="connsiteY20" fmla="*/ 1268414 h 1268414"/>
              <a:gd name="connsiteX21" fmla="*/ 1562334 w 3596749"/>
              <a:gd name="connsiteY21" fmla="*/ 1268414 h 1268414"/>
              <a:gd name="connsiteX22" fmla="*/ 1553428 w 3596749"/>
              <a:gd name="connsiteY22" fmla="*/ 1268414 h 1268414"/>
              <a:gd name="connsiteX23" fmla="*/ 1532278 w 3596749"/>
              <a:gd name="connsiteY23" fmla="*/ 1268414 h 1268414"/>
              <a:gd name="connsiteX24" fmla="*/ 1481477 w 3596749"/>
              <a:gd name="connsiteY24" fmla="*/ 1268414 h 1268414"/>
              <a:gd name="connsiteX25" fmla="*/ 1212232 w 3596749"/>
              <a:gd name="connsiteY25" fmla="*/ 1268414 h 1268414"/>
              <a:gd name="connsiteX26" fmla="*/ 1105869 w 3596749"/>
              <a:gd name="connsiteY26" fmla="*/ 1268414 h 1268414"/>
              <a:gd name="connsiteX27" fmla="*/ 1025012 w 3596749"/>
              <a:gd name="connsiteY27" fmla="*/ 1268414 h 1268414"/>
              <a:gd name="connsiteX28" fmla="*/ 806567 w 3596749"/>
              <a:gd name="connsiteY28" fmla="*/ 1268414 h 1268414"/>
              <a:gd name="connsiteX29" fmla="*/ 755767 w 3596749"/>
              <a:gd name="connsiteY29" fmla="*/ 1268414 h 1268414"/>
              <a:gd name="connsiteX30" fmla="*/ 725711 w 3596749"/>
              <a:gd name="connsiteY30" fmla="*/ 1268414 h 1268414"/>
              <a:gd name="connsiteX31" fmla="*/ 299302 w 3596749"/>
              <a:gd name="connsiteY31" fmla="*/ 1268414 h 1268414"/>
              <a:gd name="connsiteX32" fmla="*/ 0 w 3596749"/>
              <a:gd name="connsiteY32" fmla="*/ 1268414 h 1268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596749" h="1268414">
                <a:moveTo>
                  <a:pt x="0" y="0"/>
                </a:moveTo>
                <a:lnTo>
                  <a:pt x="299302" y="0"/>
                </a:lnTo>
                <a:lnTo>
                  <a:pt x="795613" y="0"/>
                </a:lnTo>
                <a:lnTo>
                  <a:pt x="806567" y="0"/>
                </a:lnTo>
                <a:lnTo>
                  <a:pt x="1105869" y="0"/>
                </a:lnTo>
                <a:lnTo>
                  <a:pt x="1252078" y="0"/>
                </a:lnTo>
                <a:lnTo>
                  <a:pt x="1602180" y="0"/>
                </a:lnTo>
                <a:lnTo>
                  <a:pt x="1708543" y="0"/>
                </a:lnTo>
                <a:lnTo>
                  <a:pt x="2042864" y="0"/>
                </a:lnTo>
                <a:lnTo>
                  <a:pt x="2058645" y="0"/>
                </a:lnTo>
                <a:lnTo>
                  <a:pt x="2515110" y="0"/>
                </a:lnTo>
                <a:lnTo>
                  <a:pt x="2849431" y="0"/>
                </a:lnTo>
                <a:lnTo>
                  <a:pt x="3596749" y="747318"/>
                </a:lnTo>
                <a:lnTo>
                  <a:pt x="3075653" y="1268414"/>
                </a:lnTo>
                <a:lnTo>
                  <a:pt x="2744509" y="1268414"/>
                </a:lnTo>
                <a:lnTo>
                  <a:pt x="2359995" y="1268414"/>
                </a:lnTo>
                <a:lnTo>
                  <a:pt x="2288044" y="1268414"/>
                </a:lnTo>
                <a:lnTo>
                  <a:pt x="2269086" y="1268414"/>
                </a:lnTo>
                <a:lnTo>
                  <a:pt x="2018799" y="1268414"/>
                </a:lnTo>
                <a:lnTo>
                  <a:pt x="1937942" y="1268414"/>
                </a:lnTo>
                <a:lnTo>
                  <a:pt x="1831579" y="1268414"/>
                </a:lnTo>
                <a:lnTo>
                  <a:pt x="1562334" y="1268414"/>
                </a:lnTo>
                <a:lnTo>
                  <a:pt x="1553428" y="1268414"/>
                </a:lnTo>
                <a:lnTo>
                  <a:pt x="1532278" y="1268414"/>
                </a:lnTo>
                <a:lnTo>
                  <a:pt x="1481477" y="1268414"/>
                </a:lnTo>
                <a:lnTo>
                  <a:pt x="1212232" y="1268414"/>
                </a:lnTo>
                <a:lnTo>
                  <a:pt x="1105869" y="1268414"/>
                </a:lnTo>
                <a:lnTo>
                  <a:pt x="1025012" y="1268414"/>
                </a:lnTo>
                <a:lnTo>
                  <a:pt x="806567" y="1268414"/>
                </a:lnTo>
                <a:lnTo>
                  <a:pt x="755767" y="1268414"/>
                </a:lnTo>
                <a:lnTo>
                  <a:pt x="725711" y="1268414"/>
                </a:lnTo>
                <a:lnTo>
                  <a:pt x="299302" y="1268414"/>
                </a:lnTo>
                <a:lnTo>
                  <a:pt x="0" y="126841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568812" y="299314"/>
            <a:ext cx="2031326" cy="646331"/>
          </a:xfrm>
          <a:prstGeom prst="rect">
            <a:avLst/>
          </a:prstGeom>
          <a:noFill/>
        </p:spPr>
        <p:txBody>
          <a:bodyPr wrap="none" rtlCol="0">
            <a:spAutoFit/>
            <a:scene3d>
              <a:camera prst="orthographicFront"/>
              <a:lightRig rig="threePt" dir="t"/>
            </a:scene3d>
            <a:sp3d contourW="12700"/>
          </a:bodyPr>
          <a:lstStyle/>
          <a:p>
            <a:pPr algn="ctr"/>
            <a:r>
              <a:rPr lang="zh-CN" altLang="en-US" sz="3600" b="1" dirty="0">
                <a:solidFill>
                  <a:schemeClr val="accent3"/>
                </a:solidFill>
                <a:latin typeface="+mn-ea"/>
                <a:cs typeface="经典综艺体简" panose="02010609000101010101" pitchFamily="49" charset="-122"/>
              </a:rPr>
              <a:t>任务要求</a:t>
            </a:r>
          </a:p>
        </p:txBody>
      </p:sp>
      <p:sp>
        <p:nvSpPr>
          <p:cNvPr id="21" name="文本框 11"/>
          <p:cNvSpPr txBox="1"/>
          <p:nvPr/>
        </p:nvSpPr>
        <p:spPr>
          <a:xfrm>
            <a:off x="5143658" y="534841"/>
            <a:ext cx="3338656" cy="521970"/>
          </a:xfrm>
          <a:prstGeom prst="rect">
            <a:avLst/>
          </a:prstGeom>
          <a:noFill/>
        </p:spPr>
        <p:txBody>
          <a:bodyPr wrap="square" rtlCol="0">
            <a:spAutoFit/>
            <a:scene3d>
              <a:camera prst="orthographicFront"/>
              <a:lightRig rig="threePt" dir="t"/>
            </a:scene3d>
            <a:sp3d contourW="12700"/>
          </a:bodyPr>
          <a:lstStyle/>
          <a:p>
            <a:r>
              <a:rPr lang="zh-CN" altLang="en-US" sz="2800" dirty="0">
                <a:solidFill>
                  <a:schemeClr val="tx1">
                    <a:lumMod val="85000"/>
                    <a:lumOff val="15000"/>
                  </a:schemeClr>
                </a:solidFill>
              </a:rPr>
              <a:t>认识云计算</a:t>
            </a:r>
          </a:p>
        </p:txBody>
      </p:sp>
      <p:sp>
        <p:nvSpPr>
          <p:cNvPr id="22" name="TextBox 21"/>
          <p:cNvSpPr txBox="1"/>
          <p:nvPr/>
        </p:nvSpPr>
        <p:spPr>
          <a:xfrm>
            <a:off x="3776964" y="535681"/>
            <a:ext cx="1366694" cy="523220"/>
          </a:xfrm>
          <a:prstGeom prst="rect">
            <a:avLst/>
          </a:prstGeom>
          <a:noFill/>
          <a:ln>
            <a:noFill/>
          </a:ln>
        </p:spPr>
        <p:txBody>
          <a:bodyPr wrap="square" rtlCol="0">
            <a:spAutoFit/>
          </a:bodyPr>
          <a:lstStyle/>
          <a:p>
            <a:r>
              <a:rPr lang="zh-CN" altLang="en-US" sz="2800" dirty="0">
                <a:solidFill>
                  <a:schemeClr val="tx1">
                    <a:lumMod val="85000"/>
                    <a:lumOff val="15000"/>
                  </a:schemeClr>
                </a:solidFill>
              </a:rPr>
              <a:t>任务一</a:t>
            </a:r>
            <a:endParaRPr lang="en-US" altLang="zh-CN" sz="2800" dirty="0">
              <a:solidFill>
                <a:schemeClr val="tx1">
                  <a:lumMod val="85000"/>
                  <a:lumOff val="1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274323" y="1100633"/>
            <a:ext cx="10155677" cy="5178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flipV="1">
            <a:off x="609600" y="969843"/>
            <a:ext cx="470284" cy="670057"/>
            <a:chOff x="3173412" y="596106"/>
            <a:chExt cx="960438" cy="1368425"/>
          </a:xfrm>
        </p:grpSpPr>
        <p:sp>
          <p:nvSpPr>
            <p:cNvPr id="15" name="Freeform 9"/>
            <p:cNvSpPr/>
            <p:nvPr/>
          </p:nvSpPr>
          <p:spPr bwMode="auto">
            <a:xfrm>
              <a:off x="3586162" y="1178719"/>
              <a:ext cx="193675" cy="214313"/>
            </a:xfrm>
            <a:custGeom>
              <a:avLst/>
              <a:gdLst>
                <a:gd name="T0" fmla="*/ 61 w 72"/>
                <a:gd name="T1" fmla="*/ 23 h 80"/>
                <a:gd name="T2" fmla="*/ 22 w 72"/>
                <a:gd name="T3" fmla="*/ 6 h 80"/>
                <a:gd name="T4" fmla="*/ 22 w 72"/>
                <a:gd name="T5" fmla="*/ 6 h 80"/>
                <a:gd name="T6" fmla="*/ 6 w 72"/>
                <a:gd name="T7" fmla="*/ 45 h 80"/>
                <a:gd name="T8" fmla="*/ 11 w 72"/>
                <a:gd name="T9" fmla="*/ 58 h 80"/>
                <a:gd name="T10" fmla="*/ 50 w 72"/>
                <a:gd name="T11" fmla="*/ 74 h 80"/>
                <a:gd name="T12" fmla="*/ 50 w 72"/>
                <a:gd name="T13" fmla="*/ 74 h 80"/>
                <a:gd name="T14" fmla="*/ 66 w 72"/>
                <a:gd name="T15" fmla="*/ 35 h 80"/>
                <a:gd name="T16" fmla="*/ 61 w 72"/>
                <a:gd name="T17" fmla="*/ 2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80">
                  <a:moveTo>
                    <a:pt x="61" y="23"/>
                  </a:moveTo>
                  <a:cubicBezTo>
                    <a:pt x="54" y="7"/>
                    <a:pt x="37" y="0"/>
                    <a:pt x="22" y="6"/>
                  </a:cubicBezTo>
                  <a:cubicBezTo>
                    <a:pt x="22" y="6"/>
                    <a:pt x="22" y="6"/>
                    <a:pt x="22" y="6"/>
                  </a:cubicBezTo>
                  <a:cubicBezTo>
                    <a:pt x="7" y="13"/>
                    <a:pt x="0" y="30"/>
                    <a:pt x="6" y="45"/>
                  </a:cubicBezTo>
                  <a:cubicBezTo>
                    <a:pt x="11" y="58"/>
                    <a:pt x="11" y="58"/>
                    <a:pt x="11" y="58"/>
                  </a:cubicBezTo>
                  <a:cubicBezTo>
                    <a:pt x="17" y="73"/>
                    <a:pt x="35" y="80"/>
                    <a:pt x="50" y="74"/>
                  </a:cubicBezTo>
                  <a:cubicBezTo>
                    <a:pt x="50" y="74"/>
                    <a:pt x="50" y="74"/>
                    <a:pt x="50" y="74"/>
                  </a:cubicBezTo>
                  <a:cubicBezTo>
                    <a:pt x="65" y="68"/>
                    <a:pt x="72" y="50"/>
                    <a:pt x="66" y="35"/>
                  </a:cubicBezTo>
                  <a:lnTo>
                    <a:pt x="61" y="23"/>
                  </a:lnTo>
                  <a:close/>
                </a:path>
              </a:pathLst>
            </a:custGeom>
            <a:solidFill>
              <a:srgbClr val="23A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0"/>
            <p:cNvSpPr/>
            <p:nvPr/>
          </p:nvSpPr>
          <p:spPr bwMode="auto">
            <a:xfrm>
              <a:off x="3173412" y="640556"/>
              <a:ext cx="866775" cy="838200"/>
            </a:xfrm>
            <a:custGeom>
              <a:avLst/>
              <a:gdLst>
                <a:gd name="T0" fmla="*/ 323 w 323"/>
                <a:gd name="T1" fmla="*/ 208 h 312"/>
                <a:gd name="T2" fmla="*/ 321 w 323"/>
                <a:gd name="T3" fmla="*/ 208 h 312"/>
                <a:gd name="T4" fmla="*/ 223 w 323"/>
                <a:gd name="T5" fmla="*/ 216 h 312"/>
                <a:gd name="T6" fmla="*/ 172 w 323"/>
                <a:gd name="T7" fmla="*/ 198 h 312"/>
                <a:gd name="T8" fmla="*/ 150 w 323"/>
                <a:gd name="T9" fmla="*/ 247 h 312"/>
                <a:gd name="T10" fmla="*/ 74 w 323"/>
                <a:gd name="T11" fmla="*/ 309 h 312"/>
                <a:gd name="T12" fmla="*/ 73 w 323"/>
                <a:gd name="T13" fmla="*/ 312 h 312"/>
                <a:gd name="T14" fmla="*/ 67 w 323"/>
                <a:gd name="T15" fmla="*/ 299 h 312"/>
                <a:gd name="T16" fmla="*/ 28 w 323"/>
                <a:gd name="T17" fmla="*/ 207 h 312"/>
                <a:gd name="T18" fmla="*/ 102 w 323"/>
                <a:gd name="T19" fmla="*/ 28 h 312"/>
                <a:gd name="T20" fmla="*/ 280 w 323"/>
                <a:gd name="T21" fmla="*/ 102 h 312"/>
                <a:gd name="T22" fmla="*/ 319 w 323"/>
                <a:gd name="T23" fmla="*/ 195 h 312"/>
                <a:gd name="T24" fmla="*/ 323 w 323"/>
                <a:gd name="T25" fmla="*/ 208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312">
                  <a:moveTo>
                    <a:pt x="323" y="208"/>
                  </a:moveTo>
                  <a:cubicBezTo>
                    <a:pt x="322" y="208"/>
                    <a:pt x="322" y="208"/>
                    <a:pt x="321" y="208"/>
                  </a:cubicBezTo>
                  <a:cubicBezTo>
                    <a:pt x="292" y="204"/>
                    <a:pt x="258" y="207"/>
                    <a:pt x="223" y="216"/>
                  </a:cubicBezTo>
                  <a:cubicBezTo>
                    <a:pt x="214" y="198"/>
                    <a:pt x="192" y="190"/>
                    <a:pt x="172" y="198"/>
                  </a:cubicBezTo>
                  <a:cubicBezTo>
                    <a:pt x="153" y="206"/>
                    <a:pt x="143" y="227"/>
                    <a:pt x="150" y="247"/>
                  </a:cubicBezTo>
                  <a:cubicBezTo>
                    <a:pt x="118" y="265"/>
                    <a:pt x="92" y="286"/>
                    <a:pt x="74" y="309"/>
                  </a:cubicBezTo>
                  <a:cubicBezTo>
                    <a:pt x="74" y="310"/>
                    <a:pt x="73" y="311"/>
                    <a:pt x="73" y="312"/>
                  </a:cubicBezTo>
                  <a:cubicBezTo>
                    <a:pt x="70" y="308"/>
                    <a:pt x="68" y="303"/>
                    <a:pt x="67" y="299"/>
                  </a:cubicBezTo>
                  <a:cubicBezTo>
                    <a:pt x="28" y="207"/>
                    <a:pt x="28" y="207"/>
                    <a:pt x="28" y="207"/>
                  </a:cubicBezTo>
                  <a:cubicBezTo>
                    <a:pt x="0" y="137"/>
                    <a:pt x="33" y="57"/>
                    <a:pt x="102" y="28"/>
                  </a:cubicBezTo>
                  <a:cubicBezTo>
                    <a:pt x="172" y="0"/>
                    <a:pt x="252" y="33"/>
                    <a:pt x="280" y="102"/>
                  </a:cubicBezTo>
                  <a:cubicBezTo>
                    <a:pt x="319" y="195"/>
                    <a:pt x="319" y="195"/>
                    <a:pt x="319" y="195"/>
                  </a:cubicBezTo>
                  <a:cubicBezTo>
                    <a:pt x="320" y="199"/>
                    <a:pt x="322" y="204"/>
                    <a:pt x="323" y="208"/>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1"/>
            <p:cNvSpPr/>
            <p:nvPr/>
          </p:nvSpPr>
          <p:spPr bwMode="auto">
            <a:xfrm>
              <a:off x="3752850" y="1234281"/>
              <a:ext cx="325438" cy="400050"/>
            </a:xfrm>
            <a:custGeom>
              <a:avLst/>
              <a:gdLst>
                <a:gd name="T0" fmla="*/ 14 w 121"/>
                <a:gd name="T1" fmla="*/ 12 h 149"/>
                <a:gd name="T2" fmla="*/ 14 w 121"/>
                <a:gd name="T3" fmla="*/ 11 h 149"/>
                <a:gd name="T4" fmla="*/ 103 w 121"/>
                <a:gd name="T5" fmla="*/ 3 h 149"/>
                <a:gd name="T6" fmla="*/ 111 w 121"/>
                <a:gd name="T7" fmla="*/ 4 h 149"/>
                <a:gd name="T8" fmla="*/ 36 w 121"/>
                <a:gd name="T9" fmla="*/ 149 h 149"/>
                <a:gd name="T10" fmla="*/ 0 w 121"/>
                <a:gd name="T11" fmla="*/ 60 h 149"/>
                <a:gd name="T12" fmla="*/ 14 w 121"/>
                <a:gd name="T13" fmla="*/ 12 h 149"/>
              </a:gdLst>
              <a:ahLst/>
              <a:cxnLst>
                <a:cxn ang="0">
                  <a:pos x="T0" y="T1"/>
                </a:cxn>
                <a:cxn ang="0">
                  <a:pos x="T2" y="T3"/>
                </a:cxn>
                <a:cxn ang="0">
                  <a:pos x="T4" y="T5"/>
                </a:cxn>
                <a:cxn ang="0">
                  <a:pos x="T6" y="T7"/>
                </a:cxn>
                <a:cxn ang="0">
                  <a:pos x="T8" y="T9"/>
                </a:cxn>
                <a:cxn ang="0">
                  <a:pos x="T10" y="T11"/>
                </a:cxn>
                <a:cxn ang="0">
                  <a:pos x="T12" y="T13"/>
                </a:cxn>
              </a:cxnLst>
              <a:rect l="0" t="0" r="r" b="b"/>
              <a:pathLst>
                <a:path w="121" h="149">
                  <a:moveTo>
                    <a:pt x="14" y="12"/>
                  </a:moveTo>
                  <a:cubicBezTo>
                    <a:pt x="14" y="11"/>
                    <a:pt x="14" y="11"/>
                    <a:pt x="14" y="11"/>
                  </a:cubicBezTo>
                  <a:cubicBezTo>
                    <a:pt x="46" y="2"/>
                    <a:pt x="77" y="0"/>
                    <a:pt x="103" y="3"/>
                  </a:cubicBezTo>
                  <a:cubicBezTo>
                    <a:pt x="106" y="3"/>
                    <a:pt x="108" y="4"/>
                    <a:pt x="111" y="4"/>
                  </a:cubicBezTo>
                  <a:cubicBezTo>
                    <a:pt x="121" y="63"/>
                    <a:pt x="91" y="122"/>
                    <a:pt x="36" y="149"/>
                  </a:cubicBezTo>
                  <a:cubicBezTo>
                    <a:pt x="0" y="60"/>
                    <a:pt x="0" y="60"/>
                    <a:pt x="0" y="60"/>
                  </a:cubicBezTo>
                  <a:cubicBezTo>
                    <a:pt x="15" y="50"/>
                    <a:pt x="22" y="30"/>
                    <a:pt x="14" y="12"/>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2"/>
            <p:cNvSpPr/>
            <p:nvPr/>
          </p:nvSpPr>
          <p:spPr bwMode="auto">
            <a:xfrm>
              <a:off x="3392487" y="1343819"/>
              <a:ext cx="417513" cy="360363"/>
            </a:xfrm>
            <a:custGeom>
              <a:avLst/>
              <a:gdLst>
                <a:gd name="T0" fmla="*/ 74 w 155"/>
                <a:gd name="T1" fmla="*/ 0 h 134"/>
                <a:gd name="T2" fmla="*/ 74 w 155"/>
                <a:gd name="T3" fmla="*/ 2 h 134"/>
                <a:gd name="T4" fmla="*/ 119 w 155"/>
                <a:gd name="T5" fmla="*/ 26 h 134"/>
                <a:gd name="T6" fmla="*/ 155 w 155"/>
                <a:gd name="T7" fmla="*/ 114 h 134"/>
                <a:gd name="T8" fmla="*/ 0 w 155"/>
                <a:gd name="T9" fmla="*/ 65 h 134"/>
                <a:gd name="T10" fmla="*/ 5 w 155"/>
                <a:gd name="T11" fmla="*/ 58 h 134"/>
                <a:gd name="T12" fmla="*/ 74 w 155"/>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155" h="134">
                  <a:moveTo>
                    <a:pt x="74" y="0"/>
                  </a:moveTo>
                  <a:cubicBezTo>
                    <a:pt x="74" y="2"/>
                    <a:pt x="74" y="2"/>
                    <a:pt x="74" y="2"/>
                  </a:cubicBezTo>
                  <a:cubicBezTo>
                    <a:pt x="82" y="19"/>
                    <a:pt x="100" y="29"/>
                    <a:pt x="119" y="26"/>
                  </a:cubicBezTo>
                  <a:cubicBezTo>
                    <a:pt x="155" y="114"/>
                    <a:pt x="155" y="114"/>
                    <a:pt x="155" y="114"/>
                  </a:cubicBezTo>
                  <a:cubicBezTo>
                    <a:pt x="97" y="134"/>
                    <a:pt x="35" y="113"/>
                    <a:pt x="0" y="65"/>
                  </a:cubicBezTo>
                  <a:cubicBezTo>
                    <a:pt x="2" y="62"/>
                    <a:pt x="3" y="60"/>
                    <a:pt x="5" y="58"/>
                  </a:cubicBezTo>
                  <a:cubicBezTo>
                    <a:pt x="21" y="37"/>
                    <a:pt x="45" y="17"/>
                    <a:pt x="74" y="0"/>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3"/>
            <p:cNvSpPr/>
            <p:nvPr/>
          </p:nvSpPr>
          <p:spPr bwMode="auto">
            <a:xfrm>
              <a:off x="3178175" y="1647031"/>
              <a:ext cx="784225" cy="317500"/>
            </a:xfrm>
            <a:custGeom>
              <a:avLst/>
              <a:gdLst>
                <a:gd name="T0" fmla="*/ 21 w 292"/>
                <a:gd name="T1" fmla="*/ 106 h 118"/>
                <a:gd name="T2" fmla="*/ 28 w 292"/>
                <a:gd name="T3" fmla="*/ 90 h 118"/>
                <a:gd name="T4" fmla="*/ 28 w 292"/>
                <a:gd name="T5" fmla="*/ 90 h 118"/>
                <a:gd name="T6" fmla="*/ 24 w 292"/>
                <a:gd name="T7" fmla="*/ 66 h 118"/>
                <a:gd name="T8" fmla="*/ 24 w 292"/>
                <a:gd name="T9" fmla="*/ 66 h 118"/>
                <a:gd name="T10" fmla="*/ 77 w 292"/>
                <a:gd name="T11" fmla="*/ 25 h 118"/>
                <a:gd name="T12" fmla="*/ 77 w 292"/>
                <a:gd name="T13" fmla="*/ 25 h 118"/>
                <a:gd name="T14" fmla="*/ 140 w 292"/>
                <a:gd name="T15" fmla="*/ 54 h 118"/>
                <a:gd name="T16" fmla="*/ 140 w 292"/>
                <a:gd name="T17" fmla="*/ 54 h 118"/>
                <a:gd name="T18" fmla="*/ 189 w 292"/>
                <a:gd name="T19" fmla="*/ 94 h 118"/>
                <a:gd name="T20" fmla="*/ 189 w 292"/>
                <a:gd name="T21" fmla="*/ 94 h 118"/>
                <a:gd name="T22" fmla="*/ 240 w 292"/>
                <a:gd name="T23" fmla="*/ 117 h 118"/>
                <a:gd name="T24" fmla="*/ 240 w 292"/>
                <a:gd name="T25" fmla="*/ 117 h 118"/>
                <a:gd name="T26" fmla="*/ 278 w 292"/>
                <a:gd name="T27" fmla="*/ 100 h 118"/>
                <a:gd name="T28" fmla="*/ 278 w 292"/>
                <a:gd name="T29" fmla="*/ 100 h 118"/>
                <a:gd name="T30" fmla="*/ 292 w 292"/>
                <a:gd name="T31" fmla="*/ 69 h 118"/>
                <a:gd name="T32" fmla="*/ 292 w 292"/>
                <a:gd name="T33" fmla="*/ 69 h 118"/>
                <a:gd name="T34" fmla="*/ 279 w 292"/>
                <a:gd name="T35" fmla="*/ 29 h 118"/>
                <a:gd name="T36" fmla="*/ 279 w 292"/>
                <a:gd name="T37" fmla="*/ 29 h 118"/>
                <a:gd name="T38" fmla="*/ 265 w 292"/>
                <a:gd name="T39" fmla="*/ 13 h 118"/>
                <a:gd name="T40" fmla="*/ 265 w 292"/>
                <a:gd name="T41" fmla="*/ 13 h 118"/>
                <a:gd name="T42" fmla="*/ 248 w 292"/>
                <a:gd name="T43" fmla="*/ 14 h 118"/>
                <a:gd name="T44" fmla="*/ 248 w 292"/>
                <a:gd name="T45" fmla="*/ 14 h 118"/>
                <a:gd name="T46" fmla="*/ 249 w 292"/>
                <a:gd name="T47" fmla="*/ 31 h 118"/>
                <a:gd name="T48" fmla="*/ 249 w 292"/>
                <a:gd name="T49" fmla="*/ 31 h 118"/>
                <a:gd name="T50" fmla="*/ 249 w 292"/>
                <a:gd name="T51" fmla="*/ 32 h 118"/>
                <a:gd name="T52" fmla="*/ 249 w 292"/>
                <a:gd name="T53" fmla="*/ 32 h 118"/>
                <a:gd name="T54" fmla="*/ 252 w 292"/>
                <a:gd name="T55" fmla="*/ 34 h 118"/>
                <a:gd name="T56" fmla="*/ 252 w 292"/>
                <a:gd name="T57" fmla="*/ 34 h 118"/>
                <a:gd name="T58" fmla="*/ 259 w 292"/>
                <a:gd name="T59" fmla="*/ 43 h 118"/>
                <a:gd name="T60" fmla="*/ 259 w 292"/>
                <a:gd name="T61" fmla="*/ 43 h 118"/>
                <a:gd name="T62" fmla="*/ 267 w 292"/>
                <a:gd name="T63" fmla="*/ 67 h 118"/>
                <a:gd name="T64" fmla="*/ 267 w 292"/>
                <a:gd name="T65" fmla="*/ 67 h 118"/>
                <a:gd name="T66" fmla="*/ 260 w 292"/>
                <a:gd name="T67" fmla="*/ 84 h 118"/>
                <a:gd name="T68" fmla="*/ 260 w 292"/>
                <a:gd name="T69" fmla="*/ 84 h 118"/>
                <a:gd name="T70" fmla="*/ 241 w 292"/>
                <a:gd name="T71" fmla="*/ 92 h 118"/>
                <a:gd name="T72" fmla="*/ 241 w 292"/>
                <a:gd name="T73" fmla="*/ 92 h 118"/>
                <a:gd name="T74" fmla="*/ 203 w 292"/>
                <a:gd name="T75" fmla="*/ 74 h 118"/>
                <a:gd name="T76" fmla="*/ 203 w 292"/>
                <a:gd name="T77" fmla="*/ 74 h 118"/>
                <a:gd name="T78" fmla="*/ 156 w 292"/>
                <a:gd name="T79" fmla="*/ 35 h 118"/>
                <a:gd name="T80" fmla="*/ 156 w 292"/>
                <a:gd name="T81" fmla="*/ 35 h 118"/>
                <a:gd name="T82" fmla="*/ 78 w 292"/>
                <a:gd name="T83" fmla="*/ 1 h 118"/>
                <a:gd name="T84" fmla="*/ 78 w 292"/>
                <a:gd name="T85" fmla="*/ 1 h 118"/>
                <a:gd name="T86" fmla="*/ 24 w 292"/>
                <a:gd name="T87" fmla="*/ 17 h 118"/>
                <a:gd name="T88" fmla="*/ 24 w 292"/>
                <a:gd name="T89" fmla="*/ 17 h 118"/>
                <a:gd name="T90" fmla="*/ 0 w 292"/>
                <a:gd name="T91" fmla="*/ 65 h 118"/>
                <a:gd name="T92" fmla="*/ 0 w 292"/>
                <a:gd name="T93" fmla="*/ 65 h 118"/>
                <a:gd name="T94" fmla="*/ 5 w 292"/>
                <a:gd name="T95" fmla="*/ 99 h 118"/>
                <a:gd name="T96" fmla="*/ 5 w 292"/>
                <a:gd name="T97" fmla="*/ 99 h 118"/>
                <a:gd name="T98" fmla="*/ 16 w 292"/>
                <a:gd name="T99" fmla="*/ 107 h 118"/>
                <a:gd name="T100" fmla="*/ 16 w 292"/>
                <a:gd name="T101" fmla="*/ 107 h 118"/>
                <a:gd name="T102" fmla="*/ 21 w 292"/>
                <a:gd name="T103" fmla="*/ 10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2" h="118">
                  <a:moveTo>
                    <a:pt x="21" y="106"/>
                  </a:moveTo>
                  <a:cubicBezTo>
                    <a:pt x="27" y="104"/>
                    <a:pt x="31" y="97"/>
                    <a:pt x="28" y="90"/>
                  </a:cubicBezTo>
                  <a:cubicBezTo>
                    <a:pt x="28" y="90"/>
                    <a:pt x="28" y="90"/>
                    <a:pt x="28" y="90"/>
                  </a:cubicBezTo>
                  <a:cubicBezTo>
                    <a:pt x="25" y="81"/>
                    <a:pt x="24" y="73"/>
                    <a:pt x="24" y="66"/>
                  </a:cubicBezTo>
                  <a:cubicBezTo>
                    <a:pt x="24" y="66"/>
                    <a:pt x="24" y="66"/>
                    <a:pt x="24" y="66"/>
                  </a:cubicBezTo>
                  <a:cubicBezTo>
                    <a:pt x="26" y="41"/>
                    <a:pt x="46" y="24"/>
                    <a:pt x="77" y="25"/>
                  </a:cubicBezTo>
                  <a:cubicBezTo>
                    <a:pt x="77" y="25"/>
                    <a:pt x="77" y="25"/>
                    <a:pt x="77" y="25"/>
                  </a:cubicBezTo>
                  <a:cubicBezTo>
                    <a:pt x="95" y="26"/>
                    <a:pt x="117" y="34"/>
                    <a:pt x="140" y="54"/>
                  </a:cubicBezTo>
                  <a:cubicBezTo>
                    <a:pt x="140" y="54"/>
                    <a:pt x="140" y="54"/>
                    <a:pt x="140" y="54"/>
                  </a:cubicBezTo>
                  <a:cubicBezTo>
                    <a:pt x="155" y="67"/>
                    <a:pt x="172" y="82"/>
                    <a:pt x="189" y="94"/>
                  </a:cubicBezTo>
                  <a:cubicBezTo>
                    <a:pt x="189" y="94"/>
                    <a:pt x="189" y="94"/>
                    <a:pt x="189" y="94"/>
                  </a:cubicBezTo>
                  <a:cubicBezTo>
                    <a:pt x="205" y="106"/>
                    <a:pt x="222" y="116"/>
                    <a:pt x="240" y="117"/>
                  </a:cubicBezTo>
                  <a:cubicBezTo>
                    <a:pt x="240" y="117"/>
                    <a:pt x="240" y="117"/>
                    <a:pt x="240" y="117"/>
                  </a:cubicBezTo>
                  <a:cubicBezTo>
                    <a:pt x="254" y="118"/>
                    <a:pt x="268" y="112"/>
                    <a:pt x="278" y="100"/>
                  </a:cubicBezTo>
                  <a:cubicBezTo>
                    <a:pt x="278" y="100"/>
                    <a:pt x="278" y="100"/>
                    <a:pt x="278" y="100"/>
                  </a:cubicBezTo>
                  <a:cubicBezTo>
                    <a:pt x="287" y="90"/>
                    <a:pt x="291" y="79"/>
                    <a:pt x="292" y="69"/>
                  </a:cubicBezTo>
                  <a:cubicBezTo>
                    <a:pt x="292" y="69"/>
                    <a:pt x="292" y="69"/>
                    <a:pt x="292" y="69"/>
                  </a:cubicBezTo>
                  <a:cubicBezTo>
                    <a:pt x="292" y="52"/>
                    <a:pt x="285" y="39"/>
                    <a:pt x="279" y="29"/>
                  </a:cubicBezTo>
                  <a:cubicBezTo>
                    <a:pt x="279" y="29"/>
                    <a:pt x="279" y="29"/>
                    <a:pt x="279" y="29"/>
                  </a:cubicBezTo>
                  <a:cubicBezTo>
                    <a:pt x="272" y="19"/>
                    <a:pt x="265" y="13"/>
                    <a:pt x="265" y="13"/>
                  </a:cubicBezTo>
                  <a:cubicBezTo>
                    <a:pt x="265" y="13"/>
                    <a:pt x="265" y="13"/>
                    <a:pt x="265" y="13"/>
                  </a:cubicBezTo>
                  <a:cubicBezTo>
                    <a:pt x="260" y="9"/>
                    <a:pt x="252" y="9"/>
                    <a:pt x="248" y="14"/>
                  </a:cubicBezTo>
                  <a:cubicBezTo>
                    <a:pt x="248" y="14"/>
                    <a:pt x="248" y="14"/>
                    <a:pt x="248" y="14"/>
                  </a:cubicBezTo>
                  <a:cubicBezTo>
                    <a:pt x="243" y="19"/>
                    <a:pt x="244" y="27"/>
                    <a:pt x="249" y="31"/>
                  </a:cubicBezTo>
                  <a:cubicBezTo>
                    <a:pt x="249" y="31"/>
                    <a:pt x="249" y="31"/>
                    <a:pt x="249" y="31"/>
                  </a:cubicBezTo>
                  <a:cubicBezTo>
                    <a:pt x="249" y="31"/>
                    <a:pt x="249" y="31"/>
                    <a:pt x="249" y="32"/>
                  </a:cubicBezTo>
                  <a:cubicBezTo>
                    <a:pt x="249" y="32"/>
                    <a:pt x="249" y="32"/>
                    <a:pt x="249" y="32"/>
                  </a:cubicBezTo>
                  <a:cubicBezTo>
                    <a:pt x="250" y="32"/>
                    <a:pt x="251" y="33"/>
                    <a:pt x="252" y="34"/>
                  </a:cubicBezTo>
                  <a:cubicBezTo>
                    <a:pt x="252" y="34"/>
                    <a:pt x="252" y="34"/>
                    <a:pt x="252" y="34"/>
                  </a:cubicBezTo>
                  <a:cubicBezTo>
                    <a:pt x="253" y="36"/>
                    <a:pt x="256" y="39"/>
                    <a:pt x="259" y="43"/>
                  </a:cubicBezTo>
                  <a:cubicBezTo>
                    <a:pt x="259" y="43"/>
                    <a:pt x="259" y="43"/>
                    <a:pt x="259" y="43"/>
                  </a:cubicBezTo>
                  <a:cubicBezTo>
                    <a:pt x="264" y="50"/>
                    <a:pt x="268" y="59"/>
                    <a:pt x="267" y="67"/>
                  </a:cubicBezTo>
                  <a:cubicBezTo>
                    <a:pt x="267" y="67"/>
                    <a:pt x="267" y="67"/>
                    <a:pt x="267" y="67"/>
                  </a:cubicBezTo>
                  <a:cubicBezTo>
                    <a:pt x="267" y="73"/>
                    <a:pt x="265" y="78"/>
                    <a:pt x="260" y="84"/>
                  </a:cubicBezTo>
                  <a:cubicBezTo>
                    <a:pt x="260" y="84"/>
                    <a:pt x="260" y="84"/>
                    <a:pt x="260" y="84"/>
                  </a:cubicBezTo>
                  <a:cubicBezTo>
                    <a:pt x="253" y="91"/>
                    <a:pt x="248" y="92"/>
                    <a:pt x="241" y="92"/>
                  </a:cubicBezTo>
                  <a:cubicBezTo>
                    <a:pt x="241" y="92"/>
                    <a:pt x="241" y="92"/>
                    <a:pt x="241" y="92"/>
                  </a:cubicBezTo>
                  <a:cubicBezTo>
                    <a:pt x="232" y="92"/>
                    <a:pt x="218" y="85"/>
                    <a:pt x="203" y="74"/>
                  </a:cubicBezTo>
                  <a:cubicBezTo>
                    <a:pt x="203" y="74"/>
                    <a:pt x="203" y="74"/>
                    <a:pt x="203" y="74"/>
                  </a:cubicBezTo>
                  <a:cubicBezTo>
                    <a:pt x="188" y="63"/>
                    <a:pt x="172" y="49"/>
                    <a:pt x="156" y="35"/>
                  </a:cubicBezTo>
                  <a:cubicBezTo>
                    <a:pt x="156" y="35"/>
                    <a:pt x="156" y="35"/>
                    <a:pt x="156" y="35"/>
                  </a:cubicBezTo>
                  <a:cubicBezTo>
                    <a:pt x="130" y="13"/>
                    <a:pt x="103" y="2"/>
                    <a:pt x="78" y="1"/>
                  </a:cubicBezTo>
                  <a:cubicBezTo>
                    <a:pt x="78" y="1"/>
                    <a:pt x="78" y="1"/>
                    <a:pt x="78" y="1"/>
                  </a:cubicBezTo>
                  <a:cubicBezTo>
                    <a:pt x="57" y="0"/>
                    <a:pt x="38" y="5"/>
                    <a:pt x="24" y="17"/>
                  </a:cubicBezTo>
                  <a:cubicBezTo>
                    <a:pt x="24" y="17"/>
                    <a:pt x="24" y="17"/>
                    <a:pt x="24" y="17"/>
                  </a:cubicBezTo>
                  <a:cubicBezTo>
                    <a:pt x="10" y="28"/>
                    <a:pt x="1" y="45"/>
                    <a:pt x="0" y="65"/>
                  </a:cubicBezTo>
                  <a:cubicBezTo>
                    <a:pt x="0" y="65"/>
                    <a:pt x="0" y="65"/>
                    <a:pt x="0" y="65"/>
                  </a:cubicBezTo>
                  <a:cubicBezTo>
                    <a:pt x="0" y="76"/>
                    <a:pt x="1" y="87"/>
                    <a:pt x="5" y="99"/>
                  </a:cubicBezTo>
                  <a:cubicBezTo>
                    <a:pt x="5" y="99"/>
                    <a:pt x="5" y="99"/>
                    <a:pt x="5" y="99"/>
                  </a:cubicBezTo>
                  <a:cubicBezTo>
                    <a:pt x="7" y="103"/>
                    <a:pt x="11" y="106"/>
                    <a:pt x="16" y="107"/>
                  </a:cubicBezTo>
                  <a:cubicBezTo>
                    <a:pt x="16" y="107"/>
                    <a:pt x="16" y="107"/>
                    <a:pt x="16" y="107"/>
                  </a:cubicBezTo>
                  <a:cubicBezTo>
                    <a:pt x="18" y="107"/>
                    <a:pt x="19" y="107"/>
                    <a:pt x="21" y="106"/>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4"/>
            <p:cNvSpPr/>
            <p:nvPr/>
          </p:nvSpPr>
          <p:spPr bwMode="auto">
            <a:xfrm>
              <a:off x="3940175" y="748506"/>
              <a:ext cx="193675" cy="104775"/>
            </a:xfrm>
            <a:custGeom>
              <a:avLst/>
              <a:gdLst>
                <a:gd name="T0" fmla="*/ 1 w 72"/>
                <a:gd name="T1" fmla="*/ 30 h 39"/>
                <a:gd name="T2" fmla="*/ 3 w 72"/>
                <a:gd name="T3" fmla="*/ 35 h 39"/>
                <a:gd name="T4" fmla="*/ 7 w 72"/>
                <a:gd name="T5" fmla="*/ 38 h 39"/>
                <a:gd name="T6" fmla="*/ 70 w 72"/>
                <a:gd name="T7" fmla="*/ 22 h 39"/>
                <a:gd name="T8" fmla="*/ 71 w 72"/>
                <a:gd name="T9" fmla="*/ 17 h 39"/>
                <a:gd name="T10" fmla="*/ 66 w 72"/>
                <a:gd name="T11" fmla="*/ 3 h 39"/>
                <a:gd name="T12" fmla="*/ 62 w 72"/>
                <a:gd name="T13" fmla="*/ 0 h 39"/>
                <a:gd name="T14" fmla="*/ 2 w 72"/>
                <a:gd name="T15" fmla="*/ 25 h 39"/>
                <a:gd name="T16" fmla="*/ 1 w 72"/>
                <a:gd name="T17"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39">
                  <a:moveTo>
                    <a:pt x="1" y="30"/>
                  </a:moveTo>
                  <a:cubicBezTo>
                    <a:pt x="3" y="35"/>
                    <a:pt x="3" y="35"/>
                    <a:pt x="3" y="35"/>
                  </a:cubicBezTo>
                  <a:cubicBezTo>
                    <a:pt x="4" y="37"/>
                    <a:pt x="5" y="39"/>
                    <a:pt x="7" y="38"/>
                  </a:cubicBezTo>
                  <a:cubicBezTo>
                    <a:pt x="70" y="22"/>
                    <a:pt x="70" y="22"/>
                    <a:pt x="70" y="22"/>
                  </a:cubicBezTo>
                  <a:cubicBezTo>
                    <a:pt x="71" y="21"/>
                    <a:pt x="72" y="19"/>
                    <a:pt x="71" y="17"/>
                  </a:cubicBezTo>
                  <a:cubicBezTo>
                    <a:pt x="66" y="3"/>
                    <a:pt x="66" y="3"/>
                    <a:pt x="66" y="3"/>
                  </a:cubicBezTo>
                  <a:cubicBezTo>
                    <a:pt x="65" y="1"/>
                    <a:pt x="64" y="0"/>
                    <a:pt x="62" y="0"/>
                  </a:cubicBezTo>
                  <a:cubicBezTo>
                    <a:pt x="2" y="25"/>
                    <a:pt x="2" y="25"/>
                    <a:pt x="2" y="25"/>
                  </a:cubicBezTo>
                  <a:cubicBezTo>
                    <a:pt x="1" y="26"/>
                    <a:pt x="0" y="28"/>
                    <a:pt x="1" y="3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5"/>
            <p:cNvSpPr/>
            <p:nvPr/>
          </p:nvSpPr>
          <p:spPr bwMode="auto">
            <a:xfrm>
              <a:off x="3876675" y="596106"/>
              <a:ext cx="133350" cy="182563"/>
            </a:xfrm>
            <a:custGeom>
              <a:avLst/>
              <a:gdLst>
                <a:gd name="T0" fmla="*/ 2 w 50"/>
                <a:gd name="T1" fmla="*/ 64 h 68"/>
                <a:gd name="T2" fmla="*/ 7 w 50"/>
                <a:gd name="T3" fmla="*/ 66 h 68"/>
                <a:gd name="T4" fmla="*/ 12 w 50"/>
                <a:gd name="T5" fmla="*/ 66 h 68"/>
                <a:gd name="T6" fmla="*/ 49 w 50"/>
                <a:gd name="T7" fmla="*/ 13 h 68"/>
                <a:gd name="T8" fmla="*/ 47 w 50"/>
                <a:gd name="T9" fmla="*/ 9 h 68"/>
                <a:gd name="T10" fmla="*/ 34 w 50"/>
                <a:gd name="T11" fmla="*/ 1 h 68"/>
                <a:gd name="T12" fmla="*/ 30 w 50"/>
                <a:gd name="T13" fmla="*/ 1 h 68"/>
                <a:gd name="T14" fmla="*/ 0 w 50"/>
                <a:gd name="T15" fmla="*/ 59 h 68"/>
                <a:gd name="T16" fmla="*/ 2 w 50"/>
                <a:gd name="T17"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68">
                  <a:moveTo>
                    <a:pt x="2" y="64"/>
                  </a:moveTo>
                  <a:cubicBezTo>
                    <a:pt x="7" y="66"/>
                    <a:pt x="7" y="66"/>
                    <a:pt x="7" y="66"/>
                  </a:cubicBezTo>
                  <a:cubicBezTo>
                    <a:pt x="9" y="68"/>
                    <a:pt x="11" y="68"/>
                    <a:pt x="12" y="66"/>
                  </a:cubicBezTo>
                  <a:cubicBezTo>
                    <a:pt x="49" y="13"/>
                    <a:pt x="49" y="13"/>
                    <a:pt x="49" y="13"/>
                  </a:cubicBezTo>
                  <a:cubicBezTo>
                    <a:pt x="50" y="12"/>
                    <a:pt x="49" y="10"/>
                    <a:pt x="47" y="9"/>
                  </a:cubicBezTo>
                  <a:cubicBezTo>
                    <a:pt x="34" y="1"/>
                    <a:pt x="34" y="1"/>
                    <a:pt x="34" y="1"/>
                  </a:cubicBezTo>
                  <a:cubicBezTo>
                    <a:pt x="33" y="0"/>
                    <a:pt x="30" y="0"/>
                    <a:pt x="30" y="1"/>
                  </a:cubicBezTo>
                  <a:cubicBezTo>
                    <a:pt x="0" y="59"/>
                    <a:pt x="0" y="59"/>
                    <a:pt x="0" y="59"/>
                  </a:cubicBezTo>
                  <a:cubicBezTo>
                    <a:pt x="0" y="61"/>
                    <a:pt x="1" y="63"/>
                    <a:pt x="2" y="64"/>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 name="标题 2"/>
          <p:cNvSpPr>
            <a:spLocks noGrp="1"/>
          </p:cNvSpPr>
          <p:nvPr>
            <p:ph type="title"/>
          </p:nvPr>
        </p:nvSpPr>
        <p:spPr/>
        <p:txBody>
          <a:bodyPr>
            <a:normAutofit/>
          </a:bodyPr>
          <a:lstStyle/>
          <a:p>
            <a:r>
              <a:rPr lang="zh-CN" altLang="zh-CN" dirty="0"/>
              <a:t>（四）互联网+</a:t>
            </a:r>
          </a:p>
        </p:txBody>
      </p:sp>
      <p:sp>
        <p:nvSpPr>
          <p:cNvPr id="4" name="内容占位符 3"/>
          <p:cNvSpPr>
            <a:spLocks noGrp="1"/>
          </p:cNvSpPr>
          <p:nvPr>
            <p:ph sz="quarter" idx="10"/>
          </p:nvPr>
        </p:nvSpPr>
        <p:spPr>
          <a:xfrm>
            <a:off x="669925" y="1092200"/>
            <a:ext cx="10574020" cy="788035"/>
          </a:xfrm>
        </p:spPr>
        <p:txBody>
          <a:bodyPr>
            <a:normAutofit/>
          </a:bodyPr>
          <a:lstStyle/>
          <a:p>
            <a:r>
              <a:rPr dirty="0">
                <a:solidFill>
                  <a:schemeClr val="bg1"/>
                </a:solidFill>
              </a:rPr>
              <a:t>2．互联网+对消费模式的影响</a:t>
            </a:r>
          </a:p>
        </p:txBody>
      </p:sp>
      <p:cxnSp>
        <p:nvCxnSpPr>
          <p:cNvPr id="7" name="直接连接符 6"/>
          <p:cNvCxnSpPr/>
          <p:nvPr/>
        </p:nvCxnSpPr>
        <p:spPr>
          <a:xfrm>
            <a:off x="1573637" y="3839029"/>
            <a:ext cx="89056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838762" y="3113312"/>
            <a:ext cx="1480460" cy="14804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097266" y="3113312"/>
            <a:ext cx="1480460" cy="148045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5355770" y="3113312"/>
            <a:ext cx="1480460" cy="14804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solidFill>
            </a:endParaRPr>
          </a:p>
        </p:txBody>
      </p:sp>
      <p:sp>
        <p:nvSpPr>
          <p:cNvPr id="24" name="椭圆 23"/>
          <p:cNvSpPr/>
          <p:nvPr/>
        </p:nvSpPr>
        <p:spPr>
          <a:xfrm>
            <a:off x="7614273" y="3113312"/>
            <a:ext cx="1480460" cy="148045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9872776" y="3113312"/>
            <a:ext cx="1480460" cy="148045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59740" y="4784090"/>
            <a:ext cx="2228215" cy="1421928"/>
          </a:xfrm>
          <a:prstGeom prst="rect">
            <a:avLst/>
          </a:prstGeom>
        </p:spPr>
        <p:txBody>
          <a:bodyPr wrap="square">
            <a:spAutoFit/>
          </a:bodyPr>
          <a:lstStyle/>
          <a:p>
            <a:pPr algn="ctr">
              <a:lnSpc>
                <a:spcPct val="120000"/>
              </a:lnSpc>
            </a:pPr>
            <a:r>
              <a:rPr lang="zh-CN" altLang="en-US" sz="2400" dirty="0">
                <a:solidFill>
                  <a:schemeClr val="tx1">
                    <a:lumMod val="85000"/>
                    <a:lumOff val="15000"/>
                  </a:schemeClr>
                </a:solidFill>
              </a:rPr>
              <a:t>满足了消费需求，使消费具有互动性</a:t>
            </a:r>
          </a:p>
        </p:txBody>
      </p:sp>
      <p:sp>
        <p:nvSpPr>
          <p:cNvPr id="31" name="矩形 30"/>
          <p:cNvSpPr/>
          <p:nvPr/>
        </p:nvSpPr>
        <p:spPr>
          <a:xfrm>
            <a:off x="4981575" y="4784090"/>
            <a:ext cx="2995260" cy="940514"/>
          </a:xfrm>
          <a:prstGeom prst="rect">
            <a:avLst/>
          </a:prstGeom>
        </p:spPr>
        <p:txBody>
          <a:bodyPr wrap="square">
            <a:spAutoFit/>
          </a:bodyPr>
          <a:lstStyle/>
          <a:p>
            <a:pPr algn="ctr">
              <a:lnSpc>
                <a:spcPct val="120000"/>
              </a:lnSpc>
            </a:pPr>
            <a:r>
              <a:rPr lang="zh-CN" altLang="en-US" sz="2400" dirty="0">
                <a:solidFill>
                  <a:schemeClr val="tx1">
                    <a:lumMod val="85000"/>
                    <a:lumOff val="15000"/>
                  </a:schemeClr>
                </a:solidFill>
              </a:rPr>
              <a:t>扩展了消费范围，使消费具有无边界性</a:t>
            </a:r>
          </a:p>
        </p:txBody>
      </p:sp>
      <p:sp>
        <p:nvSpPr>
          <p:cNvPr id="34" name="矩形 33"/>
          <p:cNvSpPr/>
          <p:nvPr/>
        </p:nvSpPr>
        <p:spPr>
          <a:xfrm>
            <a:off x="9498965" y="4784090"/>
            <a:ext cx="2228215" cy="1421928"/>
          </a:xfrm>
          <a:prstGeom prst="rect">
            <a:avLst/>
          </a:prstGeom>
        </p:spPr>
        <p:txBody>
          <a:bodyPr wrap="square">
            <a:spAutoFit/>
          </a:bodyPr>
          <a:lstStyle/>
          <a:p>
            <a:pPr algn="ctr">
              <a:lnSpc>
                <a:spcPct val="120000"/>
              </a:lnSpc>
            </a:pPr>
            <a:r>
              <a:rPr lang="zh-CN" altLang="en-US" sz="2400" dirty="0">
                <a:solidFill>
                  <a:schemeClr val="tx1">
                    <a:lumMod val="85000"/>
                    <a:lumOff val="15000"/>
                  </a:schemeClr>
                </a:solidFill>
              </a:rPr>
              <a:t>丰富了消费信息，使消费具有自主性</a:t>
            </a:r>
          </a:p>
        </p:txBody>
      </p:sp>
      <p:sp>
        <p:nvSpPr>
          <p:cNvPr id="37" name="矩形 36"/>
          <p:cNvSpPr/>
          <p:nvPr/>
        </p:nvSpPr>
        <p:spPr>
          <a:xfrm>
            <a:off x="2420620" y="1993265"/>
            <a:ext cx="3129280" cy="940514"/>
          </a:xfrm>
          <a:prstGeom prst="rect">
            <a:avLst/>
          </a:prstGeom>
        </p:spPr>
        <p:txBody>
          <a:bodyPr wrap="square">
            <a:spAutoFit/>
          </a:bodyPr>
          <a:lstStyle/>
          <a:p>
            <a:pPr algn="ctr">
              <a:lnSpc>
                <a:spcPct val="120000"/>
              </a:lnSpc>
            </a:pPr>
            <a:r>
              <a:rPr lang="zh-CN" altLang="en-US" sz="2400" dirty="0">
                <a:solidFill>
                  <a:schemeClr val="tx1">
                    <a:lumMod val="85000"/>
                    <a:lumOff val="15000"/>
                  </a:schemeClr>
                </a:solidFill>
              </a:rPr>
              <a:t>优化了消费结构，使消费更具有合理性</a:t>
            </a:r>
          </a:p>
        </p:txBody>
      </p:sp>
      <p:sp>
        <p:nvSpPr>
          <p:cNvPr id="40" name="矩形 39"/>
          <p:cNvSpPr/>
          <p:nvPr/>
        </p:nvSpPr>
        <p:spPr>
          <a:xfrm>
            <a:off x="7240270" y="2031365"/>
            <a:ext cx="2632506" cy="940514"/>
          </a:xfrm>
          <a:prstGeom prst="rect">
            <a:avLst/>
          </a:prstGeom>
        </p:spPr>
        <p:txBody>
          <a:bodyPr wrap="square">
            <a:spAutoFit/>
          </a:bodyPr>
          <a:lstStyle/>
          <a:p>
            <a:pPr algn="ctr">
              <a:lnSpc>
                <a:spcPct val="120000"/>
              </a:lnSpc>
            </a:pPr>
            <a:r>
              <a:rPr lang="zh-CN" altLang="en-US" sz="2400" dirty="0">
                <a:solidFill>
                  <a:schemeClr val="tx1">
                    <a:lumMod val="85000"/>
                    <a:lumOff val="15000"/>
                  </a:schemeClr>
                </a:solidFill>
              </a:rPr>
              <a:t>改变了消费行为，使消费具有分享性</a:t>
            </a:r>
          </a:p>
        </p:txBody>
      </p:sp>
      <p:sp>
        <p:nvSpPr>
          <p:cNvPr id="41" name="文本框 40"/>
          <p:cNvSpPr txBox="1"/>
          <p:nvPr/>
        </p:nvSpPr>
        <p:spPr>
          <a:xfrm>
            <a:off x="1195023" y="3485086"/>
            <a:ext cx="755335" cy="707886"/>
          </a:xfrm>
          <a:prstGeom prst="rect">
            <a:avLst/>
          </a:prstGeom>
          <a:noFill/>
        </p:spPr>
        <p:txBody>
          <a:bodyPr wrap="none" rtlCol="0">
            <a:spAutoFit/>
          </a:bodyPr>
          <a:lstStyle/>
          <a:p>
            <a:pPr algn="ctr"/>
            <a:r>
              <a:rPr lang="en-US" altLang="zh-CN" sz="4000" dirty="0">
                <a:solidFill>
                  <a:schemeClr val="bg1"/>
                </a:solidFill>
              </a:rPr>
              <a:t>01</a:t>
            </a:r>
            <a:endParaRPr lang="zh-CN" altLang="en-US" sz="4000" dirty="0">
              <a:solidFill>
                <a:schemeClr val="bg1"/>
              </a:solidFill>
            </a:endParaRPr>
          </a:p>
        </p:txBody>
      </p:sp>
      <p:sp>
        <p:nvSpPr>
          <p:cNvPr id="42" name="文本框 41"/>
          <p:cNvSpPr txBox="1"/>
          <p:nvPr/>
        </p:nvSpPr>
        <p:spPr>
          <a:xfrm>
            <a:off x="3459828" y="3485086"/>
            <a:ext cx="755335" cy="707886"/>
          </a:xfrm>
          <a:prstGeom prst="rect">
            <a:avLst/>
          </a:prstGeom>
          <a:noFill/>
        </p:spPr>
        <p:txBody>
          <a:bodyPr wrap="none" rtlCol="0">
            <a:spAutoFit/>
          </a:bodyPr>
          <a:lstStyle/>
          <a:p>
            <a:pPr algn="ctr"/>
            <a:r>
              <a:rPr lang="en-US" altLang="zh-CN" sz="4000" dirty="0">
                <a:solidFill>
                  <a:schemeClr val="bg1"/>
                </a:solidFill>
              </a:rPr>
              <a:t>02</a:t>
            </a:r>
            <a:endParaRPr lang="zh-CN" altLang="en-US" sz="4000" dirty="0">
              <a:solidFill>
                <a:schemeClr val="bg1"/>
              </a:solidFill>
            </a:endParaRPr>
          </a:p>
        </p:txBody>
      </p:sp>
      <p:sp>
        <p:nvSpPr>
          <p:cNvPr id="43" name="文本框 42"/>
          <p:cNvSpPr txBox="1"/>
          <p:nvPr/>
        </p:nvSpPr>
        <p:spPr>
          <a:xfrm>
            <a:off x="5718332" y="3485086"/>
            <a:ext cx="755335" cy="707886"/>
          </a:xfrm>
          <a:prstGeom prst="rect">
            <a:avLst/>
          </a:prstGeom>
          <a:noFill/>
        </p:spPr>
        <p:txBody>
          <a:bodyPr wrap="none" rtlCol="0">
            <a:spAutoFit/>
          </a:bodyPr>
          <a:lstStyle/>
          <a:p>
            <a:pPr algn="ctr"/>
            <a:r>
              <a:rPr lang="en-US" altLang="zh-CN" sz="4000" dirty="0">
                <a:solidFill>
                  <a:schemeClr val="bg1"/>
                </a:solidFill>
              </a:rPr>
              <a:t>03</a:t>
            </a:r>
            <a:endParaRPr lang="zh-CN" altLang="en-US" sz="4000" dirty="0">
              <a:solidFill>
                <a:schemeClr val="bg1"/>
              </a:solidFill>
            </a:endParaRPr>
          </a:p>
        </p:txBody>
      </p:sp>
      <p:sp>
        <p:nvSpPr>
          <p:cNvPr id="44" name="文本框 43"/>
          <p:cNvSpPr txBox="1"/>
          <p:nvPr/>
        </p:nvSpPr>
        <p:spPr>
          <a:xfrm>
            <a:off x="7976835" y="3485086"/>
            <a:ext cx="755335" cy="707886"/>
          </a:xfrm>
          <a:prstGeom prst="rect">
            <a:avLst/>
          </a:prstGeom>
          <a:noFill/>
        </p:spPr>
        <p:txBody>
          <a:bodyPr wrap="none" rtlCol="0">
            <a:spAutoFit/>
          </a:bodyPr>
          <a:lstStyle/>
          <a:p>
            <a:pPr algn="ctr"/>
            <a:r>
              <a:rPr lang="en-US" altLang="zh-CN" sz="4000" dirty="0">
                <a:solidFill>
                  <a:schemeClr val="bg1"/>
                </a:solidFill>
              </a:rPr>
              <a:t>04</a:t>
            </a:r>
            <a:endParaRPr lang="zh-CN" altLang="en-US" sz="4000" dirty="0">
              <a:solidFill>
                <a:schemeClr val="bg1"/>
              </a:solidFill>
            </a:endParaRPr>
          </a:p>
        </p:txBody>
      </p:sp>
      <p:sp>
        <p:nvSpPr>
          <p:cNvPr id="45" name="文本框 44"/>
          <p:cNvSpPr txBox="1"/>
          <p:nvPr/>
        </p:nvSpPr>
        <p:spPr>
          <a:xfrm>
            <a:off x="10235338" y="3485086"/>
            <a:ext cx="755335" cy="707886"/>
          </a:xfrm>
          <a:prstGeom prst="rect">
            <a:avLst/>
          </a:prstGeom>
          <a:noFill/>
        </p:spPr>
        <p:txBody>
          <a:bodyPr wrap="none" rtlCol="0">
            <a:spAutoFit/>
          </a:bodyPr>
          <a:lstStyle/>
          <a:p>
            <a:pPr algn="ctr"/>
            <a:r>
              <a:rPr lang="en-US" altLang="zh-CN" sz="4000" dirty="0">
                <a:solidFill>
                  <a:schemeClr val="bg1"/>
                </a:solidFill>
              </a:rPr>
              <a:t>05</a:t>
            </a:r>
            <a:endParaRPr lang="zh-CN" altLang="en-US" sz="40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animEffect transition="in" filter="fade">
                                      <p:cBhvr>
                                        <p:cTn id="28" dur="500"/>
                                        <p:tgtEl>
                                          <p:spTgt spid="24"/>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Effect transition="in" filter="fade">
                                      <p:cBhvr>
                                        <p:cTn id="33" dur="500"/>
                                        <p:tgtEl>
                                          <p:spTgt spid="2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41"/>
                                        </p:tgtEl>
                                        <p:attrNameLst>
                                          <p:attrName>style.visibility</p:attrName>
                                        </p:attrNameLst>
                                      </p:cBhvr>
                                      <p:to>
                                        <p:strVal val="visible"/>
                                      </p:to>
                                    </p:set>
                                    <p:anim calcmode="lin" valueType="num">
                                      <p:cBhvr>
                                        <p:cTn id="36" dur="500" fill="hold"/>
                                        <p:tgtEl>
                                          <p:spTgt spid="41"/>
                                        </p:tgtEl>
                                        <p:attrNameLst>
                                          <p:attrName>ppt_w</p:attrName>
                                        </p:attrNameLst>
                                      </p:cBhvr>
                                      <p:tavLst>
                                        <p:tav tm="0">
                                          <p:val>
                                            <p:fltVal val="0"/>
                                          </p:val>
                                        </p:tav>
                                        <p:tav tm="100000">
                                          <p:val>
                                            <p:strVal val="#ppt_w"/>
                                          </p:val>
                                        </p:tav>
                                      </p:tavLst>
                                    </p:anim>
                                    <p:anim calcmode="lin" valueType="num">
                                      <p:cBhvr>
                                        <p:cTn id="37" dur="500" fill="hold"/>
                                        <p:tgtEl>
                                          <p:spTgt spid="41"/>
                                        </p:tgtEl>
                                        <p:attrNameLst>
                                          <p:attrName>ppt_h</p:attrName>
                                        </p:attrNameLst>
                                      </p:cBhvr>
                                      <p:tavLst>
                                        <p:tav tm="0">
                                          <p:val>
                                            <p:fltVal val="0"/>
                                          </p:val>
                                        </p:tav>
                                        <p:tav tm="100000">
                                          <p:val>
                                            <p:strVal val="#ppt_h"/>
                                          </p:val>
                                        </p:tav>
                                      </p:tavLst>
                                    </p:anim>
                                    <p:animEffect transition="in" filter="fade">
                                      <p:cBhvr>
                                        <p:cTn id="38" dur="500"/>
                                        <p:tgtEl>
                                          <p:spTgt spid="41"/>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42"/>
                                        </p:tgtEl>
                                        <p:attrNameLst>
                                          <p:attrName>style.visibility</p:attrName>
                                        </p:attrNameLst>
                                      </p:cBhvr>
                                      <p:to>
                                        <p:strVal val="visible"/>
                                      </p:to>
                                    </p:set>
                                    <p:anim calcmode="lin" valueType="num">
                                      <p:cBhvr>
                                        <p:cTn id="41" dur="500" fill="hold"/>
                                        <p:tgtEl>
                                          <p:spTgt spid="42"/>
                                        </p:tgtEl>
                                        <p:attrNameLst>
                                          <p:attrName>ppt_w</p:attrName>
                                        </p:attrNameLst>
                                      </p:cBhvr>
                                      <p:tavLst>
                                        <p:tav tm="0">
                                          <p:val>
                                            <p:fltVal val="0"/>
                                          </p:val>
                                        </p:tav>
                                        <p:tav tm="100000">
                                          <p:val>
                                            <p:strVal val="#ppt_w"/>
                                          </p:val>
                                        </p:tav>
                                      </p:tavLst>
                                    </p:anim>
                                    <p:anim calcmode="lin" valueType="num">
                                      <p:cBhvr>
                                        <p:cTn id="42" dur="500" fill="hold"/>
                                        <p:tgtEl>
                                          <p:spTgt spid="42"/>
                                        </p:tgtEl>
                                        <p:attrNameLst>
                                          <p:attrName>ppt_h</p:attrName>
                                        </p:attrNameLst>
                                      </p:cBhvr>
                                      <p:tavLst>
                                        <p:tav tm="0">
                                          <p:val>
                                            <p:fltVal val="0"/>
                                          </p:val>
                                        </p:tav>
                                        <p:tav tm="100000">
                                          <p:val>
                                            <p:strVal val="#ppt_h"/>
                                          </p:val>
                                        </p:tav>
                                      </p:tavLst>
                                    </p:anim>
                                    <p:animEffect transition="in" filter="fade">
                                      <p:cBhvr>
                                        <p:cTn id="43" dur="500"/>
                                        <p:tgtEl>
                                          <p:spTgt spid="4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3"/>
                                        </p:tgtEl>
                                        <p:attrNameLst>
                                          <p:attrName>style.visibility</p:attrName>
                                        </p:attrNameLst>
                                      </p:cBhvr>
                                      <p:to>
                                        <p:strVal val="visible"/>
                                      </p:to>
                                    </p:set>
                                    <p:anim calcmode="lin" valueType="num">
                                      <p:cBhvr>
                                        <p:cTn id="46" dur="500" fill="hold"/>
                                        <p:tgtEl>
                                          <p:spTgt spid="43"/>
                                        </p:tgtEl>
                                        <p:attrNameLst>
                                          <p:attrName>ppt_w</p:attrName>
                                        </p:attrNameLst>
                                      </p:cBhvr>
                                      <p:tavLst>
                                        <p:tav tm="0">
                                          <p:val>
                                            <p:fltVal val="0"/>
                                          </p:val>
                                        </p:tav>
                                        <p:tav tm="100000">
                                          <p:val>
                                            <p:strVal val="#ppt_w"/>
                                          </p:val>
                                        </p:tav>
                                      </p:tavLst>
                                    </p:anim>
                                    <p:anim calcmode="lin" valueType="num">
                                      <p:cBhvr>
                                        <p:cTn id="47" dur="500" fill="hold"/>
                                        <p:tgtEl>
                                          <p:spTgt spid="43"/>
                                        </p:tgtEl>
                                        <p:attrNameLst>
                                          <p:attrName>ppt_h</p:attrName>
                                        </p:attrNameLst>
                                      </p:cBhvr>
                                      <p:tavLst>
                                        <p:tav tm="0">
                                          <p:val>
                                            <p:fltVal val="0"/>
                                          </p:val>
                                        </p:tav>
                                        <p:tav tm="100000">
                                          <p:val>
                                            <p:strVal val="#ppt_h"/>
                                          </p:val>
                                        </p:tav>
                                      </p:tavLst>
                                    </p:anim>
                                    <p:animEffect transition="in" filter="fade">
                                      <p:cBhvr>
                                        <p:cTn id="48" dur="500"/>
                                        <p:tgtEl>
                                          <p:spTgt spid="43"/>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ppt_w</p:attrName>
                                        </p:attrNameLst>
                                      </p:cBhvr>
                                      <p:tavLst>
                                        <p:tav tm="0">
                                          <p:val>
                                            <p:fltVal val="0"/>
                                          </p:val>
                                        </p:tav>
                                        <p:tav tm="100000">
                                          <p:val>
                                            <p:strVal val="#ppt_w"/>
                                          </p:val>
                                        </p:tav>
                                      </p:tavLst>
                                    </p:anim>
                                    <p:anim calcmode="lin" valueType="num">
                                      <p:cBhvr>
                                        <p:cTn id="52" dur="500" fill="hold"/>
                                        <p:tgtEl>
                                          <p:spTgt spid="44"/>
                                        </p:tgtEl>
                                        <p:attrNameLst>
                                          <p:attrName>ppt_h</p:attrName>
                                        </p:attrNameLst>
                                      </p:cBhvr>
                                      <p:tavLst>
                                        <p:tav tm="0">
                                          <p:val>
                                            <p:fltVal val="0"/>
                                          </p:val>
                                        </p:tav>
                                        <p:tav tm="100000">
                                          <p:val>
                                            <p:strVal val="#ppt_h"/>
                                          </p:val>
                                        </p:tav>
                                      </p:tavLst>
                                    </p:anim>
                                    <p:animEffect transition="in" filter="fade">
                                      <p:cBhvr>
                                        <p:cTn id="53" dur="500"/>
                                        <p:tgtEl>
                                          <p:spTgt spid="4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45"/>
                                        </p:tgtEl>
                                        <p:attrNameLst>
                                          <p:attrName>style.visibility</p:attrName>
                                        </p:attrNameLst>
                                      </p:cBhvr>
                                      <p:to>
                                        <p:strVal val="visible"/>
                                      </p:to>
                                    </p:set>
                                    <p:anim calcmode="lin" valueType="num">
                                      <p:cBhvr>
                                        <p:cTn id="56" dur="500" fill="hold"/>
                                        <p:tgtEl>
                                          <p:spTgt spid="45"/>
                                        </p:tgtEl>
                                        <p:attrNameLst>
                                          <p:attrName>ppt_w</p:attrName>
                                        </p:attrNameLst>
                                      </p:cBhvr>
                                      <p:tavLst>
                                        <p:tav tm="0">
                                          <p:val>
                                            <p:fltVal val="0"/>
                                          </p:val>
                                        </p:tav>
                                        <p:tav tm="100000">
                                          <p:val>
                                            <p:strVal val="#ppt_w"/>
                                          </p:val>
                                        </p:tav>
                                      </p:tavLst>
                                    </p:anim>
                                    <p:anim calcmode="lin" valueType="num">
                                      <p:cBhvr>
                                        <p:cTn id="57" dur="500" fill="hold"/>
                                        <p:tgtEl>
                                          <p:spTgt spid="45"/>
                                        </p:tgtEl>
                                        <p:attrNameLst>
                                          <p:attrName>ppt_h</p:attrName>
                                        </p:attrNameLst>
                                      </p:cBhvr>
                                      <p:tavLst>
                                        <p:tav tm="0">
                                          <p:val>
                                            <p:fltVal val="0"/>
                                          </p:val>
                                        </p:tav>
                                        <p:tav tm="100000">
                                          <p:val>
                                            <p:strVal val="#ppt_h"/>
                                          </p:val>
                                        </p:tav>
                                      </p:tavLst>
                                    </p:anim>
                                    <p:animEffect transition="in" filter="fade">
                                      <p:cBhvr>
                                        <p:cTn id="5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22" grpId="0" bldLvl="0" animBg="1"/>
      <p:bldP spid="23" grpId="0" bldLvl="0" animBg="1"/>
      <p:bldP spid="24" grpId="0" bldLvl="0" animBg="1"/>
      <p:bldP spid="25" grpId="0" bldLvl="0" animBg="1"/>
      <p:bldP spid="41" grpId="0"/>
      <p:bldP spid="42" grpId="0"/>
      <p:bldP spid="43" grpId="0"/>
      <p:bldP spid="44" grpId="0"/>
      <p:bldP spid="4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274323" y="1100633"/>
            <a:ext cx="10155677" cy="5178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flipV="1">
            <a:off x="609600" y="969843"/>
            <a:ext cx="470284" cy="670057"/>
            <a:chOff x="3173412" y="596106"/>
            <a:chExt cx="960438" cy="1368425"/>
          </a:xfrm>
        </p:grpSpPr>
        <p:sp>
          <p:nvSpPr>
            <p:cNvPr id="15" name="Freeform 9"/>
            <p:cNvSpPr/>
            <p:nvPr/>
          </p:nvSpPr>
          <p:spPr bwMode="auto">
            <a:xfrm>
              <a:off x="3586162" y="1178719"/>
              <a:ext cx="193675" cy="214313"/>
            </a:xfrm>
            <a:custGeom>
              <a:avLst/>
              <a:gdLst>
                <a:gd name="T0" fmla="*/ 61 w 72"/>
                <a:gd name="T1" fmla="*/ 23 h 80"/>
                <a:gd name="T2" fmla="*/ 22 w 72"/>
                <a:gd name="T3" fmla="*/ 6 h 80"/>
                <a:gd name="T4" fmla="*/ 22 w 72"/>
                <a:gd name="T5" fmla="*/ 6 h 80"/>
                <a:gd name="T6" fmla="*/ 6 w 72"/>
                <a:gd name="T7" fmla="*/ 45 h 80"/>
                <a:gd name="T8" fmla="*/ 11 w 72"/>
                <a:gd name="T9" fmla="*/ 58 h 80"/>
                <a:gd name="T10" fmla="*/ 50 w 72"/>
                <a:gd name="T11" fmla="*/ 74 h 80"/>
                <a:gd name="T12" fmla="*/ 50 w 72"/>
                <a:gd name="T13" fmla="*/ 74 h 80"/>
                <a:gd name="T14" fmla="*/ 66 w 72"/>
                <a:gd name="T15" fmla="*/ 35 h 80"/>
                <a:gd name="T16" fmla="*/ 61 w 72"/>
                <a:gd name="T17" fmla="*/ 2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80">
                  <a:moveTo>
                    <a:pt x="61" y="23"/>
                  </a:moveTo>
                  <a:cubicBezTo>
                    <a:pt x="54" y="7"/>
                    <a:pt x="37" y="0"/>
                    <a:pt x="22" y="6"/>
                  </a:cubicBezTo>
                  <a:cubicBezTo>
                    <a:pt x="22" y="6"/>
                    <a:pt x="22" y="6"/>
                    <a:pt x="22" y="6"/>
                  </a:cubicBezTo>
                  <a:cubicBezTo>
                    <a:pt x="7" y="13"/>
                    <a:pt x="0" y="30"/>
                    <a:pt x="6" y="45"/>
                  </a:cubicBezTo>
                  <a:cubicBezTo>
                    <a:pt x="11" y="58"/>
                    <a:pt x="11" y="58"/>
                    <a:pt x="11" y="58"/>
                  </a:cubicBezTo>
                  <a:cubicBezTo>
                    <a:pt x="17" y="73"/>
                    <a:pt x="35" y="80"/>
                    <a:pt x="50" y="74"/>
                  </a:cubicBezTo>
                  <a:cubicBezTo>
                    <a:pt x="50" y="74"/>
                    <a:pt x="50" y="74"/>
                    <a:pt x="50" y="74"/>
                  </a:cubicBezTo>
                  <a:cubicBezTo>
                    <a:pt x="65" y="68"/>
                    <a:pt x="72" y="50"/>
                    <a:pt x="66" y="35"/>
                  </a:cubicBezTo>
                  <a:lnTo>
                    <a:pt x="61" y="23"/>
                  </a:lnTo>
                  <a:close/>
                </a:path>
              </a:pathLst>
            </a:custGeom>
            <a:solidFill>
              <a:srgbClr val="23A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0"/>
            <p:cNvSpPr/>
            <p:nvPr/>
          </p:nvSpPr>
          <p:spPr bwMode="auto">
            <a:xfrm>
              <a:off x="3173412" y="640556"/>
              <a:ext cx="866775" cy="838200"/>
            </a:xfrm>
            <a:custGeom>
              <a:avLst/>
              <a:gdLst>
                <a:gd name="T0" fmla="*/ 323 w 323"/>
                <a:gd name="T1" fmla="*/ 208 h 312"/>
                <a:gd name="T2" fmla="*/ 321 w 323"/>
                <a:gd name="T3" fmla="*/ 208 h 312"/>
                <a:gd name="T4" fmla="*/ 223 w 323"/>
                <a:gd name="T5" fmla="*/ 216 h 312"/>
                <a:gd name="T6" fmla="*/ 172 w 323"/>
                <a:gd name="T7" fmla="*/ 198 h 312"/>
                <a:gd name="T8" fmla="*/ 150 w 323"/>
                <a:gd name="T9" fmla="*/ 247 h 312"/>
                <a:gd name="T10" fmla="*/ 74 w 323"/>
                <a:gd name="T11" fmla="*/ 309 h 312"/>
                <a:gd name="T12" fmla="*/ 73 w 323"/>
                <a:gd name="T13" fmla="*/ 312 h 312"/>
                <a:gd name="T14" fmla="*/ 67 w 323"/>
                <a:gd name="T15" fmla="*/ 299 h 312"/>
                <a:gd name="T16" fmla="*/ 28 w 323"/>
                <a:gd name="T17" fmla="*/ 207 h 312"/>
                <a:gd name="T18" fmla="*/ 102 w 323"/>
                <a:gd name="T19" fmla="*/ 28 h 312"/>
                <a:gd name="T20" fmla="*/ 280 w 323"/>
                <a:gd name="T21" fmla="*/ 102 h 312"/>
                <a:gd name="T22" fmla="*/ 319 w 323"/>
                <a:gd name="T23" fmla="*/ 195 h 312"/>
                <a:gd name="T24" fmla="*/ 323 w 323"/>
                <a:gd name="T25" fmla="*/ 208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312">
                  <a:moveTo>
                    <a:pt x="323" y="208"/>
                  </a:moveTo>
                  <a:cubicBezTo>
                    <a:pt x="322" y="208"/>
                    <a:pt x="322" y="208"/>
                    <a:pt x="321" y="208"/>
                  </a:cubicBezTo>
                  <a:cubicBezTo>
                    <a:pt x="292" y="204"/>
                    <a:pt x="258" y="207"/>
                    <a:pt x="223" y="216"/>
                  </a:cubicBezTo>
                  <a:cubicBezTo>
                    <a:pt x="214" y="198"/>
                    <a:pt x="192" y="190"/>
                    <a:pt x="172" y="198"/>
                  </a:cubicBezTo>
                  <a:cubicBezTo>
                    <a:pt x="153" y="206"/>
                    <a:pt x="143" y="227"/>
                    <a:pt x="150" y="247"/>
                  </a:cubicBezTo>
                  <a:cubicBezTo>
                    <a:pt x="118" y="265"/>
                    <a:pt x="92" y="286"/>
                    <a:pt x="74" y="309"/>
                  </a:cubicBezTo>
                  <a:cubicBezTo>
                    <a:pt x="74" y="310"/>
                    <a:pt x="73" y="311"/>
                    <a:pt x="73" y="312"/>
                  </a:cubicBezTo>
                  <a:cubicBezTo>
                    <a:pt x="70" y="308"/>
                    <a:pt x="68" y="303"/>
                    <a:pt x="67" y="299"/>
                  </a:cubicBezTo>
                  <a:cubicBezTo>
                    <a:pt x="28" y="207"/>
                    <a:pt x="28" y="207"/>
                    <a:pt x="28" y="207"/>
                  </a:cubicBezTo>
                  <a:cubicBezTo>
                    <a:pt x="0" y="137"/>
                    <a:pt x="33" y="57"/>
                    <a:pt x="102" y="28"/>
                  </a:cubicBezTo>
                  <a:cubicBezTo>
                    <a:pt x="172" y="0"/>
                    <a:pt x="252" y="33"/>
                    <a:pt x="280" y="102"/>
                  </a:cubicBezTo>
                  <a:cubicBezTo>
                    <a:pt x="319" y="195"/>
                    <a:pt x="319" y="195"/>
                    <a:pt x="319" y="195"/>
                  </a:cubicBezTo>
                  <a:cubicBezTo>
                    <a:pt x="320" y="199"/>
                    <a:pt x="322" y="204"/>
                    <a:pt x="323" y="208"/>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1"/>
            <p:cNvSpPr/>
            <p:nvPr/>
          </p:nvSpPr>
          <p:spPr bwMode="auto">
            <a:xfrm>
              <a:off x="3752850" y="1234281"/>
              <a:ext cx="325438" cy="400050"/>
            </a:xfrm>
            <a:custGeom>
              <a:avLst/>
              <a:gdLst>
                <a:gd name="T0" fmla="*/ 14 w 121"/>
                <a:gd name="T1" fmla="*/ 12 h 149"/>
                <a:gd name="T2" fmla="*/ 14 w 121"/>
                <a:gd name="T3" fmla="*/ 11 h 149"/>
                <a:gd name="T4" fmla="*/ 103 w 121"/>
                <a:gd name="T5" fmla="*/ 3 h 149"/>
                <a:gd name="T6" fmla="*/ 111 w 121"/>
                <a:gd name="T7" fmla="*/ 4 h 149"/>
                <a:gd name="T8" fmla="*/ 36 w 121"/>
                <a:gd name="T9" fmla="*/ 149 h 149"/>
                <a:gd name="T10" fmla="*/ 0 w 121"/>
                <a:gd name="T11" fmla="*/ 60 h 149"/>
                <a:gd name="T12" fmla="*/ 14 w 121"/>
                <a:gd name="T13" fmla="*/ 12 h 149"/>
              </a:gdLst>
              <a:ahLst/>
              <a:cxnLst>
                <a:cxn ang="0">
                  <a:pos x="T0" y="T1"/>
                </a:cxn>
                <a:cxn ang="0">
                  <a:pos x="T2" y="T3"/>
                </a:cxn>
                <a:cxn ang="0">
                  <a:pos x="T4" y="T5"/>
                </a:cxn>
                <a:cxn ang="0">
                  <a:pos x="T6" y="T7"/>
                </a:cxn>
                <a:cxn ang="0">
                  <a:pos x="T8" y="T9"/>
                </a:cxn>
                <a:cxn ang="0">
                  <a:pos x="T10" y="T11"/>
                </a:cxn>
                <a:cxn ang="0">
                  <a:pos x="T12" y="T13"/>
                </a:cxn>
              </a:cxnLst>
              <a:rect l="0" t="0" r="r" b="b"/>
              <a:pathLst>
                <a:path w="121" h="149">
                  <a:moveTo>
                    <a:pt x="14" y="12"/>
                  </a:moveTo>
                  <a:cubicBezTo>
                    <a:pt x="14" y="11"/>
                    <a:pt x="14" y="11"/>
                    <a:pt x="14" y="11"/>
                  </a:cubicBezTo>
                  <a:cubicBezTo>
                    <a:pt x="46" y="2"/>
                    <a:pt x="77" y="0"/>
                    <a:pt x="103" y="3"/>
                  </a:cubicBezTo>
                  <a:cubicBezTo>
                    <a:pt x="106" y="3"/>
                    <a:pt x="108" y="4"/>
                    <a:pt x="111" y="4"/>
                  </a:cubicBezTo>
                  <a:cubicBezTo>
                    <a:pt x="121" y="63"/>
                    <a:pt x="91" y="122"/>
                    <a:pt x="36" y="149"/>
                  </a:cubicBezTo>
                  <a:cubicBezTo>
                    <a:pt x="0" y="60"/>
                    <a:pt x="0" y="60"/>
                    <a:pt x="0" y="60"/>
                  </a:cubicBezTo>
                  <a:cubicBezTo>
                    <a:pt x="15" y="50"/>
                    <a:pt x="22" y="30"/>
                    <a:pt x="14" y="12"/>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2"/>
            <p:cNvSpPr/>
            <p:nvPr/>
          </p:nvSpPr>
          <p:spPr bwMode="auto">
            <a:xfrm>
              <a:off x="3392487" y="1343819"/>
              <a:ext cx="417513" cy="360363"/>
            </a:xfrm>
            <a:custGeom>
              <a:avLst/>
              <a:gdLst>
                <a:gd name="T0" fmla="*/ 74 w 155"/>
                <a:gd name="T1" fmla="*/ 0 h 134"/>
                <a:gd name="T2" fmla="*/ 74 w 155"/>
                <a:gd name="T3" fmla="*/ 2 h 134"/>
                <a:gd name="T4" fmla="*/ 119 w 155"/>
                <a:gd name="T5" fmla="*/ 26 h 134"/>
                <a:gd name="T6" fmla="*/ 155 w 155"/>
                <a:gd name="T7" fmla="*/ 114 h 134"/>
                <a:gd name="T8" fmla="*/ 0 w 155"/>
                <a:gd name="T9" fmla="*/ 65 h 134"/>
                <a:gd name="T10" fmla="*/ 5 w 155"/>
                <a:gd name="T11" fmla="*/ 58 h 134"/>
                <a:gd name="T12" fmla="*/ 74 w 155"/>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155" h="134">
                  <a:moveTo>
                    <a:pt x="74" y="0"/>
                  </a:moveTo>
                  <a:cubicBezTo>
                    <a:pt x="74" y="2"/>
                    <a:pt x="74" y="2"/>
                    <a:pt x="74" y="2"/>
                  </a:cubicBezTo>
                  <a:cubicBezTo>
                    <a:pt x="82" y="19"/>
                    <a:pt x="100" y="29"/>
                    <a:pt x="119" y="26"/>
                  </a:cubicBezTo>
                  <a:cubicBezTo>
                    <a:pt x="155" y="114"/>
                    <a:pt x="155" y="114"/>
                    <a:pt x="155" y="114"/>
                  </a:cubicBezTo>
                  <a:cubicBezTo>
                    <a:pt x="97" y="134"/>
                    <a:pt x="35" y="113"/>
                    <a:pt x="0" y="65"/>
                  </a:cubicBezTo>
                  <a:cubicBezTo>
                    <a:pt x="2" y="62"/>
                    <a:pt x="3" y="60"/>
                    <a:pt x="5" y="58"/>
                  </a:cubicBezTo>
                  <a:cubicBezTo>
                    <a:pt x="21" y="37"/>
                    <a:pt x="45" y="17"/>
                    <a:pt x="74" y="0"/>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3"/>
            <p:cNvSpPr/>
            <p:nvPr/>
          </p:nvSpPr>
          <p:spPr bwMode="auto">
            <a:xfrm>
              <a:off x="3178175" y="1647031"/>
              <a:ext cx="784225" cy="317500"/>
            </a:xfrm>
            <a:custGeom>
              <a:avLst/>
              <a:gdLst>
                <a:gd name="T0" fmla="*/ 21 w 292"/>
                <a:gd name="T1" fmla="*/ 106 h 118"/>
                <a:gd name="T2" fmla="*/ 28 w 292"/>
                <a:gd name="T3" fmla="*/ 90 h 118"/>
                <a:gd name="T4" fmla="*/ 28 w 292"/>
                <a:gd name="T5" fmla="*/ 90 h 118"/>
                <a:gd name="T6" fmla="*/ 24 w 292"/>
                <a:gd name="T7" fmla="*/ 66 h 118"/>
                <a:gd name="T8" fmla="*/ 24 w 292"/>
                <a:gd name="T9" fmla="*/ 66 h 118"/>
                <a:gd name="T10" fmla="*/ 77 w 292"/>
                <a:gd name="T11" fmla="*/ 25 h 118"/>
                <a:gd name="T12" fmla="*/ 77 w 292"/>
                <a:gd name="T13" fmla="*/ 25 h 118"/>
                <a:gd name="T14" fmla="*/ 140 w 292"/>
                <a:gd name="T15" fmla="*/ 54 h 118"/>
                <a:gd name="T16" fmla="*/ 140 w 292"/>
                <a:gd name="T17" fmla="*/ 54 h 118"/>
                <a:gd name="T18" fmla="*/ 189 w 292"/>
                <a:gd name="T19" fmla="*/ 94 h 118"/>
                <a:gd name="T20" fmla="*/ 189 w 292"/>
                <a:gd name="T21" fmla="*/ 94 h 118"/>
                <a:gd name="T22" fmla="*/ 240 w 292"/>
                <a:gd name="T23" fmla="*/ 117 h 118"/>
                <a:gd name="T24" fmla="*/ 240 w 292"/>
                <a:gd name="T25" fmla="*/ 117 h 118"/>
                <a:gd name="T26" fmla="*/ 278 w 292"/>
                <a:gd name="T27" fmla="*/ 100 h 118"/>
                <a:gd name="T28" fmla="*/ 278 w 292"/>
                <a:gd name="T29" fmla="*/ 100 h 118"/>
                <a:gd name="T30" fmla="*/ 292 w 292"/>
                <a:gd name="T31" fmla="*/ 69 h 118"/>
                <a:gd name="T32" fmla="*/ 292 w 292"/>
                <a:gd name="T33" fmla="*/ 69 h 118"/>
                <a:gd name="T34" fmla="*/ 279 w 292"/>
                <a:gd name="T35" fmla="*/ 29 h 118"/>
                <a:gd name="T36" fmla="*/ 279 w 292"/>
                <a:gd name="T37" fmla="*/ 29 h 118"/>
                <a:gd name="T38" fmla="*/ 265 w 292"/>
                <a:gd name="T39" fmla="*/ 13 h 118"/>
                <a:gd name="T40" fmla="*/ 265 w 292"/>
                <a:gd name="T41" fmla="*/ 13 h 118"/>
                <a:gd name="T42" fmla="*/ 248 w 292"/>
                <a:gd name="T43" fmla="*/ 14 h 118"/>
                <a:gd name="T44" fmla="*/ 248 w 292"/>
                <a:gd name="T45" fmla="*/ 14 h 118"/>
                <a:gd name="T46" fmla="*/ 249 w 292"/>
                <a:gd name="T47" fmla="*/ 31 h 118"/>
                <a:gd name="T48" fmla="*/ 249 w 292"/>
                <a:gd name="T49" fmla="*/ 31 h 118"/>
                <a:gd name="T50" fmla="*/ 249 w 292"/>
                <a:gd name="T51" fmla="*/ 32 h 118"/>
                <a:gd name="T52" fmla="*/ 249 w 292"/>
                <a:gd name="T53" fmla="*/ 32 h 118"/>
                <a:gd name="T54" fmla="*/ 252 w 292"/>
                <a:gd name="T55" fmla="*/ 34 h 118"/>
                <a:gd name="T56" fmla="*/ 252 w 292"/>
                <a:gd name="T57" fmla="*/ 34 h 118"/>
                <a:gd name="T58" fmla="*/ 259 w 292"/>
                <a:gd name="T59" fmla="*/ 43 h 118"/>
                <a:gd name="T60" fmla="*/ 259 w 292"/>
                <a:gd name="T61" fmla="*/ 43 h 118"/>
                <a:gd name="T62" fmla="*/ 267 w 292"/>
                <a:gd name="T63" fmla="*/ 67 h 118"/>
                <a:gd name="T64" fmla="*/ 267 w 292"/>
                <a:gd name="T65" fmla="*/ 67 h 118"/>
                <a:gd name="T66" fmla="*/ 260 w 292"/>
                <a:gd name="T67" fmla="*/ 84 h 118"/>
                <a:gd name="T68" fmla="*/ 260 w 292"/>
                <a:gd name="T69" fmla="*/ 84 h 118"/>
                <a:gd name="T70" fmla="*/ 241 w 292"/>
                <a:gd name="T71" fmla="*/ 92 h 118"/>
                <a:gd name="T72" fmla="*/ 241 w 292"/>
                <a:gd name="T73" fmla="*/ 92 h 118"/>
                <a:gd name="T74" fmla="*/ 203 w 292"/>
                <a:gd name="T75" fmla="*/ 74 h 118"/>
                <a:gd name="T76" fmla="*/ 203 w 292"/>
                <a:gd name="T77" fmla="*/ 74 h 118"/>
                <a:gd name="T78" fmla="*/ 156 w 292"/>
                <a:gd name="T79" fmla="*/ 35 h 118"/>
                <a:gd name="T80" fmla="*/ 156 w 292"/>
                <a:gd name="T81" fmla="*/ 35 h 118"/>
                <a:gd name="T82" fmla="*/ 78 w 292"/>
                <a:gd name="T83" fmla="*/ 1 h 118"/>
                <a:gd name="T84" fmla="*/ 78 w 292"/>
                <a:gd name="T85" fmla="*/ 1 h 118"/>
                <a:gd name="T86" fmla="*/ 24 w 292"/>
                <a:gd name="T87" fmla="*/ 17 h 118"/>
                <a:gd name="T88" fmla="*/ 24 w 292"/>
                <a:gd name="T89" fmla="*/ 17 h 118"/>
                <a:gd name="T90" fmla="*/ 0 w 292"/>
                <a:gd name="T91" fmla="*/ 65 h 118"/>
                <a:gd name="T92" fmla="*/ 0 w 292"/>
                <a:gd name="T93" fmla="*/ 65 h 118"/>
                <a:gd name="T94" fmla="*/ 5 w 292"/>
                <a:gd name="T95" fmla="*/ 99 h 118"/>
                <a:gd name="T96" fmla="*/ 5 w 292"/>
                <a:gd name="T97" fmla="*/ 99 h 118"/>
                <a:gd name="T98" fmla="*/ 16 w 292"/>
                <a:gd name="T99" fmla="*/ 107 h 118"/>
                <a:gd name="T100" fmla="*/ 16 w 292"/>
                <a:gd name="T101" fmla="*/ 107 h 118"/>
                <a:gd name="T102" fmla="*/ 21 w 292"/>
                <a:gd name="T103" fmla="*/ 10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2" h="118">
                  <a:moveTo>
                    <a:pt x="21" y="106"/>
                  </a:moveTo>
                  <a:cubicBezTo>
                    <a:pt x="27" y="104"/>
                    <a:pt x="31" y="97"/>
                    <a:pt x="28" y="90"/>
                  </a:cubicBezTo>
                  <a:cubicBezTo>
                    <a:pt x="28" y="90"/>
                    <a:pt x="28" y="90"/>
                    <a:pt x="28" y="90"/>
                  </a:cubicBezTo>
                  <a:cubicBezTo>
                    <a:pt x="25" y="81"/>
                    <a:pt x="24" y="73"/>
                    <a:pt x="24" y="66"/>
                  </a:cubicBezTo>
                  <a:cubicBezTo>
                    <a:pt x="24" y="66"/>
                    <a:pt x="24" y="66"/>
                    <a:pt x="24" y="66"/>
                  </a:cubicBezTo>
                  <a:cubicBezTo>
                    <a:pt x="26" y="41"/>
                    <a:pt x="46" y="24"/>
                    <a:pt x="77" y="25"/>
                  </a:cubicBezTo>
                  <a:cubicBezTo>
                    <a:pt x="77" y="25"/>
                    <a:pt x="77" y="25"/>
                    <a:pt x="77" y="25"/>
                  </a:cubicBezTo>
                  <a:cubicBezTo>
                    <a:pt x="95" y="26"/>
                    <a:pt x="117" y="34"/>
                    <a:pt x="140" y="54"/>
                  </a:cubicBezTo>
                  <a:cubicBezTo>
                    <a:pt x="140" y="54"/>
                    <a:pt x="140" y="54"/>
                    <a:pt x="140" y="54"/>
                  </a:cubicBezTo>
                  <a:cubicBezTo>
                    <a:pt x="155" y="67"/>
                    <a:pt x="172" y="82"/>
                    <a:pt x="189" y="94"/>
                  </a:cubicBezTo>
                  <a:cubicBezTo>
                    <a:pt x="189" y="94"/>
                    <a:pt x="189" y="94"/>
                    <a:pt x="189" y="94"/>
                  </a:cubicBezTo>
                  <a:cubicBezTo>
                    <a:pt x="205" y="106"/>
                    <a:pt x="222" y="116"/>
                    <a:pt x="240" y="117"/>
                  </a:cubicBezTo>
                  <a:cubicBezTo>
                    <a:pt x="240" y="117"/>
                    <a:pt x="240" y="117"/>
                    <a:pt x="240" y="117"/>
                  </a:cubicBezTo>
                  <a:cubicBezTo>
                    <a:pt x="254" y="118"/>
                    <a:pt x="268" y="112"/>
                    <a:pt x="278" y="100"/>
                  </a:cubicBezTo>
                  <a:cubicBezTo>
                    <a:pt x="278" y="100"/>
                    <a:pt x="278" y="100"/>
                    <a:pt x="278" y="100"/>
                  </a:cubicBezTo>
                  <a:cubicBezTo>
                    <a:pt x="287" y="90"/>
                    <a:pt x="291" y="79"/>
                    <a:pt x="292" y="69"/>
                  </a:cubicBezTo>
                  <a:cubicBezTo>
                    <a:pt x="292" y="69"/>
                    <a:pt x="292" y="69"/>
                    <a:pt x="292" y="69"/>
                  </a:cubicBezTo>
                  <a:cubicBezTo>
                    <a:pt x="292" y="52"/>
                    <a:pt x="285" y="39"/>
                    <a:pt x="279" y="29"/>
                  </a:cubicBezTo>
                  <a:cubicBezTo>
                    <a:pt x="279" y="29"/>
                    <a:pt x="279" y="29"/>
                    <a:pt x="279" y="29"/>
                  </a:cubicBezTo>
                  <a:cubicBezTo>
                    <a:pt x="272" y="19"/>
                    <a:pt x="265" y="13"/>
                    <a:pt x="265" y="13"/>
                  </a:cubicBezTo>
                  <a:cubicBezTo>
                    <a:pt x="265" y="13"/>
                    <a:pt x="265" y="13"/>
                    <a:pt x="265" y="13"/>
                  </a:cubicBezTo>
                  <a:cubicBezTo>
                    <a:pt x="260" y="9"/>
                    <a:pt x="252" y="9"/>
                    <a:pt x="248" y="14"/>
                  </a:cubicBezTo>
                  <a:cubicBezTo>
                    <a:pt x="248" y="14"/>
                    <a:pt x="248" y="14"/>
                    <a:pt x="248" y="14"/>
                  </a:cubicBezTo>
                  <a:cubicBezTo>
                    <a:pt x="243" y="19"/>
                    <a:pt x="244" y="27"/>
                    <a:pt x="249" y="31"/>
                  </a:cubicBezTo>
                  <a:cubicBezTo>
                    <a:pt x="249" y="31"/>
                    <a:pt x="249" y="31"/>
                    <a:pt x="249" y="31"/>
                  </a:cubicBezTo>
                  <a:cubicBezTo>
                    <a:pt x="249" y="31"/>
                    <a:pt x="249" y="31"/>
                    <a:pt x="249" y="32"/>
                  </a:cubicBezTo>
                  <a:cubicBezTo>
                    <a:pt x="249" y="32"/>
                    <a:pt x="249" y="32"/>
                    <a:pt x="249" y="32"/>
                  </a:cubicBezTo>
                  <a:cubicBezTo>
                    <a:pt x="250" y="32"/>
                    <a:pt x="251" y="33"/>
                    <a:pt x="252" y="34"/>
                  </a:cubicBezTo>
                  <a:cubicBezTo>
                    <a:pt x="252" y="34"/>
                    <a:pt x="252" y="34"/>
                    <a:pt x="252" y="34"/>
                  </a:cubicBezTo>
                  <a:cubicBezTo>
                    <a:pt x="253" y="36"/>
                    <a:pt x="256" y="39"/>
                    <a:pt x="259" y="43"/>
                  </a:cubicBezTo>
                  <a:cubicBezTo>
                    <a:pt x="259" y="43"/>
                    <a:pt x="259" y="43"/>
                    <a:pt x="259" y="43"/>
                  </a:cubicBezTo>
                  <a:cubicBezTo>
                    <a:pt x="264" y="50"/>
                    <a:pt x="268" y="59"/>
                    <a:pt x="267" y="67"/>
                  </a:cubicBezTo>
                  <a:cubicBezTo>
                    <a:pt x="267" y="67"/>
                    <a:pt x="267" y="67"/>
                    <a:pt x="267" y="67"/>
                  </a:cubicBezTo>
                  <a:cubicBezTo>
                    <a:pt x="267" y="73"/>
                    <a:pt x="265" y="78"/>
                    <a:pt x="260" y="84"/>
                  </a:cubicBezTo>
                  <a:cubicBezTo>
                    <a:pt x="260" y="84"/>
                    <a:pt x="260" y="84"/>
                    <a:pt x="260" y="84"/>
                  </a:cubicBezTo>
                  <a:cubicBezTo>
                    <a:pt x="253" y="91"/>
                    <a:pt x="248" y="92"/>
                    <a:pt x="241" y="92"/>
                  </a:cubicBezTo>
                  <a:cubicBezTo>
                    <a:pt x="241" y="92"/>
                    <a:pt x="241" y="92"/>
                    <a:pt x="241" y="92"/>
                  </a:cubicBezTo>
                  <a:cubicBezTo>
                    <a:pt x="232" y="92"/>
                    <a:pt x="218" y="85"/>
                    <a:pt x="203" y="74"/>
                  </a:cubicBezTo>
                  <a:cubicBezTo>
                    <a:pt x="203" y="74"/>
                    <a:pt x="203" y="74"/>
                    <a:pt x="203" y="74"/>
                  </a:cubicBezTo>
                  <a:cubicBezTo>
                    <a:pt x="188" y="63"/>
                    <a:pt x="172" y="49"/>
                    <a:pt x="156" y="35"/>
                  </a:cubicBezTo>
                  <a:cubicBezTo>
                    <a:pt x="156" y="35"/>
                    <a:pt x="156" y="35"/>
                    <a:pt x="156" y="35"/>
                  </a:cubicBezTo>
                  <a:cubicBezTo>
                    <a:pt x="130" y="13"/>
                    <a:pt x="103" y="2"/>
                    <a:pt x="78" y="1"/>
                  </a:cubicBezTo>
                  <a:cubicBezTo>
                    <a:pt x="78" y="1"/>
                    <a:pt x="78" y="1"/>
                    <a:pt x="78" y="1"/>
                  </a:cubicBezTo>
                  <a:cubicBezTo>
                    <a:pt x="57" y="0"/>
                    <a:pt x="38" y="5"/>
                    <a:pt x="24" y="17"/>
                  </a:cubicBezTo>
                  <a:cubicBezTo>
                    <a:pt x="24" y="17"/>
                    <a:pt x="24" y="17"/>
                    <a:pt x="24" y="17"/>
                  </a:cubicBezTo>
                  <a:cubicBezTo>
                    <a:pt x="10" y="28"/>
                    <a:pt x="1" y="45"/>
                    <a:pt x="0" y="65"/>
                  </a:cubicBezTo>
                  <a:cubicBezTo>
                    <a:pt x="0" y="65"/>
                    <a:pt x="0" y="65"/>
                    <a:pt x="0" y="65"/>
                  </a:cubicBezTo>
                  <a:cubicBezTo>
                    <a:pt x="0" y="76"/>
                    <a:pt x="1" y="87"/>
                    <a:pt x="5" y="99"/>
                  </a:cubicBezTo>
                  <a:cubicBezTo>
                    <a:pt x="5" y="99"/>
                    <a:pt x="5" y="99"/>
                    <a:pt x="5" y="99"/>
                  </a:cubicBezTo>
                  <a:cubicBezTo>
                    <a:pt x="7" y="103"/>
                    <a:pt x="11" y="106"/>
                    <a:pt x="16" y="107"/>
                  </a:cubicBezTo>
                  <a:cubicBezTo>
                    <a:pt x="16" y="107"/>
                    <a:pt x="16" y="107"/>
                    <a:pt x="16" y="107"/>
                  </a:cubicBezTo>
                  <a:cubicBezTo>
                    <a:pt x="18" y="107"/>
                    <a:pt x="19" y="107"/>
                    <a:pt x="21" y="106"/>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4"/>
            <p:cNvSpPr/>
            <p:nvPr/>
          </p:nvSpPr>
          <p:spPr bwMode="auto">
            <a:xfrm>
              <a:off x="3940175" y="748506"/>
              <a:ext cx="193675" cy="104775"/>
            </a:xfrm>
            <a:custGeom>
              <a:avLst/>
              <a:gdLst>
                <a:gd name="T0" fmla="*/ 1 w 72"/>
                <a:gd name="T1" fmla="*/ 30 h 39"/>
                <a:gd name="T2" fmla="*/ 3 w 72"/>
                <a:gd name="T3" fmla="*/ 35 h 39"/>
                <a:gd name="T4" fmla="*/ 7 w 72"/>
                <a:gd name="T5" fmla="*/ 38 h 39"/>
                <a:gd name="T6" fmla="*/ 70 w 72"/>
                <a:gd name="T7" fmla="*/ 22 h 39"/>
                <a:gd name="T8" fmla="*/ 71 w 72"/>
                <a:gd name="T9" fmla="*/ 17 h 39"/>
                <a:gd name="T10" fmla="*/ 66 w 72"/>
                <a:gd name="T11" fmla="*/ 3 h 39"/>
                <a:gd name="T12" fmla="*/ 62 w 72"/>
                <a:gd name="T13" fmla="*/ 0 h 39"/>
                <a:gd name="T14" fmla="*/ 2 w 72"/>
                <a:gd name="T15" fmla="*/ 25 h 39"/>
                <a:gd name="T16" fmla="*/ 1 w 72"/>
                <a:gd name="T17"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39">
                  <a:moveTo>
                    <a:pt x="1" y="30"/>
                  </a:moveTo>
                  <a:cubicBezTo>
                    <a:pt x="3" y="35"/>
                    <a:pt x="3" y="35"/>
                    <a:pt x="3" y="35"/>
                  </a:cubicBezTo>
                  <a:cubicBezTo>
                    <a:pt x="4" y="37"/>
                    <a:pt x="5" y="39"/>
                    <a:pt x="7" y="38"/>
                  </a:cubicBezTo>
                  <a:cubicBezTo>
                    <a:pt x="70" y="22"/>
                    <a:pt x="70" y="22"/>
                    <a:pt x="70" y="22"/>
                  </a:cubicBezTo>
                  <a:cubicBezTo>
                    <a:pt x="71" y="21"/>
                    <a:pt x="72" y="19"/>
                    <a:pt x="71" y="17"/>
                  </a:cubicBezTo>
                  <a:cubicBezTo>
                    <a:pt x="66" y="3"/>
                    <a:pt x="66" y="3"/>
                    <a:pt x="66" y="3"/>
                  </a:cubicBezTo>
                  <a:cubicBezTo>
                    <a:pt x="65" y="1"/>
                    <a:pt x="64" y="0"/>
                    <a:pt x="62" y="0"/>
                  </a:cubicBezTo>
                  <a:cubicBezTo>
                    <a:pt x="2" y="25"/>
                    <a:pt x="2" y="25"/>
                    <a:pt x="2" y="25"/>
                  </a:cubicBezTo>
                  <a:cubicBezTo>
                    <a:pt x="1" y="26"/>
                    <a:pt x="0" y="28"/>
                    <a:pt x="1" y="3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5"/>
            <p:cNvSpPr/>
            <p:nvPr/>
          </p:nvSpPr>
          <p:spPr bwMode="auto">
            <a:xfrm>
              <a:off x="3876675" y="596106"/>
              <a:ext cx="133350" cy="182563"/>
            </a:xfrm>
            <a:custGeom>
              <a:avLst/>
              <a:gdLst>
                <a:gd name="T0" fmla="*/ 2 w 50"/>
                <a:gd name="T1" fmla="*/ 64 h 68"/>
                <a:gd name="T2" fmla="*/ 7 w 50"/>
                <a:gd name="T3" fmla="*/ 66 h 68"/>
                <a:gd name="T4" fmla="*/ 12 w 50"/>
                <a:gd name="T5" fmla="*/ 66 h 68"/>
                <a:gd name="T6" fmla="*/ 49 w 50"/>
                <a:gd name="T7" fmla="*/ 13 h 68"/>
                <a:gd name="T8" fmla="*/ 47 w 50"/>
                <a:gd name="T9" fmla="*/ 9 h 68"/>
                <a:gd name="T10" fmla="*/ 34 w 50"/>
                <a:gd name="T11" fmla="*/ 1 h 68"/>
                <a:gd name="T12" fmla="*/ 30 w 50"/>
                <a:gd name="T13" fmla="*/ 1 h 68"/>
                <a:gd name="T14" fmla="*/ 0 w 50"/>
                <a:gd name="T15" fmla="*/ 59 h 68"/>
                <a:gd name="T16" fmla="*/ 2 w 50"/>
                <a:gd name="T17"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68">
                  <a:moveTo>
                    <a:pt x="2" y="64"/>
                  </a:moveTo>
                  <a:cubicBezTo>
                    <a:pt x="7" y="66"/>
                    <a:pt x="7" y="66"/>
                    <a:pt x="7" y="66"/>
                  </a:cubicBezTo>
                  <a:cubicBezTo>
                    <a:pt x="9" y="68"/>
                    <a:pt x="11" y="68"/>
                    <a:pt x="12" y="66"/>
                  </a:cubicBezTo>
                  <a:cubicBezTo>
                    <a:pt x="49" y="13"/>
                    <a:pt x="49" y="13"/>
                    <a:pt x="49" y="13"/>
                  </a:cubicBezTo>
                  <a:cubicBezTo>
                    <a:pt x="50" y="12"/>
                    <a:pt x="49" y="10"/>
                    <a:pt x="47" y="9"/>
                  </a:cubicBezTo>
                  <a:cubicBezTo>
                    <a:pt x="34" y="1"/>
                    <a:pt x="34" y="1"/>
                    <a:pt x="34" y="1"/>
                  </a:cubicBezTo>
                  <a:cubicBezTo>
                    <a:pt x="33" y="0"/>
                    <a:pt x="30" y="0"/>
                    <a:pt x="30" y="1"/>
                  </a:cubicBezTo>
                  <a:cubicBezTo>
                    <a:pt x="0" y="59"/>
                    <a:pt x="0" y="59"/>
                    <a:pt x="0" y="59"/>
                  </a:cubicBezTo>
                  <a:cubicBezTo>
                    <a:pt x="0" y="61"/>
                    <a:pt x="1" y="63"/>
                    <a:pt x="2" y="64"/>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 name="标题 2"/>
          <p:cNvSpPr>
            <a:spLocks noGrp="1"/>
          </p:cNvSpPr>
          <p:nvPr>
            <p:ph type="title"/>
          </p:nvPr>
        </p:nvSpPr>
        <p:spPr/>
        <p:txBody>
          <a:bodyPr>
            <a:normAutofit/>
          </a:bodyPr>
          <a:lstStyle/>
          <a:p>
            <a:r>
              <a:rPr lang="zh-CN" altLang="zh-CN" dirty="0"/>
              <a:t>（四）互联网+</a:t>
            </a:r>
          </a:p>
        </p:txBody>
      </p:sp>
      <p:sp>
        <p:nvSpPr>
          <p:cNvPr id="4" name="内容占位符 3"/>
          <p:cNvSpPr>
            <a:spLocks noGrp="1"/>
          </p:cNvSpPr>
          <p:nvPr>
            <p:ph sz="quarter" idx="10"/>
          </p:nvPr>
        </p:nvSpPr>
        <p:spPr>
          <a:xfrm>
            <a:off x="669925" y="1092200"/>
            <a:ext cx="10574020" cy="788035"/>
          </a:xfrm>
        </p:spPr>
        <p:txBody>
          <a:bodyPr>
            <a:normAutofit/>
          </a:bodyPr>
          <a:lstStyle/>
          <a:p>
            <a:r>
              <a:rPr dirty="0">
                <a:solidFill>
                  <a:schemeClr val="bg1"/>
                </a:solidFill>
              </a:rPr>
              <a:t>3．互联网+的典型应用案例</a:t>
            </a:r>
          </a:p>
        </p:txBody>
      </p:sp>
      <p:pic>
        <p:nvPicPr>
          <p:cNvPr id="73" name="图片占位符 72"/>
          <p:cNvPicPr>
            <a:picLocks noGrp="1" noChangeAspect="1"/>
          </p:cNvPicPr>
          <p:nvPr/>
        </p:nvPicPr>
        <p:blipFill>
          <a:blip r:embed="rId2" cstate="print">
            <a:grayscl/>
            <a:extLst>
              <a:ext uri="{28A0092B-C50C-407E-A947-70E740481C1C}">
                <a14:useLocalDpi xmlns:a14="http://schemas.microsoft.com/office/drawing/2010/main" val="0"/>
              </a:ext>
            </a:extLst>
          </a:blip>
          <a:srcRect l="10000" r="10000"/>
          <a:stretch>
            <a:fillRect/>
          </a:stretch>
        </p:blipFill>
        <p:spPr>
          <a:xfrm>
            <a:off x="5127692" y="2812915"/>
            <a:ext cx="1682616" cy="1682616"/>
          </a:xfrm>
          <a:custGeom>
            <a:avLst/>
            <a:gdLst>
              <a:gd name="connsiteX0" fmla="*/ 841308 w 1682616"/>
              <a:gd name="connsiteY0" fmla="*/ 0 h 1682616"/>
              <a:gd name="connsiteX1" fmla="*/ 1682616 w 1682616"/>
              <a:gd name="connsiteY1" fmla="*/ 841308 h 1682616"/>
              <a:gd name="connsiteX2" fmla="*/ 841308 w 1682616"/>
              <a:gd name="connsiteY2" fmla="*/ 1682616 h 1682616"/>
              <a:gd name="connsiteX3" fmla="*/ 0 w 1682616"/>
              <a:gd name="connsiteY3" fmla="*/ 841308 h 1682616"/>
              <a:gd name="connsiteX4" fmla="*/ 841308 w 1682616"/>
              <a:gd name="connsiteY4" fmla="*/ 0 h 1682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2616" h="1682616">
                <a:moveTo>
                  <a:pt x="841308" y="0"/>
                </a:moveTo>
                <a:cubicBezTo>
                  <a:pt x="1305950" y="0"/>
                  <a:pt x="1682616" y="376666"/>
                  <a:pt x="1682616" y="841308"/>
                </a:cubicBezTo>
                <a:cubicBezTo>
                  <a:pt x="1682616" y="1305950"/>
                  <a:pt x="1305950" y="1682616"/>
                  <a:pt x="841308" y="1682616"/>
                </a:cubicBezTo>
                <a:cubicBezTo>
                  <a:pt x="376666" y="1682616"/>
                  <a:pt x="0" y="1305950"/>
                  <a:pt x="0" y="841308"/>
                </a:cubicBezTo>
                <a:cubicBezTo>
                  <a:pt x="0" y="376666"/>
                  <a:pt x="376666" y="0"/>
                  <a:pt x="841308" y="0"/>
                </a:cubicBezTo>
                <a:close/>
              </a:path>
            </a:pathLst>
          </a:custGeom>
        </p:spPr>
      </p:pic>
      <p:grpSp>
        <p:nvGrpSpPr>
          <p:cNvPr id="2" name="d4147ba2-1b1f-4f02-8522-a8ed880e1d8a"/>
          <p:cNvGrpSpPr>
            <a:grpSpLocks noChangeAspect="1"/>
          </p:cNvGrpSpPr>
          <p:nvPr/>
        </p:nvGrpSpPr>
        <p:grpSpPr>
          <a:xfrm>
            <a:off x="4160705" y="2251452"/>
            <a:ext cx="3616590" cy="4335089"/>
            <a:chOff x="4394009" y="1781552"/>
            <a:chExt cx="3616590" cy="4335089"/>
          </a:xfrm>
        </p:grpSpPr>
        <p:grpSp>
          <p:nvGrpSpPr>
            <p:cNvPr id="5" name="Group 3"/>
            <p:cNvGrpSpPr/>
            <p:nvPr/>
          </p:nvGrpSpPr>
          <p:grpSpPr>
            <a:xfrm>
              <a:off x="5360999" y="2343015"/>
              <a:ext cx="1682615" cy="3773626"/>
              <a:chOff x="3860006" y="1952943"/>
              <a:chExt cx="1423988" cy="3193597"/>
            </a:xfrm>
          </p:grpSpPr>
          <p:grpSp>
            <p:nvGrpSpPr>
              <p:cNvPr id="51" name="Group 71"/>
              <p:cNvGrpSpPr/>
              <p:nvPr/>
            </p:nvGrpSpPr>
            <p:grpSpPr>
              <a:xfrm>
                <a:off x="3860006" y="1952943"/>
                <a:ext cx="1423988" cy="2413000"/>
                <a:chOff x="3854451" y="1960563"/>
                <a:chExt cx="1423988" cy="2413000"/>
              </a:xfrm>
            </p:grpSpPr>
            <p:sp>
              <p:nvSpPr>
                <p:cNvPr id="66" name="Rectangle 72"/>
                <p:cNvSpPr/>
                <p:nvPr/>
              </p:nvSpPr>
              <p:spPr bwMode="auto">
                <a:xfrm>
                  <a:off x="4465638" y="3336925"/>
                  <a:ext cx="196850" cy="201613"/>
                </a:xfrm>
                <a:prstGeom prst="rect">
                  <a:avLst/>
                </a:prstGeom>
                <a:solidFill>
                  <a:schemeClr val="tx1">
                    <a:lumMod val="65000"/>
                    <a:lumOff val="35000"/>
                  </a:schemeClr>
                </a:solidFill>
                <a:ln w="9525">
                  <a:noFill/>
                  <a:miter lim="8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7" name="Rectangle 73"/>
                <p:cNvSpPr/>
                <p:nvPr/>
              </p:nvSpPr>
              <p:spPr bwMode="auto">
                <a:xfrm>
                  <a:off x="4365626" y="3511550"/>
                  <a:ext cx="401638" cy="862013"/>
                </a:xfrm>
                <a:prstGeom prst="rect">
                  <a:avLst/>
                </a:prstGeom>
                <a:solidFill>
                  <a:schemeClr val="tx1">
                    <a:lumMod val="50000"/>
                    <a:lumOff val="50000"/>
                  </a:schemeClr>
                </a:solidFill>
                <a:ln w="9525">
                  <a:noFill/>
                  <a:miter lim="8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8" name="Freeform: Shape 74"/>
                <p:cNvSpPr/>
                <p:nvPr/>
              </p:nvSpPr>
              <p:spPr bwMode="auto">
                <a:xfrm>
                  <a:off x="3854451" y="1960563"/>
                  <a:ext cx="1423988" cy="1423988"/>
                </a:xfrm>
                <a:custGeom>
                  <a:avLst/>
                  <a:gdLst/>
                  <a:ahLst/>
                  <a:cxnLst>
                    <a:cxn ang="0">
                      <a:pos x="538" y="1076"/>
                    </a:cxn>
                    <a:cxn ang="0">
                      <a:pos x="0" y="538"/>
                    </a:cxn>
                    <a:cxn ang="0">
                      <a:pos x="538" y="0"/>
                    </a:cxn>
                    <a:cxn ang="0">
                      <a:pos x="1076" y="538"/>
                    </a:cxn>
                    <a:cxn ang="0">
                      <a:pos x="538" y="1076"/>
                    </a:cxn>
                    <a:cxn ang="0">
                      <a:pos x="538" y="80"/>
                    </a:cxn>
                    <a:cxn ang="0">
                      <a:pos x="80" y="538"/>
                    </a:cxn>
                    <a:cxn ang="0">
                      <a:pos x="538" y="996"/>
                    </a:cxn>
                    <a:cxn ang="0">
                      <a:pos x="996" y="538"/>
                    </a:cxn>
                    <a:cxn ang="0">
                      <a:pos x="538" y="80"/>
                    </a:cxn>
                  </a:cxnLst>
                  <a:rect l="0" t="0" r="r" b="b"/>
                  <a:pathLst>
                    <a:path w="1076" h="1076">
                      <a:moveTo>
                        <a:pt x="538" y="1076"/>
                      </a:moveTo>
                      <a:cubicBezTo>
                        <a:pt x="241" y="1076"/>
                        <a:pt x="0" y="835"/>
                        <a:pt x="0" y="538"/>
                      </a:cubicBezTo>
                      <a:cubicBezTo>
                        <a:pt x="0" y="242"/>
                        <a:pt x="241" y="0"/>
                        <a:pt x="538" y="0"/>
                      </a:cubicBezTo>
                      <a:cubicBezTo>
                        <a:pt x="835" y="0"/>
                        <a:pt x="1076" y="242"/>
                        <a:pt x="1076" y="538"/>
                      </a:cubicBezTo>
                      <a:cubicBezTo>
                        <a:pt x="1076" y="835"/>
                        <a:pt x="835" y="1076"/>
                        <a:pt x="538" y="1076"/>
                      </a:cubicBezTo>
                      <a:close/>
                      <a:moveTo>
                        <a:pt x="538" y="80"/>
                      </a:moveTo>
                      <a:cubicBezTo>
                        <a:pt x="286" y="80"/>
                        <a:pt x="80" y="286"/>
                        <a:pt x="80" y="538"/>
                      </a:cubicBezTo>
                      <a:cubicBezTo>
                        <a:pt x="80" y="791"/>
                        <a:pt x="286" y="996"/>
                        <a:pt x="538" y="996"/>
                      </a:cubicBezTo>
                      <a:cubicBezTo>
                        <a:pt x="791" y="996"/>
                        <a:pt x="996" y="791"/>
                        <a:pt x="996" y="538"/>
                      </a:cubicBezTo>
                      <a:cubicBezTo>
                        <a:pt x="996" y="286"/>
                        <a:pt x="791" y="80"/>
                        <a:pt x="538" y="80"/>
                      </a:cubicBezTo>
                      <a:close/>
                    </a:path>
                  </a:pathLst>
                </a:custGeom>
                <a:solidFill>
                  <a:schemeClr val="bg1">
                    <a:lumMod val="6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dirty="0">
                    <a:ln>
                      <a:noFill/>
                    </a:ln>
                    <a:solidFill>
                      <a:srgbClr val="000000"/>
                    </a:solidFill>
                    <a:effectLst/>
                    <a:uLnTx/>
                    <a:uFillTx/>
                    <a:latin typeface="等线" panose="020F0502020204030204"/>
                    <a:ea typeface="+mn-ea"/>
                    <a:cs typeface="+mn-cs"/>
                  </a:endParaRPr>
                </a:p>
              </p:txBody>
            </p:sp>
          </p:grpSp>
          <p:grpSp>
            <p:nvGrpSpPr>
              <p:cNvPr id="52" name="Group 75"/>
              <p:cNvGrpSpPr/>
              <p:nvPr/>
            </p:nvGrpSpPr>
            <p:grpSpPr>
              <a:xfrm>
                <a:off x="4128293" y="3495540"/>
                <a:ext cx="987426" cy="1651000"/>
                <a:chOff x="4122738" y="3500438"/>
                <a:chExt cx="987426" cy="1651000"/>
              </a:xfrm>
            </p:grpSpPr>
            <p:sp>
              <p:nvSpPr>
                <p:cNvPr id="53" name="Freeform: Shape 76"/>
                <p:cNvSpPr/>
                <p:nvPr/>
              </p:nvSpPr>
              <p:spPr bwMode="auto">
                <a:xfrm>
                  <a:off x="4560888" y="4279900"/>
                  <a:ext cx="508000" cy="458788"/>
                </a:xfrm>
                <a:custGeom>
                  <a:avLst/>
                  <a:gdLst/>
                  <a:ahLst/>
                  <a:cxnLst>
                    <a:cxn ang="0">
                      <a:pos x="383" y="0"/>
                    </a:cxn>
                    <a:cxn ang="0">
                      <a:pos x="200" y="198"/>
                    </a:cxn>
                    <a:cxn ang="0">
                      <a:pos x="200" y="347"/>
                    </a:cxn>
                    <a:cxn ang="0">
                      <a:pos x="0" y="347"/>
                    </a:cxn>
                    <a:cxn ang="0">
                      <a:pos x="0" y="90"/>
                    </a:cxn>
                    <a:cxn ang="0">
                      <a:pos x="383" y="0"/>
                    </a:cxn>
                  </a:cxnLst>
                  <a:rect l="0" t="0" r="r" b="b"/>
                  <a:pathLst>
                    <a:path w="383" h="347">
                      <a:moveTo>
                        <a:pt x="383" y="0"/>
                      </a:moveTo>
                      <a:cubicBezTo>
                        <a:pt x="383" y="0"/>
                        <a:pt x="352" y="89"/>
                        <a:pt x="200" y="198"/>
                      </a:cubicBezTo>
                      <a:cubicBezTo>
                        <a:pt x="200" y="347"/>
                        <a:pt x="200" y="347"/>
                        <a:pt x="200" y="347"/>
                      </a:cubicBezTo>
                      <a:cubicBezTo>
                        <a:pt x="0" y="347"/>
                        <a:pt x="0" y="347"/>
                        <a:pt x="0" y="347"/>
                      </a:cubicBezTo>
                      <a:cubicBezTo>
                        <a:pt x="0" y="90"/>
                        <a:pt x="0" y="90"/>
                        <a:pt x="0" y="90"/>
                      </a:cubicBezTo>
                      <a:lnTo>
                        <a:pt x="383" y="0"/>
                      </a:lnTo>
                      <a:close/>
                    </a:path>
                  </a:pathLst>
                </a:custGeom>
                <a:solidFill>
                  <a:schemeClr val="bg1">
                    <a:lumMod val="7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54" name="Freeform: Shape 77"/>
                <p:cNvSpPr/>
                <p:nvPr/>
              </p:nvSpPr>
              <p:spPr bwMode="auto">
                <a:xfrm>
                  <a:off x="4548188" y="3500438"/>
                  <a:ext cx="541338" cy="357188"/>
                </a:xfrm>
                <a:custGeom>
                  <a:avLst/>
                  <a:gdLst/>
                  <a:ahLst/>
                  <a:cxnLst>
                    <a:cxn ang="0">
                      <a:pos x="395" y="56"/>
                    </a:cxn>
                    <a:cxn ang="0">
                      <a:pos x="353" y="150"/>
                    </a:cxn>
                    <a:cxn ang="0">
                      <a:pos x="108" y="256"/>
                    </a:cxn>
                    <a:cxn ang="0">
                      <a:pos x="15" y="213"/>
                    </a:cxn>
                    <a:cxn ang="0">
                      <a:pos x="15" y="213"/>
                    </a:cxn>
                    <a:cxn ang="0">
                      <a:pos x="57" y="119"/>
                    </a:cxn>
                    <a:cxn ang="0">
                      <a:pos x="302" y="14"/>
                    </a:cxn>
                    <a:cxn ang="0">
                      <a:pos x="395" y="56"/>
                    </a:cxn>
                  </a:cxnLst>
                  <a:rect l="0" t="0" r="r" b="b"/>
                  <a:pathLst>
                    <a:path w="409" h="270">
                      <a:moveTo>
                        <a:pt x="395" y="56"/>
                      </a:moveTo>
                      <a:cubicBezTo>
                        <a:pt x="409" y="94"/>
                        <a:pt x="390" y="136"/>
                        <a:pt x="353" y="150"/>
                      </a:cubicBezTo>
                      <a:cubicBezTo>
                        <a:pt x="108" y="256"/>
                        <a:pt x="108" y="256"/>
                        <a:pt x="108" y="256"/>
                      </a:cubicBezTo>
                      <a:cubicBezTo>
                        <a:pt x="71" y="270"/>
                        <a:pt x="29" y="250"/>
                        <a:pt x="15" y="213"/>
                      </a:cubicBezTo>
                      <a:cubicBezTo>
                        <a:pt x="15" y="213"/>
                        <a:pt x="15" y="213"/>
                        <a:pt x="15" y="213"/>
                      </a:cubicBezTo>
                      <a:cubicBezTo>
                        <a:pt x="0" y="175"/>
                        <a:pt x="20" y="133"/>
                        <a:pt x="57" y="119"/>
                      </a:cubicBezTo>
                      <a:cubicBezTo>
                        <a:pt x="302" y="14"/>
                        <a:pt x="302" y="14"/>
                        <a:pt x="302" y="14"/>
                      </a:cubicBezTo>
                      <a:cubicBezTo>
                        <a:pt x="339" y="0"/>
                        <a:pt x="381" y="19"/>
                        <a:pt x="395" y="56"/>
                      </a:cubicBezTo>
                      <a:close/>
                    </a:path>
                  </a:pathLst>
                </a:custGeom>
                <a:solidFill>
                  <a:schemeClr val="bg1">
                    <a:lumMod val="8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55" name="Freeform: Shape 78"/>
                <p:cNvSpPr/>
                <p:nvPr/>
              </p:nvSpPr>
              <p:spPr bwMode="auto">
                <a:xfrm>
                  <a:off x="4576763" y="3673475"/>
                  <a:ext cx="119063" cy="166688"/>
                </a:xfrm>
                <a:custGeom>
                  <a:avLst/>
                  <a:gdLst/>
                  <a:ahLst/>
                  <a:cxnLst>
                    <a:cxn ang="0">
                      <a:pos x="12" y="78"/>
                    </a:cxn>
                    <a:cxn ang="0">
                      <a:pos x="47" y="0"/>
                    </a:cxn>
                    <a:cxn ang="0">
                      <a:pos x="90" y="114"/>
                    </a:cxn>
                    <a:cxn ang="0">
                      <a:pos x="12" y="78"/>
                    </a:cxn>
                  </a:cxnLst>
                  <a:rect l="0" t="0" r="r" b="b"/>
                  <a:pathLst>
                    <a:path w="90" h="126">
                      <a:moveTo>
                        <a:pt x="12" y="78"/>
                      </a:moveTo>
                      <a:cubicBezTo>
                        <a:pt x="0" y="47"/>
                        <a:pt x="16" y="12"/>
                        <a:pt x="47" y="0"/>
                      </a:cubicBezTo>
                      <a:cubicBezTo>
                        <a:pt x="90" y="114"/>
                        <a:pt x="90" y="114"/>
                        <a:pt x="90" y="114"/>
                      </a:cubicBezTo>
                      <a:cubicBezTo>
                        <a:pt x="58" y="126"/>
                        <a:pt x="23" y="110"/>
                        <a:pt x="12" y="78"/>
                      </a:cubicBezTo>
                      <a:close/>
                    </a:path>
                  </a:pathLst>
                </a:custGeom>
                <a:solidFill>
                  <a:schemeClr val="bg1">
                    <a:lumMod val="7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56" name="Freeform: Shape 79"/>
                <p:cNvSpPr/>
                <p:nvPr/>
              </p:nvSpPr>
              <p:spPr bwMode="auto">
                <a:xfrm>
                  <a:off x="4560888" y="3705225"/>
                  <a:ext cx="541338" cy="357188"/>
                </a:xfrm>
                <a:custGeom>
                  <a:avLst/>
                  <a:gdLst/>
                  <a:ahLst/>
                  <a:cxnLst>
                    <a:cxn ang="0">
                      <a:pos x="395" y="57"/>
                    </a:cxn>
                    <a:cxn ang="0">
                      <a:pos x="352" y="151"/>
                    </a:cxn>
                    <a:cxn ang="0">
                      <a:pos x="108" y="256"/>
                    </a:cxn>
                    <a:cxn ang="0">
                      <a:pos x="14" y="214"/>
                    </a:cxn>
                    <a:cxn ang="0">
                      <a:pos x="14" y="214"/>
                    </a:cxn>
                    <a:cxn ang="0">
                      <a:pos x="57" y="120"/>
                    </a:cxn>
                    <a:cxn ang="0">
                      <a:pos x="301" y="15"/>
                    </a:cxn>
                    <a:cxn ang="0">
                      <a:pos x="395" y="57"/>
                    </a:cxn>
                  </a:cxnLst>
                  <a:rect l="0" t="0" r="r" b="b"/>
                  <a:pathLst>
                    <a:path w="409" h="271">
                      <a:moveTo>
                        <a:pt x="395" y="57"/>
                      </a:moveTo>
                      <a:cubicBezTo>
                        <a:pt x="409" y="95"/>
                        <a:pt x="390" y="137"/>
                        <a:pt x="352" y="151"/>
                      </a:cubicBezTo>
                      <a:cubicBezTo>
                        <a:pt x="108" y="256"/>
                        <a:pt x="108" y="256"/>
                        <a:pt x="108" y="256"/>
                      </a:cubicBezTo>
                      <a:cubicBezTo>
                        <a:pt x="70" y="271"/>
                        <a:pt x="28" y="251"/>
                        <a:pt x="14" y="214"/>
                      </a:cubicBezTo>
                      <a:cubicBezTo>
                        <a:pt x="14" y="214"/>
                        <a:pt x="14" y="214"/>
                        <a:pt x="14" y="214"/>
                      </a:cubicBezTo>
                      <a:cubicBezTo>
                        <a:pt x="0" y="176"/>
                        <a:pt x="19" y="134"/>
                        <a:pt x="57" y="120"/>
                      </a:cubicBezTo>
                      <a:cubicBezTo>
                        <a:pt x="301" y="15"/>
                        <a:pt x="301" y="15"/>
                        <a:pt x="301" y="15"/>
                      </a:cubicBezTo>
                      <a:cubicBezTo>
                        <a:pt x="339" y="0"/>
                        <a:pt x="381" y="20"/>
                        <a:pt x="395" y="57"/>
                      </a:cubicBezTo>
                      <a:close/>
                    </a:path>
                  </a:pathLst>
                </a:custGeom>
                <a:solidFill>
                  <a:schemeClr val="bg1">
                    <a:lumMod val="8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57" name="Freeform: Shape 80"/>
                <p:cNvSpPr/>
                <p:nvPr/>
              </p:nvSpPr>
              <p:spPr bwMode="auto">
                <a:xfrm>
                  <a:off x="4589463" y="3871913"/>
                  <a:ext cx="119063" cy="166688"/>
                </a:xfrm>
                <a:custGeom>
                  <a:avLst/>
                  <a:gdLst/>
                  <a:ahLst/>
                  <a:cxnLst>
                    <a:cxn ang="0">
                      <a:pos x="12" y="79"/>
                    </a:cxn>
                    <a:cxn ang="0">
                      <a:pos x="48" y="0"/>
                    </a:cxn>
                    <a:cxn ang="0">
                      <a:pos x="90" y="114"/>
                    </a:cxn>
                    <a:cxn ang="0">
                      <a:pos x="12" y="79"/>
                    </a:cxn>
                  </a:cxnLst>
                  <a:rect l="0" t="0" r="r" b="b"/>
                  <a:pathLst>
                    <a:path w="90" h="126">
                      <a:moveTo>
                        <a:pt x="12" y="79"/>
                      </a:moveTo>
                      <a:cubicBezTo>
                        <a:pt x="0" y="47"/>
                        <a:pt x="16" y="12"/>
                        <a:pt x="48" y="0"/>
                      </a:cubicBezTo>
                      <a:cubicBezTo>
                        <a:pt x="90" y="114"/>
                        <a:pt x="90" y="114"/>
                        <a:pt x="90" y="114"/>
                      </a:cubicBezTo>
                      <a:cubicBezTo>
                        <a:pt x="59" y="126"/>
                        <a:pt x="24" y="110"/>
                        <a:pt x="12" y="79"/>
                      </a:cubicBezTo>
                      <a:close/>
                    </a:path>
                  </a:pathLst>
                </a:custGeom>
                <a:solidFill>
                  <a:schemeClr val="bg1">
                    <a:lumMod val="7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58" name="Freeform: Shape 81"/>
                <p:cNvSpPr/>
                <p:nvPr/>
              </p:nvSpPr>
              <p:spPr bwMode="auto">
                <a:xfrm>
                  <a:off x="4122738" y="3716338"/>
                  <a:ext cx="711200" cy="1022350"/>
                </a:xfrm>
                <a:custGeom>
                  <a:avLst/>
                  <a:gdLst/>
                  <a:ahLst/>
                  <a:cxnLst>
                    <a:cxn ang="0">
                      <a:pos x="485" y="66"/>
                    </a:cxn>
                    <a:cxn ang="0">
                      <a:pos x="357" y="9"/>
                    </a:cxn>
                    <a:cxn ang="0">
                      <a:pos x="275" y="5"/>
                    </a:cxn>
                    <a:cxn ang="0">
                      <a:pos x="140" y="5"/>
                    </a:cxn>
                    <a:cxn ang="0">
                      <a:pos x="85" y="5"/>
                    </a:cxn>
                    <a:cxn ang="0">
                      <a:pos x="0" y="80"/>
                    </a:cxn>
                    <a:cxn ang="0">
                      <a:pos x="0" y="136"/>
                    </a:cxn>
                    <a:cxn ang="0">
                      <a:pos x="0" y="540"/>
                    </a:cxn>
                    <a:cxn ang="0">
                      <a:pos x="124" y="675"/>
                    </a:cxn>
                    <a:cxn ang="0">
                      <a:pos x="124" y="773"/>
                    </a:cxn>
                    <a:cxn ang="0">
                      <a:pos x="344" y="773"/>
                    </a:cxn>
                    <a:cxn ang="0">
                      <a:pos x="344" y="596"/>
                    </a:cxn>
                    <a:cxn ang="0">
                      <a:pos x="344" y="552"/>
                    </a:cxn>
                    <a:cxn ang="0">
                      <a:pos x="188" y="148"/>
                    </a:cxn>
                    <a:cxn ang="0">
                      <a:pos x="315" y="151"/>
                    </a:cxn>
                    <a:cxn ang="0">
                      <a:pos x="424" y="198"/>
                    </a:cxn>
                    <a:cxn ang="0">
                      <a:pos x="521" y="162"/>
                    </a:cxn>
                    <a:cxn ang="0">
                      <a:pos x="485" y="66"/>
                    </a:cxn>
                  </a:cxnLst>
                  <a:rect l="0" t="0" r="r" b="b"/>
                  <a:pathLst>
                    <a:path w="538" h="773">
                      <a:moveTo>
                        <a:pt x="485" y="66"/>
                      </a:moveTo>
                      <a:cubicBezTo>
                        <a:pt x="357" y="9"/>
                        <a:pt x="357" y="9"/>
                        <a:pt x="357" y="9"/>
                      </a:cubicBezTo>
                      <a:cubicBezTo>
                        <a:pt x="338" y="0"/>
                        <a:pt x="284" y="5"/>
                        <a:pt x="275" y="5"/>
                      </a:cubicBezTo>
                      <a:cubicBezTo>
                        <a:pt x="140" y="5"/>
                        <a:pt x="140" y="5"/>
                        <a:pt x="140" y="5"/>
                      </a:cubicBezTo>
                      <a:cubicBezTo>
                        <a:pt x="85" y="5"/>
                        <a:pt x="85" y="5"/>
                        <a:pt x="85" y="5"/>
                      </a:cubicBezTo>
                      <a:cubicBezTo>
                        <a:pt x="41" y="5"/>
                        <a:pt x="0" y="35"/>
                        <a:pt x="0" y="80"/>
                      </a:cubicBezTo>
                      <a:cubicBezTo>
                        <a:pt x="0" y="136"/>
                        <a:pt x="0" y="136"/>
                        <a:pt x="0" y="136"/>
                      </a:cubicBezTo>
                      <a:cubicBezTo>
                        <a:pt x="0" y="540"/>
                        <a:pt x="0" y="540"/>
                        <a:pt x="0" y="540"/>
                      </a:cubicBezTo>
                      <a:cubicBezTo>
                        <a:pt x="0" y="610"/>
                        <a:pt x="56" y="669"/>
                        <a:pt x="124" y="675"/>
                      </a:cubicBezTo>
                      <a:cubicBezTo>
                        <a:pt x="124" y="773"/>
                        <a:pt x="124" y="773"/>
                        <a:pt x="124" y="773"/>
                      </a:cubicBezTo>
                      <a:cubicBezTo>
                        <a:pt x="344" y="773"/>
                        <a:pt x="344" y="773"/>
                        <a:pt x="344" y="773"/>
                      </a:cubicBezTo>
                      <a:cubicBezTo>
                        <a:pt x="344" y="596"/>
                        <a:pt x="344" y="596"/>
                        <a:pt x="344" y="596"/>
                      </a:cubicBezTo>
                      <a:cubicBezTo>
                        <a:pt x="344" y="552"/>
                        <a:pt x="344" y="552"/>
                        <a:pt x="344" y="552"/>
                      </a:cubicBezTo>
                      <a:cubicBezTo>
                        <a:pt x="344" y="303"/>
                        <a:pt x="188" y="148"/>
                        <a:pt x="188" y="148"/>
                      </a:cubicBezTo>
                      <a:cubicBezTo>
                        <a:pt x="188" y="148"/>
                        <a:pt x="283" y="147"/>
                        <a:pt x="315" y="151"/>
                      </a:cubicBezTo>
                      <a:cubicBezTo>
                        <a:pt x="349" y="155"/>
                        <a:pt x="424" y="198"/>
                        <a:pt x="424" y="198"/>
                      </a:cubicBezTo>
                      <a:cubicBezTo>
                        <a:pt x="461" y="215"/>
                        <a:pt x="504" y="199"/>
                        <a:pt x="521" y="162"/>
                      </a:cubicBezTo>
                      <a:cubicBezTo>
                        <a:pt x="538" y="126"/>
                        <a:pt x="522" y="83"/>
                        <a:pt x="485" y="66"/>
                      </a:cubicBezTo>
                      <a:close/>
                    </a:path>
                  </a:pathLst>
                </a:custGeom>
                <a:solidFill>
                  <a:schemeClr val="bg1">
                    <a:lumMod val="9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59" name="Freeform: Shape 82"/>
                <p:cNvSpPr/>
                <p:nvPr/>
              </p:nvSpPr>
              <p:spPr bwMode="auto">
                <a:xfrm>
                  <a:off x="4687888" y="3816350"/>
                  <a:ext cx="122238" cy="160338"/>
                </a:xfrm>
                <a:custGeom>
                  <a:avLst/>
                  <a:gdLst/>
                  <a:ahLst/>
                  <a:cxnLst>
                    <a:cxn ang="0">
                      <a:pos x="78" y="79"/>
                    </a:cxn>
                    <a:cxn ang="0">
                      <a:pos x="0" y="108"/>
                    </a:cxn>
                    <a:cxn ang="0">
                      <a:pos x="49" y="0"/>
                    </a:cxn>
                    <a:cxn ang="0">
                      <a:pos x="78" y="79"/>
                    </a:cxn>
                  </a:cxnLst>
                  <a:rect l="0" t="0" r="r" b="b"/>
                  <a:pathLst>
                    <a:path w="92" h="122">
                      <a:moveTo>
                        <a:pt x="78" y="79"/>
                      </a:moveTo>
                      <a:cubicBezTo>
                        <a:pt x="65" y="109"/>
                        <a:pt x="30" y="122"/>
                        <a:pt x="0" y="108"/>
                      </a:cubicBezTo>
                      <a:cubicBezTo>
                        <a:pt x="49" y="0"/>
                        <a:pt x="49" y="0"/>
                        <a:pt x="49" y="0"/>
                      </a:cubicBezTo>
                      <a:cubicBezTo>
                        <a:pt x="79" y="14"/>
                        <a:pt x="92" y="49"/>
                        <a:pt x="78" y="79"/>
                      </a:cubicBezTo>
                      <a:close/>
                    </a:path>
                  </a:pathLst>
                </a:custGeom>
                <a:solidFill>
                  <a:schemeClr val="bg1">
                    <a:lumMod val="7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0" name="Rectangle 83"/>
                <p:cNvSpPr/>
                <p:nvPr/>
              </p:nvSpPr>
              <p:spPr bwMode="auto">
                <a:xfrm>
                  <a:off x="4243388" y="4722813"/>
                  <a:ext cx="641350" cy="428625"/>
                </a:xfrm>
                <a:prstGeom prst="rect">
                  <a:avLst/>
                </a:prstGeom>
                <a:solidFill>
                  <a:schemeClr val="bg1">
                    <a:lumMod val="65000"/>
                  </a:schemeClr>
                </a:solidFill>
                <a:ln w="9525">
                  <a:noFill/>
                  <a:miter lim="8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1" name="Rectangle 84"/>
                <p:cNvSpPr/>
                <p:nvPr/>
              </p:nvSpPr>
              <p:spPr bwMode="auto">
                <a:xfrm>
                  <a:off x="4576763" y="4722813"/>
                  <a:ext cx="307975" cy="428625"/>
                </a:xfrm>
                <a:prstGeom prst="rect">
                  <a:avLst/>
                </a:prstGeom>
                <a:solidFill>
                  <a:schemeClr val="bg1">
                    <a:lumMod val="50000"/>
                  </a:schemeClr>
                </a:solidFill>
                <a:ln w="9525">
                  <a:noFill/>
                  <a:miter lim="8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2" name="Freeform: Shape 85"/>
                <p:cNvSpPr/>
                <p:nvPr/>
              </p:nvSpPr>
              <p:spPr bwMode="auto">
                <a:xfrm>
                  <a:off x="4568826" y="3910013"/>
                  <a:ext cx="541338" cy="357188"/>
                </a:xfrm>
                <a:custGeom>
                  <a:avLst/>
                  <a:gdLst/>
                  <a:ahLst/>
                  <a:cxnLst>
                    <a:cxn ang="0">
                      <a:pos x="395" y="57"/>
                    </a:cxn>
                    <a:cxn ang="0">
                      <a:pos x="352" y="151"/>
                    </a:cxn>
                    <a:cxn ang="0">
                      <a:pos x="107" y="256"/>
                    </a:cxn>
                    <a:cxn ang="0">
                      <a:pos x="14" y="214"/>
                    </a:cxn>
                    <a:cxn ang="0">
                      <a:pos x="14" y="214"/>
                    </a:cxn>
                    <a:cxn ang="0">
                      <a:pos x="56" y="120"/>
                    </a:cxn>
                    <a:cxn ang="0">
                      <a:pos x="301" y="14"/>
                    </a:cxn>
                    <a:cxn ang="0">
                      <a:pos x="395" y="57"/>
                    </a:cxn>
                  </a:cxnLst>
                  <a:rect l="0" t="0" r="r" b="b"/>
                  <a:pathLst>
                    <a:path w="409" h="270">
                      <a:moveTo>
                        <a:pt x="395" y="57"/>
                      </a:moveTo>
                      <a:cubicBezTo>
                        <a:pt x="409" y="95"/>
                        <a:pt x="389" y="137"/>
                        <a:pt x="352" y="151"/>
                      </a:cubicBezTo>
                      <a:cubicBezTo>
                        <a:pt x="107" y="256"/>
                        <a:pt x="107" y="256"/>
                        <a:pt x="107" y="256"/>
                      </a:cubicBezTo>
                      <a:cubicBezTo>
                        <a:pt x="70" y="270"/>
                        <a:pt x="28" y="251"/>
                        <a:pt x="14" y="214"/>
                      </a:cubicBezTo>
                      <a:cubicBezTo>
                        <a:pt x="14" y="214"/>
                        <a:pt x="14" y="214"/>
                        <a:pt x="14" y="214"/>
                      </a:cubicBezTo>
                      <a:cubicBezTo>
                        <a:pt x="0" y="176"/>
                        <a:pt x="19" y="134"/>
                        <a:pt x="56" y="120"/>
                      </a:cubicBezTo>
                      <a:cubicBezTo>
                        <a:pt x="301" y="14"/>
                        <a:pt x="301" y="14"/>
                        <a:pt x="301" y="14"/>
                      </a:cubicBezTo>
                      <a:cubicBezTo>
                        <a:pt x="339" y="0"/>
                        <a:pt x="380" y="19"/>
                        <a:pt x="395" y="57"/>
                      </a:cubicBezTo>
                      <a:close/>
                    </a:path>
                  </a:pathLst>
                </a:custGeom>
                <a:solidFill>
                  <a:schemeClr val="bg1">
                    <a:lumMod val="8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3" name="Freeform: Shape 86"/>
                <p:cNvSpPr/>
                <p:nvPr/>
              </p:nvSpPr>
              <p:spPr bwMode="auto">
                <a:xfrm>
                  <a:off x="4591051" y="4083050"/>
                  <a:ext cx="114300" cy="160338"/>
                </a:xfrm>
                <a:custGeom>
                  <a:avLst/>
                  <a:gdLst/>
                  <a:ahLst/>
                  <a:cxnLst>
                    <a:cxn ang="0">
                      <a:pos x="12" y="76"/>
                    </a:cxn>
                    <a:cxn ang="0">
                      <a:pos x="46" y="0"/>
                    </a:cxn>
                    <a:cxn ang="0">
                      <a:pos x="87" y="110"/>
                    </a:cxn>
                    <a:cxn ang="0">
                      <a:pos x="12" y="76"/>
                    </a:cxn>
                  </a:cxnLst>
                  <a:rect l="0" t="0" r="r" b="b"/>
                  <a:pathLst>
                    <a:path w="87" h="121">
                      <a:moveTo>
                        <a:pt x="12" y="76"/>
                      </a:moveTo>
                      <a:cubicBezTo>
                        <a:pt x="0" y="45"/>
                        <a:pt x="16" y="11"/>
                        <a:pt x="46" y="0"/>
                      </a:cubicBezTo>
                      <a:cubicBezTo>
                        <a:pt x="87" y="110"/>
                        <a:pt x="87" y="110"/>
                        <a:pt x="87" y="110"/>
                      </a:cubicBezTo>
                      <a:cubicBezTo>
                        <a:pt x="57" y="121"/>
                        <a:pt x="23" y="106"/>
                        <a:pt x="12" y="76"/>
                      </a:cubicBezTo>
                      <a:close/>
                    </a:path>
                  </a:pathLst>
                </a:custGeom>
                <a:solidFill>
                  <a:schemeClr val="bg1">
                    <a:lumMod val="7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4" name="Freeform: Shape 87"/>
                <p:cNvSpPr/>
                <p:nvPr/>
              </p:nvSpPr>
              <p:spPr bwMode="auto">
                <a:xfrm>
                  <a:off x="4560888" y="4121150"/>
                  <a:ext cx="541338" cy="357188"/>
                </a:xfrm>
                <a:custGeom>
                  <a:avLst/>
                  <a:gdLst/>
                  <a:ahLst/>
                  <a:cxnLst>
                    <a:cxn ang="0">
                      <a:pos x="395" y="57"/>
                    </a:cxn>
                    <a:cxn ang="0">
                      <a:pos x="352" y="150"/>
                    </a:cxn>
                    <a:cxn ang="0">
                      <a:pos x="108" y="256"/>
                    </a:cxn>
                    <a:cxn ang="0">
                      <a:pos x="14" y="213"/>
                    </a:cxn>
                    <a:cxn ang="0">
                      <a:pos x="14" y="213"/>
                    </a:cxn>
                    <a:cxn ang="0">
                      <a:pos x="57" y="120"/>
                    </a:cxn>
                    <a:cxn ang="0">
                      <a:pos x="301" y="14"/>
                    </a:cxn>
                    <a:cxn ang="0">
                      <a:pos x="395" y="57"/>
                    </a:cxn>
                  </a:cxnLst>
                  <a:rect l="0" t="0" r="r" b="b"/>
                  <a:pathLst>
                    <a:path w="409" h="270">
                      <a:moveTo>
                        <a:pt x="395" y="57"/>
                      </a:moveTo>
                      <a:cubicBezTo>
                        <a:pt x="409" y="94"/>
                        <a:pt x="390" y="136"/>
                        <a:pt x="352" y="150"/>
                      </a:cubicBezTo>
                      <a:cubicBezTo>
                        <a:pt x="108" y="256"/>
                        <a:pt x="108" y="256"/>
                        <a:pt x="108" y="256"/>
                      </a:cubicBezTo>
                      <a:cubicBezTo>
                        <a:pt x="70" y="270"/>
                        <a:pt x="28" y="251"/>
                        <a:pt x="14" y="213"/>
                      </a:cubicBezTo>
                      <a:cubicBezTo>
                        <a:pt x="14" y="213"/>
                        <a:pt x="14" y="213"/>
                        <a:pt x="14" y="213"/>
                      </a:cubicBezTo>
                      <a:cubicBezTo>
                        <a:pt x="0" y="176"/>
                        <a:pt x="19" y="134"/>
                        <a:pt x="57" y="120"/>
                      </a:cubicBezTo>
                      <a:cubicBezTo>
                        <a:pt x="301" y="14"/>
                        <a:pt x="301" y="14"/>
                        <a:pt x="301" y="14"/>
                      </a:cubicBezTo>
                      <a:cubicBezTo>
                        <a:pt x="339" y="0"/>
                        <a:pt x="381" y="19"/>
                        <a:pt x="395" y="57"/>
                      </a:cubicBezTo>
                      <a:close/>
                    </a:path>
                  </a:pathLst>
                </a:custGeom>
                <a:solidFill>
                  <a:schemeClr val="bg1">
                    <a:lumMod val="8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5" name="Freeform: Shape 88"/>
                <p:cNvSpPr/>
                <p:nvPr/>
              </p:nvSpPr>
              <p:spPr bwMode="auto">
                <a:xfrm>
                  <a:off x="4591051" y="4294188"/>
                  <a:ext cx="114300" cy="160338"/>
                </a:xfrm>
                <a:custGeom>
                  <a:avLst/>
                  <a:gdLst/>
                  <a:ahLst/>
                  <a:cxnLst>
                    <a:cxn ang="0">
                      <a:pos x="12" y="75"/>
                    </a:cxn>
                    <a:cxn ang="0">
                      <a:pos x="46" y="0"/>
                    </a:cxn>
                    <a:cxn ang="0">
                      <a:pos x="87" y="110"/>
                    </a:cxn>
                    <a:cxn ang="0">
                      <a:pos x="12" y="75"/>
                    </a:cxn>
                  </a:cxnLst>
                  <a:rect l="0" t="0" r="r" b="b"/>
                  <a:pathLst>
                    <a:path w="87" h="121">
                      <a:moveTo>
                        <a:pt x="12" y="75"/>
                      </a:moveTo>
                      <a:cubicBezTo>
                        <a:pt x="0" y="45"/>
                        <a:pt x="16" y="11"/>
                        <a:pt x="46" y="0"/>
                      </a:cubicBezTo>
                      <a:cubicBezTo>
                        <a:pt x="87" y="110"/>
                        <a:pt x="87" y="110"/>
                        <a:pt x="87" y="110"/>
                      </a:cubicBezTo>
                      <a:cubicBezTo>
                        <a:pt x="57" y="121"/>
                        <a:pt x="23" y="106"/>
                        <a:pt x="12" y="75"/>
                      </a:cubicBezTo>
                      <a:close/>
                    </a:path>
                  </a:pathLst>
                </a:custGeom>
                <a:solidFill>
                  <a:schemeClr val="bg1">
                    <a:lumMod val="7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grpSp>
        <p:grpSp>
          <p:nvGrpSpPr>
            <p:cNvPr id="6" name="Group 7"/>
            <p:cNvGrpSpPr/>
            <p:nvPr/>
          </p:nvGrpSpPr>
          <p:grpSpPr>
            <a:xfrm>
              <a:off x="4780428" y="3998593"/>
              <a:ext cx="720317" cy="720317"/>
              <a:chOff x="4780428" y="3998593"/>
              <a:chExt cx="720317" cy="720317"/>
            </a:xfrm>
          </p:grpSpPr>
          <p:sp>
            <p:nvSpPr>
              <p:cNvPr id="46" name="Oval 127"/>
              <p:cNvSpPr/>
              <p:nvPr/>
            </p:nvSpPr>
            <p:spPr>
              <a:xfrm>
                <a:off x="4780428" y="3998593"/>
                <a:ext cx="720317" cy="7203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nvGrpSpPr>
              <p:cNvPr id="47" name="Group 90"/>
              <p:cNvGrpSpPr/>
              <p:nvPr/>
            </p:nvGrpSpPr>
            <p:grpSpPr>
              <a:xfrm>
                <a:off x="4963323" y="4143978"/>
                <a:ext cx="354533" cy="429567"/>
                <a:chOff x="3543301" y="3363913"/>
                <a:chExt cx="300038" cy="363538"/>
              </a:xfrm>
              <a:solidFill>
                <a:schemeClr val="bg1"/>
              </a:solidFill>
            </p:grpSpPr>
            <p:sp>
              <p:nvSpPr>
                <p:cNvPr id="48" name="Freeform: Shape 128"/>
                <p:cNvSpPr/>
                <p:nvPr/>
              </p:nvSpPr>
              <p:spPr bwMode="auto">
                <a:xfrm>
                  <a:off x="3676651" y="3386138"/>
                  <a:ext cx="119063" cy="152400"/>
                </a:xfrm>
                <a:custGeom>
                  <a:avLst/>
                  <a:gdLst/>
                  <a:ahLst/>
                  <a:cxnLst>
                    <a:cxn ang="0">
                      <a:pos x="32" y="18"/>
                    </a:cxn>
                    <a:cxn ang="0">
                      <a:pos x="4" y="68"/>
                    </a:cxn>
                    <a:cxn ang="0">
                      <a:pos x="4" y="102"/>
                    </a:cxn>
                    <a:cxn ang="0">
                      <a:pos x="5" y="115"/>
                    </a:cxn>
                    <a:cxn ang="0">
                      <a:pos x="6" y="115"/>
                    </a:cxn>
                    <a:cxn ang="0">
                      <a:pos x="20" y="102"/>
                    </a:cxn>
                    <a:cxn ang="0">
                      <a:pos x="20" y="69"/>
                    </a:cxn>
                    <a:cxn ang="0">
                      <a:pos x="58" y="56"/>
                    </a:cxn>
                    <a:cxn ang="0">
                      <a:pos x="89" y="5"/>
                    </a:cxn>
                    <a:cxn ang="0">
                      <a:pos x="32" y="18"/>
                    </a:cxn>
                  </a:cxnLst>
                  <a:rect l="0" t="0" r="r" b="b"/>
                  <a:pathLst>
                    <a:path w="89" h="115">
                      <a:moveTo>
                        <a:pt x="32" y="18"/>
                      </a:moveTo>
                      <a:cubicBezTo>
                        <a:pt x="16" y="30"/>
                        <a:pt x="4" y="51"/>
                        <a:pt x="4" y="68"/>
                      </a:cubicBezTo>
                      <a:cubicBezTo>
                        <a:pt x="4" y="102"/>
                        <a:pt x="4" y="102"/>
                        <a:pt x="4" y="102"/>
                      </a:cubicBezTo>
                      <a:cubicBezTo>
                        <a:pt x="4" y="107"/>
                        <a:pt x="0" y="115"/>
                        <a:pt x="5" y="115"/>
                      </a:cubicBezTo>
                      <a:cubicBezTo>
                        <a:pt x="6" y="115"/>
                        <a:pt x="6" y="115"/>
                        <a:pt x="6" y="115"/>
                      </a:cubicBezTo>
                      <a:cubicBezTo>
                        <a:pt x="11" y="115"/>
                        <a:pt x="20" y="107"/>
                        <a:pt x="20" y="102"/>
                      </a:cubicBezTo>
                      <a:cubicBezTo>
                        <a:pt x="20" y="69"/>
                        <a:pt x="20" y="69"/>
                        <a:pt x="20" y="69"/>
                      </a:cubicBezTo>
                      <a:cubicBezTo>
                        <a:pt x="24" y="69"/>
                        <a:pt x="45" y="66"/>
                        <a:pt x="58" y="56"/>
                      </a:cubicBezTo>
                      <a:cubicBezTo>
                        <a:pt x="83" y="38"/>
                        <a:pt x="89" y="5"/>
                        <a:pt x="89" y="5"/>
                      </a:cubicBezTo>
                      <a:cubicBezTo>
                        <a:pt x="89" y="5"/>
                        <a:pt x="56" y="0"/>
                        <a:pt x="32" y="18"/>
                      </a:cubicBez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49" name="Freeform: Shape 129"/>
                <p:cNvSpPr/>
                <p:nvPr/>
              </p:nvSpPr>
              <p:spPr bwMode="auto">
                <a:xfrm>
                  <a:off x="3586163" y="3363913"/>
                  <a:ext cx="117475" cy="152400"/>
                </a:xfrm>
                <a:custGeom>
                  <a:avLst/>
                  <a:gdLst/>
                  <a:ahLst/>
                  <a:cxnLst>
                    <a:cxn ang="0">
                      <a:pos x="56" y="18"/>
                    </a:cxn>
                    <a:cxn ang="0">
                      <a:pos x="85" y="68"/>
                    </a:cxn>
                    <a:cxn ang="0">
                      <a:pos x="85" y="102"/>
                    </a:cxn>
                    <a:cxn ang="0">
                      <a:pos x="84" y="115"/>
                    </a:cxn>
                    <a:cxn ang="0">
                      <a:pos x="82" y="115"/>
                    </a:cxn>
                    <a:cxn ang="0">
                      <a:pos x="69" y="102"/>
                    </a:cxn>
                    <a:cxn ang="0">
                      <a:pos x="69" y="69"/>
                    </a:cxn>
                    <a:cxn ang="0">
                      <a:pos x="30" y="56"/>
                    </a:cxn>
                    <a:cxn ang="0">
                      <a:pos x="0" y="5"/>
                    </a:cxn>
                    <a:cxn ang="0">
                      <a:pos x="56" y="18"/>
                    </a:cxn>
                  </a:cxnLst>
                  <a:rect l="0" t="0" r="r" b="b"/>
                  <a:pathLst>
                    <a:path w="89" h="115">
                      <a:moveTo>
                        <a:pt x="56" y="18"/>
                      </a:moveTo>
                      <a:cubicBezTo>
                        <a:pt x="73" y="30"/>
                        <a:pt x="85" y="51"/>
                        <a:pt x="85" y="68"/>
                      </a:cubicBezTo>
                      <a:cubicBezTo>
                        <a:pt x="85" y="102"/>
                        <a:pt x="85" y="102"/>
                        <a:pt x="85" y="102"/>
                      </a:cubicBezTo>
                      <a:cubicBezTo>
                        <a:pt x="85" y="107"/>
                        <a:pt x="89" y="115"/>
                        <a:pt x="84" y="115"/>
                      </a:cubicBezTo>
                      <a:cubicBezTo>
                        <a:pt x="82" y="115"/>
                        <a:pt x="82" y="115"/>
                        <a:pt x="82" y="115"/>
                      </a:cubicBezTo>
                      <a:cubicBezTo>
                        <a:pt x="77" y="115"/>
                        <a:pt x="69" y="107"/>
                        <a:pt x="69" y="102"/>
                      </a:cubicBezTo>
                      <a:cubicBezTo>
                        <a:pt x="69" y="69"/>
                        <a:pt x="69" y="69"/>
                        <a:pt x="69" y="69"/>
                      </a:cubicBezTo>
                      <a:cubicBezTo>
                        <a:pt x="65" y="69"/>
                        <a:pt x="43" y="66"/>
                        <a:pt x="30" y="56"/>
                      </a:cubicBezTo>
                      <a:cubicBezTo>
                        <a:pt x="6" y="38"/>
                        <a:pt x="0" y="5"/>
                        <a:pt x="0" y="5"/>
                      </a:cubicBezTo>
                      <a:cubicBezTo>
                        <a:pt x="0" y="5"/>
                        <a:pt x="32" y="0"/>
                        <a:pt x="56" y="18"/>
                      </a:cubicBez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50" name="Freeform: Shape 130"/>
                <p:cNvSpPr/>
                <p:nvPr/>
              </p:nvSpPr>
              <p:spPr bwMode="auto">
                <a:xfrm>
                  <a:off x="3543301" y="3475038"/>
                  <a:ext cx="300038" cy="252413"/>
                </a:xfrm>
                <a:custGeom>
                  <a:avLst/>
                  <a:gdLst/>
                  <a:ahLst/>
                  <a:cxnLst>
                    <a:cxn ang="0">
                      <a:pos x="113" y="34"/>
                    </a:cxn>
                    <a:cxn ang="0">
                      <a:pos x="161" y="0"/>
                    </a:cxn>
                    <a:cxn ang="0">
                      <a:pos x="227" y="78"/>
                    </a:cxn>
                    <a:cxn ang="0">
                      <a:pos x="145" y="190"/>
                    </a:cxn>
                    <a:cxn ang="0">
                      <a:pos x="113" y="183"/>
                    </a:cxn>
                    <a:cxn ang="0">
                      <a:pos x="114" y="183"/>
                    </a:cxn>
                    <a:cxn ang="0">
                      <a:pos x="82" y="190"/>
                    </a:cxn>
                    <a:cxn ang="0">
                      <a:pos x="0" y="79"/>
                    </a:cxn>
                    <a:cxn ang="0">
                      <a:pos x="66" y="1"/>
                    </a:cxn>
                    <a:cxn ang="0">
                      <a:pos x="114" y="34"/>
                    </a:cxn>
                    <a:cxn ang="0">
                      <a:pos x="113" y="34"/>
                    </a:cxn>
                  </a:cxnLst>
                  <a:rect l="0" t="0" r="r" b="b"/>
                  <a:pathLst>
                    <a:path w="227" h="190">
                      <a:moveTo>
                        <a:pt x="113" y="34"/>
                      </a:moveTo>
                      <a:cubicBezTo>
                        <a:pt x="113" y="34"/>
                        <a:pt x="126" y="0"/>
                        <a:pt x="161" y="0"/>
                      </a:cubicBezTo>
                      <a:cubicBezTo>
                        <a:pt x="197" y="0"/>
                        <a:pt x="227" y="29"/>
                        <a:pt x="227" y="78"/>
                      </a:cubicBezTo>
                      <a:cubicBezTo>
                        <a:pt x="227" y="127"/>
                        <a:pt x="190" y="190"/>
                        <a:pt x="145" y="190"/>
                      </a:cubicBezTo>
                      <a:cubicBezTo>
                        <a:pt x="113" y="190"/>
                        <a:pt x="113" y="183"/>
                        <a:pt x="113" y="183"/>
                      </a:cubicBezTo>
                      <a:cubicBezTo>
                        <a:pt x="114" y="183"/>
                        <a:pt x="114" y="183"/>
                        <a:pt x="114" y="183"/>
                      </a:cubicBezTo>
                      <a:cubicBezTo>
                        <a:pt x="114" y="183"/>
                        <a:pt x="114" y="190"/>
                        <a:pt x="82" y="190"/>
                      </a:cubicBezTo>
                      <a:cubicBezTo>
                        <a:pt x="37" y="190"/>
                        <a:pt x="0" y="128"/>
                        <a:pt x="0" y="79"/>
                      </a:cubicBezTo>
                      <a:cubicBezTo>
                        <a:pt x="0" y="30"/>
                        <a:pt x="31" y="1"/>
                        <a:pt x="66" y="1"/>
                      </a:cubicBezTo>
                      <a:cubicBezTo>
                        <a:pt x="101" y="1"/>
                        <a:pt x="114" y="34"/>
                        <a:pt x="114" y="34"/>
                      </a:cubicBezTo>
                      <a:lnTo>
                        <a:pt x="113" y="34"/>
                      </a:ln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grpSp>
        <p:grpSp>
          <p:nvGrpSpPr>
            <p:cNvPr id="8" name="Group 6"/>
            <p:cNvGrpSpPr/>
            <p:nvPr/>
          </p:nvGrpSpPr>
          <p:grpSpPr>
            <a:xfrm>
              <a:off x="6903861" y="3998593"/>
              <a:ext cx="720317" cy="720317"/>
              <a:chOff x="6903861" y="3998593"/>
              <a:chExt cx="720317" cy="720317"/>
            </a:xfrm>
          </p:grpSpPr>
          <p:sp>
            <p:nvSpPr>
              <p:cNvPr id="10" name="Oval 133"/>
              <p:cNvSpPr/>
              <p:nvPr/>
            </p:nvSpPr>
            <p:spPr>
              <a:xfrm>
                <a:off x="6903861" y="3998593"/>
                <a:ext cx="720317" cy="7203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nvGrpSpPr>
              <p:cNvPr id="38" name="Group 132"/>
              <p:cNvGrpSpPr/>
              <p:nvPr/>
            </p:nvGrpSpPr>
            <p:grpSpPr>
              <a:xfrm>
                <a:off x="7096533" y="4186196"/>
                <a:ext cx="335052" cy="345154"/>
                <a:chOff x="5281613" y="3390900"/>
                <a:chExt cx="315913" cy="325438"/>
              </a:xfrm>
              <a:solidFill>
                <a:schemeClr val="bg1"/>
              </a:solidFill>
            </p:grpSpPr>
            <p:sp>
              <p:nvSpPr>
                <p:cNvPr id="39" name="Freeform: Shape 134"/>
                <p:cNvSpPr/>
                <p:nvPr/>
              </p:nvSpPr>
              <p:spPr bwMode="auto">
                <a:xfrm>
                  <a:off x="5424488" y="3557588"/>
                  <a:ext cx="158750" cy="158750"/>
                </a:xfrm>
                <a:custGeom>
                  <a:avLst/>
                  <a:gdLst/>
                  <a:ahLst/>
                  <a:cxnLst>
                    <a:cxn ang="0">
                      <a:pos x="63" y="112"/>
                    </a:cxn>
                    <a:cxn ang="0">
                      <a:pos x="93" y="112"/>
                    </a:cxn>
                    <a:cxn ang="0">
                      <a:pos x="111" y="94"/>
                    </a:cxn>
                    <a:cxn ang="0">
                      <a:pos x="111" y="64"/>
                    </a:cxn>
                    <a:cxn ang="0">
                      <a:pos x="81" y="33"/>
                    </a:cxn>
                    <a:cxn ang="0">
                      <a:pos x="26" y="9"/>
                    </a:cxn>
                    <a:cxn ang="0">
                      <a:pos x="8" y="27"/>
                    </a:cxn>
                    <a:cxn ang="0">
                      <a:pos x="33" y="81"/>
                    </a:cxn>
                    <a:cxn ang="0">
                      <a:pos x="63" y="112"/>
                    </a:cxn>
                  </a:cxnLst>
                  <a:rect l="0" t="0" r="r" b="b"/>
                  <a:pathLst>
                    <a:path w="120" h="120">
                      <a:moveTo>
                        <a:pt x="63" y="112"/>
                      </a:moveTo>
                      <a:cubicBezTo>
                        <a:pt x="71" y="120"/>
                        <a:pt x="85" y="120"/>
                        <a:pt x="93" y="112"/>
                      </a:cubicBezTo>
                      <a:cubicBezTo>
                        <a:pt x="111" y="94"/>
                        <a:pt x="111" y="94"/>
                        <a:pt x="111" y="94"/>
                      </a:cubicBezTo>
                      <a:cubicBezTo>
                        <a:pt x="120" y="85"/>
                        <a:pt x="120" y="72"/>
                        <a:pt x="111" y="64"/>
                      </a:cubicBezTo>
                      <a:cubicBezTo>
                        <a:pt x="81" y="33"/>
                        <a:pt x="81" y="33"/>
                        <a:pt x="81" y="33"/>
                      </a:cubicBezTo>
                      <a:cubicBezTo>
                        <a:pt x="73" y="25"/>
                        <a:pt x="34" y="0"/>
                        <a:pt x="26" y="9"/>
                      </a:cubicBezTo>
                      <a:cubicBezTo>
                        <a:pt x="8" y="27"/>
                        <a:pt x="8" y="27"/>
                        <a:pt x="8" y="27"/>
                      </a:cubicBezTo>
                      <a:cubicBezTo>
                        <a:pt x="0" y="35"/>
                        <a:pt x="24" y="73"/>
                        <a:pt x="33" y="81"/>
                      </a:cubicBezTo>
                      <a:lnTo>
                        <a:pt x="63" y="112"/>
                      </a:ln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12" name="Freeform: Shape 135"/>
                <p:cNvSpPr/>
                <p:nvPr/>
              </p:nvSpPr>
              <p:spPr bwMode="auto">
                <a:xfrm>
                  <a:off x="5473701" y="3608388"/>
                  <a:ext cx="87313" cy="85725"/>
                </a:xfrm>
                <a:custGeom>
                  <a:avLst/>
                  <a:gdLst/>
                  <a:ahLst/>
                  <a:cxnLst>
                    <a:cxn ang="0">
                      <a:pos x="14" y="54"/>
                    </a:cxn>
                    <a:cxn ang="0">
                      <a:pos x="55" y="14"/>
                    </a:cxn>
                    <a:cxn ang="0">
                      <a:pos x="41" y="0"/>
                    </a:cxn>
                    <a:cxn ang="0">
                      <a:pos x="0" y="40"/>
                    </a:cxn>
                    <a:cxn ang="0">
                      <a:pos x="14" y="54"/>
                    </a:cxn>
                  </a:cxnLst>
                  <a:rect l="0" t="0" r="r" b="b"/>
                  <a:pathLst>
                    <a:path w="55" h="54">
                      <a:moveTo>
                        <a:pt x="14" y="54"/>
                      </a:moveTo>
                      <a:lnTo>
                        <a:pt x="55" y="14"/>
                      </a:lnTo>
                      <a:lnTo>
                        <a:pt x="41" y="0"/>
                      </a:lnTo>
                      <a:lnTo>
                        <a:pt x="0" y="40"/>
                      </a:lnTo>
                      <a:lnTo>
                        <a:pt x="14" y="54"/>
                      </a:ln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13" name="Freeform: Shape 136"/>
                <p:cNvSpPr/>
                <p:nvPr/>
              </p:nvSpPr>
              <p:spPr bwMode="auto">
                <a:xfrm>
                  <a:off x="5305426" y="3438525"/>
                  <a:ext cx="233363" cy="233363"/>
                </a:xfrm>
                <a:custGeom>
                  <a:avLst/>
                  <a:gdLst/>
                  <a:ahLst/>
                  <a:cxnLst>
                    <a:cxn ang="0">
                      <a:pos x="106" y="147"/>
                    </a:cxn>
                    <a:cxn ang="0">
                      <a:pos x="147" y="107"/>
                    </a:cxn>
                    <a:cxn ang="0">
                      <a:pos x="40" y="0"/>
                    </a:cxn>
                    <a:cxn ang="0">
                      <a:pos x="0" y="41"/>
                    </a:cxn>
                    <a:cxn ang="0">
                      <a:pos x="106" y="147"/>
                    </a:cxn>
                  </a:cxnLst>
                  <a:rect l="0" t="0" r="r" b="b"/>
                  <a:pathLst>
                    <a:path w="147" h="147">
                      <a:moveTo>
                        <a:pt x="106" y="147"/>
                      </a:moveTo>
                      <a:lnTo>
                        <a:pt x="147" y="107"/>
                      </a:lnTo>
                      <a:lnTo>
                        <a:pt x="40" y="0"/>
                      </a:lnTo>
                      <a:lnTo>
                        <a:pt x="0" y="41"/>
                      </a:lnTo>
                      <a:lnTo>
                        <a:pt x="106" y="147"/>
                      </a:ln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26" name="Freeform: Shape 137"/>
                <p:cNvSpPr/>
                <p:nvPr/>
              </p:nvSpPr>
              <p:spPr bwMode="auto">
                <a:xfrm>
                  <a:off x="5281613" y="3414713"/>
                  <a:ext cx="87313" cy="87313"/>
                </a:xfrm>
                <a:custGeom>
                  <a:avLst/>
                  <a:gdLst/>
                  <a:ahLst/>
                  <a:cxnLst>
                    <a:cxn ang="0">
                      <a:pos x="0" y="0"/>
                    </a:cxn>
                    <a:cxn ang="0">
                      <a:pos x="7" y="28"/>
                    </a:cxn>
                    <a:cxn ang="0">
                      <a:pos x="15" y="55"/>
                    </a:cxn>
                    <a:cxn ang="0">
                      <a:pos x="35" y="35"/>
                    </a:cxn>
                    <a:cxn ang="0">
                      <a:pos x="55" y="15"/>
                    </a:cxn>
                    <a:cxn ang="0">
                      <a:pos x="27" y="8"/>
                    </a:cxn>
                    <a:cxn ang="0">
                      <a:pos x="0" y="0"/>
                    </a:cxn>
                  </a:cxnLst>
                  <a:rect l="0" t="0" r="r" b="b"/>
                  <a:pathLst>
                    <a:path w="55" h="55">
                      <a:moveTo>
                        <a:pt x="0" y="0"/>
                      </a:moveTo>
                      <a:lnTo>
                        <a:pt x="7" y="28"/>
                      </a:lnTo>
                      <a:lnTo>
                        <a:pt x="15" y="55"/>
                      </a:lnTo>
                      <a:lnTo>
                        <a:pt x="35" y="35"/>
                      </a:lnTo>
                      <a:lnTo>
                        <a:pt x="55" y="15"/>
                      </a:lnTo>
                      <a:lnTo>
                        <a:pt x="27" y="8"/>
                      </a:lnTo>
                      <a:lnTo>
                        <a:pt x="0" y="0"/>
                      </a:ln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27" name="Freeform: Shape 138"/>
                <p:cNvSpPr/>
                <p:nvPr/>
              </p:nvSpPr>
              <p:spPr bwMode="auto">
                <a:xfrm>
                  <a:off x="5281613" y="3414713"/>
                  <a:ext cx="25400" cy="25400"/>
                </a:xfrm>
                <a:custGeom>
                  <a:avLst/>
                  <a:gdLst/>
                  <a:ahLst/>
                  <a:cxnLst>
                    <a:cxn ang="0">
                      <a:pos x="0" y="0"/>
                    </a:cxn>
                    <a:cxn ang="0">
                      <a:pos x="4" y="16"/>
                    </a:cxn>
                    <a:cxn ang="0">
                      <a:pos x="10" y="10"/>
                    </a:cxn>
                    <a:cxn ang="0">
                      <a:pos x="16" y="4"/>
                    </a:cxn>
                    <a:cxn ang="0">
                      <a:pos x="0" y="0"/>
                    </a:cxn>
                  </a:cxnLst>
                  <a:rect l="0" t="0" r="r" b="b"/>
                  <a:pathLst>
                    <a:path w="16" h="16">
                      <a:moveTo>
                        <a:pt x="0" y="0"/>
                      </a:moveTo>
                      <a:lnTo>
                        <a:pt x="4" y="16"/>
                      </a:lnTo>
                      <a:lnTo>
                        <a:pt x="10" y="10"/>
                      </a:lnTo>
                      <a:lnTo>
                        <a:pt x="16" y="4"/>
                      </a:lnTo>
                      <a:lnTo>
                        <a:pt x="0" y="0"/>
                      </a:ln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29" name="Freeform: Shape 139"/>
                <p:cNvSpPr/>
                <p:nvPr/>
              </p:nvSpPr>
              <p:spPr bwMode="auto">
                <a:xfrm>
                  <a:off x="5489576" y="3390900"/>
                  <a:ext cx="107950" cy="107950"/>
                </a:xfrm>
                <a:custGeom>
                  <a:avLst/>
                  <a:gdLst/>
                  <a:ahLst/>
                  <a:cxnLst>
                    <a:cxn ang="0">
                      <a:pos x="53" y="64"/>
                    </a:cxn>
                    <a:cxn ang="0">
                      <a:pos x="11" y="70"/>
                    </a:cxn>
                    <a:cxn ang="0">
                      <a:pos x="17" y="29"/>
                    </a:cxn>
                    <a:cxn ang="0">
                      <a:pos x="82" y="0"/>
                    </a:cxn>
                    <a:cxn ang="0">
                      <a:pos x="53" y="64"/>
                    </a:cxn>
                  </a:cxnLst>
                  <a:rect l="0" t="0" r="r" b="b"/>
                  <a:pathLst>
                    <a:path w="82" h="81">
                      <a:moveTo>
                        <a:pt x="53" y="64"/>
                      </a:moveTo>
                      <a:cubicBezTo>
                        <a:pt x="38" y="78"/>
                        <a:pt x="22" y="81"/>
                        <a:pt x="11" y="70"/>
                      </a:cubicBezTo>
                      <a:cubicBezTo>
                        <a:pt x="0" y="59"/>
                        <a:pt x="4" y="43"/>
                        <a:pt x="17" y="29"/>
                      </a:cubicBezTo>
                      <a:cubicBezTo>
                        <a:pt x="42" y="2"/>
                        <a:pt x="82" y="0"/>
                        <a:pt x="82" y="0"/>
                      </a:cubicBezTo>
                      <a:cubicBezTo>
                        <a:pt x="82" y="0"/>
                        <a:pt x="76" y="43"/>
                        <a:pt x="53" y="64"/>
                      </a:cubicBez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30" name="Freeform: Shape 140"/>
                <p:cNvSpPr/>
                <p:nvPr/>
              </p:nvSpPr>
              <p:spPr bwMode="auto">
                <a:xfrm>
                  <a:off x="5281613" y="3486150"/>
                  <a:ext cx="219075" cy="219075"/>
                </a:xfrm>
                <a:custGeom>
                  <a:avLst/>
                  <a:gdLst/>
                  <a:ahLst/>
                  <a:cxnLst>
                    <a:cxn ang="0">
                      <a:pos x="22" y="162"/>
                    </a:cxn>
                    <a:cxn ang="0">
                      <a:pos x="7" y="162"/>
                    </a:cxn>
                    <a:cxn ang="0">
                      <a:pos x="5" y="159"/>
                    </a:cxn>
                    <a:cxn ang="0">
                      <a:pos x="5" y="144"/>
                    </a:cxn>
                    <a:cxn ang="0">
                      <a:pos x="133" y="4"/>
                    </a:cxn>
                    <a:cxn ang="0">
                      <a:pos x="149" y="4"/>
                    </a:cxn>
                    <a:cxn ang="0">
                      <a:pos x="162" y="17"/>
                    </a:cxn>
                    <a:cxn ang="0">
                      <a:pos x="162" y="33"/>
                    </a:cxn>
                    <a:cxn ang="0">
                      <a:pos x="22" y="162"/>
                    </a:cxn>
                  </a:cxnLst>
                  <a:rect l="0" t="0" r="r" b="b"/>
                  <a:pathLst>
                    <a:path w="166" h="166">
                      <a:moveTo>
                        <a:pt x="22" y="162"/>
                      </a:moveTo>
                      <a:cubicBezTo>
                        <a:pt x="18" y="166"/>
                        <a:pt x="12" y="166"/>
                        <a:pt x="7" y="162"/>
                      </a:cubicBezTo>
                      <a:cubicBezTo>
                        <a:pt x="5" y="159"/>
                        <a:pt x="5" y="159"/>
                        <a:pt x="5" y="159"/>
                      </a:cubicBezTo>
                      <a:cubicBezTo>
                        <a:pt x="1" y="155"/>
                        <a:pt x="0" y="148"/>
                        <a:pt x="5" y="144"/>
                      </a:cubicBezTo>
                      <a:cubicBezTo>
                        <a:pt x="133" y="4"/>
                        <a:pt x="133" y="4"/>
                        <a:pt x="133" y="4"/>
                      </a:cubicBezTo>
                      <a:cubicBezTo>
                        <a:pt x="138" y="0"/>
                        <a:pt x="144" y="0"/>
                        <a:pt x="149" y="4"/>
                      </a:cubicBezTo>
                      <a:cubicBezTo>
                        <a:pt x="162" y="17"/>
                        <a:pt x="162" y="17"/>
                        <a:pt x="162" y="17"/>
                      </a:cubicBezTo>
                      <a:cubicBezTo>
                        <a:pt x="166" y="22"/>
                        <a:pt x="166" y="28"/>
                        <a:pt x="162" y="33"/>
                      </a:cubicBezTo>
                      <a:lnTo>
                        <a:pt x="22" y="162"/>
                      </a:ln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grpSp>
        <p:grpSp>
          <p:nvGrpSpPr>
            <p:cNvPr id="32" name="Group 5"/>
            <p:cNvGrpSpPr/>
            <p:nvPr/>
          </p:nvGrpSpPr>
          <p:grpSpPr>
            <a:xfrm>
              <a:off x="7290282" y="2890073"/>
              <a:ext cx="720317" cy="720317"/>
              <a:chOff x="7290282" y="2845833"/>
              <a:chExt cx="720317" cy="720317"/>
            </a:xfrm>
          </p:grpSpPr>
          <p:sp>
            <p:nvSpPr>
              <p:cNvPr id="33" name="Oval 149"/>
              <p:cNvSpPr/>
              <p:nvPr/>
            </p:nvSpPr>
            <p:spPr>
              <a:xfrm>
                <a:off x="7290282" y="2845833"/>
                <a:ext cx="720317" cy="7203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nvGrpSpPr>
              <p:cNvPr id="35" name="Group 193"/>
              <p:cNvGrpSpPr/>
              <p:nvPr/>
            </p:nvGrpSpPr>
            <p:grpSpPr>
              <a:xfrm>
                <a:off x="7522886" y="3029887"/>
                <a:ext cx="255112" cy="352208"/>
                <a:chOff x="5011738" y="2427288"/>
                <a:chExt cx="212725" cy="293688"/>
              </a:xfrm>
              <a:solidFill>
                <a:schemeClr val="bg1"/>
              </a:solidFill>
            </p:grpSpPr>
            <p:sp>
              <p:nvSpPr>
                <p:cNvPr id="36" name="Freeform: Shape 194"/>
                <p:cNvSpPr/>
                <p:nvPr/>
              </p:nvSpPr>
              <p:spPr bwMode="auto">
                <a:xfrm>
                  <a:off x="5011738" y="2427288"/>
                  <a:ext cx="212725" cy="293688"/>
                </a:xfrm>
                <a:custGeom>
                  <a:avLst/>
                  <a:gdLst/>
                  <a:ahLst/>
                  <a:cxnLst>
                    <a:cxn ang="0">
                      <a:pos x="78" y="11"/>
                    </a:cxn>
                    <a:cxn ang="0">
                      <a:pos x="84" y="11"/>
                    </a:cxn>
                    <a:cxn ang="0">
                      <a:pos x="84" y="0"/>
                    </a:cxn>
                    <a:cxn ang="0">
                      <a:pos x="0" y="0"/>
                    </a:cxn>
                    <a:cxn ang="0">
                      <a:pos x="0" y="11"/>
                    </a:cxn>
                    <a:cxn ang="0">
                      <a:pos x="7" y="11"/>
                    </a:cxn>
                    <a:cxn ang="0">
                      <a:pos x="30" y="52"/>
                    </a:cxn>
                    <a:cxn ang="0">
                      <a:pos x="30" y="64"/>
                    </a:cxn>
                    <a:cxn ang="0">
                      <a:pos x="8" y="105"/>
                    </a:cxn>
                    <a:cxn ang="0">
                      <a:pos x="0" y="105"/>
                    </a:cxn>
                    <a:cxn ang="0">
                      <a:pos x="0" y="116"/>
                    </a:cxn>
                    <a:cxn ang="0">
                      <a:pos x="84" y="116"/>
                    </a:cxn>
                    <a:cxn ang="0">
                      <a:pos x="84" y="105"/>
                    </a:cxn>
                    <a:cxn ang="0">
                      <a:pos x="78" y="105"/>
                    </a:cxn>
                    <a:cxn ang="0">
                      <a:pos x="55" y="64"/>
                    </a:cxn>
                    <a:cxn ang="0">
                      <a:pos x="55" y="52"/>
                    </a:cxn>
                    <a:cxn ang="0">
                      <a:pos x="78" y="11"/>
                    </a:cxn>
                    <a:cxn ang="0">
                      <a:pos x="52" y="69"/>
                    </a:cxn>
                    <a:cxn ang="0">
                      <a:pos x="72" y="105"/>
                    </a:cxn>
                    <a:cxn ang="0">
                      <a:pos x="67" y="105"/>
                    </a:cxn>
                    <a:cxn ang="0">
                      <a:pos x="56" y="93"/>
                    </a:cxn>
                    <a:cxn ang="0">
                      <a:pos x="43" y="77"/>
                    </a:cxn>
                    <a:cxn ang="0">
                      <a:pos x="30" y="93"/>
                    </a:cxn>
                    <a:cxn ang="0">
                      <a:pos x="20" y="105"/>
                    </a:cxn>
                    <a:cxn ang="0">
                      <a:pos x="13" y="105"/>
                    </a:cxn>
                    <a:cxn ang="0">
                      <a:pos x="34" y="69"/>
                    </a:cxn>
                    <a:cxn ang="0">
                      <a:pos x="36" y="69"/>
                    </a:cxn>
                    <a:cxn ang="0">
                      <a:pos x="36" y="48"/>
                    </a:cxn>
                    <a:cxn ang="0">
                      <a:pos x="34" y="47"/>
                    </a:cxn>
                    <a:cxn ang="0">
                      <a:pos x="13" y="11"/>
                    </a:cxn>
                    <a:cxn ang="0">
                      <a:pos x="72" y="11"/>
                    </a:cxn>
                    <a:cxn ang="0">
                      <a:pos x="52" y="47"/>
                    </a:cxn>
                    <a:cxn ang="0">
                      <a:pos x="49" y="48"/>
                    </a:cxn>
                    <a:cxn ang="0">
                      <a:pos x="49" y="69"/>
                    </a:cxn>
                    <a:cxn ang="0">
                      <a:pos x="52" y="69"/>
                    </a:cxn>
                  </a:cxnLst>
                  <a:rect l="0" t="0" r="r" b="b"/>
                  <a:pathLst>
                    <a:path w="84" h="116">
                      <a:moveTo>
                        <a:pt x="78" y="11"/>
                      </a:moveTo>
                      <a:cubicBezTo>
                        <a:pt x="84" y="11"/>
                        <a:pt x="84" y="11"/>
                        <a:pt x="84" y="11"/>
                      </a:cubicBezTo>
                      <a:cubicBezTo>
                        <a:pt x="84" y="0"/>
                        <a:pt x="84" y="0"/>
                        <a:pt x="84" y="0"/>
                      </a:cubicBezTo>
                      <a:cubicBezTo>
                        <a:pt x="0" y="0"/>
                        <a:pt x="0" y="0"/>
                        <a:pt x="0" y="0"/>
                      </a:cubicBezTo>
                      <a:cubicBezTo>
                        <a:pt x="0" y="11"/>
                        <a:pt x="0" y="11"/>
                        <a:pt x="0" y="11"/>
                      </a:cubicBezTo>
                      <a:cubicBezTo>
                        <a:pt x="7" y="11"/>
                        <a:pt x="7" y="11"/>
                        <a:pt x="7" y="11"/>
                      </a:cubicBezTo>
                      <a:cubicBezTo>
                        <a:pt x="8" y="33"/>
                        <a:pt x="16" y="48"/>
                        <a:pt x="30" y="52"/>
                      </a:cubicBezTo>
                      <a:cubicBezTo>
                        <a:pt x="30" y="64"/>
                        <a:pt x="30" y="64"/>
                        <a:pt x="30" y="64"/>
                      </a:cubicBezTo>
                      <a:cubicBezTo>
                        <a:pt x="17" y="69"/>
                        <a:pt x="9" y="83"/>
                        <a:pt x="8" y="105"/>
                      </a:cubicBezTo>
                      <a:cubicBezTo>
                        <a:pt x="0" y="105"/>
                        <a:pt x="0" y="105"/>
                        <a:pt x="0" y="105"/>
                      </a:cubicBezTo>
                      <a:cubicBezTo>
                        <a:pt x="0" y="116"/>
                        <a:pt x="0" y="116"/>
                        <a:pt x="0" y="116"/>
                      </a:cubicBezTo>
                      <a:cubicBezTo>
                        <a:pt x="84" y="116"/>
                        <a:pt x="84" y="116"/>
                        <a:pt x="84" y="116"/>
                      </a:cubicBezTo>
                      <a:cubicBezTo>
                        <a:pt x="84" y="105"/>
                        <a:pt x="84" y="105"/>
                        <a:pt x="84" y="105"/>
                      </a:cubicBezTo>
                      <a:cubicBezTo>
                        <a:pt x="78" y="105"/>
                        <a:pt x="78" y="105"/>
                        <a:pt x="78" y="105"/>
                      </a:cubicBezTo>
                      <a:cubicBezTo>
                        <a:pt x="77" y="83"/>
                        <a:pt x="69" y="69"/>
                        <a:pt x="55" y="64"/>
                      </a:cubicBezTo>
                      <a:cubicBezTo>
                        <a:pt x="55" y="52"/>
                        <a:pt x="55" y="52"/>
                        <a:pt x="55" y="52"/>
                      </a:cubicBezTo>
                      <a:cubicBezTo>
                        <a:pt x="69" y="48"/>
                        <a:pt x="77" y="33"/>
                        <a:pt x="78" y="11"/>
                      </a:cubicBezTo>
                      <a:close/>
                      <a:moveTo>
                        <a:pt x="52" y="69"/>
                      </a:moveTo>
                      <a:cubicBezTo>
                        <a:pt x="67" y="73"/>
                        <a:pt x="72" y="90"/>
                        <a:pt x="72" y="105"/>
                      </a:cubicBezTo>
                      <a:cubicBezTo>
                        <a:pt x="67" y="105"/>
                        <a:pt x="67" y="105"/>
                        <a:pt x="67" y="105"/>
                      </a:cubicBezTo>
                      <a:cubicBezTo>
                        <a:pt x="56" y="93"/>
                        <a:pt x="56" y="93"/>
                        <a:pt x="56" y="93"/>
                      </a:cubicBezTo>
                      <a:cubicBezTo>
                        <a:pt x="43" y="77"/>
                        <a:pt x="43" y="77"/>
                        <a:pt x="43" y="77"/>
                      </a:cubicBezTo>
                      <a:cubicBezTo>
                        <a:pt x="30" y="93"/>
                        <a:pt x="30" y="93"/>
                        <a:pt x="30" y="93"/>
                      </a:cubicBezTo>
                      <a:cubicBezTo>
                        <a:pt x="20" y="105"/>
                        <a:pt x="20" y="105"/>
                        <a:pt x="20" y="105"/>
                      </a:cubicBezTo>
                      <a:cubicBezTo>
                        <a:pt x="13" y="105"/>
                        <a:pt x="13" y="105"/>
                        <a:pt x="13" y="105"/>
                      </a:cubicBezTo>
                      <a:cubicBezTo>
                        <a:pt x="14" y="90"/>
                        <a:pt x="18" y="73"/>
                        <a:pt x="34" y="69"/>
                      </a:cubicBezTo>
                      <a:cubicBezTo>
                        <a:pt x="36" y="69"/>
                        <a:pt x="36" y="69"/>
                        <a:pt x="36" y="69"/>
                      </a:cubicBezTo>
                      <a:cubicBezTo>
                        <a:pt x="36" y="48"/>
                        <a:pt x="36" y="48"/>
                        <a:pt x="36" y="48"/>
                      </a:cubicBezTo>
                      <a:cubicBezTo>
                        <a:pt x="34" y="47"/>
                        <a:pt x="34" y="47"/>
                        <a:pt x="34" y="47"/>
                      </a:cubicBezTo>
                      <a:cubicBezTo>
                        <a:pt x="18" y="43"/>
                        <a:pt x="14" y="27"/>
                        <a:pt x="13" y="11"/>
                      </a:cubicBezTo>
                      <a:cubicBezTo>
                        <a:pt x="72" y="11"/>
                        <a:pt x="72" y="11"/>
                        <a:pt x="72" y="11"/>
                      </a:cubicBezTo>
                      <a:cubicBezTo>
                        <a:pt x="72" y="27"/>
                        <a:pt x="67" y="43"/>
                        <a:pt x="52" y="47"/>
                      </a:cubicBezTo>
                      <a:cubicBezTo>
                        <a:pt x="49" y="48"/>
                        <a:pt x="49" y="48"/>
                        <a:pt x="49" y="48"/>
                      </a:cubicBezTo>
                      <a:cubicBezTo>
                        <a:pt x="49" y="69"/>
                        <a:pt x="49" y="69"/>
                        <a:pt x="49" y="69"/>
                      </a:cubicBezTo>
                      <a:lnTo>
                        <a:pt x="52" y="69"/>
                      </a:ln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9" name="Freeform: Shape 195"/>
                <p:cNvSpPr/>
                <p:nvPr/>
              </p:nvSpPr>
              <p:spPr bwMode="auto">
                <a:xfrm>
                  <a:off x="5092701" y="2516188"/>
                  <a:ext cx="60325" cy="34925"/>
                </a:xfrm>
                <a:custGeom>
                  <a:avLst/>
                  <a:gdLst/>
                  <a:ahLst/>
                  <a:cxnLst>
                    <a:cxn ang="0">
                      <a:pos x="38" y="0"/>
                    </a:cxn>
                    <a:cxn ang="0">
                      <a:pos x="0" y="0"/>
                    </a:cxn>
                    <a:cxn ang="0">
                      <a:pos x="9" y="11"/>
                    </a:cxn>
                    <a:cxn ang="0">
                      <a:pos x="19" y="22"/>
                    </a:cxn>
                    <a:cxn ang="0">
                      <a:pos x="29" y="11"/>
                    </a:cxn>
                    <a:cxn ang="0">
                      <a:pos x="38" y="0"/>
                    </a:cxn>
                  </a:cxnLst>
                  <a:rect l="0" t="0" r="r" b="b"/>
                  <a:pathLst>
                    <a:path w="38" h="22">
                      <a:moveTo>
                        <a:pt x="38" y="0"/>
                      </a:moveTo>
                      <a:lnTo>
                        <a:pt x="0" y="0"/>
                      </a:lnTo>
                      <a:lnTo>
                        <a:pt x="9" y="11"/>
                      </a:lnTo>
                      <a:lnTo>
                        <a:pt x="19" y="22"/>
                      </a:lnTo>
                      <a:lnTo>
                        <a:pt x="29" y="11"/>
                      </a:lnTo>
                      <a:lnTo>
                        <a:pt x="38" y="0"/>
                      </a:ln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grpSp>
        <p:grpSp>
          <p:nvGrpSpPr>
            <p:cNvPr id="70" name="Group 8"/>
            <p:cNvGrpSpPr/>
            <p:nvPr/>
          </p:nvGrpSpPr>
          <p:grpSpPr>
            <a:xfrm>
              <a:off x="4394009" y="2890073"/>
              <a:ext cx="720317" cy="720317"/>
              <a:chOff x="4394009" y="2845833"/>
              <a:chExt cx="720317" cy="720317"/>
            </a:xfrm>
          </p:grpSpPr>
          <p:sp>
            <p:nvSpPr>
              <p:cNvPr id="71" name="Oval 143"/>
              <p:cNvSpPr/>
              <p:nvPr/>
            </p:nvSpPr>
            <p:spPr>
              <a:xfrm>
                <a:off x="4394009" y="2845833"/>
                <a:ext cx="720317" cy="7203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72" name="Freeform: Shape 198"/>
              <p:cNvSpPr/>
              <p:nvPr/>
            </p:nvSpPr>
            <p:spPr bwMode="auto">
              <a:xfrm>
                <a:off x="4620209" y="3063516"/>
                <a:ext cx="267916" cy="284950"/>
              </a:xfrm>
              <a:custGeom>
                <a:avLst/>
                <a:gdLst/>
                <a:ahLst/>
                <a:cxnLst>
                  <a:cxn ang="0">
                    <a:pos x="102" y="0"/>
                  </a:cxn>
                  <a:cxn ang="0">
                    <a:pos x="15" y="0"/>
                  </a:cxn>
                  <a:cxn ang="0">
                    <a:pos x="7" y="7"/>
                  </a:cxn>
                  <a:cxn ang="0">
                    <a:pos x="7" y="22"/>
                  </a:cxn>
                  <a:cxn ang="0">
                    <a:pos x="18" y="22"/>
                  </a:cxn>
                  <a:cxn ang="0">
                    <a:pos x="22" y="26"/>
                  </a:cxn>
                  <a:cxn ang="0">
                    <a:pos x="18" y="29"/>
                  </a:cxn>
                  <a:cxn ang="0">
                    <a:pos x="4" y="29"/>
                  </a:cxn>
                  <a:cxn ang="0">
                    <a:pos x="0" y="33"/>
                  </a:cxn>
                  <a:cxn ang="0">
                    <a:pos x="4" y="36"/>
                  </a:cxn>
                  <a:cxn ang="0">
                    <a:pos x="7" y="36"/>
                  </a:cxn>
                  <a:cxn ang="0">
                    <a:pos x="7" y="51"/>
                  </a:cxn>
                  <a:cxn ang="0">
                    <a:pos x="18" y="51"/>
                  </a:cxn>
                  <a:cxn ang="0">
                    <a:pos x="22" y="55"/>
                  </a:cxn>
                  <a:cxn ang="0">
                    <a:pos x="18" y="58"/>
                  </a:cxn>
                  <a:cxn ang="0">
                    <a:pos x="4" y="58"/>
                  </a:cxn>
                  <a:cxn ang="0">
                    <a:pos x="0" y="62"/>
                  </a:cxn>
                  <a:cxn ang="0">
                    <a:pos x="4" y="66"/>
                  </a:cxn>
                  <a:cxn ang="0">
                    <a:pos x="7" y="66"/>
                  </a:cxn>
                  <a:cxn ang="0">
                    <a:pos x="7" y="80"/>
                  </a:cxn>
                  <a:cxn ang="0">
                    <a:pos x="18" y="80"/>
                  </a:cxn>
                  <a:cxn ang="0">
                    <a:pos x="22" y="84"/>
                  </a:cxn>
                  <a:cxn ang="0">
                    <a:pos x="18" y="87"/>
                  </a:cxn>
                  <a:cxn ang="0">
                    <a:pos x="4" y="87"/>
                  </a:cxn>
                  <a:cxn ang="0">
                    <a:pos x="0" y="91"/>
                  </a:cxn>
                  <a:cxn ang="0">
                    <a:pos x="4" y="95"/>
                  </a:cxn>
                  <a:cxn ang="0">
                    <a:pos x="7" y="95"/>
                  </a:cxn>
                  <a:cxn ang="0">
                    <a:pos x="7" y="109"/>
                  </a:cxn>
                  <a:cxn ang="0">
                    <a:pos x="15" y="116"/>
                  </a:cxn>
                  <a:cxn ang="0">
                    <a:pos x="102" y="116"/>
                  </a:cxn>
                  <a:cxn ang="0">
                    <a:pos x="109" y="109"/>
                  </a:cxn>
                  <a:cxn ang="0">
                    <a:pos x="109" y="7"/>
                  </a:cxn>
                  <a:cxn ang="0">
                    <a:pos x="102" y="0"/>
                  </a:cxn>
                  <a:cxn ang="0">
                    <a:pos x="87" y="51"/>
                  </a:cxn>
                  <a:cxn ang="0">
                    <a:pos x="44" y="51"/>
                  </a:cxn>
                  <a:cxn ang="0">
                    <a:pos x="44" y="22"/>
                  </a:cxn>
                  <a:cxn ang="0">
                    <a:pos x="87" y="22"/>
                  </a:cxn>
                  <a:cxn ang="0">
                    <a:pos x="87" y="51"/>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grpSp>
          <p:nvGrpSpPr>
            <p:cNvPr id="74" name="Group 9"/>
            <p:cNvGrpSpPr/>
            <p:nvPr/>
          </p:nvGrpSpPr>
          <p:grpSpPr>
            <a:xfrm>
              <a:off x="4814194" y="1781552"/>
              <a:ext cx="720317" cy="720317"/>
              <a:chOff x="4814194" y="1781552"/>
              <a:chExt cx="720317" cy="720317"/>
            </a:xfrm>
          </p:grpSpPr>
          <p:sp>
            <p:nvSpPr>
              <p:cNvPr id="75" name="Oval 170"/>
              <p:cNvSpPr/>
              <p:nvPr/>
            </p:nvSpPr>
            <p:spPr>
              <a:xfrm>
                <a:off x="4814194" y="1781552"/>
                <a:ext cx="720317" cy="7203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nvGrpSpPr>
              <p:cNvPr id="76" name="Group 171"/>
              <p:cNvGrpSpPr/>
              <p:nvPr/>
            </p:nvGrpSpPr>
            <p:grpSpPr>
              <a:xfrm>
                <a:off x="4968765" y="1929259"/>
                <a:ext cx="411181" cy="424886"/>
                <a:chOff x="3475038" y="1590675"/>
                <a:chExt cx="428625" cy="442913"/>
              </a:xfrm>
              <a:solidFill>
                <a:schemeClr val="bg1"/>
              </a:solidFill>
            </p:grpSpPr>
            <p:sp>
              <p:nvSpPr>
                <p:cNvPr id="77" name="Oval 172"/>
                <p:cNvSpPr/>
                <p:nvPr/>
              </p:nvSpPr>
              <p:spPr bwMode="auto">
                <a:xfrm>
                  <a:off x="3640138" y="1766888"/>
                  <a:ext cx="92075" cy="90488"/>
                </a:xfrm>
                <a:prstGeom prst="ellipse">
                  <a:avLst/>
                </a:pr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78" name="Freeform: Shape 173"/>
                <p:cNvSpPr/>
                <p:nvPr/>
              </p:nvSpPr>
              <p:spPr bwMode="auto">
                <a:xfrm>
                  <a:off x="3600451" y="1590675"/>
                  <a:ext cx="173038" cy="442913"/>
                </a:xfrm>
                <a:custGeom>
                  <a:avLst/>
                  <a:gdLst/>
                  <a:ahLst/>
                  <a:cxnLst>
                    <a:cxn ang="0">
                      <a:pos x="65" y="335"/>
                    </a:cxn>
                    <a:cxn ang="0">
                      <a:pos x="0" y="168"/>
                    </a:cxn>
                    <a:cxn ang="0">
                      <a:pos x="65" y="0"/>
                    </a:cxn>
                    <a:cxn ang="0">
                      <a:pos x="131" y="168"/>
                    </a:cxn>
                    <a:cxn ang="0">
                      <a:pos x="65" y="335"/>
                    </a:cxn>
                    <a:cxn ang="0">
                      <a:pos x="65" y="8"/>
                    </a:cxn>
                    <a:cxn ang="0">
                      <a:pos x="7" y="168"/>
                    </a:cxn>
                    <a:cxn ang="0">
                      <a:pos x="65" y="328"/>
                    </a:cxn>
                    <a:cxn ang="0">
                      <a:pos x="124" y="168"/>
                    </a:cxn>
                    <a:cxn ang="0">
                      <a:pos x="65" y="8"/>
                    </a:cxn>
                  </a:cxnLst>
                  <a:rect l="0" t="0" r="r" b="b"/>
                  <a:pathLst>
                    <a:path w="131" h="335">
                      <a:moveTo>
                        <a:pt x="65" y="335"/>
                      </a:moveTo>
                      <a:cubicBezTo>
                        <a:pt x="29" y="335"/>
                        <a:pt x="0" y="262"/>
                        <a:pt x="0" y="168"/>
                      </a:cubicBezTo>
                      <a:cubicBezTo>
                        <a:pt x="0" y="74"/>
                        <a:pt x="29" y="0"/>
                        <a:pt x="65" y="0"/>
                      </a:cubicBezTo>
                      <a:cubicBezTo>
                        <a:pt x="102" y="0"/>
                        <a:pt x="131" y="74"/>
                        <a:pt x="131" y="168"/>
                      </a:cubicBezTo>
                      <a:cubicBezTo>
                        <a:pt x="131" y="262"/>
                        <a:pt x="102" y="335"/>
                        <a:pt x="65" y="335"/>
                      </a:cubicBezTo>
                      <a:close/>
                      <a:moveTo>
                        <a:pt x="65" y="8"/>
                      </a:moveTo>
                      <a:cubicBezTo>
                        <a:pt x="34" y="8"/>
                        <a:pt x="7" y="81"/>
                        <a:pt x="7" y="168"/>
                      </a:cubicBezTo>
                      <a:cubicBezTo>
                        <a:pt x="7" y="255"/>
                        <a:pt x="34" y="328"/>
                        <a:pt x="65" y="328"/>
                      </a:cubicBezTo>
                      <a:cubicBezTo>
                        <a:pt x="97" y="328"/>
                        <a:pt x="124" y="255"/>
                        <a:pt x="124" y="168"/>
                      </a:cubicBezTo>
                      <a:cubicBezTo>
                        <a:pt x="124" y="81"/>
                        <a:pt x="97" y="8"/>
                        <a:pt x="65" y="8"/>
                      </a:cubicBezTo>
                      <a:close/>
                    </a:path>
                  </a:pathLst>
                </a:custGeom>
                <a:grpFill/>
                <a:ln w="4" cap="flat">
                  <a:noFill/>
                  <a:prstDash val="solid"/>
                  <a:miter lim="8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79" name="Freeform: Shape 174"/>
                <p:cNvSpPr/>
                <p:nvPr/>
              </p:nvSpPr>
              <p:spPr bwMode="auto">
                <a:xfrm>
                  <a:off x="3484563" y="1646238"/>
                  <a:ext cx="419100" cy="330200"/>
                </a:xfrm>
                <a:custGeom>
                  <a:avLst/>
                  <a:gdLst/>
                  <a:ahLst/>
                  <a:cxnLst>
                    <a:cxn ang="0">
                      <a:pos x="264" y="250"/>
                    </a:cxn>
                    <a:cxn ang="0">
                      <a:pos x="111" y="176"/>
                    </a:cxn>
                    <a:cxn ang="0">
                      <a:pos x="24" y="82"/>
                    </a:cxn>
                    <a:cxn ang="0">
                      <a:pos x="11" y="12"/>
                    </a:cxn>
                    <a:cxn ang="0">
                      <a:pos x="41" y="0"/>
                    </a:cxn>
                    <a:cxn ang="0">
                      <a:pos x="193" y="74"/>
                    </a:cxn>
                    <a:cxn ang="0">
                      <a:pos x="293" y="239"/>
                    </a:cxn>
                    <a:cxn ang="0">
                      <a:pos x="264" y="250"/>
                    </a:cxn>
                    <a:cxn ang="0">
                      <a:pos x="41" y="8"/>
                    </a:cxn>
                    <a:cxn ang="0">
                      <a:pos x="17" y="16"/>
                    </a:cxn>
                    <a:cxn ang="0">
                      <a:pos x="30" y="79"/>
                    </a:cxn>
                    <a:cxn ang="0">
                      <a:pos x="116" y="171"/>
                    </a:cxn>
                    <a:cxn ang="0">
                      <a:pos x="264" y="243"/>
                    </a:cxn>
                    <a:cxn ang="0">
                      <a:pos x="287" y="234"/>
                    </a:cxn>
                    <a:cxn ang="0">
                      <a:pos x="189" y="80"/>
                    </a:cxn>
                    <a:cxn ang="0">
                      <a:pos x="41" y="8"/>
                    </a:cxn>
                  </a:cxnLst>
                  <a:rect l="0" t="0" r="r" b="b"/>
                  <a:pathLst>
                    <a:path w="316" h="250">
                      <a:moveTo>
                        <a:pt x="264" y="250"/>
                      </a:moveTo>
                      <a:cubicBezTo>
                        <a:pt x="227" y="250"/>
                        <a:pt x="167" y="221"/>
                        <a:pt x="111" y="176"/>
                      </a:cubicBezTo>
                      <a:cubicBezTo>
                        <a:pt x="74" y="146"/>
                        <a:pt x="43" y="113"/>
                        <a:pt x="24" y="82"/>
                      </a:cubicBezTo>
                      <a:cubicBezTo>
                        <a:pt x="4" y="51"/>
                        <a:pt x="0" y="26"/>
                        <a:pt x="11" y="12"/>
                      </a:cubicBezTo>
                      <a:cubicBezTo>
                        <a:pt x="17" y="4"/>
                        <a:pt x="27" y="0"/>
                        <a:pt x="41" y="0"/>
                      </a:cubicBezTo>
                      <a:cubicBezTo>
                        <a:pt x="78" y="0"/>
                        <a:pt x="137" y="29"/>
                        <a:pt x="193" y="74"/>
                      </a:cubicBezTo>
                      <a:cubicBezTo>
                        <a:pt x="272" y="138"/>
                        <a:pt x="316" y="210"/>
                        <a:pt x="293" y="239"/>
                      </a:cubicBezTo>
                      <a:cubicBezTo>
                        <a:pt x="287" y="246"/>
                        <a:pt x="277" y="250"/>
                        <a:pt x="264" y="250"/>
                      </a:cubicBezTo>
                      <a:close/>
                      <a:moveTo>
                        <a:pt x="41" y="8"/>
                      </a:moveTo>
                      <a:cubicBezTo>
                        <a:pt x="29" y="8"/>
                        <a:pt x="21" y="10"/>
                        <a:pt x="17" y="16"/>
                      </a:cubicBezTo>
                      <a:cubicBezTo>
                        <a:pt x="8" y="28"/>
                        <a:pt x="12" y="50"/>
                        <a:pt x="30" y="79"/>
                      </a:cubicBezTo>
                      <a:cubicBezTo>
                        <a:pt x="49" y="108"/>
                        <a:pt x="79" y="141"/>
                        <a:pt x="116" y="171"/>
                      </a:cubicBezTo>
                      <a:cubicBezTo>
                        <a:pt x="170" y="214"/>
                        <a:pt x="228" y="243"/>
                        <a:pt x="264" y="243"/>
                      </a:cubicBezTo>
                      <a:cubicBezTo>
                        <a:pt x="275" y="243"/>
                        <a:pt x="283" y="240"/>
                        <a:pt x="287" y="234"/>
                      </a:cubicBezTo>
                      <a:cubicBezTo>
                        <a:pt x="307" y="210"/>
                        <a:pt x="262" y="139"/>
                        <a:pt x="189" y="80"/>
                      </a:cubicBezTo>
                      <a:cubicBezTo>
                        <a:pt x="134" y="36"/>
                        <a:pt x="76" y="8"/>
                        <a:pt x="41" y="8"/>
                      </a:cubicBezTo>
                      <a:close/>
                    </a:path>
                  </a:pathLst>
                </a:custGeom>
                <a:grpFill/>
                <a:ln w="4" cap="flat">
                  <a:noFill/>
                  <a:prstDash val="solid"/>
                  <a:miter lim="8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80" name="Freeform: Shape 175"/>
                <p:cNvSpPr/>
                <p:nvPr/>
              </p:nvSpPr>
              <p:spPr bwMode="auto">
                <a:xfrm>
                  <a:off x="3475038" y="1639888"/>
                  <a:ext cx="407988" cy="342900"/>
                </a:xfrm>
                <a:custGeom>
                  <a:avLst/>
                  <a:gdLst/>
                  <a:ahLst/>
                  <a:cxnLst>
                    <a:cxn ang="0">
                      <a:pos x="51" y="260"/>
                    </a:cxn>
                    <a:cxn ang="0">
                      <a:pos x="25" y="250"/>
                    </a:cxn>
                    <a:cxn ang="0">
                      <a:pos x="117" y="81"/>
                    </a:cxn>
                    <a:cxn ang="0">
                      <a:pos x="269" y="0"/>
                    </a:cxn>
                    <a:cxn ang="0">
                      <a:pos x="296" y="10"/>
                    </a:cxn>
                    <a:cxn ang="0">
                      <a:pos x="286" y="82"/>
                    </a:cxn>
                    <a:cxn ang="0">
                      <a:pos x="204" y="179"/>
                    </a:cxn>
                    <a:cxn ang="0">
                      <a:pos x="51" y="260"/>
                    </a:cxn>
                    <a:cxn ang="0">
                      <a:pos x="269" y="7"/>
                    </a:cxn>
                    <a:cxn ang="0">
                      <a:pos x="122" y="87"/>
                    </a:cxn>
                    <a:cxn ang="0">
                      <a:pos x="30" y="245"/>
                    </a:cxn>
                    <a:cxn ang="0">
                      <a:pos x="51" y="253"/>
                    </a:cxn>
                    <a:cxn ang="0">
                      <a:pos x="199" y="174"/>
                    </a:cxn>
                    <a:cxn ang="0">
                      <a:pos x="280" y="78"/>
                    </a:cxn>
                    <a:cxn ang="0">
                      <a:pos x="290" y="15"/>
                    </a:cxn>
                    <a:cxn ang="0">
                      <a:pos x="269" y="7"/>
                    </a:cxn>
                  </a:cxnLst>
                  <a:rect l="0" t="0" r="r" b="b"/>
                  <a:pathLst>
                    <a:path w="308" h="260">
                      <a:moveTo>
                        <a:pt x="51" y="260"/>
                      </a:moveTo>
                      <a:cubicBezTo>
                        <a:pt x="40" y="260"/>
                        <a:pt x="30" y="257"/>
                        <a:pt x="25" y="250"/>
                      </a:cubicBezTo>
                      <a:cubicBezTo>
                        <a:pt x="0" y="223"/>
                        <a:pt x="41" y="149"/>
                        <a:pt x="117" y="81"/>
                      </a:cubicBezTo>
                      <a:cubicBezTo>
                        <a:pt x="172" y="32"/>
                        <a:pt x="232" y="0"/>
                        <a:pt x="269" y="0"/>
                      </a:cubicBezTo>
                      <a:cubicBezTo>
                        <a:pt x="281" y="0"/>
                        <a:pt x="290" y="3"/>
                        <a:pt x="296" y="10"/>
                      </a:cubicBezTo>
                      <a:cubicBezTo>
                        <a:pt x="308" y="24"/>
                        <a:pt x="304" y="49"/>
                        <a:pt x="286" y="82"/>
                      </a:cubicBezTo>
                      <a:cubicBezTo>
                        <a:pt x="269" y="113"/>
                        <a:pt x="239" y="148"/>
                        <a:pt x="204" y="179"/>
                      </a:cubicBezTo>
                      <a:cubicBezTo>
                        <a:pt x="148" y="229"/>
                        <a:pt x="88" y="260"/>
                        <a:pt x="51" y="260"/>
                      </a:cubicBezTo>
                      <a:close/>
                      <a:moveTo>
                        <a:pt x="269" y="7"/>
                      </a:moveTo>
                      <a:cubicBezTo>
                        <a:pt x="234" y="7"/>
                        <a:pt x="175" y="39"/>
                        <a:pt x="122" y="87"/>
                      </a:cubicBezTo>
                      <a:cubicBezTo>
                        <a:pt x="51" y="149"/>
                        <a:pt x="9" y="222"/>
                        <a:pt x="30" y="245"/>
                      </a:cubicBezTo>
                      <a:cubicBezTo>
                        <a:pt x="34" y="251"/>
                        <a:pt x="42" y="253"/>
                        <a:pt x="51" y="253"/>
                      </a:cubicBezTo>
                      <a:cubicBezTo>
                        <a:pt x="86" y="253"/>
                        <a:pt x="145" y="221"/>
                        <a:pt x="199" y="174"/>
                      </a:cubicBezTo>
                      <a:cubicBezTo>
                        <a:pt x="234" y="143"/>
                        <a:pt x="263" y="109"/>
                        <a:pt x="280" y="78"/>
                      </a:cubicBezTo>
                      <a:cubicBezTo>
                        <a:pt x="296" y="49"/>
                        <a:pt x="300" y="26"/>
                        <a:pt x="290" y="15"/>
                      </a:cubicBezTo>
                      <a:cubicBezTo>
                        <a:pt x="286" y="10"/>
                        <a:pt x="279" y="7"/>
                        <a:pt x="269" y="7"/>
                      </a:cubicBezTo>
                      <a:close/>
                    </a:path>
                  </a:pathLst>
                </a:custGeom>
                <a:grpFill/>
                <a:ln w="4" cap="flat">
                  <a:noFill/>
                  <a:prstDash val="solid"/>
                  <a:miter lim="8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81" name="Oval 176"/>
                <p:cNvSpPr/>
                <p:nvPr/>
              </p:nvSpPr>
              <p:spPr bwMode="auto">
                <a:xfrm>
                  <a:off x="3511551" y="1828800"/>
                  <a:ext cx="52388" cy="52388"/>
                </a:xfrm>
                <a:prstGeom prst="ellipse">
                  <a:avLst/>
                </a:pr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82" name="Oval 177"/>
                <p:cNvSpPr/>
                <p:nvPr/>
              </p:nvSpPr>
              <p:spPr bwMode="auto">
                <a:xfrm>
                  <a:off x="3841751" y="1878013"/>
                  <a:ext cx="52388" cy="52388"/>
                </a:xfrm>
                <a:prstGeom prst="ellipse">
                  <a:avLst/>
                </a:pr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83" name="Oval 178"/>
                <p:cNvSpPr/>
                <p:nvPr/>
              </p:nvSpPr>
              <p:spPr bwMode="auto">
                <a:xfrm>
                  <a:off x="3622676" y="1593850"/>
                  <a:ext cx="52388" cy="53975"/>
                </a:xfrm>
                <a:prstGeom prst="ellipse">
                  <a:avLst/>
                </a:pr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grpSp>
        <p:grpSp>
          <p:nvGrpSpPr>
            <p:cNvPr id="84" name="Group 2"/>
            <p:cNvGrpSpPr/>
            <p:nvPr/>
          </p:nvGrpSpPr>
          <p:grpSpPr>
            <a:xfrm>
              <a:off x="6870098" y="1781552"/>
              <a:ext cx="720317" cy="720317"/>
              <a:chOff x="6870098" y="1781552"/>
              <a:chExt cx="720317" cy="720317"/>
            </a:xfrm>
          </p:grpSpPr>
          <p:sp>
            <p:nvSpPr>
              <p:cNvPr id="85" name="Oval 181"/>
              <p:cNvSpPr/>
              <p:nvPr/>
            </p:nvSpPr>
            <p:spPr>
              <a:xfrm>
                <a:off x="6870098" y="1781552"/>
                <a:ext cx="720317" cy="7203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nvGrpSpPr>
              <p:cNvPr id="86" name="Group 180"/>
              <p:cNvGrpSpPr/>
              <p:nvPr/>
            </p:nvGrpSpPr>
            <p:grpSpPr>
              <a:xfrm>
                <a:off x="7075690" y="1953265"/>
                <a:ext cx="309136" cy="376868"/>
                <a:chOff x="5287963" y="1638300"/>
                <a:chExt cx="282575" cy="344488"/>
              </a:xfrm>
              <a:solidFill>
                <a:schemeClr val="bg1"/>
              </a:solidFill>
            </p:grpSpPr>
            <p:sp>
              <p:nvSpPr>
                <p:cNvPr id="87" name="Freeform: Shape 182"/>
                <p:cNvSpPr/>
                <p:nvPr/>
              </p:nvSpPr>
              <p:spPr bwMode="auto">
                <a:xfrm>
                  <a:off x="5372101" y="1638300"/>
                  <a:ext cx="115888" cy="36513"/>
                </a:xfrm>
                <a:custGeom>
                  <a:avLst/>
                  <a:gdLst/>
                  <a:ahLst/>
                  <a:cxnLst>
                    <a:cxn ang="0">
                      <a:pos x="88" y="14"/>
                    </a:cxn>
                    <a:cxn ang="0">
                      <a:pos x="74" y="28"/>
                    </a:cxn>
                    <a:cxn ang="0">
                      <a:pos x="14" y="28"/>
                    </a:cxn>
                    <a:cxn ang="0">
                      <a:pos x="0" y="14"/>
                    </a:cxn>
                    <a:cxn ang="0">
                      <a:pos x="0" y="14"/>
                    </a:cxn>
                    <a:cxn ang="0">
                      <a:pos x="14" y="0"/>
                    </a:cxn>
                    <a:cxn ang="0">
                      <a:pos x="74" y="0"/>
                    </a:cxn>
                    <a:cxn ang="0">
                      <a:pos x="88" y="14"/>
                    </a:cxn>
                  </a:cxnLst>
                  <a:rect l="0" t="0" r="r" b="b"/>
                  <a:pathLst>
                    <a:path w="88" h="28">
                      <a:moveTo>
                        <a:pt x="88" y="14"/>
                      </a:moveTo>
                      <a:cubicBezTo>
                        <a:pt x="88" y="22"/>
                        <a:pt x="82" y="28"/>
                        <a:pt x="74" y="28"/>
                      </a:cubicBezTo>
                      <a:cubicBezTo>
                        <a:pt x="14" y="28"/>
                        <a:pt x="14" y="28"/>
                        <a:pt x="14" y="28"/>
                      </a:cubicBezTo>
                      <a:cubicBezTo>
                        <a:pt x="6" y="28"/>
                        <a:pt x="0" y="22"/>
                        <a:pt x="0" y="14"/>
                      </a:cubicBezTo>
                      <a:cubicBezTo>
                        <a:pt x="0" y="14"/>
                        <a:pt x="0" y="14"/>
                        <a:pt x="0" y="14"/>
                      </a:cubicBezTo>
                      <a:cubicBezTo>
                        <a:pt x="0" y="6"/>
                        <a:pt x="6" y="0"/>
                        <a:pt x="14" y="0"/>
                      </a:cubicBezTo>
                      <a:cubicBezTo>
                        <a:pt x="74" y="0"/>
                        <a:pt x="74" y="0"/>
                        <a:pt x="74" y="0"/>
                      </a:cubicBezTo>
                      <a:cubicBezTo>
                        <a:pt x="82" y="0"/>
                        <a:pt x="88" y="6"/>
                        <a:pt x="88" y="14"/>
                      </a:cubicBez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88" name="Freeform: Shape 183"/>
                <p:cNvSpPr/>
                <p:nvPr/>
              </p:nvSpPr>
              <p:spPr bwMode="auto">
                <a:xfrm>
                  <a:off x="5287963" y="1665288"/>
                  <a:ext cx="282575" cy="317500"/>
                </a:xfrm>
                <a:custGeom>
                  <a:avLst/>
                  <a:gdLst/>
                  <a:ahLst/>
                  <a:cxnLst>
                    <a:cxn ang="0">
                      <a:pos x="135" y="73"/>
                    </a:cxn>
                    <a:cxn ang="0">
                      <a:pos x="135" y="0"/>
                    </a:cxn>
                    <a:cxn ang="0">
                      <a:pos x="79" y="0"/>
                    </a:cxn>
                    <a:cxn ang="0">
                      <a:pos x="79" y="73"/>
                    </a:cxn>
                    <a:cxn ang="0">
                      <a:pos x="0" y="214"/>
                    </a:cxn>
                    <a:cxn ang="0">
                      <a:pos x="27" y="240"/>
                    </a:cxn>
                    <a:cxn ang="0">
                      <a:pos x="190" y="240"/>
                    </a:cxn>
                    <a:cxn ang="0">
                      <a:pos x="213" y="214"/>
                    </a:cxn>
                    <a:cxn ang="0">
                      <a:pos x="135" y="73"/>
                    </a:cxn>
                  </a:cxnLst>
                  <a:rect l="0" t="0" r="r" b="b"/>
                  <a:pathLst>
                    <a:path w="213" h="240">
                      <a:moveTo>
                        <a:pt x="135" y="73"/>
                      </a:moveTo>
                      <a:cubicBezTo>
                        <a:pt x="135" y="0"/>
                        <a:pt x="135" y="0"/>
                        <a:pt x="135" y="0"/>
                      </a:cubicBezTo>
                      <a:cubicBezTo>
                        <a:pt x="79" y="0"/>
                        <a:pt x="79" y="0"/>
                        <a:pt x="79" y="0"/>
                      </a:cubicBezTo>
                      <a:cubicBezTo>
                        <a:pt x="79" y="73"/>
                        <a:pt x="79" y="73"/>
                        <a:pt x="79" y="73"/>
                      </a:cubicBezTo>
                      <a:cubicBezTo>
                        <a:pt x="71" y="81"/>
                        <a:pt x="0" y="194"/>
                        <a:pt x="0" y="214"/>
                      </a:cubicBezTo>
                      <a:cubicBezTo>
                        <a:pt x="0" y="228"/>
                        <a:pt x="13" y="240"/>
                        <a:pt x="27" y="240"/>
                      </a:cubicBezTo>
                      <a:cubicBezTo>
                        <a:pt x="190" y="240"/>
                        <a:pt x="190" y="240"/>
                        <a:pt x="190" y="240"/>
                      </a:cubicBezTo>
                      <a:cubicBezTo>
                        <a:pt x="204" y="240"/>
                        <a:pt x="213" y="228"/>
                        <a:pt x="213" y="214"/>
                      </a:cubicBezTo>
                      <a:cubicBezTo>
                        <a:pt x="213" y="192"/>
                        <a:pt x="143" y="82"/>
                        <a:pt x="135" y="73"/>
                      </a:cubicBez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89" name="Freeform: Shape 184"/>
                <p:cNvSpPr/>
                <p:nvPr/>
              </p:nvSpPr>
              <p:spPr bwMode="auto">
                <a:xfrm>
                  <a:off x="5322888" y="1839913"/>
                  <a:ext cx="217488" cy="115888"/>
                </a:xfrm>
                <a:custGeom>
                  <a:avLst/>
                  <a:gdLst/>
                  <a:ahLst/>
                  <a:cxnLst>
                    <a:cxn ang="0">
                      <a:pos x="0" y="69"/>
                    </a:cxn>
                    <a:cxn ang="0">
                      <a:pos x="20" y="88"/>
                    </a:cxn>
                    <a:cxn ang="0">
                      <a:pos x="145" y="88"/>
                    </a:cxn>
                    <a:cxn ang="0">
                      <a:pos x="165" y="69"/>
                    </a:cxn>
                    <a:cxn ang="0">
                      <a:pos x="127" y="0"/>
                    </a:cxn>
                    <a:cxn ang="0">
                      <a:pos x="38" y="0"/>
                    </a:cxn>
                    <a:cxn ang="0">
                      <a:pos x="0" y="69"/>
                    </a:cxn>
                  </a:cxnLst>
                  <a:rect l="0" t="0" r="r" b="b"/>
                  <a:pathLst>
                    <a:path w="165" h="88">
                      <a:moveTo>
                        <a:pt x="0" y="69"/>
                      </a:moveTo>
                      <a:cubicBezTo>
                        <a:pt x="0" y="80"/>
                        <a:pt x="9" y="88"/>
                        <a:pt x="20" y="88"/>
                      </a:cubicBezTo>
                      <a:cubicBezTo>
                        <a:pt x="145" y="88"/>
                        <a:pt x="145" y="88"/>
                        <a:pt x="145" y="88"/>
                      </a:cubicBezTo>
                      <a:cubicBezTo>
                        <a:pt x="156" y="88"/>
                        <a:pt x="165" y="80"/>
                        <a:pt x="165" y="69"/>
                      </a:cubicBezTo>
                      <a:cubicBezTo>
                        <a:pt x="165" y="60"/>
                        <a:pt x="140" y="16"/>
                        <a:pt x="127" y="0"/>
                      </a:cubicBezTo>
                      <a:cubicBezTo>
                        <a:pt x="38" y="0"/>
                        <a:pt x="38" y="0"/>
                        <a:pt x="38" y="0"/>
                      </a:cubicBezTo>
                      <a:cubicBezTo>
                        <a:pt x="25" y="16"/>
                        <a:pt x="0" y="61"/>
                        <a:pt x="0" y="69"/>
                      </a:cubicBez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grpSp>
      </p:grpSp>
      <p:grpSp>
        <p:nvGrpSpPr>
          <p:cNvPr id="90" name="组合 89"/>
          <p:cNvGrpSpPr/>
          <p:nvPr/>
        </p:nvGrpSpPr>
        <p:grpSpPr>
          <a:xfrm>
            <a:off x="345254" y="1880235"/>
            <a:ext cx="3878161" cy="1183422"/>
            <a:chOff x="6288172" y="1678126"/>
            <a:chExt cx="3878161" cy="1183422"/>
          </a:xfrm>
        </p:grpSpPr>
        <p:sp>
          <p:nvSpPr>
            <p:cNvPr id="91" name="矩形 90"/>
            <p:cNvSpPr/>
            <p:nvPr/>
          </p:nvSpPr>
          <p:spPr>
            <a:xfrm>
              <a:off x="6288172" y="2030551"/>
              <a:ext cx="3877933" cy="830997"/>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dirty="0">
                  <a:solidFill>
                    <a:schemeClr val="tx1">
                      <a:lumMod val="85000"/>
                      <a:lumOff val="15000"/>
                    </a:schemeClr>
                  </a:solidFill>
                </a:rPr>
                <a:t>互联网与通信行业的融合产生了即时通信工具，如QQ、微信等。</a:t>
              </a:r>
            </a:p>
          </p:txBody>
        </p:sp>
        <p:sp>
          <p:nvSpPr>
            <p:cNvPr id="92" name="矩形 91"/>
            <p:cNvSpPr/>
            <p:nvPr/>
          </p:nvSpPr>
          <p:spPr>
            <a:xfrm>
              <a:off x="7924359" y="1678126"/>
              <a:ext cx="2241974" cy="42986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tx1">
                      <a:lumMod val="85000"/>
                      <a:lumOff val="15000"/>
                    </a:schemeClr>
                  </a:solidFill>
                </a:rPr>
                <a:t>互联网+通信</a:t>
              </a:r>
            </a:p>
          </p:txBody>
        </p:sp>
      </p:grpSp>
      <p:grpSp>
        <p:nvGrpSpPr>
          <p:cNvPr id="93" name="组合 92"/>
          <p:cNvGrpSpPr/>
          <p:nvPr/>
        </p:nvGrpSpPr>
        <p:grpSpPr>
          <a:xfrm>
            <a:off x="7685898" y="1836746"/>
            <a:ext cx="3815296" cy="1183422"/>
            <a:chOff x="7203830" y="1678126"/>
            <a:chExt cx="3815296" cy="1183422"/>
          </a:xfrm>
        </p:grpSpPr>
        <p:sp>
          <p:nvSpPr>
            <p:cNvPr id="94" name="矩形 93"/>
            <p:cNvSpPr/>
            <p:nvPr/>
          </p:nvSpPr>
          <p:spPr>
            <a:xfrm>
              <a:off x="7203830" y="2030551"/>
              <a:ext cx="3815296" cy="830997"/>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dirty="0">
                  <a:solidFill>
                    <a:schemeClr val="tx1">
                      <a:lumMod val="85000"/>
                      <a:lumOff val="15000"/>
                    </a:schemeClr>
                  </a:solidFill>
                </a:rPr>
                <a:t>互联网与交通行业的融合产生了低碳交通工具，如摩拜、ofo等。</a:t>
              </a:r>
            </a:p>
          </p:txBody>
        </p:sp>
        <p:sp>
          <p:nvSpPr>
            <p:cNvPr id="95" name="矩形 94"/>
            <p:cNvSpPr/>
            <p:nvPr/>
          </p:nvSpPr>
          <p:spPr>
            <a:xfrm>
              <a:off x="7203830" y="1678126"/>
              <a:ext cx="2241974" cy="429861"/>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tx1">
                      <a:lumMod val="85000"/>
                      <a:lumOff val="15000"/>
                    </a:schemeClr>
                  </a:solidFill>
                </a:rPr>
                <a:t>互联网+出行</a:t>
              </a:r>
            </a:p>
          </p:txBody>
        </p:sp>
      </p:grpSp>
      <p:grpSp>
        <p:nvGrpSpPr>
          <p:cNvPr id="96" name="组合 95"/>
          <p:cNvGrpSpPr/>
          <p:nvPr/>
        </p:nvGrpSpPr>
        <p:grpSpPr>
          <a:xfrm>
            <a:off x="345428" y="3231153"/>
            <a:ext cx="3532733" cy="1520950"/>
            <a:chOff x="6633600" y="1678126"/>
            <a:chExt cx="3532733" cy="1520950"/>
          </a:xfrm>
        </p:grpSpPr>
        <p:sp>
          <p:nvSpPr>
            <p:cNvPr id="97" name="矩形 96"/>
            <p:cNvSpPr/>
            <p:nvPr/>
          </p:nvSpPr>
          <p:spPr>
            <a:xfrm>
              <a:off x="6633600" y="2030551"/>
              <a:ext cx="3532505" cy="116852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dirty="0">
                  <a:solidFill>
                    <a:schemeClr val="tx1">
                      <a:lumMod val="85000"/>
                      <a:lumOff val="15000"/>
                    </a:schemeClr>
                  </a:solidFill>
                </a:rPr>
                <a:t>互联网与购物进行融合产生了一系列的电商购物平台，如淘宝、京东等。</a:t>
              </a:r>
            </a:p>
          </p:txBody>
        </p:sp>
        <p:sp>
          <p:nvSpPr>
            <p:cNvPr id="98" name="矩形 97"/>
            <p:cNvSpPr/>
            <p:nvPr/>
          </p:nvSpPr>
          <p:spPr>
            <a:xfrm>
              <a:off x="7924359" y="1678126"/>
              <a:ext cx="2241974" cy="42986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tx1">
                      <a:lumMod val="85000"/>
                      <a:lumOff val="15000"/>
                    </a:schemeClr>
                  </a:solidFill>
                </a:rPr>
                <a:t>互联网+购物</a:t>
              </a:r>
            </a:p>
          </p:txBody>
        </p:sp>
      </p:grpSp>
      <p:grpSp>
        <p:nvGrpSpPr>
          <p:cNvPr id="99" name="组合 98"/>
          <p:cNvGrpSpPr/>
          <p:nvPr/>
        </p:nvGrpSpPr>
        <p:grpSpPr>
          <a:xfrm>
            <a:off x="7978942" y="3131890"/>
            <a:ext cx="3903561" cy="1552754"/>
            <a:chOff x="7203829" y="1678126"/>
            <a:chExt cx="3903561" cy="1552754"/>
          </a:xfrm>
        </p:grpSpPr>
        <p:sp>
          <p:nvSpPr>
            <p:cNvPr id="100" name="矩形 99"/>
            <p:cNvSpPr/>
            <p:nvPr/>
          </p:nvSpPr>
          <p:spPr>
            <a:xfrm>
              <a:off x="7203829" y="2030551"/>
              <a:ext cx="3903561" cy="1200329"/>
            </a:xfrm>
            <a:prstGeom prst="rect">
              <a:avLst/>
            </a:prstGeom>
          </p:spPr>
          <p:txBody>
            <a:bodyPr wrap="square">
              <a:spAutoFit/>
              <a:scene3d>
                <a:camera prst="orthographicFront"/>
                <a:lightRig rig="threePt" dir="t"/>
              </a:scene3d>
              <a:sp3d contourW="12700"/>
            </a:bodyPr>
            <a:lstStyle/>
            <a:p>
              <a:pPr algn="l">
                <a:lnSpc>
                  <a:spcPct val="120000"/>
                </a:lnSpc>
              </a:pPr>
              <a:r>
                <a:rPr lang="zh-CN" altLang="en-US" sz="2000" dirty="0">
                  <a:solidFill>
                    <a:schemeClr val="tx1">
                      <a:lumMod val="85000"/>
                      <a:lumOff val="15000"/>
                    </a:schemeClr>
                  </a:solidFill>
                </a:rPr>
                <a:t>互联网与金融交易行业融合，产生了快捷支付工具，如支付宝、微信钱包等。</a:t>
              </a:r>
            </a:p>
          </p:txBody>
        </p:sp>
        <p:sp>
          <p:nvSpPr>
            <p:cNvPr id="101" name="矩形 100"/>
            <p:cNvSpPr/>
            <p:nvPr/>
          </p:nvSpPr>
          <p:spPr>
            <a:xfrm>
              <a:off x="7203830" y="1678126"/>
              <a:ext cx="2241974" cy="429861"/>
            </a:xfrm>
            <a:prstGeom prst="rect">
              <a:avLst/>
            </a:prstGeom>
          </p:spPr>
          <p:txBody>
            <a:bodyPr wrap="square">
              <a:spAutoFit/>
              <a:scene3d>
                <a:camera prst="orthographicFront"/>
                <a:lightRig rig="threePt" dir="t"/>
              </a:scene3d>
              <a:sp3d contourW="12700"/>
            </a:bodyPr>
            <a:lstStyle/>
            <a:p>
              <a:pPr algn="l">
                <a:lnSpc>
                  <a:spcPct val="120000"/>
                </a:lnSpc>
              </a:pPr>
              <a:r>
                <a:rPr lang="zh-CN" altLang="en-US" sz="2000" b="1" dirty="0">
                  <a:solidFill>
                    <a:schemeClr val="tx1">
                      <a:lumMod val="85000"/>
                      <a:lumOff val="15000"/>
                    </a:schemeClr>
                  </a:solidFill>
                </a:rPr>
                <a:t>互联网+交易</a:t>
              </a:r>
            </a:p>
          </p:txBody>
        </p:sp>
      </p:grpSp>
      <p:grpSp>
        <p:nvGrpSpPr>
          <p:cNvPr id="102" name="组合 101"/>
          <p:cNvGrpSpPr/>
          <p:nvPr/>
        </p:nvGrpSpPr>
        <p:grpSpPr>
          <a:xfrm>
            <a:off x="892316" y="4861932"/>
            <a:ext cx="3406368" cy="1520950"/>
            <a:chOff x="6759965" y="1678126"/>
            <a:chExt cx="3406368" cy="1520950"/>
          </a:xfrm>
        </p:grpSpPr>
        <p:sp>
          <p:nvSpPr>
            <p:cNvPr id="103" name="矩形 102"/>
            <p:cNvSpPr/>
            <p:nvPr/>
          </p:nvSpPr>
          <p:spPr>
            <a:xfrm>
              <a:off x="6759965" y="2030551"/>
              <a:ext cx="3406140" cy="116852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dirty="0">
                  <a:solidFill>
                    <a:schemeClr val="tx1">
                      <a:lumMod val="85000"/>
                      <a:lumOff val="15000"/>
                    </a:schemeClr>
                  </a:solidFill>
                </a:rPr>
                <a:t>互联网与饮食行业的融合产生了各种一系列美食APP，如美团、大众点评团等。</a:t>
              </a:r>
            </a:p>
          </p:txBody>
        </p:sp>
        <p:sp>
          <p:nvSpPr>
            <p:cNvPr id="104" name="矩形 103"/>
            <p:cNvSpPr/>
            <p:nvPr/>
          </p:nvSpPr>
          <p:spPr>
            <a:xfrm>
              <a:off x="7924359" y="1678126"/>
              <a:ext cx="2241974" cy="42986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tx1">
                      <a:lumMod val="85000"/>
                      <a:lumOff val="15000"/>
                    </a:schemeClr>
                  </a:solidFill>
                </a:rPr>
                <a:t>互联网+饮食</a:t>
              </a:r>
            </a:p>
          </p:txBody>
        </p:sp>
      </p:grpSp>
      <p:grpSp>
        <p:nvGrpSpPr>
          <p:cNvPr id="105" name="组合 104"/>
          <p:cNvGrpSpPr/>
          <p:nvPr/>
        </p:nvGrpSpPr>
        <p:grpSpPr>
          <a:xfrm>
            <a:off x="7583546" y="4802011"/>
            <a:ext cx="4403558" cy="1922085"/>
            <a:chOff x="7203830" y="1678126"/>
            <a:chExt cx="4403558" cy="1922085"/>
          </a:xfrm>
        </p:grpSpPr>
        <p:sp>
          <p:nvSpPr>
            <p:cNvPr id="106" name="矩形 105"/>
            <p:cNvSpPr/>
            <p:nvPr/>
          </p:nvSpPr>
          <p:spPr>
            <a:xfrm>
              <a:off x="7203830" y="2030551"/>
              <a:ext cx="4403558" cy="1569660"/>
            </a:xfrm>
            <a:prstGeom prst="rect">
              <a:avLst/>
            </a:prstGeom>
          </p:spPr>
          <p:txBody>
            <a:bodyPr wrap="square">
              <a:spAutoFit/>
              <a:scene3d>
                <a:camera prst="orthographicFront"/>
                <a:lightRig rig="threePt" dir="t"/>
              </a:scene3d>
              <a:sp3d contourW="12700"/>
            </a:bodyPr>
            <a:lstStyle/>
            <a:p>
              <a:pPr algn="l">
                <a:lnSpc>
                  <a:spcPct val="120000"/>
                </a:lnSpc>
              </a:pPr>
              <a:r>
                <a:rPr lang="zh-CN" altLang="en-US" sz="2000" dirty="0">
                  <a:solidFill>
                    <a:schemeClr val="tx1">
                      <a:lumMod val="85000"/>
                      <a:lumOff val="15000"/>
                    </a:schemeClr>
                  </a:solidFill>
                </a:rPr>
                <a:t>互联网将交通、医疗、社保等一系列政府服务融合在一起，让原来需要繁杂手续办理的业务通过互联网完成，既节省了时间，也提高了效率。</a:t>
              </a:r>
            </a:p>
          </p:txBody>
        </p:sp>
        <p:sp>
          <p:nvSpPr>
            <p:cNvPr id="107" name="矩形 106"/>
            <p:cNvSpPr/>
            <p:nvPr/>
          </p:nvSpPr>
          <p:spPr>
            <a:xfrm>
              <a:off x="7203830" y="1678126"/>
              <a:ext cx="2241974" cy="429861"/>
            </a:xfrm>
            <a:prstGeom prst="rect">
              <a:avLst/>
            </a:prstGeom>
          </p:spPr>
          <p:txBody>
            <a:bodyPr wrap="square">
              <a:spAutoFit/>
              <a:scene3d>
                <a:camera prst="orthographicFront"/>
                <a:lightRig rig="threePt" dir="t"/>
              </a:scene3d>
              <a:sp3d contourW="12700"/>
            </a:bodyPr>
            <a:lstStyle/>
            <a:p>
              <a:pPr algn="l">
                <a:lnSpc>
                  <a:spcPct val="120000"/>
                </a:lnSpc>
              </a:pPr>
              <a:r>
                <a:rPr lang="zh-CN" altLang="en-US" sz="2000" b="1" dirty="0">
                  <a:solidFill>
                    <a:schemeClr val="tx1">
                      <a:lumMod val="85000"/>
                      <a:lumOff val="15000"/>
                    </a:schemeClr>
                  </a:solidFill>
                </a:rPr>
                <a:t>互联网+企业政府</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1000"/>
                                        <p:tgtEl>
                                          <p:spTgt spid="73"/>
                                        </p:tgtEl>
                                      </p:cBhvr>
                                    </p:animEffect>
                                    <p:anim calcmode="lin" valueType="num">
                                      <p:cBhvr>
                                        <p:cTn id="8" dur="1000" fill="hold"/>
                                        <p:tgtEl>
                                          <p:spTgt spid="73"/>
                                        </p:tgtEl>
                                        <p:attrNameLst>
                                          <p:attrName>ppt_x</p:attrName>
                                        </p:attrNameLst>
                                      </p:cBhvr>
                                      <p:tavLst>
                                        <p:tav tm="0">
                                          <p:val>
                                            <p:strVal val="#ppt_x"/>
                                          </p:val>
                                        </p:tav>
                                        <p:tav tm="100000">
                                          <p:val>
                                            <p:strVal val="#ppt_x"/>
                                          </p:val>
                                        </p:tav>
                                      </p:tavLst>
                                    </p:anim>
                                    <p:anim calcmode="lin" valueType="num">
                                      <p:cBhvr>
                                        <p:cTn id="9" dur="1000" fill="hold"/>
                                        <p:tgtEl>
                                          <p:spTgt spid="7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96"/>
                                        </p:tgtEl>
                                        <p:attrNameLst>
                                          <p:attrName>style.visibility</p:attrName>
                                        </p:attrNameLst>
                                      </p:cBhvr>
                                      <p:to>
                                        <p:strVal val="visible"/>
                                      </p:to>
                                    </p:set>
                                    <p:anim calcmode="lin" valueType="num">
                                      <p:cBhvr additive="base">
                                        <p:cTn id="17" dur="500" fill="hold"/>
                                        <p:tgtEl>
                                          <p:spTgt spid="96"/>
                                        </p:tgtEl>
                                        <p:attrNameLst>
                                          <p:attrName>ppt_x</p:attrName>
                                        </p:attrNameLst>
                                      </p:cBhvr>
                                      <p:tavLst>
                                        <p:tav tm="0">
                                          <p:val>
                                            <p:strVal val="#ppt_x"/>
                                          </p:val>
                                        </p:tav>
                                        <p:tav tm="100000">
                                          <p:val>
                                            <p:strVal val="#ppt_x"/>
                                          </p:val>
                                        </p:tav>
                                      </p:tavLst>
                                    </p:anim>
                                    <p:anim calcmode="lin" valueType="num">
                                      <p:cBhvr additive="base">
                                        <p:cTn id="18" dur="500" fill="hold"/>
                                        <p:tgtEl>
                                          <p:spTgt spid="96"/>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02"/>
                                        </p:tgtEl>
                                        <p:attrNameLst>
                                          <p:attrName>style.visibility</p:attrName>
                                        </p:attrNameLst>
                                      </p:cBhvr>
                                      <p:to>
                                        <p:strVal val="visible"/>
                                      </p:to>
                                    </p:set>
                                    <p:anim calcmode="lin" valueType="num">
                                      <p:cBhvr additive="base">
                                        <p:cTn id="21" dur="500" fill="hold"/>
                                        <p:tgtEl>
                                          <p:spTgt spid="102"/>
                                        </p:tgtEl>
                                        <p:attrNameLst>
                                          <p:attrName>ppt_x</p:attrName>
                                        </p:attrNameLst>
                                      </p:cBhvr>
                                      <p:tavLst>
                                        <p:tav tm="0">
                                          <p:val>
                                            <p:strVal val="#ppt_x"/>
                                          </p:val>
                                        </p:tav>
                                        <p:tav tm="100000">
                                          <p:val>
                                            <p:strVal val="#ppt_x"/>
                                          </p:val>
                                        </p:tav>
                                      </p:tavLst>
                                    </p:anim>
                                    <p:anim calcmode="lin" valueType="num">
                                      <p:cBhvr additive="base">
                                        <p:cTn id="22" dur="500" fill="hold"/>
                                        <p:tgtEl>
                                          <p:spTgt spid="102"/>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93"/>
                                        </p:tgtEl>
                                        <p:attrNameLst>
                                          <p:attrName>style.visibility</p:attrName>
                                        </p:attrNameLst>
                                      </p:cBhvr>
                                      <p:to>
                                        <p:strVal val="visible"/>
                                      </p:to>
                                    </p:set>
                                    <p:anim calcmode="lin" valueType="num">
                                      <p:cBhvr additive="base">
                                        <p:cTn id="25" dur="500" fill="hold"/>
                                        <p:tgtEl>
                                          <p:spTgt spid="93"/>
                                        </p:tgtEl>
                                        <p:attrNameLst>
                                          <p:attrName>ppt_x</p:attrName>
                                        </p:attrNameLst>
                                      </p:cBhvr>
                                      <p:tavLst>
                                        <p:tav tm="0">
                                          <p:val>
                                            <p:strVal val="#ppt_x"/>
                                          </p:val>
                                        </p:tav>
                                        <p:tav tm="100000">
                                          <p:val>
                                            <p:strVal val="#ppt_x"/>
                                          </p:val>
                                        </p:tav>
                                      </p:tavLst>
                                    </p:anim>
                                    <p:anim calcmode="lin" valueType="num">
                                      <p:cBhvr additive="base">
                                        <p:cTn id="26" dur="500" fill="hold"/>
                                        <p:tgtEl>
                                          <p:spTgt spid="93"/>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99"/>
                                        </p:tgtEl>
                                        <p:attrNameLst>
                                          <p:attrName>style.visibility</p:attrName>
                                        </p:attrNameLst>
                                      </p:cBhvr>
                                      <p:to>
                                        <p:strVal val="visible"/>
                                      </p:to>
                                    </p:set>
                                    <p:anim calcmode="lin" valueType="num">
                                      <p:cBhvr additive="base">
                                        <p:cTn id="29" dur="500" fill="hold"/>
                                        <p:tgtEl>
                                          <p:spTgt spid="99"/>
                                        </p:tgtEl>
                                        <p:attrNameLst>
                                          <p:attrName>ppt_x</p:attrName>
                                        </p:attrNameLst>
                                      </p:cBhvr>
                                      <p:tavLst>
                                        <p:tav tm="0">
                                          <p:val>
                                            <p:strVal val="#ppt_x"/>
                                          </p:val>
                                        </p:tav>
                                        <p:tav tm="100000">
                                          <p:val>
                                            <p:strVal val="#ppt_x"/>
                                          </p:val>
                                        </p:tav>
                                      </p:tavLst>
                                    </p:anim>
                                    <p:anim calcmode="lin" valueType="num">
                                      <p:cBhvr additive="base">
                                        <p:cTn id="30" dur="500" fill="hold"/>
                                        <p:tgtEl>
                                          <p:spTgt spid="99"/>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05"/>
                                        </p:tgtEl>
                                        <p:attrNameLst>
                                          <p:attrName>style.visibility</p:attrName>
                                        </p:attrNameLst>
                                      </p:cBhvr>
                                      <p:to>
                                        <p:strVal val="visible"/>
                                      </p:to>
                                    </p:set>
                                    <p:anim calcmode="lin" valueType="num">
                                      <p:cBhvr additive="base">
                                        <p:cTn id="33" dur="500" fill="hold"/>
                                        <p:tgtEl>
                                          <p:spTgt spid="105"/>
                                        </p:tgtEl>
                                        <p:attrNameLst>
                                          <p:attrName>ppt_x</p:attrName>
                                        </p:attrNameLst>
                                      </p:cBhvr>
                                      <p:tavLst>
                                        <p:tav tm="0">
                                          <p:val>
                                            <p:strVal val="#ppt_x"/>
                                          </p:val>
                                        </p:tav>
                                        <p:tav tm="100000">
                                          <p:val>
                                            <p:strVal val="#ppt_x"/>
                                          </p:val>
                                        </p:tav>
                                      </p:tavLst>
                                    </p:anim>
                                    <p:anim calcmode="lin" valueType="num">
                                      <p:cBhvr additive="base">
                                        <p:cTn id="34" dur="500" fill="hold"/>
                                        <p:tgtEl>
                                          <p:spTgt spid="1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274323" y="1100633"/>
            <a:ext cx="10155677" cy="5178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flipV="1">
            <a:off x="609600" y="969843"/>
            <a:ext cx="470284" cy="670057"/>
            <a:chOff x="3173412" y="596106"/>
            <a:chExt cx="960438" cy="1368425"/>
          </a:xfrm>
        </p:grpSpPr>
        <p:sp>
          <p:nvSpPr>
            <p:cNvPr id="15" name="Freeform 9"/>
            <p:cNvSpPr/>
            <p:nvPr/>
          </p:nvSpPr>
          <p:spPr bwMode="auto">
            <a:xfrm>
              <a:off x="3586162" y="1178719"/>
              <a:ext cx="193675" cy="214313"/>
            </a:xfrm>
            <a:custGeom>
              <a:avLst/>
              <a:gdLst>
                <a:gd name="T0" fmla="*/ 61 w 72"/>
                <a:gd name="T1" fmla="*/ 23 h 80"/>
                <a:gd name="T2" fmla="*/ 22 w 72"/>
                <a:gd name="T3" fmla="*/ 6 h 80"/>
                <a:gd name="T4" fmla="*/ 22 w 72"/>
                <a:gd name="T5" fmla="*/ 6 h 80"/>
                <a:gd name="T6" fmla="*/ 6 w 72"/>
                <a:gd name="T7" fmla="*/ 45 h 80"/>
                <a:gd name="T8" fmla="*/ 11 w 72"/>
                <a:gd name="T9" fmla="*/ 58 h 80"/>
                <a:gd name="T10" fmla="*/ 50 w 72"/>
                <a:gd name="T11" fmla="*/ 74 h 80"/>
                <a:gd name="T12" fmla="*/ 50 w 72"/>
                <a:gd name="T13" fmla="*/ 74 h 80"/>
                <a:gd name="T14" fmla="*/ 66 w 72"/>
                <a:gd name="T15" fmla="*/ 35 h 80"/>
                <a:gd name="T16" fmla="*/ 61 w 72"/>
                <a:gd name="T17" fmla="*/ 2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80">
                  <a:moveTo>
                    <a:pt x="61" y="23"/>
                  </a:moveTo>
                  <a:cubicBezTo>
                    <a:pt x="54" y="7"/>
                    <a:pt x="37" y="0"/>
                    <a:pt x="22" y="6"/>
                  </a:cubicBezTo>
                  <a:cubicBezTo>
                    <a:pt x="22" y="6"/>
                    <a:pt x="22" y="6"/>
                    <a:pt x="22" y="6"/>
                  </a:cubicBezTo>
                  <a:cubicBezTo>
                    <a:pt x="7" y="13"/>
                    <a:pt x="0" y="30"/>
                    <a:pt x="6" y="45"/>
                  </a:cubicBezTo>
                  <a:cubicBezTo>
                    <a:pt x="11" y="58"/>
                    <a:pt x="11" y="58"/>
                    <a:pt x="11" y="58"/>
                  </a:cubicBezTo>
                  <a:cubicBezTo>
                    <a:pt x="17" y="73"/>
                    <a:pt x="35" y="80"/>
                    <a:pt x="50" y="74"/>
                  </a:cubicBezTo>
                  <a:cubicBezTo>
                    <a:pt x="50" y="74"/>
                    <a:pt x="50" y="74"/>
                    <a:pt x="50" y="74"/>
                  </a:cubicBezTo>
                  <a:cubicBezTo>
                    <a:pt x="65" y="68"/>
                    <a:pt x="72" y="50"/>
                    <a:pt x="66" y="35"/>
                  </a:cubicBezTo>
                  <a:lnTo>
                    <a:pt x="61" y="23"/>
                  </a:lnTo>
                  <a:close/>
                </a:path>
              </a:pathLst>
            </a:custGeom>
            <a:solidFill>
              <a:srgbClr val="23A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0"/>
            <p:cNvSpPr/>
            <p:nvPr/>
          </p:nvSpPr>
          <p:spPr bwMode="auto">
            <a:xfrm>
              <a:off x="3173412" y="640556"/>
              <a:ext cx="866775" cy="838200"/>
            </a:xfrm>
            <a:custGeom>
              <a:avLst/>
              <a:gdLst>
                <a:gd name="T0" fmla="*/ 323 w 323"/>
                <a:gd name="T1" fmla="*/ 208 h 312"/>
                <a:gd name="T2" fmla="*/ 321 w 323"/>
                <a:gd name="T3" fmla="*/ 208 h 312"/>
                <a:gd name="T4" fmla="*/ 223 w 323"/>
                <a:gd name="T5" fmla="*/ 216 h 312"/>
                <a:gd name="T6" fmla="*/ 172 w 323"/>
                <a:gd name="T7" fmla="*/ 198 h 312"/>
                <a:gd name="T8" fmla="*/ 150 w 323"/>
                <a:gd name="T9" fmla="*/ 247 h 312"/>
                <a:gd name="T10" fmla="*/ 74 w 323"/>
                <a:gd name="T11" fmla="*/ 309 h 312"/>
                <a:gd name="T12" fmla="*/ 73 w 323"/>
                <a:gd name="T13" fmla="*/ 312 h 312"/>
                <a:gd name="T14" fmla="*/ 67 w 323"/>
                <a:gd name="T15" fmla="*/ 299 h 312"/>
                <a:gd name="T16" fmla="*/ 28 w 323"/>
                <a:gd name="T17" fmla="*/ 207 h 312"/>
                <a:gd name="T18" fmla="*/ 102 w 323"/>
                <a:gd name="T19" fmla="*/ 28 h 312"/>
                <a:gd name="T20" fmla="*/ 280 w 323"/>
                <a:gd name="T21" fmla="*/ 102 h 312"/>
                <a:gd name="T22" fmla="*/ 319 w 323"/>
                <a:gd name="T23" fmla="*/ 195 h 312"/>
                <a:gd name="T24" fmla="*/ 323 w 323"/>
                <a:gd name="T25" fmla="*/ 208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312">
                  <a:moveTo>
                    <a:pt x="323" y="208"/>
                  </a:moveTo>
                  <a:cubicBezTo>
                    <a:pt x="322" y="208"/>
                    <a:pt x="322" y="208"/>
                    <a:pt x="321" y="208"/>
                  </a:cubicBezTo>
                  <a:cubicBezTo>
                    <a:pt x="292" y="204"/>
                    <a:pt x="258" y="207"/>
                    <a:pt x="223" y="216"/>
                  </a:cubicBezTo>
                  <a:cubicBezTo>
                    <a:pt x="214" y="198"/>
                    <a:pt x="192" y="190"/>
                    <a:pt x="172" y="198"/>
                  </a:cubicBezTo>
                  <a:cubicBezTo>
                    <a:pt x="153" y="206"/>
                    <a:pt x="143" y="227"/>
                    <a:pt x="150" y="247"/>
                  </a:cubicBezTo>
                  <a:cubicBezTo>
                    <a:pt x="118" y="265"/>
                    <a:pt x="92" y="286"/>
                    <a:pt x="74" y="309"/>
                  </a:cubicBezTo>
                  <a:cubicBezTo>
                    <a:pt x="74" y="310"/>
                    <a:pt x="73" y="311"/>
                    <a:pt x="73" y="312"/>
                  </a:cubicBezTo>
                  <a:cubicBezTo>
                    <a:pt x="70" y="308"/>
                    <a:pt x="68" y="303"/>
                    <a:pt x="67" y="299"/>
                  </a:cubicBezTo>
                  <a:cubicBezTo>
                    <a:pt x="28" y="207"/>
                    <a:pt x="28" y="207"/>
                    <a:pt x="28" y="207"/>
                  </a:cubicBezTo>
                  <a:cubicBezTo>
                    <a:pt x="0" y="137"/>
                    <a:pt x="33" y="57"/>
                    <a:pt x="102" y="28"/>
                  </a:cubicBezTo>
                  <a:cubicBezTo>
                    <a:pt x="172" y="0"/>
                    <a:pt x="252" y="33"/>
                    <a:pt x="280" y="102"/>
                  </a:cubicBezTo>
                  <a:cubicBezTo>
                    <a:pt x="319" y="195"/>
                    <a:pt x="319" y="195"/>
                    <a:pt x="319" y="195"/>
                  </a:cubicBezTo>
                  <a:cubicBezTo>
                    <a:pt x="320" y="199"/>
                    <a:pt x="322" y="204"/>
                    <a:pt x="323" y="208"/>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1"/>
            <p:cNvSpPr/>
            <p:nvPr/>
          </p:nvSpPr>
          <p:spPr bwMode="auto">
            <a:xfrm>
              <a:off x="3752850" y="1234281"/>
              <a:ext cx="325438" cy="400050"/>
            </a:xfrm>
            <a:custGeom>
              <a:avLst/>
              <a:gdLst>
                <a:gd name="T0" fmla="*/ 14 w 121"/>
                <a:gd name="T1" fmla="*/ 12 h 149"/>
                <a:gd name="T2" fmla="*/ 14 w 121"/>
                <a:gd name="T3" fmla="*/ 11 h 149"/>
                <a:gd name="T4" fmla="*/ 103 w 121"/>
                <a:gd name="T5" fmla="*/ 3 h 149"/>
                <a:gd name="T6" fmla="*/ 111 w 121"/>
                <a:gd name="T7" fmla="*/ 4 h 149"/>
                <a:gd name="T8" fmla="*/ 36 w 121"/>
                <a:gd name="T9" fmla="*/ 149 h 149"/>
                <a:gd name="T10" fmla="*/ 0 w 121"/>
                <a:gd name="T11" fmla="*/ 60 h 149"/>
                <a:gd name="T12" fmla="*/ 14 w 121"/>
                <a:gd name="T13" fmla="*/ 12 h 149"/>
              </a:gdLst>
              <a:ahLst/>
              <a:cxnLst>
                <a:cxn ang="0">
                  <a:pos x="T0" y="T1"/>
                </a:cxn>
                <a:cxn ang="0">
                  <a:pos x="T2" y="T3"/>
                </a:cxn>
                <a:cxn ang="0">
                  <a:pos x="T4" y="T5"/>
                </a:cxn>
                <a:cxn ang="0">
                  <a:pos x="T6" y="T7"/>
                </a:cxn>
                <a:cxn ang="0">
                  <a:pos x="T8" y="T9"/>
                </a:cxn>
                <a:cxn ang="0">
                  <a:pos x="T10" y="T11"/>
                </a:cxn>
                <a:cxn ang="0">
                  <a:pos x="T12" y="T13"/>
                </a:cxn>
              </a:cxnLst>
              <a:rect l="0" t="0" r="r" b="b"/>
              <a:pathLst>
                <a:path w="121" h="149">
                  <a:moveTo>
                    <a:pt x="14" y="12"/>
                  </a:moveTo>
                  <a:cubicBezTo>
                    <a:pt x="14" y="11"/>
                    <a:pt x="14" y="11"/>
                    <a:pt x="14" y="11"/>
                  </a:cubicBezTo>
                  <a:cubicBezTo>
                    <a:pt x="46" y="2"/>
                    <a:pt x="77" y="0"/>
                    <a:pt x="103" y="3"/>
                  </a:cubicBezTo>
                  <a:cubicBezTo>
                    <a:pt x="106" y="3"/>
                    <a:pt x="108" y="4"/>
                    <a:pt x="111" y="4"/>
                  </a:cubicBezTo>
                  <a:cubicBezTo>
                    <a:pt x="121" y="63"/>
                    <a:pt x="91" y="122"/>
                    <a:pt x="36" y="149"/>
                  </a:cubicBezTo>
                  <a:cubicBezTo>
                    <a:pt x="0" y="60"/>
                    <a:pt x="0" y="60"/>
                    <a:pt x="0" y="60"/>
                  </a:cubicBezTo>
                  <a:cubicBezTo>
                    <a:pt x="15" y="50"/>
                    <a:pt x="22" y="30"/>
                    <a:pt x="14" y="12"/>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2"/>
            <p:cNvSpPr/>
            <p:nvPr/>
          </p:nvSpPr>
          <p:spPr bwMode="auto">
            <a:xfrm>
              <a:off x="3392487" y="1343819"/>
              <a:ext cx="417513" cy="360363"/>
            </a:xfrm>
            <a:custGeom>
              <a:avLst/>
              <a:gdLst>
                <a:gd name="T0" fmla="*/ 74 w 155"/>
                <a:gd name="T1" fmla="*/ 0 h 134"/>
                <a:gd name="T2" fmla="*/ 74 w 155"/>
                <a:gd name="T3" fmla="*/ 2 h 134"/>
                <a:gd name="T4" fmla="*/ 119 w 155"/>
                <a:gd name="T5" fmla="*/ 26 h 134"/>
                <a:gd name="T6" fmla="*/ 155 w 155"/>
                <a:gd name="T7" fmla="*/ 114 h 134"/>
                <a:gd name="T8" fmla="*/ 0 w 155"/>
                <a:gd name="T9" fmla="*/ 65 h 134"/>
                <a:gd name="T10" fmla="*/ 5 w 155"/>
                <a:gd name="T11" fmla="*/ 58 h 134"/>
                <a:gd name="T12" fmla="*/ 74 w 155"/>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155" h="134">
                  <a:moveTo>
                    <a:pt x="74" y="0"/>
                  </a:moveTo>
                  <a:cubicBezTo>
                    <a:pt x="74" y="2"/>
                    <a:pt x="74" y="2"/>
                    <a:pt x="74" y="2"/>
                  </a:cubicBezTo>
                  <a:cubicBezTo>
                    <a:pt x="82" y="19"/>
                    <a:pt x="100" y="29"/>
                    <a:pt x="119" y="26"/>
                  </a:cubicBezTo>
                  <a:cubicBezTo>
                    <a:pt x="155" y="114"/>
                    <a:pt x="155" y="114"/>
                    <a:pt x="155" y="114"/>
                  </a:cubicBezTo>
                  <a:cubicBezTo>
                    <a:pt x="97" y="134"/>
                    <a:pt x="35" y="113"/>
                    <a:pt x="0" y="65"/>
                  </a:cubicBezTo>
                  <a:cubicBezTo>
                    <a:pt x="2" y="62"/>
                    <a:pt x="3" y="60"/>
                    <a:pt x="5" y="58"/>
                  </a:cubicBezTo>
                  <a:cubicBezTo>
                    <a:pt x="21" y="37"/>
                    <a:pt x="45" y="17"/>
                    <a:pt x="74" y="0"/>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3"/>
            <p:cNvSpPr/>
            <p:nvPr/>
          </p:nvSpPr>
          <p:spPr bwMode="auto">
            <a:xfrm>
              <a:off x="3178175" y="1647031"/>
              <a:ext cx="784225" cy="317500"/>
            </a:xfrm>
            <a:custGeom>
              <a:avLst/>
              <a:gdLst>
                <a:gd name="T0" fmla="*/ 21 w 292"/>
                <a:gd name="T1" fmla="*/ 106 h 118"/>
                <a:gd name="T2" fmla="*/ 28 w 292"/>
                <a:gd name="T3" fmla="*/ 90 h 118"/>
                <a:gd name="T4" fmla="*/ 28 w 292"/>
                <a:gd name="T5" fmla="*/ 90 h 118"/>
                <a:gd name="T6" fmla="*/ 24 w 292"/>
                <a:gd name="T7" fmla="*/ 66 h 118"/>
                <a:gd name="T8" fmla="*/ 24 w 292"/>
                <a:gd name="T9" fmla="*/ 66 h 118"/>
                <a:gd name="T10" fmla="*/ 77 w 292"/>
                <a:gd name="T11" fmla="*/ 25 h 118"/>
                <a:gd name="T12" fmla="*/ 77 w 292"/>
                <a:gd name="T13" fmla="*/ 25 h 118"/>
                <a:gd name="T14" fmla="*/ 140 w 292"/>
                <a:gd name="T15" fmla="*/ 54 h 118"/>
                <a:gd name="T16" fmla="*/ 140 w 292"/>
                <a:gd name="T17" fmla="*/ 54 h 118"/>
                <a:gd name="T18" fmla="*/ 189 w 292"/>
                <a:gd name="T19" fmla="*/ 94 h 118"/>
                <a:gd name="T20" fmla="*/ 189 w 292"/>
                <a:gd name="T21" fmla="*/ 94 h 118"/>
                <a:gd name="T22" fmla="*/ 240 w 292"/>
                <a:gd name="T23" fmla="*/ 117 h 118"/>
                <a:gd name="T24" fmla="*/ 240 w 292"/>
                <a:gd name="T25" fmla="*/ 117 h 118"/>
                <a:gd name="T26" fmla="*/ 278 w 292"/>
                <a:gd name="T27" fmla="*/ 100 h 118"/>
                <a:gd name="T28" fmla="*/ 278 w 292"/>
                <a:gd name="T29" fmla="*/ 100 h 118"/>
                <a:gd name="T30" fmla="*/ 292 w 292"/>
                <a:gd name="T31" fmla="*/ 69 h 118"/>
                <a:gd name="T32" fmla="*/ 292 w 292"/>
                <a:gd name="T33" fmla="*/ 69 h 118"/>
                <a:gd name="T34" fmla="*/ 279 w 292"/>
                <a:gd name="T35" fmla="*/ 29 h 118"/>
                <a:gd name="T36" fmla="*/ 279 w 292"/>
                <a:gd name="T37" fmla="*/ 29 h 118"/>
                <a:gd name="T38" fmla="*/ 265 w 292"/>
                <a:gd name="T39" fmla="*/ 13 h 118"/>
                <a:gd name="T40" fmla="*/ 265 w 292"/>
                <a:gd name="T41" fmla="*/ 13 h 118"/>
                <a:gd name="T42" fmla="*/ 248 w 292"/>
                <a:gd name="T43" fmla="*/ 14 h 118"/>
                <a:gd name="T44" fmla="*/ 248 w 292"/>
                <a:gd name="T45" fmla="*/ 14 h 118"/>
                <a:gd name="T46" fmla="*/ 249 w 292"/>
                <a:gd name="T47" fmla="*/ 31 h 118"/>
                <a:gd name="T48" fmla="*/ 249 w 292"/>
                <a:gd name="T49" fmla="*/ 31 h 118"/>
                <a:gd name="T50" fmla="*/ 249 w 292"/>
                <a:gd name="T51" fmla="*/ 32 h 118"/>
                <a:gd name="T52" fmla="*/ 249 w 292"/>
                <a:gd name="T53" fmla="*/ 32 h 118"/>
                <a:gd name="T54" fmla="*/ 252 w 292"/>
                <a:gd name="T55" fmla="*/ 34 h 118"/>
                <a:gd name="T56" fmla="*/ 252 w 292"/>
                <a:gd name="T57" fmla="*/ 34 h 118"/>
                <a:gd name="T58" fmla="*/ 259 w 292"/>
                <a:gd name="T59" fmla="*/ 43 h 118"/>
                <a:gd name="T60" fmla="*/ 259 w 292"/>
                <a:gd name="T61" fmla="*/ 43 h 118"/>
                <a:gd name="T62" fmla="*/ 267 w 292"/>
                <a:gd name="T63" fmla="*/ 67 h 118"/>
                <a:gd name="T64" fmla="*/ 267 w 292"/>
                <a:gd name="T65" fmla="*/ 67 h 118"/>
                <a:gd name="T66" fmla="*/ 260 w 292"/>
                <a:gd name="T67" fmla="*/ 84 h 118"/>
                <a:gd name="T68" fmla="*/ 260 w 292"/>
                <a:gd name="T69" fmla="*/ 84 h 118"/>
                <a:gd name="T70" fmla="*/ 241 w 292"/>
                <a:gd name="T71" fmla="*/ 92 h 118"/>
                <a:gd name="T72" fmla="*/ 241 w 292"/>
                <a:gd name="T73" fmla="*/ 92 h 118"/>
                <a:gd name="T74" fmla="*/ 203 w 292"/>
                <a:gd name="T75" fmla="*/ 74 h 118"/>
                <a:gd name="T76" fmla="*/ 203 w 292"/>
                <a:gd name="T77" fmla="*/ 74 h 118"/>
                <a:gd name="T78" fmla="*/ 156 w 292"/>
                <a:gd name="T79" fmla="*/ 35 h 118"/>
                <a:gd name="T80" fmla="*/ 156 w 292"/>
                <a:gd name="T81" fmla="*/ 35 h 118"/>
                <a:gd name="T82" fmla="*/ 78 w 292"/>
                <a:gd name="T83" fmla="*/ 1 h 118"/>
                <a:gd name="T84" fmla="*/ 78 w 292"/>
                <a:gd name="T85" fmla="*/ 1 h 118"/>
                <a:gd name="T86" fmla="*/ 24 w 292"/>
                <a:gd name="T87" fmla="*/ 17 h 118"/>
                <a:gd name="T88" fmla="*/ 24 w 292"/>
                <a:gd name="T89" fmla="*/ 17 h 118"/>
                <a:gd name="T90" fmla="*/ 0 w 292"/>
                <a:gd name="T91" fmla="*/ 65 h 118"/>
                <a:gd name="T92" fmla="*/ 0 w 292"/>
                <a:gd name="T93" fmla="*/ 65 h 118"/>
                <a:gd name="T94" fmla="*/ 5 w 292"/>
                <a:gd name="T95" fmla="*/ 99 h 118"/>
                <a:gd name="T96" fmla="*/ 5 w 292"/>
                <a:gd name="T97" fmla="*/ 99 h 118"/>
                <a:gd name="T98" fmla="*/ 16 w 292"/>
                <a:gd name="T99" fmla="*/ 107 h 118"/>
                <a:gd name="T100" fmla="*/ 16 w 292"/>
                <a:gd name="T101" fmla="*/ 107 h 118"/>
                <a:gd name="T102" fmla="*/ 21 w 292"/>
                <a:gd name="T103" fmla="*/ 10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2" h="118">
                  <a:moveTo>
                    <a:pt x="21" y="106"/>
                  </a:moveTo>
                  <a:cubicBezTo>
                    <a:pt x="27" y="104"/>
                    <a:pt x="31" y="97"/>
                    <a:pt x="28" y="90"/>
                  </a:cubicBezTo>
                  <a:cubicBezTo>
                    <a:pt x="28" y="90"/>
                    <a:pt x="28" y="90"/>
                    <a:pt x="28" y="90"/>
                  </a:cubicBezTo>
                  <a:cubicBezTo>
                    <a:pt x="25" y="81"/>
                    <a:pt x="24" y="73"/>
                    <a:pt x="24" y="66"/>
                  </a:cubicBezTo>
                  <a:cubicBezTo>
                    <a:pt x="24" y="66"/>
                    <a:pt x="24" y="66"/>
                    <a:pt x="24" y="66"/>
                  </a:cubicBezTo>
                  <a:cubicBezTo>
                    <a:pt x="26" y="41"/>
                    <a:pt x="46" y="24"/>
                    <a:pt x="77" y="25"/>
                  </a:cubicBezTo>
                  <a:cubicBezTo>
                    <a:pt x="77" y="25"/>
                    <a:pt x="77" y="25"/>
                    <a:pt x="77" y="25"/>
                  </a:cubicBezTo>
                  <a:cubicBezTo>
                    <a:pt x="95" y="26"/>
                    <a:pt x="117" y="34"/>
                    <a:pt x="140" y="54"/>
                  </a:cubicBezTo>
                  <a:cubicBezTo>
                    <a:pt x="140" y="54"/>
                    <a:pt x="140" y="54"/>
                    <a:pt x="140" y="54"/>
                  </a:cubicBezTo>
                  <a:cubicBezTo>
                    <a:pt x="155" y="67"/>
                    <a:pt x="172" y="82"/>
                    <a:pt x="189" y="94"/>
                  </a:cubicBezTo>
                  <a:cubicBezTo>
                    <a:pt x="189" y="94"/>
                    <a:pt x="189" y="94"/>
                    <a:pt x="189" y="94"/>
                  </a:cubicBezTo>
                  <a:cubicBezTo>
                    <a:pt x="205" y="106"/>
                    <a:pt x="222" y="116"/>
                    <a:pt x="240" y="117"/>
                  </a:cubicBezTo>
                  <a:cubicBezTo>
                    <a:pt x="240" y="117"/>
                    <a:pt x="240" y="117"/>
                    <a:pt x="240" y="117"/>
                  </a:cubicBezTo>
                  <a:cubicBezTo>
                    <a:pt x="254" y="118"/>
                    <a:pt x="268" y="112"/>
                    <a:pt x="278" y="100"/>
                  </a:cubicBezTo>
                  <a:cubicBezTo>
                    <a:pt x="278" y="100"/>
                    <a:pt x="278" y="100"/>
                    <a:pt x="278" y="100"/>
                  </a:cubicBezTo>
                  <a:cubicBezTo>
                    <a:pt x="287" y="90"/>
                    <a:pt x="291" y="79"/>
                    <a:pt x="292" y="69"/>
                  </a:cubicBezTo>
                  <a:cubicBezTo>
                    <a:pt x="292" y="69"/>
                    <a:pt x="292" y="69"/>
                    <a:pt x="292" y="69"/>
                  </a:cubicBezTo>
                  <a:cubicBezTo>
                    <a:pt x="292" y="52"/>
                    <a:pt x="285" y="39"/>
                    <a:pt x="279" y="29"/>
                  </a:cubicBezTo>
                  <a:cubicBezTo>
                    <a:pt x="279" y="29"/>
                    <a:pt x="279" y="29"/>
                    <a:pt x="279" y="29"/>
                  </a:cubicBezTo>
                  <a:cubicBezTo>
                    <a:pt x="272" y="19"/>
                    <a:pt x="265" y="13"/>
                    <a:pt x="265" y="13"/>
                  </a:cubicBezTo>
                  <a:cubicBezTo>
                    <a:pt x="265" y="13"/>
                    <a:pt x="265" y="13"/>
                    <a:pt x="265" y="13"/>
                  </a:cubicBezTo>
                  <a:cubicBezTo>
                    <a:pt x="260" y="9"/>
                    <a:pt x="252" y="9"/>
                    <a:pt x="248" y="14"/>
                  </a:cubicBezTo>
                  <a:cubicBezTo>
                    <a:pt x="248" y="14"/>
                    <a:pt x="248" y="14"/>
                    <a:pt x="248" y="14"/>
                  </a:cubicBezTo>
                  <a:cubicBezTo>
                    <a:pt x="243" y="19"/>
                    <a:pt x="244" y="27"/>
                    <a:pt x="249" y="31"/>
                  </a:cubicBezTo>
                  <a:cubicBezTo>
                    <a:pt x="249" y="31"/>
                    <a:pt x="249" y="31"/>
                    <a:pt x="249" y="31"/>
                  </a:cubicBezTo>
                  <a:cubicBezTo>
                    <a:pt x="249" y="31"/>
                    <a:pt x="249" y="31"/>
                    <a:pt x="249" y="32"/>
                  </a:cubicBezTo>
                  <a:cubicBezTo>
                    <a:pt x="249" y="32"/>
                    <a:pt x="249" y="32"/>
                    <a:pt x="249" y="32"/>
                  </a:cubicBezTo>
                  <a:cubicBezTo>
                    <a:pt x="250" y="32"/>
                    <a:pt x="251" y="33"/>
                    <a:pt x="252" y="34"/>
                  </a:cubicBezTo>
                  <a:cubicBezTo>
                    <a:pt x="252" y="34"/>
                    <a:pt x="252" y="34"/>
                    <a:pt x="252" y="34"/>
                  </a:cubicBezTo>
                  <a:cubicBezTo>
                    <a:pt x="253" y="36"/>
                    <a:pt x="256" y="39"/>
                    <a:pt x="259" y="43"/>
                  </a:cubicBezTo>
                  <a:cubicBezTo>
                    <a:pt x="259" y="43"/>
                    <a:pt x="259" y="43"/>
                    <a:pt x="259" y="43"/>
                  </a:cubicBezTo>
                  <a:cubicBezTo>
                    <a:pt x="264" y="50"/>
                    <a:pt x="268" y="59"/>
                    <a:pt x="267" y="67"/>
                  </a:cubicBezTo>
                  <a:cubicBezTo>
                    <a:pt x="267" y="67"/>
                    <a:pt x="267" y="67"/>
                    <a:pt x="267" y="67"/>
                  </a:cubicBezTo>
                  <a:cubicBezTo>
                    <a:pt x="267" y="73"/>
                    <a:pt x="265" y="78"/>
                    <a:pt x="260" y="84"/>
                  </a:cubicBezTo>
                  <a:cubicBezTo>
                    <a:pt x="260" y="84"/>
                    <a:pt x="260" y="84"/>
                    <a:pt x="260" y="84"/>
                  </a:cubicBezTo>
                  <a:cubicBezTo>
                    <a:pt x="253" y="91"/>
                    <a:pt x="248" y="92"/>
                    <a:pt x="241" y="92"/>
                  </a:cubicBezTo>
                  <a:cubicBezTo>
                    <a:pt x="241" y="92"/>
                    <a:pt x="241" y="92"/>
                    <a:pt x="241" y="92"/>
                  </a:cubicBezTo>
                  <a:cubicBezTo>
                    <a:pt x="232" y="92"/>
                    <a:pt x="218" y="85"/>
                    <a:pt x="203" y="74"/>
                  </a:cubicBezTo>
                  <a:cubicBezTo>
                    <a:pt x="203" y="74"/>
                    <a:pt x="203" y="74"/>
                    <a:pt x="203" y="74"/>
                  </a:cubicBezTo>
                  <a:cubicBezTo>
                    <a:pt x="188" y="63"/>
                    <a:pt x="172" y="49"/>
                    <a:pt x="156" y="35"/>
                  </a:cubicBezTo>
                  <a:cubicBezTo>
                    <a:pt x="156" y="35"/>
                    <a:pt x="156" y="35"/>
                    <a:pt x="156" y="35"/>
                  </a:cubicBezTo>
                  <a:cubicBezTo>
                    <a:pt x="130" y="13"/>
                    <a:pt x="103" y="2"/>
                    <a:pt x="78" y="1"/>
                  </a:cubicBezTo>
                  <a:cubicBezTo>
                    <a:pt x="78" y="1"/>
                    <a:pt x="78" y="1"/>
                    <a:pt x="78" y="1"/>
                  </a:cubicBezTo>
                  <a:cubicBezTo>
                    <a:pt x="57" y="0"/>
                    <a:pt x="38" y="5"/>
                    <a:pt x="24" y="17"/>
                  </a:cubicBezTo>
                  <a:cubicBezTo>
                    <a:pt x="24" y="17"/>
                    <a:pt x="24" y="17"/>
                    <a:pt x="24" y="17"/>
                  </a:cubicBezTo>
                  <a:cubicBezTo>
                    <a:pt x="10" y="28"/>
                    <a:pt x="1" y="45"/>
                    <a:pt x="0" y="65"/>
                  </a:cubicBezTo>
                  <a:cubicBezTo>
                    <a:pt x="0" y="65"/>
                    <a:pt x="0" y="65"/>
                    <a:pt x="0" y="65"/>
                  </a:cubicBezTo>
                  <a:cubicBezTo>
                    <a:pt x="0" y="76"/>
                    <a:pt x="1" y="87"/>
                    <a:pt x="5" y="99"/>
                  </a:cubicBezTo>
                  <a:cubicBezTo>
                    <a:pt x="5" y="99"/>
                    <a:pt x="5" y="99"/>
                    <a:pt x="5" y="99"/>
                  </a:cubicBezTo>
                  <a:cubicBezTo>
                    <a:pt x="7" y="103"/>
                    <a:pt x="11" y="106"/>
                    <a:pt x="16" y="107"/>
                  </a:cubicBezTo>
                  <a:cubicBezTo>
                    <a:pt x="16" y="107"/>
                    <a:pt x="16" y="107"/>
                    <a:pt x="16" y="107"/>
                  </a:cubicBezTo>
                  <a:cubicBezTo>
                    <a:pt x="18" y="107"/>
                    <a:pt x="19" y="107"/>
                    <a:pt x="21" y="106"/>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4"/>
            <p:cNvSpPr/>
            <p:nvPr/>
          </p:nvSpPr>
          <p:spPr bwMode="auto">
            <a:xfrm>
              <a:off x="3940175" y="748506"/>
              <a:ext cx="193675" cy="104775"/>
            </a:xfrm>
            <a:custGeom>
              <a:avLst/>
              <a:gdLst>
                <a:gd name="T0" fmla="*/ 1 w 72"/>
                <a:gd name="T1" fmla="*/ 30 h 39"/>
                <a:gd name="T2" fmla="*/ 3 w 72"/>
                <a:gd name="T3" fmla="*/ 35 h 39"/>
                <a:gd name="T4" fmla="*/ 7 w 72"/>
                <a:gd name="T5" fmla="*/ 38 h 39"/>
                <a:gd name="T6" fmla="*/ 70 w 72"/>
                <a:gd name="T7" fmla="*/ 22 h 39"/>
                <a:gd name="T8" fmla="*/ 71 w 72"/>
                <a:gd name="T9" fmla="*/ 17 h 39"/>
                <a:gd name="T10" fmla="*/ 66 w 72"/>
                <a:gd name="T11" fmla="*/ 3 h 39"/>
                <a:gd name="T12" fmla="*/ 62 w 72"/>
                <a:gd name="T13" fmla="*/ 0 h 39"/>
                <a:gd name="T14" fmla="*/ 2 w 72"/>
                <a:gd name="T15" fmla="*/ 25 h 39"/>
                <a:gd name="T16" fmla="*/ 1 w 72"/>
                <a:gd name="T17"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39">
                  <a:moveTo>
                    <a:pt x="1" y="30"/>
                  </a:moveTo>
                  <a:cubicBezTo>
                    <a:pt x="3" y="35"/>
                    <a:pt x="3" y="35"/>
                    <a:pt x="3" y="35"/>
                  </a:cubicBezTo>
                  <a:cubicBezTo>
                    <a:pt x="4" y="37"/>
                    <a:pt x="5" y="39"/>
                    <a:pt x="7" y="38"/>
                  </a:cubicBezTo>
                  <a:cubicBezTo>
                    <a:pt x="70" y="22"/>
                    <a:pt x="70" y="22"/>
                    <a:pt x="70" y="22"/>
                  </a:cubicBezTo>
                  <a:cubicBezTo>
                    <a:pt x="71" y="21"/>
                    <a:pt x="72" y="19"/>
                    <a:pt x="71" y="17"/>
                  </a:cubicBezTo>
                  <a:cubicBezTo>
                    <a:pt x="66" y="3"/>
                    <a:pt x="66" y="3"/>
                    <a:pt x="66" y="3"/>
                  </a:cubicBezTo>
                  <a:cubicBezTo>
                    <a:pt x="65" y="1"/>
                    <a:pt x="64" y="0"/>
                    <a:pt x="62" y="0"/>
                  </a:cubicBezTo>
                  <a:cubicBezTo>
                    <a:pt x="2" y="25"/>
                    <a:pt x="2" y="25"/>
                    <a:pt x="2" y="25"/>
                  </a:cubicBezTo>
                  <a:cubicBezTo>
                    <a:pt x="1" y="26"/>
                    <a:pt x="0" y="28"/>
                    <a:pt x="1" y="3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5"/>
            <p:cNvSpPr/>
            <p:nvPr/>
          </p:nvSpPr>
          <p:spPr bwMode="auto">
            <a:xfrm>
              <a:off x="3876675" y="596106"/>
              <a:ext cx="133350" cy="182563"/>
            </a:xfrm>
            <a:custGeom>
              <a:avLst/>
              <a:gdLst>
                <a:gd name="T0" fmla="*/ 2 w 50"/>
                <a:gd name="T1" fmla="*/ 64 h 68"/>
                <a:gd name="T2" fmla="*/ 7 w 50"/>
                <a:gd name="T3" fmla="*/ 66 h 68"/>
                <a:gd name="T4" fmla="*/ 12 w 50"/>
                <a:gd name="T5" fmla="*/ 66 h 68"/>
                <a:gd name="T6" fmla="*/ 49 w 50"/>
                <a:gd name="T7" fmla="*/ 13 h 68"/>
                <a:gd name="T8" fmla="*/ 47 w 50"/>
                <a:gd name="T9" fmla="*/ 9 h 68"/>
                <a:gd name="T10" fmla="*/ 34 w 50"/>
                <a:gd name="T11" fmla="*/ 1 h 68"/>
                <a:gd name="T12" fmla="*/ 30 w 50"/>
                <a:gd name="T13" fmla="*/ 1 h 68"/>
                <a:gd name="T14" fmla="*/ 0 w 50"/>
                <a:gd name="T15" fmla="*/ 59 h 68"/>
                <a:gd name="T16" fmla="*/ 2 w 50"/>
                <a:gd name="T17"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68">
                  <a:moveTo>
                    <a:pt x="2" y="64"/>
                  </a:moveTo>
                  <a:cubicBezTo>
                    <a:pt x="7" y="66"/>
                    <a:pt x="7" y="66"/>
                    <a:pt x="7" y="66"/>
                  </a:cubicBezTo>
                  <a:cubicBezTo>
                    <a:pt x="9" y="68"/>
                    <a:pt x="11" y="68"/>
                    <a:pt x="12" y="66"/>
                  </a:cubicBezTo>
                  <a:cubicBezTo>
                    <a:pt x="49" y="13"/>
                    <a:pt x="49" y="13"/>
                    <a:pt x="49" y="13"/>
                  </a:cubicBezTo>
                  <a:cubicBezTo>
                    <a:pt x="50" y="12"/>
                    <a:pt x="49" y="10"/>
                    <a:pt x="47" y="9"/>
                  </a:cubicBezTo>
                  <a:cubicBezTo>
                    <a:pt x="34" y="1"/>
                    <a:pt x="34" y="1"/>
                    <a:pt x="34" y="1"/>
                  </a:cubicBezTo>
                  <a:cubicBezTo>
                    <a:pt x="33" y="0"/>
                    <a:pt x="30" y="0"/>
                    <a:pt x="30" y="1"/>
                  </a:cubicBezTo>
                  <a:cubicBezTo>
                    <a:pt x="0" y="59"/>
                    <a:pt x="0" y="59"/>
                    <a:pt x="0" y="59"/>
                  </a:cubicBezTo>
                  <a:cubicBezTo>
                    <a:pt x="0" y="61"/>
                    <a:pt x="1" y="63"/>
                    <a:pt x="2" y="64"/>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 name="标题 2"/>
          <p:cNvSpPr>
            <a:spLocks noGrp="1"/>
          </p:cNvSpPr>
          <p:nvPr>
            <p:ph type="title"/>
          </p:nvPr>
        </p:nvSpPr>
        <p:spPr/>
        <p:txBody>
          <a:bodyPr>
            <a:normAutofit/>
          </a:bodyPr>
          <a:lstStyle/>
          <a:p>
            <a:r>
              <a:rPr lang="zh-CN" altLang="zh-CN" dirty="0"/>
              <a:t>（五）区块链</a:t>
            </a:r>
          </a:p>
        </p:txBody>
      </p:sp>
      <p:sp>
        <p:nvSpPr>
          <p:cNvPr id="4" name="内容占位符 3"/>
          <p:cNvSpPr>
            <a:spLocks noGrp="1"/>
          </p:cNvSpPr>
          <p:nvPr>
            <p:ph sz="quarter" idx="10"/>
          </p:nvPr>
        </p:nvSpPr>
        <p:spPr>
          <a:xfrm>
            <a:off x="669925" y="1059815"/>
            <a:ext cx="10574020" cy="788035"/>
          </a:xfrm>
        </p:spPr>
        <p:txBody>
          <a:bodyPr>
            <a:normAutofit/>
          </a:bodyPr>
          <a:lstStyle/>
          <a:p>
            <a:r>
              <a:rPr dirty="0">
                <a:solidFill>
                  <a:schemeClr val="bg1"/>
                </a:solidFill>
              </a:rPr>
              <a:t>1．区块链概述</a:t>
            </a:r>
          </a:p>
        </p:txBody>
      </p:sp>
      <p:sp>
        <p:nvSpPr>
          <p:cNvPr id="7" name="内容占位符 3"/>
          <p:cNvSpPr>
            <a:spLocks noGrp="1"/>
          </p:cNvSpPr>
          <p:nvPr/>
        </p:nvSpPr>
        <p:spPr>
          <a:xfrm>
            <a:off x="406400" y="1880235"/>
            <a:ext cx="11289665" cy="3610610"/>
          </a:xfrm>
          <a:prstGeom prst="rect">
            <a:avLst/>
          </a:prstGeom>
        </p:spPr>
        <p:txBody>
          <a:bodyPr vert="horz" lIns="91440" tIns="45720" rIns="91440" bIns="45720" rtlCol="0">
            <a:noAutofit/>
          </a:bodyPr>
          <a:lstStyle>
            <a:lvl1pPr marL="0" indent="625475" algn="l" defTabSz="914400" rtl="0" eaLnBrk="1" latinLnBrk="0" hangingPunct="1">
              <a:lnSpc>
                <a:spcPct val="130000"/>
              </a:lnSpc>
              <a:spcBef>
                <a:spcPts val="0"/>
              </a:spcBef>
              <a:buFont typeface="Arial" panose="020B0604020202020204" pitchFamily="34" charset="0"/>
              <a:buNone/>
              <a:defRPr sz="2400" kern="1200">
                <a:solidFill>
                  <a:schemeClr val="tx1"/>
                </a:solidFill>
                <a:latin typeface="+mn-ea"/>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ea"/>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zh-CN" dirty="0"/>
              <a:t>区块链是分布式数据存储、点对点传输、共识机制、加密算法等计算机技术的新型应用模式。共识机制是区块链系统中实现不同节点之间建立信任、获取权益的数学算法的核心部分。区块链的本质就是一个去中心化的数据库，它是一串使用密码学方法相关联产生的数据块，每一个数据块中包含了一次交换的信息，并用于验证信息的有效性和生成下一个区块。</a:t>
            </a:r>
          </a:p>
          <a:p>
            <a:r>
              <a:rPr lang="zh-CN" altLang="zh-CN" dirty="0"/>
              <a:t>简单来说，区块链是一个公开透明的可信赖的帐务系统，能安全的存储交易数据，并且无需任何中心化机构的审核，因为这个过程完全是由整个网络来完成的。</a:t>
            </a:r>
          </a:p>
        </p:txBody>
      </p:sp>
      <p:sp>
        <p:nvSpPr>
          <p:cNvPr id="14" name="矩形 13"/>
          <p:cNvSpPr/>
          <p:nvPr/>
        </p:nvSpPr>
        <p:spPr>
          <a:xfrm>
            <a:off x="5715" y="5822315"/>
            <a:ext cx="12180570" cy="329565"/>
          </a:xfrm>
          <a:prstGeom prst="rect">
            <a:avLst/>
          </a:prstGeom>
          <a:solidFill>
            <a:srgbClr val="FED31C"/>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274323" y="1100633"/>
            <a:ext cx="10155677" cy="5178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flipV="1">
            <a:off x="609600" y="969843"/>
            <a:ext cx="470284" cy="670057"/>
            <a:chOff x="3173412" y="596106"/>
            <a:chExt cx="960438" cy="1368425"/>
          </a:xfrm>
        </p:grpSpPr>
        <p:sp>
          <p:nvSpPr>
            <p:cNvPr id="15" name="Freeform 9"/>
            <p:cNvSpPr/>
            <p:nvPr/>
          </p:nvSpPr>
          <p:spPr bwMode="auto">
            <a:xfrm>
              <a:off x="3586162" y="1178719"/>
              <a:ext cx="193675" cy="214313"/>
            </a:xfrm>
            <a:custGeom>
              <a:avLst/>
              <a:gdLst>
                <a:gd name="T0" fmla="*/ 61 w 72"/>
                <a:gd name="T1" fmla="*/ 23 h 80"/>
                <a:gd name="T2" fmla="*/ 22 w 72"/>
                <a:gd name="T3" fmla="*/ 6 h 80"/>
                <a:gd name="T4" fmla="*/ 22 w 72"/>
                <a:gd name="T5" fmla="*/ 6 h 80"/>
                <a:gd name="T6" fmla="*/ 6 w 72"/>
                <a:gd name="T7" fmla="*/ 45 h 80"/>
                <a:gd name="T8" fmla="*/ 11 w 72"/>
                <a:gd name="T9" fmla="*/ 58 h 80"/>
                <a:gd name="T10" fmla="*/ 50 w 72"/>
                <a:gd name="T11" fmla="*/ 74 h 80"/>
                <a:gd name="T12" fmla="*/ 50 w 72"/>
                <a:gd name="T13" fmla="*/ 74 h 80"/>
                <a:gd name="T14" fmla="*/ 66 w 72"/>
                <a:gd name="T15" fmla="*/ 35 h 80"/>
                <a:gd name="T16" fmla="*/ 61 w 72"/>
                <a:gd name="T17" fmla="*/ 2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80">
                  <a:moveTo>
                    <a:pt x="61" y="23"/>
                  </a:moveTo>
                  <a:cubicBezTo>
                    <a:pt x="54" y="7"/>
                    <a:pt x="37" y="0"/>
                    <a:pt x="22" y="6"/>
                  </a:cubicBezTo>
                  <a:cubicBezTo>
                    <a:pt x="22" y="6"/>
                    <a:pt x="22" y="6"/>
                    <a:pt x="22" y="6"/>
                  </a:cubicBezTo>
                  <a:cubicBezTo>
                    <a:pt x="7" y="13"/>
                    <a:pt x="0" y="30"/>
                    <a:pt x="6" y="45"/>
                  </a:cubicBezTo>
                  <a:cubicBezTo>
                    <a:pt x="11" y="58"/>
                    <a:pt x="11" y="58"/>
                    <a:pt x="11" y="58"/>
                  </a:cubicBezTo>
                  <a:cubicBezTo>
                    <a:pt x="17" y="73"/>
                    <a:pt x="35" y="80"/>
                    <a:pt x="50" y="74"/>
                  </a:cubicBezTo>
                  <a:cubicBezTo>
                    <a:pt x="50" y="74"/>
                    <a:pt x="50" y="74"/>
                    <a:pt x="50" y="74"/>
                  </a:cubicBezTo>
                  <a:cubicBezTo>
                    <a:pt x="65" y="68"/>
                    <a:pt x="72" y="50"/>
                    <a:pt x="66" y="35"/>
                  </a:cubicBezTo>
                  <a:lnTo>
                    <a:pt x="61" y="23"/>
                  </a:lnTo>
                  <a:close/>
                </a:path>
              </a:pathLst>
            </a:custGeom>
            <a:solidFill>
              <a:srgbClr val="23A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0"/>
            <p:cNvSpPr/>
            <p:nvPr/>
          </p:nvSpPr>
          <p:spPr bwMode="auto">
            <a:xfrm>
              <a:off x="3173412" y="640556"/>
              <a:ext cx="866775" cy="838200"/>
            </a:xfrm>
            <a:custGeom>
              <a:avLst/>
              <a:gdLst>
                <a:gd name="T0" fmla="*/ 323 w 323"/>
                <a:gd name="T1" fmla="*/ 208 h 312"/>
                <a:gd name="T2" fmla="*/ 321 w 323"/>
                <a:gd name="T3" fmla="*/ 208 h 312"/>
                <a:gd name="T4" fmla="*/ 223 w 323"/>
                <a:gd name="T5" fmla="*/ 216 h 312"/>
                <a:gd name="T6" fmla="*/ 172 w 323"/>
                <a:gd name="T7" fmla="*/ 198 h 312"/>
                <a:gd name="T8" fmla="*/ 150 w 323"/>
                <a:gd name="T9" fmla="*/ 247 h 312"/>
                <a:gd name="T10" fmla="*/ 74 w 323"/>
                <a:gd name="T11" fmla="*/ 309 h 312"/>
                <a:gd name="T12" fmla="*/ 73 w 323"/>
                <a:gd name="T13" fmla="*/ 312 h 312"/>
                <a:gd name="T14" fmla="*/ 67 w 323"/>
                <a:gd name="T15" fmla="*/ 299 h 312"/>
                <a:gd name="T16" fmla="*/ 28 w 323"/>
                <a:gd name="T17" fmla="*/ 207 h 312"/>
                <a:gd name="T18" fmla="*/ 102 w 323"/>
                <a:gd name="T19" fmla="*/ 28 h 312"/>
                <a:gd name="T20" fmla="*/ 280 w 323"/>
                <a:gd name="T21" fmla="*/ 102 h 312"/>
                <a:gd name="T22" fmla="*/ 319 w 323"/>
                <a:gd name="T23" fmla="*/ 195 h 312"/>
                <a:gd name="T24" fmla="*/ 323 w 323"/>
                <a:gd name="T25" fmla="*/ 208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312">
                  <a:moveTo>
                    <a:pt x="323" y="208"/>
                  </a:moveTo>
                  <a:cubicBezTo>
                    <a:pt x="322" y="208"/>
                    <a:pt x="322" y="208"/>
                    <a:pt x="321" y="208"/>
                  </a:cubicBezTo>
                  <a:cubicBezTo>
                    <a:pt x="292" y="204"/>
                    <a:pt x="258" y="207"/>
                    <a:pt x="223" y="216"/>
                  </a:cubicBezTo>
                  <a:cubicBezTo>
                    <a:pt x="214" y="198"/>
                    <a:pt x="192" y="190"/>
                    <a:pt x="172" y="198"/>
                  </a:cubicBezTo>
                  <a:cubicBezTo>
                    <a:pt x="153" y="206"/>
                    <a:pt x="143" y="227"/>
                    <a:pt x="150" y="247"/>
                  </a:cubicBezTo>
                  <a:cubicBezTo>
                    <a:pt x="118" y="265"/>
                    <a:pt x="92" y="286"/>
                    <a:pt x="74" y="309"/>
                  </a:cubicBezTo>
                  <a:cubicBezTo>
                    <a:pt x="74" y="310"/>
                    <a:pt x="73" y="311"/>
                    <a:pt x="73" y="312"/>
                  </a:cubicBezTo>
                  <a:cubicBezTo>
                    <a:pt x="70" y="308"/>
                    <a:pt x="68" y="303"/>
                    <a:pt x="67" y="299"/>
                  </a:cubicBezTo>
                  <a:cubicBezTo>
                    <a:pt x="28" y="207"/>
                    <a:pt x="28" y="207"/>
                    <a:pt x="28" y="207"/>
                  </a:cubicBezTo>
                  <a:cubicBezTo>
                    <a:pt x="0" y="137"/>
                    <a:pt x="33" y="57"/>
                    <a:pt x="102" y="28"/>
                  </a:cubicBezTo>
                  <a:cubicBezTo>
                    <a:pt x="172" y="0"/>
                    <a:pt x="252" y="33"/>
                    <a:pt x="280" y="102"/>
                  </a:cubicBezTo>
                  <a:cubicBezTo>
                    <a:pt x="319" y="195"/>
                    <a:pt x="319" y="195"/>
                    <a:pt x="319" y="195"/>
                  </a:cubicBezTo>
                  <a:cubicBezTo>
                    <a:pt x="320" y="199"/>
                    <a:pt x="322" y="204"/>
                    <a:pt x="323" y="208"/>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1"/>
            <p:cNvSpPr/>
            <p:nvPr/>
          </p:nvSpPr>
          <p:spPr bwMode="auto">
            <a:xfrm>
              <a:off x="3752850" y="1234281"/>
              <a:ext cx="325438" cy="400050"/>
            </a:xfrm>
            <a:custGeom>
              <a:avLst/>
              <a:gdLst>
                <a:gd name="T0" fmla="*/ 14 w 121"/>
                <a:gd name="T1" fmla="*/ 12 h 149"/>
                <a:gd name="T2" fmla="*/ 14 w 121"/>
                <a:gd name="T3" fmla="*/ 11 h 149"/>
                <a:gd name="T4" fmla="*/ 103 w 121"/>
                <a:gd name="T5" fmla="*/ 3 h 149"/>
                <a:gd name="T6" fmla="*/ 111 w 121"/>
                <a:gd name="T7" fmla="*/ 4 h 149"/>
                <a:gd name="T8" fmla="*/ 36 w 121"/>
                <a:gd name="T9" fmla="*/ 149 h 149"/>
                <a:gd name="T10" fmla="*/ 0 w 121"/>
                <a:gd name="T11" fmla="*/ 60 h 149"/>
                <a:gd name="T12" fmla="*/ 14 w 121"/>
                <a:gd name="T13" fmla="*/ 12 h 149"/>
              </a:gdLst>
              <a:ahLst/>
              <a:cxnLst>
                <a:cxn ang="0">
                  <a:pos x="T0" y="T1"/>
                </a:cxn>
                <a:cxn ang="0">
                  <a:pos x="T2" y="T3"/>
                </a:cxn>
                <a:cxn ang="0">
                  <a:pos x="T4" y="T5"/>
                </a:cxn>
                <a:cxn ang="0">
                  <a:pos x="T6" y="T7"/>
                </a:cxn>
                <a:cxn ang="0">
                  <a:pos x="T8" y="T9"/>
                </a:cxn>
                <a:cxn ang="0">
                  <a:pos x="T10" y="T11"/>
                </a:cxn>
                <a:cxn ang="0">
                  <a:pos x="T12" y="T13"/>
                </a:cxn>
              </a:cxnLst>
              <a:rect l="0" t="0" r="r" b="b"/>
              <a:pathLst>
                <a:path w="121" h="149">
                  <a:moveTo>
                    <a:pt x="14" y="12"/>
                  </a:moveTo>
                  <a:cubicBezTo>
                    <a:pt x="14" y="11"/>
                    <a:pt x="14" y="11"/>
                    <a:pt x="14" y="11"/>
                  </a:cubicBezTo>
                  <a:cubicBezTo>
                    <a:pt x="46" y="2"/>
                    <a:pt x="77" y="0"/>
                    <a:pt x="103" y="3"/>
                  </a:cubicBezTo>
                  <a:cubicBezTo>
                    <a:pt x="106" y="3"/>
                    <a:pt x="108" y="4"/>
                    <a:pt x="111" y="4"/>
                  </a:cubicBezTo>
                  <a:cubicBezTo>
                    <a:pt x="121" y="63"/>
                    <a:pt x="91" y="122"/>
                    <a:pt x="36" y="149"/>
                  </a:cubicBezTo>
                  <a:cubicBezTo>
                    <a:pt x="0" y="60"/>
                    <a:pt x="0" y="60"/>
                    <a:pt x="0" y="60"/>
                  </a:cubicBezTo>
                  <a:cubicBezTo>
                    <a:pt x="15" y="50"/>
                    <a:pt x="22" y="30"/>
                    <a:pt x="14" y="12"/>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2"/>
            <p:cNvSpPr/>
            <p:nvPr/>
          </p:nvSpPr>
          <p:spPr bwMode="auto">
            <a:xfrm>
              <a:off x="3392487" y="1343819"/>
              <a:ext cx="417513" cy="360363"/>
            </a:xfrm>
            <a:custGeom>
              <a:avLst/>
              <a:gdLst>
                <a:gd name="T0" fmla="*/ 74 w 155"/>
                <a:gd name="T1" fmla="*/ 0 h 134"/>
                <a:gd name="T2" fmla="*/ 74 w 155"/>
                <a:gd name="T3" fmla="*/ 2 h 134"/>
                <a:gd name="T4" fmla="*/ 119 w 155"/>
                <a:gd name="T5" fmla="*/ 26 h 134"/>
                <a:gd name="T6" fmla="*/ 155 w 155"/>
                <a:gd name="T7" fmla="*/ 114 h 134"/>
                <a:gd name="T8" fmla="*/ 0 w 155"/>
                <a:gd name="T9" fmla="*/ 65 h 134"/>
                <a:gd name="T10" fmla="*/ 5 w 155"/>
                <a:gd name="T11" fmla="*/ 58 h 134"/>
                <a:gd name="T12" fmla="*/ 74 w 155"/>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155" h="134">
                  <a:moveTo>
                    <a:pt x="74" y="0"/>
                  </a:moveTo>
                  <a:cubicBezTo>
                    <a:pt x="74" y="2"/>
                    <a:pt x="74" y="2"/>
                    <a:pt x="74" y="2"/>
                  </a:cubicBezTo>
                  <a:cubicBezTo>
                    <a:pt x="82" y="19"/>
                    <a:pt x="100" y="29"/>
                    <a:pt x="119" y="26"/>
                  </a:cubicBezTo>
                  <a:cubicBezTo>
                    <a:pt x="155" y="114"/>
                    <a:pt x="155" y="114"/>
                    <a:pt x="155" y="114"/>
                  </a:cubicBezTo>
                  <a:cubicBezTo>
                    <a:pt x="97" y="134"/>
                    <a:pt x="35" y="113"/>
                    <a:pt x="0" y="65"/>
                  </a:cubicBezTo>
                  <a:cubicBezTo>
                    <a:pt x="2" y="62"/>
                    <a:pt x="3" y="60"/>
                    <a:pt x="5" y="58"/>
                  </a:cubicBezTo>
                  <a:cubicBezTo>
                    <a:pt x="21" y="37"/>
                    <a:pt x="45" y="17"/>
                    <a:pt x="74" y="0"/>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3"/>
            <p:cNvSpPr/>
            <p:nvPr/>
          </p:nvSpPr>
          <p:spPr bwMode="auto">
            <a:xfrm>
              <a:off x="3178175" y="1647031"/>
              <a:ext cx="784225" cy="317500"/>
            </a:xfrm>
            <a:custGeom>
              <a:avLst/>
              <a:gdLst>
                <a:gd name="T0" fmla="*/ 21 w 292"/>
                <a:gd name="T1" fmla="*/ 106 h 118"/>
                <a:gd name="T2" fmla="*/ 28 w 292"/>
                <a:gd name="T3" fmla="*/ 90 h 118"/>
                <a:gd name="T4" fmla="*/ 28 w 292"/>
                <a:gd name="T5" fmla="*/ 90 h 118"/>
                <a:gd name="T6" fmla="*/ 24 w 292"/>
                <a:gd name="T7" fmla="*/ 66 h 118"/>
                <a:gd name="T8" fmla="*/ 24 w 292"/>
                <a:gd name="T9" fmla="*/ 66 h 118"/>
                <a:gd name="T10" fmla="*/ 77 w 292"/>
                <a:gd name="T11" fmla="*/ 25 h 118"/>
                <a:gd name="T12" fmla="*/ 77 w 292"/>
                <a:gd name="T13" fmla="*/ 25 h 118"/>
                <a:gd name="T14" fmla="*/ 140 w 292"/>
                <a:gd name="T15" fmla="*/ 54 h 118"/>
                <a:gd name="T16" fmla="*/ 140 w 292"/>
                <a:gd name="T17" fmla="*/ 54 h 118"/>
                <a:gd name="T18" fmla="*/ 189 w 292"/>
                <a:gd name="T19" fmla="*/ 94 h 118"/>
                <a:gd name="T20" fmla="*/ 189 w 292"/>
                <a:gd name="T21" fmla="*/ 94 h 118"/>
                <a:gd name="T22" fmla="*/ 240 w 292"/>
                <a:gd name="T23" fmla="*/ 117 h 118"/>
                <a:gd name="T24" fmla="*/ 240 w 292"/>
                <a:gd name="T25" fmla="*/ 117 h 118"/>
                <a:gd name="T26" fmla="*/ 278 w 292"/>
                <a:gd name="T27" fmla="*/ 100 h 118"/>
                <a:gd name="T28" fmla="*/ 278 w 292"/>
                <a:gd name="T29" fmla="*/ 100 h 118"/>
                <a:gd name="T30" fmla="*/ 292 w 292"/>
                <a:gd name="T31" fmla="*/ 69 h 118"/>
                <a:gd name="T32" fmla="*/ 292 w 292"/>
                <a:gd name="T33" fmla="*/ 69 h 118"/>
                <a:gd name="T34" fmla="*/ 279 w 292"/>
                <a:gd name="T35" fmla="*/ 29 h 118"/>
                <a:gd name="T36" fmla="*/ 279 w 292"/>
                <a:gd name="T37" fmla="*/ 29 h 118"/>
                <a:gd name="T38" fmla="*/ 265 w 292"/>
                <a:gd name="T39" fmla="*/ 13 h 118"/>
                <a:gd name="T40" fmla="*/ 265 w 292"/>
                <a:gd name="T41" fmla="*/ 13 h 118"/>
                <a:gd name="T42" fmla="*/ 248 w 292"/>
                <a:gd name="T43" fmla="*/ 14 h 118"/>
                <a:gd name="T44" fmla="*/ 248 w 292"/>
                <a:gd name="T45" fmla="*/ 14 h 118"/>
                <a:gd name="T46" fmla="*/ 249 w 292"/>
                <a:gd name="T47" fmla="*/ 31 h 118"/>
                <a:gd name="T48" fmla="*/ 249 w 292"/>
                <a:gd name="T49" fmla="*/ 31 h 118"/>
                <a:gd name="T50" fmla="*/ 249 w 292"/>
                <a:gd name="T51" fmla="*/ 32 h 118"/>
                <a:gd name="T52" fmla="*/ 249 w 292"/>
                <a:gd name="T53" fmla="*/ 32 h 118"/>
                <a:gd name="T54" fmla="*/ 252 w 292"/>
                <a:gd name="T55" fmla="*/ 34 h 118"/>
                <a:gd name="T56" fmla="*/ 252 w 292"/>
                <a:gd name="T57" fmla="*/ 34 h 118"/>
                <a:gd name="T58" fmla="*/ 259 w 292"/>
                <a:gd name="T59" fmla="*/ 43 h 118"/>
                <a:gd name="T60" fmla="*/ 259 w 292"/>
                <a:gd name="T61" fmla="*/ 43 h 118"/>
                <a:gd name="T62" fmla="*/ 267 w 292"/>
                <a:gd name="T63" fmla="*/ 67 h 118"/>
                <a:gd name="T64" fmla="*/ 267 w 292"/>
                <a:gd name="T65" fmla="*/ 67 h 118"/>
                <a:gd name="T66" fmla="*/ 260 w 292"/>
                <a:gd name="T67" fmla="*/ 84 h 118"/>
                <a:gd name="T68" fmla="*/ 260 w 292"/>
                <a:gd name="T69" fmla="*/ 84 h 118"/>
                <a:gd name="T70" fmla="*/ 241 w 292"/>
                <a:gd name="T71" fmla="*/ 92 h 118"/>
                <a:gd name="T72" fmla="*/ 241 w 292"/>
                <a:gd name="T73" fmla="*/ 92 h 118"/>
                <a:gd name="T74" fmla="*/ 203 w 292"/>
                <a:gd name="T75" fmla="*/ 74 h 118"/>
                <a:gd name="T76" fmla="*/ 203 w 292"/>
                <a:gd name="T77" fmla="*/ 74 h 118"/>
                <a:gd name="T78" fmla="*/ 156 w 292"/>
                <a:gd name="T79" fmla="*/ 35 h 118"/>
                <a:gd name="T80" fmla="*/ 156 w 292"/>
                <a:gd name="T81" fmla="*/ 35 h 118"/>
                <a:gd name="T82" fmla="*/ 78 w 292"/>
                <a:gd name="T83" fmla="*/ 1 h 118"/>
                <a:gd name="T84" fmla="*/ 78 w 292"/>
                <a:gd name="T85" fmla="*/ 1 h 118"/>
                <a:gd name="T86" fmla="*/ 24 w 292"/>
                <a:gd name="T87" fmla="*/ 17 h 118"/>
                <a:gd name="T88" fmla="*/ 24 w 292"/>
                <a:gd name="T89" fmla="*/ 17 h 118"/>
                <a:gd name="T90" fmla="*/ 0 w 292"/>
                <a:gd name="T91" fmla="*/ 65 h 118"/>
                <a:gd name="T92" fmla="*/ 0 w 292"/>
                <a:gd name="T93" fmla="*/ 65 h 118"/>
                <a:gd name="T94" fmla="*/ 5 w 292"/>
                <a:gd name="T95" fmla="*/ 99 h 118"/>
                <a:gd name="T96" fmla="*/ 5 w 292"/>
                <a:gd name="T97" fmla="*/ 99 h 118"/>
                <a:gd name="T98" fmla="*/ 16 w 292"/>
                <a:gd name="T99" fmla="*/ 107 h 118"/>
                <a:gd name="T100" fmla="*/ 16 w 292"/>
                <a:gd name="T101" fmla="*/ 107 h 118"/>
                <a:gd name="T102" fmla="*/ 21 w 292"/>
                <a:gd name="T103" fmla="*/ 10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2" h="118">
                  <a:moveTo>
                    <a:pt x="21" y="106"/>
                  </a:moveTo>
                  <a:cubicBezTo>
                    <a:pt x="27" y="104"/>
                    <a:pt x="31" y="97"/>
                    <a:pt x="28" y="90"/>
                  </a:cubicBezTo>
                  <a:cubicBezTo>
                    <a:pt x="28" y="90"/>
                    <a:pt x="28" y="90"/>
                    <a:pt x="28" y="90"/>
                  </a:cubicBezTo>
                  <a:cubicBezTo>
                    <a:pt x="25" y="81"/>
                    <a:pt x="24" y="73"/>
                    <a:pt x="24" y="66"/>
                  </a:cubicBezTo>
                  <a:cubicBezTo>
                    <a:pt x="24" y="66"/>
                    <a:pt x="24" y="66"/>
                    <a:pt x="24" y="66"/>
                  </a:cubicBezTo>
                  <a:cubicBezTo>
                    <a:pt x="26" y="41"/>
                    <a:pt x="46" y="24"/>
                    <a:pt x="77" y="25"/>
                  </a:cubicBezTo>
                  <a:cubicBezTo>
                    <a:pt x="77" y="25"/>
                    <a:pt x="77" y="25"/>
                    <a:pt x="77" y="25"/>
                  </a:cubicBezTo>
                  <a:cubicBezTo>
                    <a:pt x="95" y="26"/>
                    <a:pt x="117" y="34"/>
                    <a:pt x="140" y="54"/>
                  </a:cubicBezTo>
                  <a:cubicBezTo>
                    <a:pt x="140" y="54"/>
                    <a:pt x="140" y="54"/>
                    <a:pt x="140" y="54"/>
                  </a:cubicBezTo>
                  <a:cubicBezTo>
                    <a:pt x="155" y="67"/>
                    <a:pt x="172" y="82"/>
                    <a:pt x="189" y="94"/>
                  </a:cubicBezTo>
                  <a:cubicBezTo>
                    <a:pt x="189" y="94"/>
                    <a:pt x="189" y="94"/>
                    <a:pt x="189" y="94"/>
                  </a:cubicBezTo>
                  <a:cubicBezTo>
                    <a:pt x="205" y="106"/>
                    <a:pt x="222" y="116"/>
                    <a:pt x="240" y="117"/>
                  </a:cubicBezTo>
                  <a:cubicBezTo>
                    <a:pt x="240" y="117"/>
                    <a:pt x="240" y="117"/>
                    <a:pt x="240" y="117"/>
                  </a:cubicBezTo>
                  <a:cubicBezTo>
                    <a:pt x="254" y="118"/>
                    <a:pt x="268" y="112"/>
                    <a:pt x="278" y="100"/>
                  </a:cubicBezTo>
                  <a:cubicBezTo>
                    <a:pt x="278" y="100"/>
                    <a:pt x="278" y="100"/>
                    <a:pt x="278" y="100"/>
                  </a:cubicBezTo>
                  <a:cubicBezTo>
                    <a:pt x="287" y="90"/>
                    <a:pt x="291" y="79"/>
                    <a:pt x="292" y="69"/>
                  </a:cubicBezTo>
                  <a:cubicBezTo>
                    <a:pt x="292" y="69"/>
                    <a:pt x="292" y="69"/>
                    <a:pt x="292" y="69"/>
                  </a:cubicBezTo>
                  <a:cubicBezTo>
                    <a:pt x="292" y="52"/>
                    <a:pt x="285" y="39"/>
                    <a:pt x="279" y="29"/>
                  </a:cubicBezTo>
                  <a:cubicBezTo>
                    <a:pt x="279" y="29"/>
                    <a:pt x="279" y="29"/>
                    <a:pt x="279" y="29"/>
                  </a:cubicBezTo>
                  <a:cubicBezTo>
                    <a:pt x="272" y="19"/>
                    <a:pt x="265" y="13"/>
                    <a:pt x="265" y="13"/>
                  </a:cubicBezTo>
                  <a:cubicBezTo>
                    <a:pt x="265" y="13"/>
                    <a:pt x="265" y="13"/>
                    <a:pt x="265" y="13"/>
                  </a:cubicBezTo>
                  <a:cubicBezTo>
                    <a:pt x="260" y="9"/>
                    <a:pt x="252" y="9"/>
                    <a:pt x="248" y="14"/>
                  </a:cubicBezTo>
                  <a:cubicBezTo>
                    <a:pt x="248" y="14"/>
                    <a:pt x="248" y="14"/>
                    <a:pt x="248" y="14"/>
                  </a:cubicBezTo>
                  <a:cubicBezTo>
                    <a:pt x="243" y="19"/>
                    <a:pt x="244" y="27"/>
                    <a:pt x="249" y="31"/>
                  </a:cubicBezTo>
                  <a:cubicBezTo>
                    <a:pt x="249" y="31"/>
                    <a:pt x="249" y="31"/>
                    <a:pt x="249" y="31"/>
                  </a:cubicBezTo>
                  <a:cubicBezTo>
                    <a:pt x="249" y="31"/>
                    <a:pt x="249" y="31"/>
                    <a:pt x="249" y="32"/>
                  </a:cubicBezTo>
                  <a:cubicBezTo>
                    <a:pt x="249" y="32"/>
                    <a:pt x="249" y="32"/>
                    <a:pt x="249" y="32"/>
                  </a:cubicBezTo>
                  <a:cubicBezTo>
                    <a:pt x="250" y="32"/>
                    <a:pt x="251" y="33"/>
                    <a:pt x="252" y="34"/>
                  </a:cubicBezTo>
                  <a:cubicBezTo>
                    <a:pt x="252" y="34"/>
                    <a:pt x="252" y="34"/>
                    <a:pt x="252" y="34"/>
                  </a:cubicBezTo>
                  <a:cubicBezTo>
                    <a:pt x="253" y="36"/>
                    <a:pt x="256" y="39"/>
                    <a:pt x="259" y="43"/>
                  </a:cubicBezTo>
                  <a:cubicBezTo>
                    <a:pt x="259" y="43"/>
                    <a:pt x="259" y="43"/>
                    <a:pt x="259" y="43"/>
                  </a:cubicBezTo>
                  <a:cubicBezTo>
                    <a:pt x="264" y="50"/>
                    <a:pt x="268" y="59"/>
                    <a:pt x="267" y="67"/>
                  </a:cubicBezTo>
                  <a:cubicBezTo>
                    <a:pt x="267" y="67"/>
                    <a:pt x="267" y="67"/>
                    <a:pt x="267" y="67"/>
                  </a:cubicBezTo>
                  <a:cubicBezTo>
                    <a:pt x="267" y="73"/>
                    <a:pt x="265" y="78"/>
                    <a:pt x="260" y="84"/>
                  </a:cubicBezTo>
                  <a:cubicBezTo>
                    <a:pt x="260" y="84"/>
                    <a:pt x="260" y="84"/>
                    <a:pt x="260" y="84"/>
                  </a:cubicBezTo>
                  <a:cubicBezTo>
                    <a:pt x="253" y="91"/>
                    <a:pt x="248" y="92"/>
                    <a:pt x="241" y="92"/>
                  </a:cubicBezTo>
                  <a:cubicBezTo>
                    <a:pt x="241" y="92"/>
                    <a:pt x="241" y="92"/>
                    <a:pt x="241" y="92"/>
                  </a:cubicBezTo>
                  <a:cubicBezTo>
                    <a:pt x="232" y="92"/>
                    <a:pt x="218" y="85"/>
                    <a:pt x="203" y="74"/>
                  </a:cubicBezTo>
                  <a:cubicBezTo>
                    <a:pt x="203" y="74"/>
                    <a:pt x="203" y="74"/>
                    <a:pt x="203" y="74"/>
                  </a:cubicBezTo>
                  <a:cubicBezTo>
                    <a:pt x="188" y="63"/>
                    <a:pt x="172" y="49"/>
                    <a:pt x="156" y="35"/>
                  </a:cubicBezTo>
                  <a:cubicBezTo>
                    <a:pt x="156" y="35"/>
                    <a:pt x="156" y="35"/>
                    <a:pt x="156" y="35"/>
                  </a:cubicBezTo>
                  <a:cubicBezTo>
                    <a:pt x="130" y="13"/>
                    <a:pt x="103" y="2"/>
                    <a:pt x="78" y="1"/>
                  </a:cubicBezTo>
                  <a:cubicBezTo>
                    <a:pt x="78" y="1"/>
                    <a:pt x="78" y="1"/>
                    <a:pt x="78" y="1"/>
                  </a:cubicBezTo>
                  <a:cubicBezTo>
                    <a:pt x="57" y="0"/>
                    <a:pt x="38" y="5"/>
                    <a:pt x="24" y="17"/>
                  </a:cubicBezTo>
                  <a:cubicBezTo>
                    <a:pt x="24" y="17"/>
                    <a:pt x="24" y="17"/>
                    <a:pt x="24" y="17"/>
                  </a:cubicBezTo>
                  <a:cubicBezTo>
                    <a:pt x="10" y="28"/>
                    <a:pt x="1" y="45"/>
                    <a:pt x="0" y="65"/>
                  </a:cubicBezTo>
                  <a:cubicBezTo>
                    <a:pt x="0" y="65"/>
                    <a:pt x="0" y="65"/>
                    <a:pt x="0" y="65"/>
                  </a:cubicBezTo>
                  <a:cubicBezTo>
                    <a:pt x="0" y="76"/>
                    <a:pt x="1" y="87"/>
                    <a:pt x="5" y="99"/>
                  </a:cubicBezTo>
                  <a:cubicBezTo>
                    <a:pt x="5" y="99"/>
                    <a:pt x="5" y="99"/>
                    <a:pt x="5" y="99"/>
                  </a:cubicBezTo>
                  <a:cubicBezTo>
                    <a:pt x="7" y="103"/>
                    <a:pt x="11" y="106"/>
                    <a:pt x="16" y="107"/>
                  </a:cubicBezTo>
                  <a:cubicBezTo>
                    <a:pt x="16" y="107"/>
                    <a:pt x="16" y="107"/>
                    <a:pt x="16" y="107"/>
                  </a:cubicBezTo>
                  <a:cubicBezTo>
                    <a:pt x="18" y="107"/>
                    <a:pt x="19" y="107"/>
                    <a:pt x="21" y="106"/>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4"/>
            <p:cNvSpPr/>
            <p:nvPr/>
          </p:nvSpPr>
          <p:spPr bwMode="auto">
            <a:xfrm>
              <a:off x="3940175" y="748506"/>
              <a:ext cx="193675" cy="104775"/>
            </a:xfrm>
            <a:custGeom>
              <a:avLst/>
              <a:gdLst>
                <a:gd name="T0" fmla="*/ 1 w 72"/>
                <a:gd name="T1" fmla="*/ 30 h 39"/>
                <a:gd name="T2" fmla="*/ 3 w 72"/>
                <a:gd name="T3" fmla="*/ 35 h 39"/>
                <a:gd name="T4" fmla="*/ 7 w 72"/>
                <a:gd name="T5" fmla="*/ 38 h 39"/>
                <a:gd name="T6" fmla="*/ 70 w 72"/>
                <a:gd name="T7" fmla="*/ 22 h 39"/>
                <a:gd name="T8" fmla="*/ 71 w 72"/>
                <a:gd name="T9" fmla="*/ 17 h 39"/>
                <a:gd name="T10" fmla="*/ 66 w 72"/>
                <a:gd name="T11" fmla="*/ 3 h 39"/>
                <a:gd name="T12" fmla="*/ 62 w 72"/>
                <a:gd name="T13" fmla="*/ 0 h 39"/>
                <a:gd name="T14" fmla="*/ 2 w 72"/>
                <a:gd name="T15" fmla="*/ 25 h 39"/>
                <a:gd name="T16" fmla="*/ 1 w 72"/>
                <a:gd name="T17"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39">
                  <a:moveTo>
                    <a:pt x="1" y="30"/>
                  </a:moveTo>
                  <a:cubicBezTo>
                    <a:pt x="3" y="35"/>
                    <a:pt x="3" y="35"/>
                    <a:pt x="3" y="35"/>
                  </a:cubicBezTo>
                  <a:cubicBezTo>
                    <a:pt x="4" y="37"/>
                    <a:pt x="5" y="39"/>
                    <a:pt x="7" y="38"/>
                  </a:cubicBezTo>
                  <a:cubicBezTo>
                    <a:pt x="70" y="22"/>
                    <a:pt x="70" y="22"/>
                    <a:pt x="70" y="22"/>
                  </a:cubicBezTo>
                  <a:cubicBezTo>
                    <a:pt x="71" y="21"/>
                    <a:pt x="72" y="19"/>
                    <a:pt x="71" y="17"/>
                  </a:cubicBezTo>
                  <a:cubicBezTo>
                    <a:pt x="66" y="3"/>
                    <a:pt x="66" y="3"/>
                    <a:pt x="66" y="3"/>
                  </a:cubicBezTo>
                  <a:cubicBezTo>
                    <a:pt x="65" y="1"/>
                    <a:pt x="64" y="0"/>
                    <a:pt x="62" y="0"/>
                  </a:cubicBezTo>
                  <a:cubicBezTo>
                    <a:pt x="2" y="25"/>
                    <a:pt x="2" y="25"/>
                    <a:pt x="2" y="25"/>
                  </a:cubicBezTo>
                  <a:cubicBezTo>
                    <a:pt x="1" y="26"/>
                    <a:pt x="0" y="28"/>
                    <a:pt x="1" y="3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5"/>
            <p:cNvSpPr/>
            <p:nvPr/>
          </p:nvSpPr>
          <p:spPr bwMode="auto">
            <a:xfrm>
              <a:off x="3876675" y="596106"/>
              <a:ext cx="133350" cy="182563"/>
            </a:xfrm>
            <a:custGeom>
              <a:avLst/>
              <a:gdLst>
                <a:gd name="T0" fmla="*/ 2 w 50"/>
                <a:gd name="T1" fmla="*/ 64 h 68"/>
                <a:gd name="T2" fmla="*/ 7 w 50"/>
                <a:gd name="T3" fmla="*/ 66 h 68"/>
                <a:gd name="T4" fmla="*/ 12 w 50"/>
                <a:gd name="T5" fmla="*/ 66 h 68"/>
                <a:gd name="T6" fmla="*/ 49 w 50"/>
                <a:gd name="T7" fmla="*/ 13 h 68"/>
                <a:gd name="T8" fmla="*/ 47 w 50"/>
                <a:gd name="T9" fmla="*/ 9 h 68"/>
                <a:gd name="T10" fmla="*/ 34 w 50"/>
                <a:gd name="T11" fmla="*/ 1 h 68"/>
                <a:gd name="T12" fmla="*/ 30 w 50"/>
                <a:gd name="T13" fmla="*/ 1 h 68"/>
                <a:gd name="T14" fmla="*/ 0 w 50"/>
                <a:gd name="T15" fmla="*/ 59 h 68"/>
                <a:gd name="T16" fmla="*/ 2 w 50"/>
                <a:gd name="T17"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68">
                  <a:moveTo>
                    <a:pt x="2" y="64"/>
                  </a:moveTo>
                  <a:cubicBezTo>
                    <a:pt x="7" y="66"/>
                    <a:pt x="7" y="66"/>
                    <a:pt x="7" y="66"/>
                  </a:cubicBezTo>
                  <a:cubicBezTo>
                    <a:pt x="9" y="68"/>
                    <a:pt x="11" y="68"/>
                    <a:pt x="12" y="66"/>
                  </a:cubicBezTo>
                  <a:cubicBezTo>
                    <a:pt x="49" y="13"/>
                    <a:pt x="49" y="13"/>
                    <a:pt x="49" y="13"/>
                  </a:cubicBezTo>
                  <a:cubicBezTo>
                    <a:pt x="50" y="12"/>
                    <a:pt x="49" y="10"/>
                    <a:pt x="47" y="9"/>
                  </a:cubicBezTo>
                  <a:cubicBezTo>
                    <a:pt x="34" y="1"/>
                    <a:pt x="34" y="1"/>
                    <a:pt x="34" y="1"/>
                  </a:cubicBezTo>
                  <a:cubicBezTo>
                    <a:pt x="33" y="0"/>
                    <a:pt x="30" y="0"/>
                    <a:pt x="30" y="1"/>
                  </a:cubicBezTo>
                  <a:cubicBezTo>
                    <a:pt x="0" y="59"/>
                    <a:pt x="0" y="59"/>
                    <a:pt x="0" y="59"/>
                  </a:cubicBezTo>
                  <a:cubicBezTo>
                    <a:pt x="0" y="61"/>
                    <a:pt x="1" y="63"/>
                    <a:pt x="2" y="64"/>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 name="标题 2"/>
          <p:cNvSpPr>
            <a:spLocks noGrp="1"/>
          </p:cNvSpPr>
          <p:nvPr>
            <p:ph type="title"/>
          </p:nvPr>
        </p:nvSpPr>
        <p:spPr/>
        <p:txBody>
          <a:bodyPr>
            <a:normAutofit/>
          </a:bodyPr>
          <a:lstStyle/>
          <a:p>
            <a:r>
              <a:rPr lang="zh-CN" altLang="zh-CN" dirty="0"/>
              <a:t>（五）区块链</a:t>
            </a:r>
          </a:p>
        </p:txBody>
      </p:sp>
      <p:sp>
        <p:nvSpPr>
          <p:cNvPr id="4" name="内容占位符 3"/>
          <p:cNvSpPr>
            <a:spLocks noGrp="1"/>
          </p:cNvSpPr>
          <p:nvPr>
            <p:ph sz="quarter" idx="10"/>
          </p:nvPr>
        </p:nvSpPr>
        <p:spPr>
          <a:xfrm>
            <a:off x="669925" y="1059815"/>
            <a:ext cx="10574020" cy="788035"/>
          </a:xfrm>
        </p:spPr>
        <p:txBody>
          <a:bodyPr>
            <a:normAutofit/>
          </a:bodyPr>
          <a:lstStyle/>
          <a:p>
            <a:r>
              <a:rPr dirty="0">
                <a:solidFill>
                  <a:schemeClr val="bg1"/>
                </a:solidFill>
              </a:rPr>
              <a:t>2．区块链特征</a:t>
            </a:r>
          </a:p>
        </p:txBody>
      </p:sp>
      <p:sp>
        <p:nvSpPr>
          <p:cNvPr id="5" name="内容占位符 3"/>
          <p:cNvSpPr>
            <a:spLocks noGrp="1"/>
          </p:cNvSpPr>
          <p:nvPr/>
        </p:nvSpPr>
        <p:spPr>
          <a:xfrm>
            <a:off x="1274445" y="1755775"/>
            <a:ext cx="10572115" cy="5146675"/>
          </a:xfrm>
          <a:prstGeom prst="rect">
            <a:avLst/>
          </a:prstGeom>
        </p:spPr>
        <p:txBody>
          <a:bodyPr vert="horz" lIns="91440" tIns="45720" rIns="91440" bIns="45720" rtlCol="0">
            <a:noAutofit/>
          </a:bodyPr>
          <a:lstStyle>
            <a:lvl1pPr marL="0" indent="625475" algn="l" defTabSz="914400" rtl="0" eaLnBrk="1" latinLnBrk="0" hangingPunct="1">
              <a:lnSpc>
                <a:spcPct val="130000"/>
              </a:lnSpc>
              <a:spcBef>
                <a:spcPts val="0"/>
              </a:spcBef>
              <a:buFont typeface="Arial" panose="020B0604020202020204" pitchFamily="34" charset="0"/>
              <a:buNone/>
              <a:defRPr sz="2400" kern="1200">
                <a:solidFill>
                  <a:schemeClr val="tx1"/>
                </a:solidFill>
                <a:latin typeface="+mn-ea"/>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ea"/>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fontAlgn="auto">
              <a:lnSpc>
                <a:spcPct val="120000"/>
              </a:lnSpc>
              <a:spcBef>
                <a:spcPts val="400"/>
              </a:spcBef>
              <a:spcAft>
                <a:spcPts val="400"/>
              </a:spcAft>
            </a:pPr>
            <a:r>
              <a:rPr lang="zh-CN" altLang="zh-CN" sz="2000" b="1" dirty="0"/>
              <a:t>去中心化：</a:t>
            </a:r>
            <a:r>
              <a:rPr lang="zh-CN" altLang="zh-CN" sz="2000" dirty="0"/>
              <a:t>区块链使用分布式核算和存储，系统中的数据块由整个系统中具有维护功能的节点来共同维护，而任意节点的权利和义务同等，没有中心化的硬件或管理机构。</a:t>
            </a:r>
          </a:p>
          <a:p>
            <a:pPr indent="0" fontAlgn="auto">
              <a:lnSpc>
                <a:spcPct val="120000"/>
              </a:lnSpc>
              <a:spcBef>
                <a:spcPts val="400"/>
              </a:spcBef>
              <a:spcAft>
                <a:spcPts val="400"/>
              </a:spcAft>
            </a:pPr>
            <a:r>
              <a:rPr lang="zh-CN" altLang="zh-CN" sz="2000" b="1" dirty="0"/>
              <a:t>开放性：</a:t>
            </a:r>
            <a:r>
              <a:rPr lang="zh-CN" altLang="zh-CN" sz="2000" dirty="0"/>
              <a:t>整个系统信息高度透明，除了交易方各自的私有信息被加密外，数据对所有人都公开，且每个人都可通过公开的接口查询区块链数据和开发相关的应用。</a:t>
            </a:r>
          </a:p>
          <a:p>
            <a:pPr indent="0" fontAlgn="auto">
              <a:lnSpc>
                <a:spcPct val="120000"/>
              </a:lnSpc>
              <a:spcBef>
                <a:spcPts val="400"/>
              </a:spcBef>
              <a:spcAft>
                <a:spcPts val="400"/>
              </a:spcAft>
            </a:pPr>
            <a:r>
              <a:rPr lang="zh-CN" altLang="zh-CN" sz="2000" b="1" dirty="0"/>
              <a:t>自治性：</a:t>
            </a:r>
            <a:r>
              <a:rPr lang="zh-CN" altLang="zh-CN" sz="2000" dirty="0"/>
              <a:t>区块链采用基于协商一致的规范和协议，使得整个系统中的所有节点能够在信任的环境中自由安全的交换数据，从对“人”的信任变为对机器的信任，而人为干预不会起任何作用。</a:t>
            </a:r>
          </a:p>
          <a:p>
            <a:pPr indent="0" fontAlgn="auto">
              <a:lnSpc>
                <a:spcPct val="120000"/>
              </a:lnSpc>
              <a:spcBef>
                <a:spcPts val="400"/>
              </a:spcBef>
              <a:spcAft>
                <a:spcPts val="400"/>
              </a:spcAft>
            </a:pPr>
            <a:r>
              <a:rPr lang="zh-CN" altLang="zh-CN" sz="2000" b="1" dirty="0"/>
              <a:t>信息不可篡改：</a:t>
            </a:r>
            <a:r>
              <a:rPr lang="zh-CN" altLang="zh-CN" sz="2000" dirty="0"/>
              <a:t>区块链的数据稳定性和可靠性非常高，所有添加到区块链中的信息，一经验证就会永久存储，除非能够同时控制住系统中大多数的节点，否则对单个节点上的数据库进行修改仍然是无效的。</a:t>
            </a:r>
          </a:p>
          <a:p>
            <a:pPr indent="0" fontAlgn="auto">
              <a:lnSpc>
                <a:spcPct val="120000"/>
              </a:lnSpc>
              <a:spcBef>
                <a:spcPts val="400"/>
              </a:spcBef>
              <a:spcAft>
                <a:spcPts val="400"/>
              </a:spcAft>
            </a:pPr>
            <a:r>
              <a:rPr lang="zh-CN" altLang="zh-CN" sz="2000" b="1" dirty="0"/>
              <a:t>匿名性：</a:t>
            </a:r>
            <a:r>
              <a:rPr lang="zh-CN" altLang="zh-CN" sz="2000" dirty="0"/>
              <a:t>区块链节点间的交换遵循了固定的算法，在其中进行数据交互无需信任，交易对手也无须通过公开身份的方式让对方信任。</a:t>
            </a:r>
          </a:p>
        </p:txBody>
      </p:sp>
      <p:grpSp>
        <p:nvGrpSpPr>
          <p:cNvPr id="12" name="组合 11"/>
          <p:cNvGrpSpPr/>
          <p:nvPr/>
        </p:nvGrpSpPr>
        <p:grpSpPr>
          <a:xfrm>
            <a:off x="631825" y="1873885"/>
            <a:ext cx="542290" cy="4335145"/>
            <a:chOff x="961" y="3410"/>
            <a:chExt cx="854" cy="6827"/>
          </a:xfrm>
        </p:grpSpPr>
        <p:sp>
          <p:nvSpPr>
            <p:cNvPr id="6" name="流程图: 库存数据 5"/>
            <p:cNvSpPr/>
            <p:nvPr/>
          </p:nvSpPr>
          <p:spPr>
            <a:xfrm>
              <a:off x="961" y="3410"/>
              <a:ext cx="828" cy="380"/>
            </a:xfrm>
            <a:prstGeom prst="flowChartOnlineStorage">
              <a:avLst/>
            </a:prstGeom>
            <a:solidFill>
              <a:srgbClr val="FED3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流程图: 库存数据 7"/>
            <p:cNvSpPr/>
            <p:nvPr/>
          </p:nvSpPr>
          <p:spPr>
            <a:xfrm>
              <a:off x="964" y="4751"/>
              <a:ext cx="828" cy="380"/>
            </a:xfrm>
            <a:prstGeom prst="flowChartOnlineStorage">
              <a:avLst/>
            </a:prstGeom>
            <a:solidFill>
              <a:srgbClr val="015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流程图: 库存数据 9"/>
            <p:cNvSpPr/>
            <p:nvPr/>
          </p:nvSpPr>
          <p:spPr>
            <a:xfrm>
              <a:off x="964" y="6090"/>
              <a:ext cx="828" cy="380"/>
            </a:xfrm>
            <a:prstGeom prst="flowChartOnlineStorage">
              <a:avLst/>
            </a:prstGeom>
            <a:solidFill>
              <a:srgbClr val="FED3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流程图: 库存数据 1"/>
            <p:cNvSpPr/>
            <p:nvPr/>
          </p:nvSpPr>
          <p:spPr>
            <a:xfrm>
              <a:off x="987" y="7947"/>
              <a:ext cx="828" cy="380"/>
            </a:xfrm>
            <a:prstGeom prst="flowChartOnlineStorage">
              <a:avLst/>
            </a:prstGeom>
            <a:solidFill>
              <a:srgbClr val="015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流程图: 库存数据 6"/>
            <p:cNvSpPr/>
            <p:nvPr/>
          </p:nvSpPr>
          <p:spPr>
            <a:xfrm>
              <a:off x="987" y="9857"/>
              <a:ext cx="828" cy="380"/>
            </a:xfrm>
            <a:prstGeom prst="flowChartOnlineStorage">
              <a:avLst/>
            </a:prstGeom>
            <a:solidFill>
              <a:srgbClr val="FED3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274323" y="1100633"/>
            <a:ext cx="10155677" cy="5178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flipV="1">
            <a:off x="609600" y="969843"/>
            <a:ext cx="470284" cy="670057"/>
            <a:chOff x="3173412" y="596106"/>
            <a:chExt cx="960438" cy="1368425"/>
          </a:xfrm>
        </p:grpSpPr>
        <p:sp>
          <p:nvSpPr>
            <p:cNvPr id="15" name="Freeform 9"/>
            <p:cNvSpPr/>
            <p:nvPr/>
          </p:nvSpPr>
          <p:spPr bwMode="auto">
            <a:xfrm>
              <a:off x="3586162" y="1178719"/>
              <a:ext cx="193675" cy="214313"/>
            </a:xfrm>
            <a:custGeom>
              <a:avLst/>
              <a:gdLst>
                <a:gd name="T0" fmla="*/ 61 w 72"/>
                <a:gd name="T1" fmla="*/ 23 h 80"/>
                <a:gd name="T2" fmla="*/ 22 w 72"/>
                <a:gd name="T3" fmla="*/ 6 h 80"/>
                <a:gd name="T4" fmla="*/ 22 w 72"/>
                <a:gd name="T5" fmla="*/ 6 h 80"/>
                <a:gd name="T6" fmla="*/ 6 w 72"/>
                <a:gd name="T7" fmla="*/ 45 h 80"/>
                <a:gd name="T8" fmla="*/ 11 w 72"/>
                <a:gd name="T9" fmla="*/ 58 h 80"/>
                <a:gd name="T10" fmla="*/ 50 w 72"/>
                <a:gd name="T11" fmla="*/ 74 h 80"/>
                <a:gd name="T12" fmla="*/ 50 w 72"/>
                <a:gd name="T13" fmla="*/ 74 h 80"/>
                <a:gd name="T14" fmla="*/ 66 w 72"/>
                <a:gd name="T15" fmla="*/ 35 h 80"/>
                <a:gd name="T16" fmla="*/ 61 w 72"/>
                <a:gd name="T17" fmla="*/ 2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80">
                  <a:moveTo>
                    <a:pt x="61" y="23"/>
                  </a:moveTo>
                  <a:cubicBezTo>
                    <a:pt x="54" y="7"/>
                    <a:pt x="37" y="0"/>
                    <a:pt x="22" y="6"/>
                  </a:cubicBezTo>
                  <a:cubicBezTo>
                    <a:pt x="22" y="6"/>
                    <a:pt x="22" y="6"/>
                    <a:pt x="22" y="6"/>
                  </a:cubicBezTo>
                  <a:cubicBezTo>
                    <a:pt x="7" y="13"/>
                    <a:pt x="0" y="30"/>
                    <a:pt x="6" y="45"/>
                  </a:cubicBezTo>
                  <a:cubicBezTo>
                    <a:pt x="11" y="58"/>
                    <a:pt x="11" y="58"/>
                    <a:pt x="11" y="58"/>
                  </a:cubicBezTo>
                  <a:cubicBezTo>
                    <a:pt x="17" y="73"/>
                    <a:pt x="35" y="80"/>
                    <a:pt x="50" y="74"/>
                  </a:cubicBezTo>
                  <a:cubicBezTo>
                    <a:pt x="50" y="74"/>
                    <a:pt x="50" y="74"/>
                    <a:pt x="50" y="74"/>
                  </a:cubicBezTo>
                  <a:cubicBezTo>
                    <a:pt x="65" y="68"/>
                    <a:pt x="72" y="50"/>
                    <a:pt x="66" y="35"/>
                  </a:cubicBezTo>
                  <a:lnTo>
                    <a:pt x="61" y="23"/>
                  </a:lnTo>
                  <a:close/>
                </a:path>
              </a:pathLst>
            </a:custGeom>
            <a:solidFill>
              <a:srgbClr val="23A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0"/>
            <p:cNvSpPr/>
            <p:nvPr/>
          </p:nvSpPr>
          <p:spPr bwMode="auto">
            <a:xfrm>
              <a:off x="3173412" y="640556"/>
              <a:ext cx="866775" cy="838200"/>
            </a:xfrm>
            <a:custGeom>
              <a:avLst/>
              <a:gdLst>
                <a:gd name="T0" fmla="*/ 323 w 323"/>
                <a:gd name="T1" fmla="*/ 208 h 312"/>
                <a:gd name="T2" fmla="*/ 321 w 323"/>
                <a:gd name="T3" fmla="*/ 208 h 312"/>
                <a:gd name="T4" fmla="*/ 223 w 323"/>
                <a:gd name="T5" fmla="*/ 216 h 312"/>
                <a:gd name="T6" fmla="*/ 172 w 323"/>
                <a:gd name="T7" fmla="*/ 198 h 312"/>
                <a:gd name="T8" fmla="*/ 150 w 323"/>
                <a:gd name="T9" fmla="*/ 247 h 312"/>
                <a:gd name="T10" fmla="*/ 74 w 323"/>
                <a:gd name="T11" fmla="*/ 309 h 312"/>
                <a:gd name="T12" fmla="*/ 73 w 323"/>
                <a:gd name="T13" fmla="*/ 312 h 312"/>
                <a:gd name="T14" fmla="*/ 67 w 323"/>
                <a:gd name="T15" fmla="*/ 299 h 312"/>
                <a:gd name="T16" fmla="*/ 28 w 323"/>
                <a:gd name="T17" fmla="*/ 207 h 312"/>
                <a:gd name="T18" fmla="*/ 102 w 323"/>
                <a:gd name="T19" fmla="*/ 28 h 312"/>
                <a:gd name="T20" fmla="*/ 280 w 323"/>
                <a:gd name="T21" fmla="*/ 102 h 312"/>
                <a:gd name="T22" fmla="*/ 319 w 323"/>
                <a:gd name="T23" fmla="*/ 195 h 312"/>
                <a:gd name="T24" fmla="*/ 323 w 323"/>
                <a:gd name="T25" fmla="*/ 208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312">
                  <a:moveTo>
                    <a:pt x="323" y="208"/>
                  </a:moveTo>
                  <a:cubicBezTo>
                    <a:pt x="322" y="208"/>
                    <a:pt x="322" y="208"/>
                    <a:pt x="321" y="208"/>
                  </a:cubicBezTo>
                  <a:cubicBezTo>
                    <a:pt x="292" y="204"/>
                    <a:pt x="258" y="207"/>
                    <a:pt x="223" y="216"/>
                  </a:cubicBezTo>
                  <a:cubicBezTo>
                    <a:pt x="214" y="198"/>
                    <a:pt x="192" y="190"/>
                    <a:pt x="172" y="198"/>
                  </a:cubicBezTo>
                  <a:cubicBezTo>
                    <a:pt x="153" y="206"/>
                    <a:pt x="143" y="227"/>
                    <a:pt x="150" y="247"/>
                  </a:cubicBezTo>
                  <a:cubicBezTo>
                    <a:pt x="118" y="265"/>
                    <a:pt x="92" y="286"/>
                    <a:pt x="74" y="309"/>
                  </a:cubicBezTo>
                  <a:cubicBezTo>
                    <a:pt x="74" y="310"/>
                    <a:pt x="73" y="311"/>
                    <a:pt x="73" y="312"/>
                  </a:cubicBezTo>
                  <a:cubicBezTo>
                    <a:pt x="70" y="308"/>
                    <a:pt x="68" y="303"/>
                    <a:pt x="67" y="299"/>
                  </a:cubicBezTo>
                  <a:cubicBezTo>
                    <a:pt x="28" y="207"/>
                    <a:pt x="28" y="207"/>
                    <a:pt x="28" y="207"/>
                  </a:cubicBezTo>
                  <a:cubicBezTo>
                    <a:pt x="0" y="137"/>
                    <a:pt x="33" y="57"/>
                    <a:pt x="102" y="28"/>
                  </a:cubicBezTo>
                  <a:cubicBezTo>
                    <a:pt x="172" y="0"/>
                    <a:pt x="252" y="33"/>
                    <a:pt x="280" y="102"/>
                  </a:cubicBezTo>
                  <a:cubicBezTo>
                    <a:pt x="319" y="195"/>
                    <a:pt x="319" y="195"/>
                    <a:pt x="319" y="195"/>
                  </a:cubicBezTo>
                  <a:cubicBezTo>
                    <a:pt x="320" y="199"/>
                    <a:pt x="322" y="204"/>
                    <a:pt x="323" y="208"/>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1"/>
            <p:cNvSpPr/>
            <p:nvPr/>
          </p:nvSpPr>
          <p:spPr bwMode="auto">
            <a:xfrm>
              <a:off x="3752850" y="1234281"/>
              <a:ext cx="325438" cy="400050"/>
            </a:xfrm>
            <a:custGeom>
              <a:avLst/>
              <a:gdLst>
                <a:gd name="T0" fmla="*/ 14 w 121"/>
                <a:gd name="T1" fmla="*/ 12 h 149"/>
                <a:gd name="T2" fmla="*/ 14 w 121"/>
                <a:gd name="T3" fmla="*/ 11 h 149"/>
                <a:gd name="T4" fmla="*/ 103 w 121"/>
                <a:gd name="T5" fmla="*/ 3 h 149"/>
                <a:gd name="T6" fmla="*/ 111 w 121"/>
                <a:gd name="T7" fmla="*/ 4 h 149"/>
                <a:gd name="T8" fmla="*/ 36 w 121"/>
                <a:gd name="T9" fmla="*/ 149 h 149"/>
                <a:gd name="T10" fmla="*/ 0 w 121"/>
                <a:gd name="T11" fmla="*/ 60 h 149"/>
                <a:gd name="T12" fmla="*/ 14 w 121"/>
                <a:gd name="T13" fmla="*/ 12 h 149"/>
              </a:gdLst>
              <a:ahLst/>
              <a:cxnLst>
                <a:cxn ang="0">
                  <a:pos x="T0" y="T1"/>
                </a:cxn>
                <a:cxn ang="0">
                  <a:pos x="T2" y="T3"/>
                </a:cxn>
                <a:cxn ang="0">
                  <a:pos x="T4" y="T5"/>
                </a:cxn>
                <a:cxn ang="0">
                  <a:pos x="T6" y="T7"/>
                </a:cxn>
                <a:cxn ang="0">
                  <a:pos x="T8" y="T9"/>
                </a:cxn>
                <a:cxn ang="0">
                  <a:pos x="T10" y="T11"/>
                </a:cxn>
                <a:cxn ang="0">
                  <a:pos x="T12" y="T13"/>
                </a:cxn>
              </a:cxnLst>
              <a:rect l="0" t="0" r="r" b="b"/>
              <a:pathLst>
                <a:path w="121" h="149">
                  <a:moveTo>
                    <a:pt x="14" y="12"/>
                  </a:moveTo>
                  <a:cubicBezTo>
                    <a:pt x="14" y="11"/>
                    <a:pt x="14" y="11"/>
                    <a:pt x="14" y="11"/>
                  </a:cubicBezTo>
                  <a:cubicBezTo>
                    <a:pt x="46" y="2"/>
                    <a:pt x="77" y="0"/>
                    <a:pt x="103" y="3"/>
                  </a:cubicBezTo>
                  <a:cubicBezTo>
                    <a:pt x="106" y="3"/>
                    <a:pt x="108" y="4"/>
                    <a:pt x="111" y="4"/>
                  </a:cubicBezTo>
                  <a:cubicBezTo>
                    <a:pt x="121" y="63"/>
                    <a:pt x="91" y="122"/>
                    <a:pt x="36" y="149"/>
                  </a:cubicBezTo>
                  <a:cubicBezTo>
                    <a:pt x="0" y="60"/>
                    <a:pt x="0" y="60"/>
                    <a:pt x="0" y="60"/>
                  </a:cubicBezTo>
                  <a:cubicBezTo>
                    <a:pt x="15" y="50"/>
                    <a:pt x="22" y="30"/>
                    <a:pt x="14" y="12"/>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2"/>
            <p:cNvSpPr/>
            <p:nvPr/>
          </p:nvSpPr>
          <p:spPr bwMode="auto">
            <a:xfrm>
              <a:off x="3392487" y="1343819"/>
              <a:ext cx="417513" cy="360363"/>
            </a:xfrm>
            <a:custGeom>
              <a:avLst/>
              <a:gdLst>
                <a:gd name="T0" fmla="*/ 74 w 155"/>
                <a:gd name="T1" fmla="*/ 0 h 134"/>
                <a:gd name="T2" fmla="*/ 74 w 155"/>
                <a:gd name="T3" fmla="*/ 2 h 134"/>
                <a:gd name="T4" fmla="*/ 119 w 155"/>
                <a:gd name="T5" fmla="*/ 26 h 134"/>
                <a:gd name="T6" fmla="*/ 155 w 155"/>
                <a:gd name="T7" fmla="*/ 114 h 134"/>
                <a:gd name="T8" fmla="*/ 0 w 155"/>
                <a:gd name="T9" fmla="*/ 65 h 134"/>
                <a:gd name="T10" fmla="*/ 5 w 155"/>
                <a:gd name="T11" fmla="*/ 58 h 134"/>
                <a:gd name="T12" fmla="*/ 74 w 155"/>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155" h="134">
                  <a:moveTo>
                    <a:pt x="74" y="0"/>
                  </a:moveTo>
                  <a:cubicBezTo>
                    <a:pt x="74" y="2"/>
                    <a:pt x="74" y="2"/>
                    <a:pt x="74" y="2"/>
                  </a:cubicBezTo>
                  <a:cubicBezTo>
                    <a:pt x="82" y="19"/>
                    <a:pt x="100" y="29"/>
                    <a:pt x="119" y="26"/>
                  </a:cubicBezTo>
                  <a:cubicBezTo>
                    <a:pt x="155" y="114"/>
                    <a:pt x="155" y="114"/>
                    <a:pt x="155" y="114"/>
                  </a:cubicBezTo>
                  <a:cubicBezTo>
                    <a:pt x="97" y="134"/>
                    <a:pt x="35" y="113"/>
                    <a:pt x="0" y="65"/>
                  </a:cubicBezTo>
                  <a:cubicBezTo>
                    <a:pt x="2" y="62"/>
                    <a:pt x="3" y="60"/>
                    <a:pt x="5" y="58"/>
                  </a:cubicBezTo>
                  <a:cubicBezTo>
                    <a:pt x="21" y="37"/>
                    <a:pt x="45" y="17"/>
                    <a:pt x="74" y="0"/>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3"/>
            <p:cNvSpPr/>
            <p:nvPr/>
          </p:nvSpPr>
          <p:spPr bwMode="auto">
            <a:xfrm>
              <a:off x="3178175" y="1647031"/>
              <a:ext cx="784225" cy="317500"/>
            </a:xfrm>
            <a:custGeom>
              <a:avLst/>
              <a:gdLst>
                <a:gd name="T0" fmla="*/ 21 w 292"/>
                <a:gd name="T1" fmla="*/ 106 h 118"/>
                <a:gd name="T2" fmla="*/ 28 w 292"/>
                <a:gd name="T3" fmla="*/ 90 h 118"/>
                <a:gd name="T4" fmla="*/ 28 w 292"/>
                <a:gd name="T5" fmla="*/ 90 h 118"/>
                <a:gd name="T6" fmla="*/ 24 w 292"/>
                <a:gd name="T7" fmla="*/ 66 h 118"/>
                <a:gd name="T8" fmla="*/ 24 w 292"/>
                <a:gd name="T9" fmla="*/ 66 h 118"/>
                <a:gd name="T10" fmla="*/ 77 w 292"/>
                <a:gd name="T11" fmla="*/ 25 h 118"/>
                <a:gd name="T12" fmla="*/ 77 w 292"/>
                <a:gd name="T13" fmla="*/ 25 h 118"/>
                <a:gd name="T14" fmla="*/ 140 w 292"/>
                <a:gd name="T15" fmla="*/ 54 h 118"/>
                <a:gd name="T16" fmla="*/ 140 w 292"/>
                <a:gd name="T17" fmla="*/ 54 h 118"/>
                <a:gd name="T18" fmla="*/ 189 w 292"/>
                <a:gd name="T19" fmla="*/ 94 h 118"/>
                <a:gd name="T20" fmla="*/ 189 w 292"/>
                <a:gd name="T21" fmla="*/ 94 h 118"/>
                <a:gd name="T22" fmla="*/ 240 w 292"/>
                <a:gd name="T23" fmla="*/ 117 h 118"/>
                <a:gd name="T24" fmla="*/ 240 w 292"/>
                <a:gd name="T25" fmla="*/ 117 h 118"/>
                <a:gd name="T26" fmla="*/ 278 w 292"/>
                <a:gd name="T27" fmla="*/ 100 h 118"/>
                <a:gd name="T28" fmla="*/ 278 w 292"/>
                <a:gd name="T29" fmla="*/ 100 h 118"/>
                <a:gd name="T30" fmla="*/ 292 w 292"/>
                <a:gd name="T31" fmla="*/ 69 h 118"/>
                <a:gd name="T32" fmla="*/ 292 w 292"/>
                <a:gd name="T33" fmla="*/ 69 h 118"/>
                <a:gd name="T34" fmla="*/ 279 w 292"/>
                <a:gd name="T35" fmla="*/ 29 h 118"/>
                <a:gd name="T36" fmla="*/ 279 w 292"/>
                <a:gd name="T37" fmla="*/ 29 h 118"/>
                <a:gd name="T38" fmla="*/ 265 w 292"/>
                <a:gd name="T39" fmla="*/ 13 h 118"/>
                <a:gd name="T40" fmla="*/ 265 w 292"/>
                <a:gd name="T41" fmla="*/ 13 h 118"/>
                <a:gd name="T42" fmla="*/ 248 w 292"/>
                <a:gd name="T43" fmla="*/ 14 h 118"/>
                <a:gd name="T44" fmla="*/ 248 w 292"/>
                <a:gd name="T45" fmla="*/ 14 h 118"/>
                <a:gd name="T46" fmla="*/ 249 w 292"/>
                <a:gd name="T47" fmla="*/ 31 h 118"/>
                <a:gd name="T48" fmla="*/ 249 w 292"/>
                <a:gd name="T49" fmla="*/ 31 h 118"/>
                <a:gd name="T50" fmla="*/ 249 w 292"/>
                <a:gd name="T51" fmla="*/ 32 h 118"/>
                <a:gd name="T52" fmla="*/ 249 w 292"/>
                <a:gd name="T53" fmla="*/ 32 h 118"/>
                <a:gd name="T54" fmla="*/ 252 w 292"/>
                <a:gd name="T55" fmla="*/ 34 h 118"/>
                <a:gd name="T56" fmla="*/ 252 w 292"/>
                <a:gd name="T57" fmla="*/ 34 h 118"/>
                <a:gd name="T58" fmla="*/ 259 w 292"/>
                <a:gd name="T59" fmla="*/ 43 h 118"/>
                <a:gd name="T60" fmla="*/ 259 w 292"/>
                <a:gd name="T61" fmla="*/ 43 h 118"/>
                <a:gd name="T62" fmla="*/ 267 w 292"/>
                <a:gd name="T63" fmla="*/ 67 h 118"/>
                <a:gd name="T64" fmla="*/ 267 w 292"/>
                <a:gd name="T65" fmla="*/ 67 h 118"/>
                <a:gd name="T66" fmla="*/ 260 w 292"/>
                <a:gd name="T67" fmla="*/ 84 h 118"/>
                <a:gd name="T68" fmla="*/ 260 w 292"/>
                <a:gd name="T69" fmla="*/ 84 h 118"/>
                <a:gd name="T70" fmla="*/ 241 w 292"/>
                <a:gd name="T71" fmla="*/ 92 h 118"/>
                <a:gd name="T72" fmla="*/ 241 w 292"/>
                <a:gd name="T73" fmla="*/ 92 h 118"/>
                <a:gd name="T74" fmla="*/ 203 w 292"/>
                <a:gd name="T75" fmla="*/ 74 h 118"/>
                <a:gd name="T76" fmla="*/ 203 w 292"/>
                <a:gd name="T77" fmla="*/ 74 h 118"/>
                <a:gd name="T78" fmla="*/ 156 w 292"/>
                <a:gd name="T79" fmla="*/ 35 h 118"/>
                <a:gd name="T80" fmla="*/ 156 w 292"/>
                <a:gd name="T81" fmla="*/ 35 h 118"/>
                <a:gd name="T82" fmla="*/ 78 w 292"/>
                <a:gd name="T83" fmla="*/ 1 h 118"/>
                <a:gd name="T84" fmla="*/ 78 w 292"/>
                <a:gd name="T85" fmla="*/ 1 h 118"/>
                <a:gd name="T86" fmla="*/ 24 w 292"/>
                <a:gd name="T87" fmla="*/ 17 h 118"/>
                <a:gd name="T88" fmla="*/ 24 w 292"/>
                <a:gd name="T89" fmla="*/ 17 h 118"/>
                <a:gd name="T90" fmla="*/ 0 w 292"/>
                <a:gd name="T91" fmla="*/ 65 h 118"/>
                <a:gd name="T92" fmla="*/ 0 w 292"/>
                <a:gd name="T93" fmla="*/ 65 h 118"/>
                <a:gd name="T94" fmla="*/ 5 w 292"/>
                <a:gd name="T95" fmla="*/ 99 h 118"/>
                <a:gd name="T96" fmla="*/ 5 w 292"/>
                <a:gd name="T97" fmla="*/ 99 h 118"/>
                <a:gd name="T98" fmla="*/ 16 w 292"/>
                <a:gd name="T99" fmla="*/ 107 h 118"/>
                <a:gd name="T100" fmla="*/ 16 w 292"/>
                <a:gd name="T101" fmla="*/ 107 h 118"/>
                <a:gd name="T102" fmla="*/ 21 w 292"/>
                <a:gd name="T103" fmla="*/ 10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2" h="118">
                  <a:moveTo>
                    <a:pt x="21" y="106"/>
                  </a:moveTo>
                  <a:cubicBezTo>
                    <a:pt x="27" y="104"/>
                    <a:pt x="31" y="97"/>
                    <a:pt x="28" y="90"/>
                  </a:cubicBezTo>
                  <a:cubicBezTo>
                    <a:pt x="28" y="90"/>
                    <a:pt x="28" y="90"/>
                    <a:pt x="28" y="90"/>
                  </a:cubicBezTo>
                  <a:cubicBezTo>
                    <a:pt x="25" y="81"/>
                    <a:pt x="24" y="73"/>
                    <a:pt x="24" y="66"/>
                  </a:cubicBezTo>
                  <a:cubicBezTo>
                    <a:pt x="24" y="66"/>
                    <a:pt x="24" y="66"/>
                    <a:pt x="24" y="66"/>
                  </a:cubicBezTo>
                  <a:cubicBezTo>
                    <a:pt x="26" y="41"/>
                    <a:pt x="46" y="24"/>
                    <a:pt x="77" y="25"/>
                  </a:cubicBezTo>
                  <a:cubicBezTo>
                    <a:pt x="77" y="25"/>
                    <a:pt x="77" y="25"/>
                    <a:pt x="77" y="25"/>
                  </a:cubicBezTo>
                  <a:cubicBezTo>
                    <a:pt x="95" y="26"/>
                    <a:pt x="117" y="34"/>
                    <a:pt x="140" y="54"/>
                  </a:cubicBezTo>
                  <a:cubicBezTo>
                    <a:pt x="140" y="54"/>
                    <a:pt x="140" y="54"/>
                    <a:pt x="140" y="54"/>
                  </a:cubicBezTo>
                  <a:cubicBezTo>
                    <a:pt x="155" y="67"/>
                    <a:pt x="172" y="82"/>
                    <a:pt x="189" y="94"/>
                  </a:cubicBezTo>
                  <a:cubicBezTo>
                    <a:pt x="189" y="94"/>
                    <a:pt x="189" y="94"/>
                    <a:pt x="189" y="94"/>
                  </a:cubicBezTo>
                  <a:cubicBezTo>
                    <a:pt x="205" y="106"/>
                    <a:pt x="222" y="116"/>
                    <a:pt x="240" y="117"/>
                  </a:cubicBezTo>
                  <a:cubicBezTo>
                    <a:pt x="240" y="117"/>
                    <a:pt x="240" y="117"/>
                    <a:pt x="240" y="117"/>
                  </a:cubicBezTo>
                  <a:cubicBezTo>
                    <a:pt x="254" y="118"/>
                    <a:pt x="268" y="112"/>
                    <a:pt x="278" y="100"/>
                  </a:cubicBezTo>
                  <a:cubicBezTo>
                    <a:pt x="278" y="100"/>
                    <a:pt x="278" y="100"/>
                    <a:pt x="278" y="100"/>
                  </a:cubicBezTo>
                  <a:cubicBezTo>
                    <a:pt x="287" y="90"/>
                    <a:pt x="291" y="79"/>
                    <a:pt x="292" y="69"/>
                  </a:cubicBezTo>
                  <a:cubicBezTo>
                    <a:pt x="292" y="69"/>
                    <a:pt x="292" y="69"/>
                    <a:pt x="292" y="69"/>
                  </a:cubicBezTo>
                  <a:cubicBezTo>
                    <a:pt x="292" y="52"/>
                    <a:pt x="285" y="39"/>
                    <a:pt x="279" y="29"/>
                  </a:cubicBezTo>
                  <a:cubicBezTo>
                    <a:pt x="279" y="29"/>
                    <a:pt x="279" y="29"/>
                    <a:pt x="279" y="29"/>
                  </a:cubicBezTo>
                  <a:cubicBezTo>
                    <a:pt x="272" y="19"/>
                    <a:pt x="265" y="13"/>
                    <a:pt x="265" y="13"/>
                  </a:cubicBezTo>
                  <a:cubicBezTo>
                    <a:pt x="265" y="13"/>
                    <a:pt x="265" y="13"/>
                    <a:pt x="265" y="13"/>
                  </a:cubicBezTo>
                  <a:cubicBezTo>
                    <a:pt x="260" y="9"/>
                    <a:pt x="252" y="9"/>
                    <a:pt x="248" y="14"/>
                  </a:cubicBezTo>
                  <a:cubicBezTo>
                    <a:pt x="248" y="14"/>
                    <a:pt x="248" y="14"/>
                    <a:pt x="248" y="14"/>
                  </a:cubicBezTo>
                  <a:cubicBezTo>
                    <a:pt x="243" y="19"/>
                    <a:pt x="244" y="27"/>
                    <a:pt x="249" y="31"/>
                  </a:cubicBezTo>
                  <a:cubicBezTo>
                    <a:pt x="249" y="31"/>
                    <a:pt x="249" y="31"/>
                    <a:pt x="249" y="31"/>
                  </a:cubicBezTo>
                  <a:cubicBezTo>
                    <a:pt x="249" y="31"/>
                    <a:pt x="249" y="31"/>
                    <a:pt x="249" y="32"/>
                  </a:cubicBezTo>
                  <a:cubicBezTo>
                    <a:pt x="249" y="32"/>
                    <a:pt x="249" y="32"/>
                    <a:pt x="249" y="32"/>
                  </a:cubicBezTo>
                  <a:cubicBezTo>
                    <a:pt x="250" y="32"/>
                    <a:pt x="251" y="33"/>
                    <a:pt x="252" y="34"/>
                  </a:cubicBezTo>
                  <a:cubicBezTo>
                    <a:pt x="252" y="34"/>
                    <a:pt x="252" y="34"/>
                    <a:pt x="252" y="34"/>
                  </a:cubicBezTo>
                  <a:cubicBezTo>
                    <a:pt x="253" y="36"/>
                    <a:pt x="256" y="39"/>
                    <a:pt x="259" y="43"/>
                  </a:cubicBezTo>
                  <a:cubicBezTo>
                    <a:pt x="259" y="43"/>
                    <a:pt x="259" y="43"/>
                    <a:pt x="259" y="43"/>
                  </a:cubicBezTo>
                  <a:cubicBezTo>
                    <a:pt x="264" y="50"/>
                    <a:pt x="268" y="59"/>
                    <a:pt x="267" y="67"/>
                  </a:cubicBezTo>
                  <a:cubicBezTo>
                    <a:pt x="267" y="67"/>
                    <a:pt x="267" y="67"/>
                    <a:pt x="267" y="67"/>
                  </a:cubicBezTo>
                  <a:cubicBezTo>
                    <a:pt x="267" y="73"/>
                    <a:pt x="265" y="78"/>
                    <a:pt x="260" y="84"/>
                  </a:cubicBezTo>
                  <a:cubicBezTo>
                    <a:pt x="260" y="84"/>
                    <a:pt x="260" y="84"/>
                    <a:pt x="260" y="84"/>
                  </a:cubicBezTo>
                  <a:cubicBezTo>
                    <a:pt x="253" y="91"/>
                    <a:pt x="248" y="92"/>
                    <a:pt x="241" y="92"/>
                  </a:cubicBezTo>
                  <a:cubicBezTo>
                    <a:pt x="241" y="92"/>
                    <a:pt x="241" y="92"/>
                    <a:pt x="241" y="92"/>
                  </a:cubicBezTo>
                  <a:cubicBezTo>
                    <a:pt x="232" y="92"/>
                    <a:pt x="218" y="85"/>
                    <a:pt x="203" y="74"/>
                  </a:cubicBezTo>
                  <a:cubicBezTo>
                    <a:pt x="203" y="74"/>
                    <a:pt x="203" y="74"/>
                    <a:pt x="203" y="74"/>
                  </a:cubicBezTo>
                  <a:cubicBezTo>
                    <a:pt x="188" y="63"/>
                    <a:pt x="172" y="49"/>
                    <a:pt x="156" y="35"/>
                  </a:cubicBezTo>
                  <a:cubicBezTo>
                    <a:pt x="156" y="35"/>
                    <a:pt x="156" y="35"/>
                    <a:pt x="156" y="35"/>
                  </a:cubicBezTo>
                  <a:cubicBezTo>
                    <a:pt x="130" y="13"/>
                    <a:pt x="103" y="2"/>
                    <a:pt x="78" y="1"/>
                  </a:cubicBezTo>
                  <a:cubicBezTo>
                    <a:pt x="78" y="1"/>
                    <a:pt x="78" y="1"/>
                    <a:pt x="78" y="1"/>
                  </a:cubicBezTo>
                  <a:cubicBezTo>
                    <a:pt x="57" y="0"/>
                    <a:pt x="38" y="5"/>
                    <a:pt x="24" y="17"/>
                  </a:cubicBezTo>
                  <a:cubicBezTo>
                    <a:pt x="24" y="17"/>
                    <a:pt x="24" y="17"/>
                    <a:pt x="24" y="17"/>
                  </a:cubicBezTo>
                  <a:cubicBezTo>
                    <a:pt x="10" y="28"/>
                    <a:pt x="1" y="45"/>
                    <a:pt x="0" y="65"/>
                  </a:cubicBezTo>
                  <a:cubicBezTo>
                    <a:pt x="0" y="65"/>
                    <a:pt x="0" y="65"/>
                    <a:pt x="0" y="65"/>
                  </a:cubicBezTo>
                  <a:cubicBezTo>
                    <a:pt x="0" y="76"/>
                    <a:pt x="1" y="87"/>
                    <a:pt x="5" y="99"/>
                  </a:cubicBezTo>
                  <a:cubicBezTo>
                    <a:pt x="5" y="99"/>
                    <a:pt x="5" y="99"/>
                    <a:pt x="5" y="99"/>
                  </a:cubicBezTo>
                  <a:cubicBezTo>
                    <a:pt x="7" y="103"/>
                    <a:pt x="11" y="106"/>
                    <a:pt x="16" y="107"/>
                  </a:cubicBezTo>
                  <a:cubicBezTo>
                    <a:pt x="16" y="107"/>
                    <a:pt x="16" y="107"/>
                    <a:pt x="16" y="107"/>
                  </a:cubicBezTo>
                  <a:cubicBezTo>
                    <a:pt x="18" y="107"/>
                    <a:pt x="19" y="107"/>
                    <a:pt x="21" y="106"/>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4"/>
            <p:cNvSpPr/>
            <p:nvPr/>
          </p:nvSpPr>
          <p:spPr bwMode="auto">
            <a:xfrm>
              <a:off x="3940175" y="748506"/>
              <a:ext cx="193675" cy="104775"/>
            </a:xfrm>
            <a:custGeom>
              <a:avLst/>
              <a:gdLst>
                <a:gd name="T0" fmla="*/ 1 w 72"/>
                <a:gd name="T1" fmla="*/ 30 h 39"/>
                <a:gd name="T2" fmla="*/ 3 w 72"/>
                <a:gd name="T3" fmla="*/ 35 h 39"/>
                <a:gd name="T4" fmla="*/ 7 w 72"/>
                <a:gd name="T5" fmla="*/ 38 h 39"/>
                <a:gd name="T6" fmla="*/ 70 w 72"/>
                <a:gd name="T7" fmla="*/ 22 h 39"/>
                <a:gd name="T8" fmla="*/ 71 w 72"/>
                <a:gd name="T9" fmla="*/ 17 h 39"/>
                <a:gd name="T10" fmla="*/ 66 w 72"/>
                <a:gd name="T11" fmla="*/ 3 h 39"/>
                <a:gd name="T12" fmla="*/ 62 w 72"/>
                <a:gd name="T13" fmla="*/ 0 h 39"/>
                <a:gd name="T14" fmla="*/ 2 w 72"/>
                <a:gd name="T15" fmla="*/ 25 h 39"/>
                <a:gd name="T16" fmla="*/ 1 w 72"/>
                <a:gd name="T17"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39">
                  <a:moveTo>
                    <a:pt x="1" y="30"/>
                  </a:moveTo>
                  <a:cubicBezTo>
                    <a:pt x="3" y="35"/>
                    <a:pt x="3" y="35"/>
                    <a:pt x="3" y="35"/>
                  </a:cubicBezTo>
                  <a:cubicBezTo>
                    <a:pt x="4" y="37"/>
                    <a:pt x="5" y="39"/>
                    <a:pt x="7" y="38"/>
                  </a:cubicBezTo>
                  <a:cubicBezTo>
                    <a:pt x="70" y="22"/>
                    <a:pt x="70" y="22"/>
                    <a:pt x="70" y="22"/>
                  </a:cubicBezTo>
                  <a:cubicBezTo>
                    <a:pt x="71" y="21"/>
                    <a:pt x="72" y="19"/>
                    <a:pt x="71" y="17"/>
                  </a:cubicBezTo>
                  <a:cubicBezTo>
                    <a:pt x="66" y="3"/>
                    <a:pt x="66" y="3"/>
                    <a:pt x="66" y="3"/>
                  </a:cubicBezTo>
                  <a:cubicBezTo>
                    <a:pt x="65" y="1"/>
                    <a:pt x="64" y="0"/>
                    <a:pt x="62" y="0"/>
                  </a:cubicBezTo>
                  <a:cubicBezTo>
                    <a:pt x="2" y="25"/>
                    <a:pt x="2" y="25"/>
                    <a:pt x="2" y="25"/>
                  </a:cubicBezTo>
                  <a:cubicBezTo>
                    <a:pt x="1" y="26"/>
                    <a:pt x="0" y="28"/>
                    <a:pt x="1" y="3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5"/>
            <p:cNvSpPr/>
            <p:nvPr/>
          </p:nvSpPr>
          <p:spPr bwMode="auto">
            <a:xfrm>
              <a:off x="3876675" y="596106"/>
              <a:ext cx="133350" cy="182563"/>
            </a:xfrm>
            <a:custGeom>
              <a:avLst/>
              <a:gdLst>
                <a:gd name="T0" fmla="*/ 2 w 50"/>
                <a:gd name="T1" fmla="*/ 64 h 68"/>
                <a:gd name="T2" fmla="*/ 7 w 50"/>
                <a:gd name="T3" fmla="*/ 66 h 68"/>
                <a:gd name="T4" fmla="*/ 12 w 50"/>
                <a:gd name="T5" fmla="*/ 66 h 68"/>
                <a:gd name="T6" fmla="*/ 49 w 50"/>
                <a:gd name="T7" fmla="*/ 13 h 68"/>
                <a:gd name="T8" fmla="*/ 47 w 50"/>
                <a:gd name="T9" fmla="*/ 9 h 68"/>
                <a:gd name="T10" fmla="*/ 34 w 50"/>
                <a:gd name="T11" fmla="*/ 1 h 68"/>
                <a:gd name="T12" fmla="*/ 30 w 50"/>
                <a:gd name="T13" fmla="*/ 1 h 68"/>
                <a:gd name="T14" fmla="*/ 0 w 50"/>
                <a:gd name="T15" fmla="*/ 59 h 68"/>
                <a:gd name="T16" fmla="*/ 2 w 50"/>
                <a:gd name="T17"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68">
                  <a:moveTo>
                    <a:pt x="2" y="64"/>
                  </a:moveTo>
                  <a:cubicBezTo>
                    <a:pt x="7" y="66"/>
                    <a:pt x="7" y="66"/>
                    <a:pt x="7" y="66"/>
                  </a:cubicBezTo>
                  <a:cubicBezTo>
                    <a:pt x="9" y="68"/>
                    <a:pt x="11" y="68"/>
                    <a:pt x="12" y="66"/>
                  </a:cubicBezTo>
                  <a:cubicBezTo>
                    <a:pt x="49" y="13"/>
                    <a:pt x="49" y="13"/>
                    <a:pt x="49" y="13"/>
                  </a:cubicBezTo>
                  <a:cubicBezTo>
                    <a:pt x="50" y="12"/>
                    <a:pt x="49" y="10"/>
                    <a:pt x="47" y="9"/>
                  </a:cubicBezTo>
                  <a:cubicBezTo>
                    <a:pt x="34" y="1"/>
                    <a:pt x="34" y="1"/>
                    <a:pt x="34" y="1"/>
                  </a:cubicBezTo>
                  <a:cubicBezTo>
                    <a:pt x="33" y="0"/>
                    <a:pt x="30" y="0"/>
                    <a:pt x="30" y="1"/>
                  </a:cubicBezTo>
                  <a:cubicBezTo>
                    <a:pt x="0" y="59"/>
                    <a:pt x="0" y="59"/>
                    <a:pt x="0" y="59"/>
                  </a:cubicBezTo>
                  <a:cubicBezTo>
                    <a:pt x="0" y="61"/>
                    <a:pt x="1" y="63"/>
                    <a:pt x="2" y="64"/>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 name="标题 2"/>
          <p:cNvSpPr>
            <a:spLocks noGrp="1"/>
          </p:cNvSpPr>
          <p:nvPr>
            <p:ph type="title"/>
          </p:nvPr>
        </p:nvSpPr>
        <p:spPr/>
        <p:txBody>
          <a:bodyPr>
            <a:normAutofit/>
          </a:bodyPr>
          <a:lstStyle/>
          <a:p>
            <a:r>
              <a:rPr lang="zh-CN" altLang="zh-CN" dirty="0"/>
              <a:t>（五）区块链</a:t>
            </a:r>
          </a:p>
        </p:txBody>
      </p:sp>
      <p:sp>
        <p:nvSpPr>
          <p:cNvPr id="4" name="内容占位符 3"/>
          <p:cNvSpPr>
            <a:spLocks noGrp="1"/>
          </p:cNvSpPr>
          <p:nvPr>
            <p:ph sz="quarter" idx="10"/>
          </p:nvPr>
        </p:nvSpPr>
        <p:spPr>
          <a:xfrm>
            <a:off x="669925" y="1059815"/>
            <a:ext cx="10574020" cy="788035"/>
          </a:xfrm>
        </p:spPr>
        <p:txBody>
          <a:bodyPr>
            <a:normAutofit/>
          </a:bodyPr>
          <a:lstStyle/>
          <a:p>
            <a:r>
              <a:rPr dirty="0">
                <a:solidFill>
                  <a:schemeClr val="bg1"/>
                </a:solidFill>
              </a:rPr>
              <a:t>3．区块链分类</a:t>
            </a:r>
          </a:p>
        </p:txBody>
      </p:sp>
      <p:sp>
        <p:nvSpPr>
          <p:cNvPr id="13" name="Rectangle: Rounded Corners 41"/>
          <p:cNvSpPr/>
          <p:nvPr/>
        </p:nvSpPr>
        <p:spPr>
          <a:xfrm>
            <a:off x="1261745" y="1880235"/>
            <a:ext cx="3354070" cy="4518025"/>
          </a:xfrm>
          <a:prstGeom prst="roundRect">
            <a:avLst>
              <a:gd name="adj" fmla="val 5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Rectangle 15"/>
          <p:cNvSpPr/>
          <p:nvPr/>
        </p:nvSpPr>
        <p:spPr bwMode="auto">
          <a:xfrm>
            <a:off x="2326640" y="5749290"/>
            <a:ext cx="13970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algn="ctr" eaLnBrk="1" fontAlgn="auto" hangingPunct="1">
              <a:defRPr/>
            </a:pPr>
            <a:r>
              <a:rPr lang="zh-CN" altLang="en-US" sz="2000" dirty="0">
                <a:solidFill>
                  <a:schemeClr val="accent5"/>
                </a:solidFill>
              </a:rPr>
              <a:t>公有区块链</a:t>
            </a:r>
          </a:p>
        </p:txBody>
      </p:sp>
      <p:sp>
        <p:nvSpPr>
          <p:cNvPr id="22" name="矩形 21"/>
          <p:cNvSpPr/>
          <p:nvPr/>
        </p:nvSpPr>
        <p:spPr>
          <a:xfrm>
            <a:off x="1390015" y="1988820"/>
            <a:ext cx="3225800" cy="3156505"/>
          </a:xfrm>
          <a:prstGeom prst="rect">
            <a:avLst/>
          </a:prstGeom>
        </p:spPr>
        <p:txBody>
          <a:bodyPr wrap="square">
            <a:spAutoFit/>
          </a:bodyPr>
          <a:lstStyle/>
          <a:p>
            <a:pPr>
              <a:lnSpc>
                <a:spcPct val="120000"/>
              </a:lnSpc>
            </a:pPr>
            <a:r>
              <a:rPr lang="zh-CN" altLang="en-US" sz="2400" dirty="0">
                <a:solidFill>
                  <a:schemeClr val="bg1"/>
                </a:solidFill>
              </a:rPr>
              <a:t>公有区块链是指世界上的任何个体或团体都可以发起交易，且交易能够获得该区块链的有效确认，任何人都可以参与其共识过程。</a:t>
            </a:r>
          </a:p>
        </p:txBody>
      </p:sp>
      <p:sp>
        <p:nvSpPr>
          <p:cNvPr id="23" name="Rectangle: Rounded Corners 53"/>
          <p:cNvSpPr/>
          <p:nvPr/>
        </p:nvSpPr>
        <p:spPr>
          <a:xfrm>
            <a:off x="4755515" y="1880235"/>
            <a:ext cx="3863975" cy="4517390"/>
          </a:xfrm>
          <a:prstGeom prst="roundRect">
            <a:avLst>
              <a:gd name="adj" fmla="val 5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Rectangle 54"/>
          <p:cNvSpPr/>
          <p:nvPr/>
        </p:nvSpPr>
        <p:spPr bwMode="auto">
          <a:xfrm>
            <a:off x="5997575" y="5749290"/>
            <a:ext cx="156845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algn="ctr">
              <a:defRPr/>
            </a:pPr>
            <a:r>
              <a:rPr lang="zh-CN" altLang="en-US" sz="2000" dirty="0">
                <a:solidFill>
                  <a:schemeClr val="accent5"/>
                </a:solidFill>
              </a:rPr>
              <a:t>行业区块链</a:t>
            </a:r>
          </a:p>
        </p:txBody>
      </p:sp>
      <p:sp>
        <p:nvSpPr>
          <p:cNvPr id="25" name="矩形 24"/>
          <p:cNvSpPr/>
          <p:nvPr/>
        </p:nvSpPr>
        <p:spPr>
          <a:xfrm>
            <a:off x="4978400" y="1989455"/>
            <a:ext cx="3574415" cy="3713709"/>
          </a:xfrm>
          <a:prstGeom prst="rect">
            <a:avLst/>
          </a:prstGeom>
        </p:spPr>
        <p:txBody>
          <a:bodyPr wrap="square">
            <a:spAutoFit/>
          </a:bodyPr>
          <a:lstStyle/>
          <a:p>
            <a:pPr>
              <a:lnSpc>
                <a:spcPct val="120000"/>
              </a:lnSpc>
            </a:pPr>
            <a:r>
              <a:rPr lang="zh-CN" altLang="en-US" sz="2200" dirty="0">
                <a:solidFill>
                  <a:schemeClr val="tx1">
                    <a:lumMod val="75000"/>
                    <a:lumOff val="25000"/>
                  </a:schemeClr>
                </a:solidFill>
              </a:rPr>
              <a:t>行业区块链主要由某个群体或行业内部指定多个预选的节点为记账人，每个块的生成由所有的预选节点共同决定，即预选节点参与共识过程，而其他接入节点可以进行交易，但不涉及记账过程，任何人都可以通过该区块链开放的API进行限定查询。</a:t>
            </a:r>
          </a:p>
        </p:txBody>
      </p:sp>
      <p:grpSp>
        <p:nvGrpSpPr>
          <p:cNvPr id="31" name="组合 30"/>
          <p:cNvGrpSpPr/>
          <p:nvPr/>
        </p:nvGrpSpPr>
        <p:grpSpPr>
          <a:xfrm>
            <a:off x="8758555" y="1880235"/>
            <a:ext cx="2697480" cy="4516755"/>
            <a:chOff x="13793" y="2961"/>
            <a:chExt cx="4248" cy="7113"/>
          </a:xfrm>
        </p:grpSpPr>
        <p:grpSp>
          <p:nvGrpSpPr>
            <p:cNvPr id="26" name="组合 25"/>
            <p:cNvGrpSpPr/>
            <p:nvPr/>
          </p:nvGrpSpPr>
          <p:grpSpPr>
            <a:xfrm>
              <a:off x="13819" y="2961"/>
              <a:ext cx="4222" cy="6592"/>
              <a:chOff x="8277503" y="1742596"/>
              <a:chExt cx="2680784" cy="4185608"/>
            </a:xfrm>
          </p:grpSpPr>
          <p:sp>
            <p:nvSpPr>
              <p:cNvPr id="27" name="Rectangle: Rounded Corners 60"/>
              <p:cNvSpPr/>
              <p:nvPr/>
            </p:nvSpPr>
            <p:spPr>
              <a:xfrm>
                <a:off x="8277503" y="1742596"/>
                <a:ext cx="2680784" cy="4185608"/>
              </a:xfrm>
              <a:prstGeom prst="roundRect">
                <a:avLst>
                  <a:gd name="adj" fmla="val 5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Freeform: Shape 48"/>
              <p:cNvSpPr/>
              <p:nvPr/>
            </p:nvSpPr>
            <p:spPr bwMode="auto">
              <a:xfrm>
                <a:off x="9262055" y="2025634"/>
                <a:ext cx="745316" cy="745316"/>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p:spPr>
            <p:txBody>
              <a:bodyPr anchor="ctr"/>
              <a:lstStyle/>
              <a:p>
                <a:pPr algn="ctr"/>
                <a:endParaRPr/>
              </a:p>
            </p:txBody>
          </p:sp>
          <p:sp>
            <p:nvSpPr>
              <p:cNvPr id="29" name="Rectangle 61"/>
              <p:cNvSpPr/>
              <p:nvPr/>
            </p:nvSpPr>
            <p:spPr bwMode="auto">
              <a:xfrm>
                <a:off x="8417336" y="5219388"/>
                <a:ext cx="2434755" cy="381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defRPr/>
                </a:pPr>
                <a:r>
                  <a:rPr lang="zh-CN" altLang="en-US" sz="1600" dirty="0">
                    <a:solidFill>
                      <a:schemeClr val="accent5"/>
                    </a:solidFill>
                  </a:rPr>
                  <a:t>搜索引擎系统</a:t>
                </a:r>
              </a:p>
            </p:txBody>
          </p:sp>
          <p:sp>
            <p:nvSpPr>
              <p:cNvPr id="30" name="矩形 29"/>
              <p:cNvSpPr/>
              <p:nvPr/>
            </p:nvSpPr>
            <p:spPr>
              <a:xfrm>
                <a:off x="8516458" y="3326484"/>
                <a:ext cx="2236510" cy="1384995"/>
              </a:xfrm>
              <a:prstGeom prst="rect">
                <a:avLst/>
              </a:prstGeom>
            </p:spPr>
            <p:txBody>
              <a:bodyPr wrap="square">
                <a:spAutoFit/>
              </a:bodyPr>
              <a:lstStyle/>
              <a:p>
                <a:pPr>
                  <a:lnSpc>
                    <a:spcPct val="120000"/>
                  </a:lnSpc>
                </a:pPr>
                <a:r>
                  <a:rPr lang="zh-CN" altLang="en-US" sz="1400" dirty="0">
                    <a:solidFill>
                      <a:schemeClr val="bg1"/>
                    </a:solidFill>
                  </a:rPr>
                  <a:t>用户可以在投影仪或者计算机上进行演示也可以将演示文稿打印出来制作成胶片以便应用到更广泛的领域中</a:t>
                </a:r>
              </a:p>
            </p:txBody>
          </p:sp>
        </p:grpSp>
        <p:grpSp>
          <p:nvGrpSpPr>
            <p:cNvPr id="35" name="组合 34"/>
            <p:cNvGrpSpPr/>
            <p:nvPr/>
          </p:nvGrpSpPr>
          <p:grpSpPr>
            <a:xfrm>
              <a:off x="13793" y="2962"/>
              <a:ext cx="4222" cy="7112"/>
              <a:chOff x="8277503" y="1742596"/>
              <a:chExt cx="2680970" cy="4516120"/>
            </a:xfrm>
          </p:grpSpPr>
          <p:sp>
            <p:nvSpPr>
              <p:cNvPr id="36" name="Rectangle: Rounded Corners 60"/>
              <p:cNvSpPr/>
              <p:nvPr/>
            </p:nvSpPr>
            <p:spPr>
              <a:xfrm>
                <a:off x="8277503" y="1742596"/>
                <a:ext cx="2680970" cy="4516120"/>
              </a:xfrm>
              <a:prstGeom prst="roundRect">
                <a:avLst>
                  <a:gd name="adj" fmla="val 5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Rectangle 61"/>
              <p:cNvSpPr/>
              <p:nvPr/>
            </p:nvSpPr>
            <p:spPr bwMode="auto">
              <a:xfrm>
                <a:off x="8718193" y="5600221"/>
                <a:ext cx="1798955"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algn="ctr">
                  <a:defRPr/>
                </a:pPr>
                <a:r>
                  <a:rPr lang="zh-CN" altLang="en-US" sz="2000" dirty="0">
                    <a:solidFill>
                      <a:schemeClr val="accent5"/>
                    </a:solidFill>
                  </a:rPr>
                  <a:t>私有区块链</a:t>
                </a:r>
              </a:p>
            </p:txBody>
          </p:sp>
          <p:sp>
            <p:nvSpPr>
              <p:cNvPr id="39" name="矩形 38"/>
              <p:cNvSpPr/>
              <p:nvPr/>
            </p:nvSpPr>
            <p:spPr>
              <a:xfrm>
                <a:off x="8433856" y="1851181"/>
                <a:ext cx="2515092" cy="3713568"/>
              </a:xfrm>
              <a:prstGeom prst="rect">
                <a:avLst/>
              </a:prstGeom>
            </p:spPr>
            <p:txBody>
              <a:bodyPr wrap="square">
                <a:spAutoFit/>
              </a:bodyPr>
              <a:lstStyle/>
              <a:p>
                <a:pPr>
                  <a:lnSpc>
                    <a:spcPct val="120000"/>
                  </a:lnSpc>
                </a:pPr>
                <a:r>
                  <a:rPr lang="zh-CN" altLang="en-US" sz="2200" dirty="0">
                    <a:solidFill>
                      <a:schemeClr val="bg1"/>
                    </a:solidFill>
                  </a:rPr>
                  <a:t>私有区块链只使用区块链的总账技术进行记账，对象可以是企业，也可以是个人，独享该区块链的写入权限，该链与其他的分布式存储方案不会有太大区别。</a:t>
                </a:r>
              </a:p>
            </p:txBody>
          </p:sp>
        </p:gr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096000" y="4919012"/>
            <a:ext cx="5120640" cy="52354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燕尾形 9"/>
          <p:cNvSpPr/>
          <p:nvPr/>
        </p:nvSpPr>
        <p:spPr>
          <a:xfrm>
            <a:off x="5605235" y="4989853"/>
            <a:ext cx="335280" cy="383863"/>
          </a:xfrm>
          <a:prstGeom prst="chevron">
            <a:avLst>
              <a:gd name="adj" fmla="val 3693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任意多边形 5"/>
          <p:cNvSpPr/>
          <p:nvPr/>
        </p:nvSpPr>
        <p:spPr>
          <a:xfrm>
            <a:off x="8" y="2367432"/>
            <a:ext cx="3708714" cy="3924300"/>
          </a:xfrm>
          <a:custGeom>
            <a:avLst/>
            <a:gdLst>
              <a:gd name="connsiteX0" fmla="*/ 0 w 4922244"/>
              <a:gd name="connsiteY0" fmla="*/ 0 h 5048251"/>
              <a:gd name="connsiteX1" fmla="*/ 1947941 w 4922244"/>
              <a:gd name="connsiteY1" fmla="*/ 0 h 5048251"/>
              <a:gd name="connsiteX2" fmla="*/ 4922244 w 4922244"/>
              <a:gd name="connsiteY2" fmla="*/ 2974304 h 5048251"/>
              <a:gd name="connsiteX3" fmla="*/ 2848297 w 4922244"/>
              <a:gd name="connsiteY3" fmla="*/ 5048251 h 5048251"/>
              <a:gd name="connsiteX4" fmla="*/ 0 w 4922244"/>
              <a:gd name="connsiteY4" fmla="*/ 5048251 h 5048251"/>
              <a:gd name="connsiteX0-1" fmla="*/ 0 w 4922244"/>
              <a:gd name="connsiteY0-2" fmla="*/ 0 h 5048251"/>
              <a:gd name="connsiteX1-3" fmla="*/ 1947941 w 4922244"/>
              <a:gd name="connsiteY1-4" fmla="*/ 0 h 5048251"/>
              <a:gd name="connsiteX2-5" fmla="*/ 4922244 w 4922244"/>
              <a:gd name="connsiteY2-6" fmla="*/ 2899854 h 5048251"/>
              <a:gd name="connsiteX3-7" fmla="*/ 2848297 w 4922244"/>
              <a:gd name="connsiteY3-8" fmla="*/ 5048251 h 5048251"/>
              <a:gd name="connsiteX4-9" fmla="*/ 0 w 4922244"/>
              <a:gd name="connsiteY4-10" fmla="*/ 5048251 h 5048251"/>
              <a:gd name="connsiteX5" fmla="*/ 0 w 4922244"/>
              <a:gd name="connsiteY5" fmla="*/ 0 h 5048251"/>
              <a:gd name="connsiteX0-11" fmla="*/ 0 w 4922244"/>
              <a:gd name="connsiteY0-12" fmla="*/ 0 h 5048251"/>
              <a:gd name="connsiteX1-13" fmla="*/ 1947941 w 4922244"/>
              <a:gd name="connsiteY1-14" fmla="*/ 0 h 5048251"/>
              <a:gd name="connsiteX2-15" fmla="*/ 4922244 w 4922244"/>
              <a:gd name="connsiteY2-16" fmla="*/ 2899854 h 5048251"/>
              <a:gd name="connsiteX3-17" fmla="*/ 2893456 w 4922244"/>
              <a:gd name="connsiteY3-18" fmla="*/ 5033362 h 5048251"/>
              <a:gd name="connsiteX4-19" fmla="*/ 0 w 4922244"/>
              <a:gd name="connsiteY4-20" fmla="*/ 5048251 h 5048251"/>
              <a:gd name="connsiteX5-21" fmla="*/ 0 w 4922244"/>
              <a:gd name="connsiteY5-22" fmla="*/ 0 h 5048251"/>
              <a:gd name="connsiteX0-23" fmla="*/ 0 w 4823147"/>
              <a:gd name="connsiteY0-24" fmla="*/ 0 h 5048251"/>
              <a:gd name="connsiteX1-25" fmla="*/ 1947941 w 4823147"/>
              <a:gd name="connsiteY1-26" fmla="*/ 0 h 5048251"/>
              <a:gd name="connsiteX2-27" fmla="*/ 4823147 w 4823147"/>
              <a:gd name="connsiteY2-28" fmla="*/ 2997879 h 5048251"/>
              <a:gd name="connsiteX3-29" fmla="*/ 2893456 w 4823147"/>
              <a:gd name="connsiteY3-30" fmla="*/ 5033362 h 5048251"/>
              <a:gd name="connsiteX4-31" fmla="*/ 0 w 4823147"/>
              <a:gd name="connsiteY4-32" fmla="*/ 5048251 h 5048251"/>
              <a:gd name="connsiteX5-33" fmla="*/ 0 w 4823147"/>
              <a:gd name="connsiteY5-34" fmla="*/ 0 h 504825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4823147" h="5048251">
                <a:moveTo>
                  <a:pt x="0" y="0"/>
                </a:moveTo>
                <a:lnTo>
                  <a:pt x="1947941" y="0"/>
                </a:lnTo>
                <a:lnTo>
                  <a:pt x="4823147" y="2997879"/>
                </a:lnTo>
                <a:lnTo>
                  <a:pt x="2893456" y="5033362"/>
                </a:lnTo>
                <a:lnTo>
                  <a:pt x="0" y="5048251"/>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7"/>
          <p:cNvSpPr/>
          <p:nvPr/>
        </p:nvSpPr>
        <p:spPr>
          <a:xfrm>
            <a:off x="1672773" y="0"/>
            <a:ext cx="3269617" cy="4710896"/>
          </a:xfrm>
          <a:custGeom>
            <a:avLst/>
            <a:gdLst>
              <a:gd name="connsiteX0" fmla="*/ 0 w 4336612"/>
              <a:gd name="connsiteY0" fmla="*/ 0 h 5048251"/>
              <a:gd name="connsiteX1" fmla="*/ 1362309 w 4336612"/>
              <a:gd name="connsiteY1" fmla="*/ 0 h 5048251"/>
              <a:gd name="connsiteX2" fmla="*/ 4336612 w 4336612"/>
              <a:gd name="connsiteY2" fmla="*/ 2974304 h 5048251"/>
              <a:gd name="connsiteX3" fmla="*/ 2262665 w 4336612"/>
              <a:gd name="connsiteY3" fmla="*/ 5048251 h 5048251"/>
              <a:gd name="connsiteX4" fmla="*/ 900356 w 4336612"/>
              <a:gd name="connsiteY4" fmla="*/ 5048251 h 5048251"/>
              <a:gd name="connsiteX5" fmla="*/ 2974303 w 4336612"/>
              <a:gd name="connsiteY5" fmla="*/ 2974304 h 5048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36612" h="5048251">
                <a:moveTo>
                  <a:pt x="0" y="0"/>
                </a:moveTo>
                <a:lnTo>
                  <a:pt x="1362309" y="0"/>
                </a:lnTo>
                <a:lnTo>
                  <a:pt x="4336612" y="2974304"/>
                </a:lnTo>
                <a:lnTo>
                  <a:pt x="2262665" y="5048251"/>
                </a:lnTo>
                <a:lnTo>
                  <a:pt x="900356" y="5048251"/>
                </a:lnTo>
                <a:lnTo>
                  <a:pt x="2974303" y="2974304"/>
                </a:ln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1"/>
          <p:cNvSpPr txBox="1"/>
          <p:nvPr/>
        </p:nvSpPr>
        <p:spPr>
          <a:xfrm>
            <a:off x="7481744" y="1762421"/>
            <a:ext cx="3338656" cy="521970"/>
          </a:xfrm>
          <a:prstGeom prst="rect">
            <a:avLst/>
          </a:prstGeom>
          <a:noFill/>
        </p:spPr>
        <p:txBody>
          <a:bodyPr wrap="square" rtlCol="0">
            <a:spAutoFit/>
            <a:scene3d>
              <a:camera prst="orthographicFront"/>
              <a:lightRig rig="threePt" dir="t"/>
            </a:scene3d>
            <a:sp3d contourW="12700"/>
          </a:bodyPr>
          <a:lstStyle/>
          <a:p>
            <a:r>
              <a:rPr lang="zh-CN" altLang="en-US" sz="2800" dirty="0">
                <a:solidFill>
                  <a:schemeClr val="tx1"/>
                </a:solidFill>
              </a:rPr>
              <a:t>认识云计算</a:t>
            </a:r>
          </a:p>
        </p:txBody>
      </p:sp>
      <p:sp>
        <p:nvSpPr>
          <p:cNvPr id="15" name="文本框 18"/>
          <p:cNvSpPr txBox="1"/>
          <p:nvPr/>
        </p:nvSpPr>
        <p:spPr>
          <a:xfrm>
            <a:off x="7390304" y="2846640"/>
            <a:ext cx="4115896" cy="521970"/>
          </a:xfrm>
          <a:prstGeom prst="rect">
            <a:avLst/>
          </a:prstGeom>
          <a:noFill/>
        </p:spPr>
        <p:txBody>
          <a:bodyPr wrap="square" rtlCol="0">
            <a:spAutoFit/>
            <a:scene3d>
              <a:camera prst="orthographicFront"/>
              <a:lightRig rig="threePt" dir="t"/>
            </a:scene3d>
            <a:sp3d contourW="12700"/>
          </a:bodyPr>
          <a:lstStyle/>
          <a:p>
            <a:r>
              <a:rPr lang="zh-CN" altLang="en-US" sz="2800" dirty="0">
                <a:solidFill>
                  <a:schemeClr val="tx1"/>
                </a:solidFill>
              </a:rPr>
              <a:t>认识大数据</a:t>
            </a:r>
          </a:p>
        </p:txBody>
      </p:sp>
      <p:pic>
        <p:nvPicPr>
          <p:cNvPr id="19" name="图片 18" descr="C:\Users\Administrator\Desktop\新建文件夹\Virtual business modern technology photos part 4 (5).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val="0"/>
              </a:ext>
            </a:extLst>
          </a:blip>
          <a:srcRect l="42756" t="5840" r="1551" b="1721"/>
          <a:stretch>
            <a:fillRect/>
          </a:stretch>
        </p:blipFill>
        <p:spPr bwMode="auto">
          <a:xfrm>
            <a:off x="0" y="2560109"/>
            <a:ext cx="3546499" cy="3924300"/>
          </a:xfrm>
          <a:custGeom>
            <a:avLst/>
            <a:gdLst>
              <a:gd name="connsiteX0" fmla="*/ 0 w 3546499"/>
              <a:gd name="connsiteY0" fmla="*/ 0 h 3924300"/>
              <a:gd name="connsiteX1" fmla="*/ 1403500 w 3546499"/>
              <a:gd name="connsiteY1" fmla="*/ 0 h 3924300"/>
              <a:gd name="connsiteX2" fmla="*/ 3546499 w 3546499"/>
              <a:gd name="connsiteY2" fmla="*/ 2312100 h 3924300"/>
              <a:gd name="connsiteX3" fmla="*/ 2052211 w 3546499"/>
              <a:gd name="connsiteY3" fmla="*/ 3924300 h 3924300"/>
              <a:gd name="connsiteX4" fmla="*/ 0 w 3546499"/>
              <a:gd name="connsiteY4" fmla="*/ 3924300 h 392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46499" h="3924300">
                <a:moveTo>
                  <a:pt x="0" y="0"/>
                </a:moveTo>
                <a:lnTo>
                  <a:pt x="1403500" y="0"/>
                </a:lnTo>
                <a:lnTo>
                  <a:pt x="3546499" y="2312100"/>
                </a:lnTo>
                <a:lnTo>
                  <a:pt x="2052211" y="3924300"/>
                </a:lnTo>
                <a:lnTo>
                  <a:pt x="0" y="3924300"/>
                </a:lnTo>
                <a:close/>
              </a:path>
            </a:pathLst>
          </a:custGeom>
          <a:noFill/>
          <a:extLst>
            <a:ext uri="{909E8E84-426E-40DD-AFC4-6F175D3DCCD1}">
              <a14:hiddenFill xmlns:a14="http://schemas.microsoft.com/office/drawing/2010/main">
                <a:solidFill>
                  <a:srgbClr val="FFFFFF"/>
                </a:solidFill>
              </a14:hiddenFill>
            </a:ext>
          </a:extLst>
        </p:spPr>
      </p:pic>
      <p:sp>
        <p:nvSpPr>
          <p:cNvPr id="3" name="文本框 2"/>
          <p:cNvSpPr txBox="1"/>
          <p:nvPr/>
        </p:nvSpPr>
        <p:spPr>
          <a:xfrm>
            <a:off x="911474" y="1255430"/>
            <a:ext cx="1723549" cy="1015663"/>
          </a:xfrm>
          <a:prstGeom prst="rect">
            <a:avLst/>
          </a:prstGeom>
          <a:noFill/>
        </p:spPr>
        <p:txBody>
          <a:bodyPr wrap="none" rtlCol="0">
            <a:spAutoFit/>
          </a:bodyPr>
          <a:lstStyle/>
          <a:p>
            <a:pPr algn="ctr"/>
            <a:r>
              <a:rPr lang="zh-CN" altLang="en-US" sz="6000" dirty="0">
                <a:solidFill>
                  <a:schemeClr val="accent3"/>
                </a:solidFill>
                <a:latin typeface="Impact" panose="020B0806030902050204" pitchFamily="34" charset="0"/>
              </a:rPr>
              <a:t>目录</a:t>
            </a:r>
          </a:p>
        </p:txBody>
      </p:sp>
      <p:sp>
        <p:nvSpPr>
          <p:cNvPr id="20" name="文本框 18"/>
          <p:cNvSpPr txBox="1"/>
          <p:nvPr/>
        </p:nvSpPr>
        <p:spPr>
          <a:xfrm>
            <a:off x="7390304" y="3965959"/>
            <a:ext cx="4115896" cy="521970"/>
          </a:xfrm>
          <a:prstGeom prst="rect">
            <a:avLst/>
          </a:prstGeom>
          <a:noFill/>
        </p:spPr>
        <p:txBody>
          <a:bodyPr wrap="square" rtlCol="0">
            <a:spAutoFit/>
            <a:scene3d>
              <a:camera prst="orthographicFront"/>
              <a:lightRig rig="threePt" dir="t"/>
            </a:scene3d>
            <a:sp3d contourW="12700"/>
          </a:bodyPr>
          <a:lstStyle/>
          <a:p>
            <a:r>
              <a:rPr lang="zh-CN" altLang="en-US" sz="2800" dirty="0">
                <a:solidFill>
                  <a:schemeClr val="tx1"/>
                </a:solidFill>
              </a:rPr>
              <a:t>认识其他新兴技术</a:t>
            </a:r>
          </a:p>
        </p:txBody>
      </p:sp>
      <p:sp>
        <p:nvSpPr>
          <p:cNvPr id="4" name="TextBox 3"/>
          <p:cNvSpPr txBox="1"/>
          <p:nvPr/>
        </p:nvSpPr>
        <p:spPr>
          <a:xfrm>
            <a:off x="6115050" y="1763261"/>
            <a:ext cx="1366694" cy="523220"/>
          </a:xfrm>
          <a:prstGeom prst="rect">
            <a:avLst/>
          </a:prstGeom>
          <a:noFill/>
          <a:ln>
            <a:noFill/>
          </a:ln>
        </p:spPr>
        <p:txBody>
          <a:bodyPr wrap="square" rtlCol="0">
            <a:spAutoFit/>
          </a:bodyPr>
          <a:lstStyle/>
          <a:p>
            <a:r>
              <a:rPr lang="zh-CN" altLang="en-US" sz="2800" dirty="0"/>
              <a:t>任务一</a:t>
            </a:r>
            <a:endParaRPr lang="en-US" altLang="zh-CN" sz="2800" dirty="0"/>
          </a:p>
        </p:txBody>
      </p:sp>
      <p:sp>
        <p:nvSpPr>
          <p:cNvPr id="22" name="TextBox 21"/>
          <p:cNvSpPr txBox="1"/>
          <p:nvPr/>
        </p:nvSpPr>
        <p:spPr>
          <a:xfrm>
            <a:off x="6115050" y="2859998"/>
            <a:ext cx="1366694" cy="523220"/>
          </a:xfrm>
          <a:prstGeom prst="rect">
            <a:avLst/>
          </a:prstGeom>
          <a:noFill/>
          <a:ln>
            <a:noFill/>
          </a:ln>
        </p:spPr>
        <p:txBody>
          <a:bodyPr wrap="square" rtlCol="0">
            <a:spAutoFit/>
          </a:bodyPr>
          <a:lstStyle/>
          <a:p>
            <a:r>
              <a:rPr lang="zh-CN" altLang="en-US" sz="2800" dirty="0">
                <a:solidFill>
                  <a:schemeClr val="tx1">
                    <a:lumMod val="85000"/>
                    <a:lumOff val="15000"/>
                  </a:schemeClr>
                </a:solidFill>
              </a:rPr>
              <a:t>任务二</a:t>
            </a:r>
            <a:endParaRPr lang="en-US" altLang="zh-CN" sz="2800" dirty="0">
              <a:solidFill>
                <a:schemeClr val="tx1">
                  <a:lumMod val="85000"/>
                  <a:lumOff val="15000"/>
                </a:schemeClr>
              </a:solidFill>
            </a:endParaRPr>
          </a:p>
        </p:txBody>
      </p:sp>
      <p:sp>
        <p:nvSpPr>
          <p:cNvPr id="23" name="TextBox 22"/>
          <p:cNvSpPr txBox="1"/>
          <p:nvPr/>
        </p:nvSpPr>
        <p:spPr>
          <a:xfrm>
            <a:off x="6115050" y="3966406"/>
            <a:ext cx="1366694" cy="523220"/>
          </a:xfrm>
          <a:prstGeom prst="rect">
            <a:avLst/>
          </a:prstGeom>
          <a:noFill/>
          <a:ln>
            <a:noFill/>
          </a:ln>
        </p:spPr>
        <p:txBody>
          <a:bodyPr wrap="square" rtlCol="0">
            <a:spAutoFit/>
          </a:bodyPr>
          <a:lstStyle/>
          <a:p>
            <a:r>
              <a:rPr lang="zh-CN" altLang="en-US" sz="2800" dirty="0">
                <a:solidFill>
                  <a:schemeClr val="tx1">
                    <a:lumMod val="85000"/>
                    <a:lumOff val="15000"/>
                  </a:schemeClr>
                </a:solidFill>
              </a:rPr>
              <a:t>任务三</a:t>
            </a:r>
            <a:endParaRPr lang="en-US" altLang="zh-CN" sz="2800" dirty="0">
              <a:solidFill>
                <a:schemeClr val="tx1">
                  <a:lumMod val="85000"/>
                  <a:lumOff val="15000"/>
                </a:schemeClr>
              </a:solidFill>
            </a:endParaRPr>
          </a:p>
        </p:txBody>
      </p:sp>
      <p:sp>
        <p:nvSpPr>
          <p:cNvPr id="24" name="TextBox 23"/>
          <p:cNvSpPr txBox="1"/>
          <p:nvPr/>
        </p:nvSpPr>
        <p:spPr>
          <a:xfrm>
            <a:off x="6115050" y="4933560"/>
            <a:ext cx="2023110" cy="523220"/>
          </a:xfrm>
          <a:prstGeom prst="rect">
            <a:avLst/>
          </a:prstGeom>
          <a:noFill/>
          <a:ln>
            <a:noFill/>
          </a:ln>
        </p:spPr>
        <p:txBody>
          <a:bodyPr wrap="square" rtlCol="0">
            <a:spAutoFit/>
          </a:bodyPr>
          <a:lstStyle/>
          <a:p>
            <a:r>
              <a:rPr lang="zh-CN" altLang="en-US" sz="2800" dirty="0">
                <a:solidFill>
                  <a:schemeClr val="bg1"/>
                </a:solidFill>
              </a:rPr>
              <a:t>课后练习</a:t>
            </a:r>
          </a:p>
        </p:txBody>
      </p:sp>
    </p:spTree>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53440" y="213678"/>
            <a:ext cx="8798560" cy="517842"/>
          </a:xfrm>
        </p:spPr>
        <p:txBody>
          <a:bodyPr/>
          <a:lstStyle/>
          <a:p>
            <a:r>
              <a:rPr lang="zh-CN" altLang="en-US" dirty="0"/>
              <a:t>课后练习</a:t>
            </a:r>
          </a:p>
        </p:txBody>
      </p:sp>
      <p:sp>
        <p:nvSpPr>
          <p:cNvPr id="3" name="内容占位符 2"/>
          <p:cNvSpPr>
            <a:spLocks noGrp="1"/>
          </p:cNvSpPr>
          <p:nvPr>
            <p:ph sz="quarter" idx="10"/>
          </p:nvPr>
        </p:nvSpPr>
        <p:spPr>
          <a:xfrm>
            <a:off x="487045" y="988060"/>
            <a:ext cx="11361244" cy="5606415"/>
          </a:xfrm>
        </p:spPr>
        <p:txBody>
          <a:bodyPr>
            <a:normAutofit fontScale="92500" lnSpcReduction="10000"/>
          </a:bodyPr>
          <a:lstStyle/>
          <a:p>
            <a:r>
              <a:rPr dirty="0"/>
              <a:t>（1）下列不属于云计算特点的是（   ）。</a:t>
            </a:r>
          </a:p>
          <a:p>
            <a:r>
              <a:rPr dirty="0" err="1"/>
              <a:t>A．高可扩展性</a:t>
            </a:r>
            <a:r>
              <a:rPr dirty="0"/>
              <a:t>	</a:t>
            </a:r>
            <a:r>
              <a:rPr lang="en-US" dirty="0"/>
              <a:t>	</a:t>
            </a:r>
            <a:r>
              <a:rPr dirty="0" err="1"/>
              <a:t>B．按需服务</a:t>
            </a:r>
            <a:r>
              <a:rPr lang="en-US" dirty="0"/>
              <a:t>		</a:t>
            </a:r>
            <a:r>
              <a:rPr dirty="0" err="1"/>
              <a:t>C．高可靠性</a:t>
            </a:r>
            <a:r>
              <a:rPr dirty="0"/>
              <a:t>		</a:t>
            </a:r>
            <a:r>
              <a:rPr dirty="0" err="1"/>
              <a:t>D．非网络化</a:t>
            </a:r>
            <a:endParaRPr dirty="0"/>
          </a:p>
          <a:p>
            <a:r>
              <a:rPr dirty="0"/>
              <a:t>（2）下列不属于典型大数据常用单位的是（   ）。</a:t>
            </a:r>
          </a:p>
          <a:p>
            <a:r>
              <a:rPr dirty="0"/>
              <a:t>A．MB		</a:t>
            </a:r>
            <a:r>
              <a:rPr lang="en-US" dirty="0"/>
              <a:t>	</a:t>
            </a:r>
            <a:r>
              <a:rPr dirty="0"/>
              <a:t>B．ZB</a:t>
            </a:r>
            <a:r>
              <a:rPr lang="en-US" dirty="0"/>
              <a:t>			</a:t>
            </a:r>
            <a:r>
              <a:rPr dirty="0"/>
              <a:t>C．PB			D．EB</a:t>
            </a:r>
          </a:p>
          <a:p>
            <a:r>
              <a:rPr dirty="0"/>
              <a:t>（3）AR技术是指（   ）。</a:t>
            </a:r>
          </a:p>
          <a:p>
            <a:r>
              <a:rPr dirty="0" err="1"/>
              <a:t>A．虚拟现实技术</a:t>
            </a:r>
            <a:r>
              <a:rPr dirty="0"/>
              <a:t>		</a:t>
            </a:r>
            <a:r>
              <a:rPr dirty="0" err="1"/>
              <a:t>B．增强现实技术</a:t>
            </a:r>
            <a:endParaRPr dirty="0"/>
          </a:p>
          <a:p>
            <a:r>
              <a:rPr dirty="0" err="1"/>
              <a:t>C．混合现实技术</a:t>
            </a:r>
            <a:r>
              <a:rPr dirty="0"/>
              <a:t>		</a:t>
            </a:r>
            <a:r>
              <a:rPr dirty="0" err="1"/>
              <a:t>D．影像现实技术</a:t>
            </a:r>
            <a:endParaRPr dirty="0"/>
          </a:p>
          <a:p>
            <a:r>
              <a:rPr dirty="0"/>
              <a:t>（4）人工智能涉及（   ）</a:t>
            </a:r>
            <a:r>
              <a:rPr dirty="0" err="1"/>
              <a:t>学科知识</a:t>
            </a:r>
            <a:r>
              <a:rPr dirty="0"/>
              <a:t>。</a:t>
            </a:r>
          </a:p>
          <a:p>
            <a:r>
              <a:rPr dirty="0" err="1"/>
              <a:t>A．计算机科学</a:t>
            </a:r>
            <a:r>
              <a:rPr dirty="0"/>
              <a:t>	</a:t>
            </a:r>
            <a:r>
              <a:rPr lang="en-US" dirty="0"/>
              <a:t>	</a:t>
            </a:r>
            <a:r>
              <a:rPr dirty="0" err="1"/>
              <a:t>B．心理学</a:t>
            </a:r>
            <a:r>
              <a:rPr lang="en-US" dirty="0"/>
              <a:t>		</a:t>
            </a:r>
            <a:r>
              <a:rPr dirty="0" err="1"/>
              <a:t>C．哲学</a:t>
            </a:r>
            <a:r>
              <a:rPr dirty="0"/>
              <a:t>		</a:t>
            </a:r>
            <a:r>
              <a:rPr dirty="0" err="1"/>
              <a:t>D．语言学</a:t>
            </a:r>
            <a:endParaRPr dirty="0"/>
          </a:p>
          <a:p>
            <a:r>
              <a:rPr dirty="0"/>
              <a:t>（5）区块链是（   ）</a:t>
            </a:r>
            <a:r>
              <a:rPr dirty="0" err="1"/>
              <a:t>计算机技术的新型应用模式</a:t>
            </a:r>
            <a:r>
              <a:rPr dirty="0"/>
              <a:t>。</a:t>
            </a:r>
          </a:p>
          <a:p>
            <a:r>
              <a:rPr dirty="0" err="1"/>
              <a:t>A．分布式数据存储</a:t>
            </a:r>
            <a:r>
              <a:rPr dirty="0"/>
              <a:t>	</a:t>
            </a:r>
            <a:r>
              <a:rPr dirty="0" err="1"/>
              <a:t>B．点对点传输</a:t>
            </a:r>
            <a:r>
              <a:rPr lang="en-US" dirty="0"/>
              <a:t>	</a:t>
            </a:r>
            <a:r>
              <a:rPr dirty="0" err="1"/>
              <a:t>C．共识机制</a:t>
            </a:r>
            <a:r>
              <a:rPr dirty="0"/>
              <a:t>		</a:t>
            </a:r>
            <a:r>
              <a:rPr dirty="0" err="1"/>
              <a:t>D．加密算法</a:t>
            </a:r>
            <a:endParaRPr dirty="0"/>
          </a:p>
          <a:p>
            <a:r>
              <a:rPr dirty="0"/>
              <a:t>（6）区块链的主要特征有（   ）。</a:t>
            </a:r>
          </a:p>
          <a:p>
            <a:r>
              <a:rPr dirty="0" err="1"/>
              <a:t>A．中心化</a:t>
            </a:r>
            <a:r>
              <a:rPr dirty="0"/>
              <a:t>	</a:t>
            </a:r>
            <a:r>
              <a:rPr lang="en-US" dirty="0"/>
              <a:t>	</a:t>
            </a:r>
            <a:r>
              <a:rPr dirty="0" err="1"/>
              <a:t>B．匿名性</a:t>
            </a:r>
            <a:r>
              <a:rPr lang="en-US" dirty="0"/>
              <a:t>		</a:t>
            </a:r>
            <a:r>
              <a:rPr dirty="0" err="1"/>
              <a:t>C．不自治性</a:t>
            </a:r>
            <a:r>
              <a:rPr dirty="0"/>
              <a:t>		</a:t>
            </a:r>
            <a:r>
              <a:rPr dirty="0" err="1"/>
              <a:t>D．信息可篡改</a:t>
            </a:r>
            <a:endParaRPr dirty="0"/>
          </a:p>
        </p:txBody>
      </p:sp>
      <p:cxnSp>
        <p:nvCxnSpPr>
          <p:cNvPr id="12" name="直接箭头连接符 11"/>
          <p:cNvCxnSpPr/>
          <p:nvPr/>
        </p:nvCxnSpPr>
        <p:spPr>
          <a:xfrm>
            <a:off x="0" y="6593840"/>
            <a:ext cx="12192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val="0"/>
              </a:ext>
            </a:extLst>
          </a:blip>
          <a:srcRect b="19574"/>
          <a:stretch/>
        </p:blipFill>
        <p:spPr>
          <a:xfrm flipH="1">
            <a:off x="-54292" y="2980"/>
            <a:ext cx="12246292" cy="5301295"/>
          </a:xfrm>
          <a:prstGeom prst="rect">
            <a:avLst/>
          </a:prstGeom>
        </p:spPr>
      </p:pic>
      <p:sp>
        <p:nvSpPr>
          <p:cNvPr id="7" name="矩形 6"/>
          <p:cNvSpPr/>
          <p:nvPr/>
        </p:nvSpPr>
        <p:spPr>
          <a:xfrm>
            <a:off x="-54292" y="-2"/>
            <a:ext cx="11933776" cy="5301295"/>
          </a:xfrm>
          <a:prstGeom prst="rect">
            <a:avLst/>
          </a:prstGeom>
          <a:solidFill>
            <a:schemeClr val="tx1">
              <a:lumMod val="95000"/>
              <a:lumOff val="5000"/>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2300926" y="0"/>
            <a:ext cx="4336612" cy="5048251"/>
          </a:xfrm>
          <a:custGeom>
            <a:avLst/>
            <a:gdLst>
              <a:gd name="connsiteX0" fmla="*/ 0 w 4336612"/>
              <a:gd name="connsiteY0" fmla="*/ 0 h 5048251"/>
              <a:gd name="connsiteX1" fmla="*/ 1362309 w 4336612"/>
              <a:gd name="connsiteY1" fmla="*/ 0 h 5048251"/>
              <a:gd name="connsiteX2" fmla="*/ 4336612 w 4336612"/>
              <a:gd name="connsiteY2" fmla="*/ 2974304 h 5048251"/>
              <a:gd name="connsiteX3" fmla="*/ 2262665 w 4336612"/>
              <a:gd name="connsiteY3" fmla="*/ 5048251 h 5048251"/>
              <a:gd name="connsiteX4" fmla="*/ 900356 w 4336612"/>
              <a:gd name="connsiteY4" fmla="*/ 5048251 h 5048251"/>
              <a:gd name="connsiteX5" fmla="*/ 2974303 w 4336612"/>
              <a:gd name="connsiteY5" fmla="*/ 2974304 h 5048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36612" h="5048251">
                <a:moveTo>
                  <a:pt x="0" y="0"/>
                </a:moveTo>
                <a:lnTo>
                  <a:pt x="1362309" y="0"/>
                </a:lnTo>
                <a:lnTo>
                  <a:pt x="4336612" y="2974304"/>
                </a:lnTo>
                <a:lnTo>
                  <a:pt x="2262665" y="5048251"/>
                </a:lnTo>
                <a:lnTo>
                  <a:pt x="900356" y="5048251"/>
                </a:lnTo>
                <a:lnTo>
                  <a:pt x="2974303" y="297430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052873" y="3553387"/>
            <a:ext cx="6356944" cy="1200329"/>
          </a:xfrm>
          <a:prstGeom prst="rect">
            <a:avLst/>
          </a:prstGeom>
          <a:noFill/>
        </p:spPr>
        <p:txBody>
          <a:bodyPr wrap="square" rtlCol="0">
            <a:spAutoFit/>
            <a:scene3d>
              <a:camera prst="orthographicFront"/>
              <a:lightRig rig="threePt" dir="t"/>
            </a:scene3d>
            <a:sp3d contourW="12700"/>
          </a:bodyPr>
          <a:lstStyle/>
          <a:p>
            <a:pPr lvl="0" algn="r">
              <a:defRPr/>
            </a:pPr>
            <a:r>
              <a:rPr lang="zh-CN" altLang="en-US" sz="7200" b="1" dirty="0">
                <a:solidFill>
                  <a:schemeClr val="accent2"/>
                </a:solidFill>
                <a:effectLst>
                  <a:outerShdw blurRad="419100" dist="38100" dir="2700000" algn="tl">
                    <a:srgbClr val="000000">
                      <a:alpha val="43137"/>
                    </a:srgbClr>
                  </a:outerShdw>
                </a:effectLst>
                <a:latin typeface="微软雅黑"/>
              </a:rPr>
              <a:t>感谢聆听</a:t>
            </a:r>
            <a:endParaRPr kumimoji="0" lang="zh-CN" altLang="en-US" sz="7200" b="1" i="0" u="none" strike="noStrike" kern="1200" cap="none" spc="0" normalizeH="0" baseline="0" noProof="0" dirty="0">
              <a:ln>
                <a:noFill/>
              </a:ln>
              <a:solidFill>
                <a:schemeClr val="accent2"/>
              </a:solidFill>
              <a:effectLst>
                <a:outerShdw blurRad="419100" dist="38100" dir="2700000" algn="tl">
                  <a:srgbClr val="000000">
                    <a:alpha val="43137"/>
                  </a:srgbClr>
                </a:outerShdw>
              </a:effectLst>
              <a:uLnTx/>
              <a:uFillTx/>
              <a:latin typeface="微软雅黑"/>
              <a:ea typeface="微软雅黑"/>
            </a:endParaRPr>
          </a:p>
        </p:txBody>
      </p:sp>
      <p:sp>
        <p:nvSpPr>
          <p:cNvPr id="20" name="任意多边形 19"/>
          <p:cNvSpPr/>
          <p:nvPr/>
        </p:nvSpPr>
        <p:spPr>
          <a:xfrm>
            <a:off x="-54292" y="1809749"/>
            <a:ext cx="4922244" cy="5048251"/>
          </a:xfrm>
          <a:custGeom>
            <a:avLst/>
            <a:gdLst>
              <a:gd name="connsiteX0" fmla="*/ 0 w 4922244"/>
              <a:gd name="connsiteY0" fmla="*/ 0 h 5048251"/>
              <a:gd name="connsiteX1" fmla="*/ 1947941 w 4922244"/>
              <a:gd name="connsiteY1" fmla="*/ 0 h 5048251"/>
              <a:gd name="connsiteX2" fmla="*/ 4922244 w 4922244"/>
              <a:gd name="connsiteY2" fmla="*/ 2974304 h 5048251"/>
              <a:gd name="connsiteX3" fmla="*/ 2848297 w 4922244"/>
              <a:gd name="connsiteY3" fmla="*/ 5048251 h 5048251"/>
              <a:gd name="connsiteX4" fmla="*/ 0 w 4922244"/>
              <a:gd name="connsiteY4" fmla="*/ 5048251 h 50482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2244" h="5048251">
                <a:moveTo>
                  <a:pt x="0" y="0"/>
                </a:moveTo>
                <a:lnTo>
                  <a:pt x="1947941" y="0"/>
                </a:lnTo>
                <a:lnTo>
                  <a:pt x="4922244" y="2974304"/>
                </a:lnTo>
                <a:lnTo>
                  <a:pt x="2848297" y="5048251"/>
                </a:lnTo>
                <a:lnTo>
                  <a:pt x="0" y="5048251"/>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340703" y="5526346"/>
            <a:ext cx="3826336" cy="5232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a16="http://schemas.microsoft.com/office/drawing/2014/main" id="{064274B4-539A-4C15-AFE2-7598CA2EF988}"/>
              </a:ext>
            </a:extLst>
          </p:cNvPr>
          <p:cNvSpPr/>
          <p:nvPr/>
        </p:nvSpPr>
        <p:spPr>
          <a:xfrm>
            <a:off x="6637538" y="3128192"/>
            <a:ext cx="4725979" cy="461665"/>
          </a:xfrm>
          <a:prstGeom prst="rect">
            <a:avLst/>
          </a:prstGeom>
        </p:spPr>
        <p:txBody>
          <a:bodyPr wrap="square">
            <a:spAutoFit/>
          </a:bodyPr>
          <a:lstStyle/>
          <a:p>
            <a:pPr algn="r"/>
            <a:r>
              <a:rPr lang="zh-CN" altLang="en-US" sz="2400" dirty="0">
                <a:solidFill>
                  <a:schemeClr val="accent4"/>
                </a:solidFill>
              </a:rPr>
              <a:t>大学计算机基础（微课版）</a:t>
            </a:r>
            <a:r>
              <a:rPr lang="en-US" altLang="zh-CN" sz="2400" dirty="0">
                <a:solidFill>
                  <a:schemeClr val="accent4"/>
                </a:solidFill>
              </a:rPr>
              <a:t>-</a:t>
            </a:r>
            <a:r>
              <a:rPr lang="zh-CN" altLang="en-US" sz="2400" dirty="0">
                <a:solidFill>
                  <a:schemeClr val="accent4"/>
                </a:solidFill>
              </a:rPr>
              <a:t>第</a:t>
            </a:r>
            <a:r>
              <a:rPr lang="en-US" altLang="zh-CN" sz="2400" dirty="0">
                <a:solidFill>
                  <a:schemeClr val="accent4"/>
                </a:solidFill>
              </a:rPr>
              <a:t>2</a:t>
            </a:r>
            <a:r>
              <a:rPr lang="zh-CN" altLang="en-US" sz="2400" dirty="0">
                <a:solidFill>
                  <a:schemeClr val="accent4"/>
                </a:solidFill>
              </a:rPr>
              <a:t>版</a:t>
            </a:r>
          </a:p>
        </p:txBody>
      </p:sp>
      <p:pic>
        <p:nvPicPr>
          <p:cNvPr id="15" name="图片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78780" y="5629032"/>
            <a:ext cx="1638608" cy="341072"/>
          </a:xfrm>
          <a:prstGeom prst="rect">
            <a:avLst/>
          </a:prstGeom>
        </p:spPr>
      </p:pic>
    </p:spTree>
    <p:extLst>
      <p:ext uri="{BB962C8B-B14F-4D97-AF65-F5344CB8AC3E}">
        <p14:creationId xmlns:p14="http://schemas.microsoft.com/office/powerpoint/2010/main" val="3495563305"/>
      </p:ext>
    </p:extLst>
  </p:cSld>
  <p:clrMapOvr>
    <a:masterClrMapping/>
  </p:clrMapOvr>
  <mc:AlternateContent xmlns:mc="http://schemas.openxmlformats.org/markup-compatibility/2006" xmlns:p14="http://schemas.microsoft.com/office/powerpoint/2010/main">
    <mc:Choice Requires="p14">
      <p:transition spd="slow" p14:dur="1250">
        <p14:pan dir="u"/>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矩形 74"/>
          <p:cNvSpPr/>
          <p:nvPr/>
        </p:nvSpPr>
        <p:spPr bwMode="auto">
          <a:xfrm>
            <a:off x="0" y="1538514"/>
            <a:ext cx="12192000" cy="5319486"/>
          </a:xfrm>
          <a:prstGeom prst="rect">
            <a:avLst/>
          </a:prstGeom>
          <a:solidFill>
            <a:schemeClr val="accent3">
              <a:alpha val="2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cxnSp>
        <p:nvCxnSpPr>
          <p:cNvPr id="70" name="直接连接符 69"/>
          <p:cNvCxnSpPr/>
          <p:nvPr/>
        </p:nvCxnSpPr>
        <p:spPr bwMode="auto">
          <a:xfrm flipH="1">
            <a:off x="667657" y="5524215"/>
            <a:ext cx="3790920" cy="0"/>
          </a:xfrm>
          <a:prstGeom prst="line">
            <a:avLst/>
          </a:prstGeom>
          <a:solidFill>
            <a:schemeClr val="accent1"/>
          </a:solidFill>
          <a:ln w="28575" cap="flat" cmpd="sng" algn="ctr">
            <a:solidFill>
              <a:schemeClr val="tx1">
                <a:lumMod val="50000"/>
                <a:lumOff val="50000"/>
              </a:schemeClr>
            </a:solidFill>
            <a:prstDash val="dash"/>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直接连接符 58"/>
          <p:cNvCxnSpPr/>
          <p:nvPr/>
        </p:nvCxnSpPr>
        <p:spPr bwMode="auto">
          <a:xfrm flipH="1">
            <a:off x="667657" y="2480962"/>
            <a:ext cx="3790920" cy="0"/>
          </a:xfrm>
          <a:prstGeom prst="line">
            <a:avLst/>
          </a:prstGeom>
          <a:solidFill>
            <a:schemeClr val="accent1"/>
          </a:solidFill>
          <a:ln w="28575" cap="flat" cmpd="sng" algn="ctr">
            <a:solidFill>
              <a:schemeClr val="tx1">
                <a:lumMod val="50000"/>
                <a:lumOff val="50000"/>
              </a:schemeClr>
            </a:solidFill>
            <a:prstDash val="dash"/>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9" name="直接连接符 68"/>
          <p:cNvCxnSpPr/>
          <p:nvPr/>
        </p:nvCxnSpPr>
        <p:spPr bwMode="auto">
          <a:xfrm flipH="1">
            <a:off x="667657" y="3880938"/>
            <a:ext cx="3790920" cy="0"/>
          </a:xfrm>
          <a:prstGeom prst="line">
            <a:avLst/>
          </a:prstGeom>
          <a:solidFill>
            <a:schemeClr val="accent1"/>
          </a:solidFill>
          <a:ln w="28575" cap="flat" cmpd="sng" algn="ctr">
            <a:solidFill>
              <a:schemeClr val="tx1">
                <a:lumMod val="50000"/>
                <a:lumOff val="50000"/>
              </a:schemeClr>
            </a:solidFill>
            <a:prstDash val="dash"/>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Shape 120"/>
          <p:cNvSpPr/>
          <p:nvPr/>
        </p:nvSpPr>
        <p:spPr>
          <a:xfrm rot="912886" flipH="1">
            <a:off x="4761216" y="2756016"/>
            <a:ext cx="2770127" cy="212982"/>
          </a:xfrm>
          <a:prstGeom prst="rect">
            <a:avLst/>
          </a:prstGeom>
          <a:solidFill>
            <a:srgbClr val="808785">
              <a:alpha val="60000"/>
            </a:srgbClr>
          </a:solidFill>
          <a:ln w="12700">
            <a:miter lim="400000"/>
          </a:ln>
        </p:spPr>
        <p:txBody>
          <a:bodyPr lIns="50800" tIns="50800" rIns="50800" bIns="50800" anchor="ctr"/>
          <a:lstStyle/>
          <a:p>
            <a:pPr>
              <a:defRPr>
                <a:solidFill>
                  <a:srgbClr val="FFFFFF"/>
                </a:solidFill>
              </a:defRPr>
            </a:pPr>
            <a:endParaRPr/>
          </a:p>
        </p:txBody>
      </p:sp>
      <p:sp>
        <p:nvSpPr>
          <p:cNvPr id="8" name="Shape 122"/>
          <p:cNvSpPr/>
          <p:nvPr/>
        </p:nvSpPr>
        <p:spPr>
          <a:xfrm rot="20623009">
            <a:off x="5057716" y="3476812"/>
            <a:ext cx="2156946" cy="212983"/>
          </a:xfrm>
          <a:prstGeom prst="rect">
            <a:avLst/>
          </a:prstGeom>
          <a:solidFill>
            <a:srgbClr val="808785">
              <a:alpha val="60000"/>
            </a:srgbClr>
          </a:solidFill>
          <a:ln w="12700">
            <a:miter lim="400000"/>
          </a:ln>
        </p:spPr>
        <p:txBody>
          <a:bodyPr lIns="50800" tIns="50800" rIns="50800" bIns="50800" anchor="ctr"/>
          <a:lstStyle/>
          <a:p>
            <a:pPr>
              <a:defRPr>
                <a:solidFill>
                  <a:srgbClr val="FFFFFF"/>
                </a:solidFill>
              </a:defRPr>
            </a:pPr>
            <a:endParaRPr/>
          </a:p>
        </p:txBody>
      </p:sp>
      <p:grpSp>
        <p:nvGrpSpPr>
          <p:cNvPr id="21" name="Group 138"/>
          <p:cNvGrpSpPr/>
          <p:nvPr/>
        </p:nvGrpSpPr>
        <p:grpSpPr>
          <a:xfrm>
            <a:off x="4302293" y="1869590"/>
            <a:ext cx="1067175" cy="1067174"/>
            <a:chOff x="0" y="0"/>
            <a:chExt cx="1270000" cy="1270000"/>
          </a:xfrm>
        </p:grpSpPr>
        <p:sp>
          <p:nvSpPr>
            <p:cNvPr id="22" name="Shape 135"/>
            <p:cNvSpPr/>
            <p:nvPr/>
          </p:nvSpPr>
          <p:spPr>
            <a:xfrm>
              <a:off x="0" y="0"/>
              <a:ext cx="1270000" cy="1270000"/>
            </a:xfrm>
            <a:prstGeom prst="ellipse">
              <a:avLst/>
            </a:prstGeom>
            <a:solidFill>
              <a:schemeClr val="accent1">
                <a:hueOff val="-78595"/>
                <a:satOff val="12505"/>
                <a:lumOff val="13871"/>
              </a:schemeClr>
            </a:solidFill>
            <a:ln w="12700" cap="flat">
              <a:noFill/>
              <a:miter lim="400000"/>
            </a:ln>
            <a:effectLst/>
          </p:spPr>
          <p:txBody>
            <a:bodyPr wrap="square" lIns="50800" tIns="50800" rIns="50800" bIns="50800" numCol="1" anchor="ctr">
              <a:noAutofit/>
            </a:bodyPr>
            <a:lstStyle/>
            <a:p>
              <a:pPr>
                <a:defRPr>
                  <a:solidFill>
                    <a:srgbClr val="FFFFFF"/>
                  </a:solidFill>
                </a:defRPr>
              </a:pPr>
              <a:endParaRPr/>
            </a:p>
          </p:txBody>
        </p:sp>
        <p:sp>
          <p:nvSpPr>
            <p:cNvPr id="23" name="Shape 136"/>
            <p:cNvSpPr/>
            <p:nvPr/>
          </p:nvSpPr>
          <p:spPr>
            <a:xfrm>
              <a:off x="202826" y="202826"/>
              <a:ext cx="864348" cy="864348"/>
            </a:xfrm>
            <a:prstGeom prst="ellipse">
              <a:avLst/>
            </a:prstGeom>
            <a:solidFill>
              <a:srgbClr val="FFFFFF"/>
            </a:solidFill>
            <a:ln w="12700" cap="flat">
              <a:noFill/>
              <a:miter lim="400000"/>
            </a:ln>
            <a:effectLst/>
          </p:spPr>
          <p:txBody>
            <a:bodyPr wrap="square" lIns="50800" tIns="50800" rIns="50800" bIns="50800" numCol="1" anchor="ctr">
              <a:noAutofit/>
            </a:bodyPr>
            <a:lstStyle/>
            <a:p>
              <a:pPr algn="r">
                <a:defRPr>
                  <a:solidFill>
                    <a:srgbClr val="FFFFFF"/>
                  </a:solidFill>
                </a:defRPr>
              </a:pPr>
              <a:endParaRPr/>
            </a:p>
          </p:txBody>
        </p:sp>
        <p:pic>
          <p:nvPicPr>
            <p:cNvPr id="24" name="pasted-image.pdf"/>
            <p:cNvPicPr>
              <a:picLocks noChangeAspect="1"/>
            </p:cNvPicPr>
            <p:nvPr/>
          </p:nvPicPr>
          <p:blipFill>
            <a:blip r:embed="rId2">
              <a:extLst/>
            </a:blip>
            <a:stretch>
              <a:fillRect/>
            </a:stretch>
          </p:blipFill>
          <p:spPr>
            <a:xfrm>
              <a:off x="400501" y="416289"/>
              <a:ext cx="468998" cy="437422"/>
            </a:xfrm>
            <a:prstGeom prst="rect">
              <a:avLst/>
            </a:prstGeom>
            <a:ln w="12700" cap="flat">
              <a:noFill/>
              <a:miter lim="400000"/>
            </a:ln>
            <a:effectLst/>
          </p:spPr>
        </p:pic>
      </p:grpSp>
      <p:sp>
        <p:nvSpPr>
          <p:cNvPr id="34" name="Shape 148"/>
          <p:cNvSpPr/>
          <p:nvPr/>
        </p:nvSpPr>
        <p:spPr>
          <a:xfrm>
            <a:off x="934041" y="2043238"/>
            <a:ext cx="2154436"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000">
                <a:solidFill>
                  <a:srgbClr val="FF2600"/>
                </a:solidFill>
                <a:latin typeface="FZLTDHK-GBK1-0"/>
                <a:ea typeface="FZLTDHK-GBK1-0"/>
                <a:cs typeface="FZLTDHK-GBK1-0"/>
                <a:sym typeface="FZLTDHK-GBK1-0"/>
              </a:defRPr>
            </a:lvl1pPr>
          </a:lstStyle>
          <a:p>
            <a:r>
              <a:rPr dirty="0" err="1">
                <a:latin typeface="+mn-ea"/>
                <a:ea typeface="+mn-ea"/>
              </a:rPr>
              <a:t>海量图书方便查询</a:t>
            </a:r>
            <a:endParaRPr dirty="0">
              <a:latin typeface="+mn-ea"/>
              <a:ea typeface="+mn-ea"/>
            </a:endParaRPr>
          </a:p>
        </p:txBody>
      </p:sp>
      <p:sp>
        <p:nvSpPr>
          <p:cNvPr id="35" name="Shape 149"/>
          <p:cNvSpPr/>
          <p:nvPr/>
        </p:nvSpPr>
        <p:spPr>
          <a:xfrm>
            <a:off x="934041" y="3448869"/>
            <a:ext cx="1641475"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000">
                <a:solidFill>
                  <a:srgbClr val="FF2600"/>
                </a:solidFill>
                <a:latin typeface="FZLTDHK-GBK1-0"/>
                <a:ea typeface="FZLTDHK-GBK1-0"/>
                <a:cs typeface="FZLTDHK-GBK1-0"/>
                <a:sym typeface="FZLTDHK-GBK1-0"/>
              </a:defRPr>
            </a:lvl1pPr>
          </a:lstStyle>
          <a:p>
            <a:r>
              <a:rPr dirty="0" err="1">
                <a:latin typeface="+mn-ea"/>
                <a:ea typeface="+mn-ea"/>
              </a:rPr>
              <a:t>免费申请样书</a:t>
            </a:r>
            <a:endParaRPr dirty="0">
              <a:latin typeface="+mn-ea"/>
              <a:ea typeface="+mn-ea"/>
            </a:endParaRPr>
          </a:p>
        </p:txBody>
      </p:sp>
      <p:sp>
        <p:nvSpPr>
          <p:cNvPr id="36" name="Shape 150"/>
          <p:cNvSpPr/>
          <p:nvPr/>
        </p:nvSpPr>
        <p:spPr>
          <a:xfrm>
            <a:off x="934041" y="5095279"/>
            <a:ext cx="1641475"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000">
                <a:solidFill>
                  <a:srgbClr val="FF2600"/>
                </a:solidFill>
                <a:latin typeface="FZLTDHK-GBK1-0"/>
                <a:ea typeface="FZLTDHK-GBK1-0"/>
                <a:cs typeface="FZLTDHK-GBK1-0"/>
                <a:sym typeface="FZLTDHK-GBK1-0"/>
              </a:defRPr>
            </a:lvl1pPr>
          </a:lstStyle>
          <a:p>
            <a:r>
              <a:rPr dirty="0" err="1">
                <a:latin typeface="+mn-ea"/>
                <a:ea typeface="+mn-ea"/>
              </a:rPr>
              <a:t>下载配套资源</a:t>
            </a:r>
            <a:endParaRPr dirty="0">
              <a:latin typeface="+mn-ea"/>
              <a:ea typeface="+mn-ea"/>
            </a:endParaRPr>
          </a:p>
        </p:txBody>
      </p:sp>
      <p:sp>
        <p:nvSpPr>
          <p:cNvPr id="37" name="Shape 151"/>
          <p:cNvSpPr/>
          <p:nvPr/>
        </p:nvSpPr>
        <p:spPr>
          <a:xfrm>
            <a:off x="10071620" y="2780307"/>
            <a:ext cx="1128514"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000">
                <a:solidFill>
                  <a:srgbClr val="FF2600"/>
                </a:solidFill>
                <a:latin typeface="FZLTDHK-GBK1-0"/>
                <a:ea typeface="FZLTDHK-GBK1-0"/>
                <a:cs typeface="FZLTDHK-GBK1-0"/>
                <a:sym typeface="FZLTDHK-GBK1-0"/>
              </a:defRPr>
            </a:lvl1pPr>
          </a:lstStyle>
          <a:p>
            <a:r>
              <a:rPr dirty="0" err="1">
                <a:latin typeface="+mn-ea"/>
                <a:ea typeface="+mn-ea"/>
              </a:rPr>
              <a:t>优惠购书</a:t>
            </a:r>
            <a:endParaRPr dirty="0">
              <a:latin typeface="+mn-ea"/>
              <a:ea typeface="+mn-ea"/>
            </a:endParaRPr>
          </a:p>
        </p:txBody>
      </p:sp>
      <p:sp>
        <p:nvSpPr>
          <p:cNvPr id="38" name="Shape 152"/>
          <p:cNvSpPr/>
          <p:nvPr/>
        </p:nvSpPr>
        <p:spPr>
          <a:xfrm>
            <a:off x="10071620" y="4481714"/>
            <a:ext cx="1128514"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2000">
                <a:solidFill>
                  <a:srgbClr val="FF2600"/>
                </a:solidFill>
                <a:latin typeface="FZLTDHK-GBK1-0"/>
                <a:ea typeface="FZLTDHK-GBK1-0"/>
                <a:cs typeface="FZLTDHK-GBK1-0"/>
                <a:sym typeface="FZLTDHK-GBK1-0"/>
              </a:defRPr>
            </a:lvl1pPr>
          </a:lstStyle>
          <a:p>
            <a:r>
              <a:rPr dirty="0" err="1">
                <a:latin typeface="+mn-ea"/>
                <a:ea typeface="+mn-ea"/>
              </a:rPr>
              <a:t>成为作者</a:t>
            </a:r>
            <a:endParaRPr dirty="0">
              <a:latin typeface="+mn-ea"/>
              <a:ea typeface="+mn-ea"/>
            </a:endParaRPr>
          </a:p>
        </p:txBody>
      </p:sp>
      <p:sp>
        <p:nvSpPr>
          <p:cNvPr id="48" name="Shape 162"/>
          <p:cNvSpPr/>
          <p:nvPr/>
        </p:nvSpPr>
        <p:spPr>
          <a:xfrm>
            <a:off x="9210622" y="1881006"/>
            <a:ext cx="102657" cy="318036"/>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lgn="l">
              <a:defRPr sz="1400">
                <a:solidFill>
                  <a:srgbClr val="000000"/>
                </a:solidFill>
                <a:latin typeface="FZLTXIHJW-GB1-0"/>
                <a:ea typeface="FZLTXIHJW-GB1-0"/>
                <a:cs typeface="FZLTXIHJW-GB1-0"/>
                <a:sym typeface="FZLTXIHJW-GB1-0"/>
              </a:defRPr>
            </a:pPr>
            <a:endParaRPr dirty="0"/>
          </a:p>
        </p:txBody>
      </p:sp>
      <p:sp>
        <p:nvSpPr>
          <p:cNvPr id="49" name="Shape 163"/>
          <p:cNvSpPr/>
          <p:nvPr/>
        </p:nvSpPr>
        <p:spPr>
          <a:xfrm>
            <a:off x="10903194" y="2156658"/>
            <a:ext cx="102657" cy="318036"/>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lgn="l">
              <a:defRPr sz="1400">
                <a:solidFill>
                  <a:srgbClr val="000000"/>
                </a:solidFill>
                <a:latin typeface="FZLTXIHJW-GB1-0"/>
                <a:ea typeface="FZLTXIHJW-GB1-0"/>
                <a:cs typeface="FZLTXIHJW-GB1-0"/>
                <a:sym typeface="FZLTXIHJW-GB1-0"/>
              </a:defRPr>
            </a:pPr>
            <a:endParaRPr dirty="0"/>
          </a:p>
        </p:txBody>
      </p:sp>
      <p:pic>
        <p:nvPicPr>
          <p:cNvPr id="50" name="pasted-image.pdf"/>
          <p:cNvPicPr>
            <a:picLocks noChangeAspect="1"/>
          </p:cNvPicPr>
          <p:nvPr/>
        </p:nvPicPr>
        <p:blipFill>
          <a:blip r:embed="rId3">
            <a:extLst/>
          </a:blip>
          <a:stretch>
            <a:fillRect/>
          </a:stretch>
        </p:blipFill>
        <p:spPr>
          <a:xfrm>
            <a:off x="484197" y="417830"/>
            <a:ext cx="3756551" cy="978939"/>
          </a:xfrm>
          <a:prstGeom prst="rect">
            <a:avLst/>
          </a:prstGeom>
          <a:ln w="12700">
            <a:miter lim="400000"/>
          </a:ln>
        </p:spPr>
      </p:pic>
      <p:sp>
        <p:nvSpPr>
          <p:cNvPr id="51" name="Shape 165"/>
          <p:cNvSpPr/>
          <p:nvPr/>
        </p:nvSpPr>
        <p:spPr>
          <a:xfrm>
            <a:off x="4733105" y="378949"/>
            <a:ext cx="6419247" cy="1056700"/>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pPr algn="l">
              <a:defRPr sz="1400">
                <a:solidFill>
                  <a:srgbClr val="000000"/>
                </a:solidFill>
                <a:latin typeface="FZLTXIHJW-GB1-0"/>
                <a:ea typeface="FZLTXIHJW-GB1-0"/>
                <a:cs typeface="FZLTXIHJW-GB1-0"/>
                <a:sym typeface="FZLTXIHJW-GB1-0"/>
              </a:defRPr>
            </a:pPr>
            <a:endParaRPr sz="2000" dirty="0">
              <a:latin typeface="+mn-ea"/>
              <a:ea typeface="+mn-ea"/>
            </a:endParaRPr>
          </a:p>
          <a:p>
            <a:pPr algn="l">
              <a:defRPr sz="1400">
                <a:solidFill>
                  <a:srgbClr val="000000"/>
                </a:solidFill>
                <a:latin typeface="FZLTXIHJW-GB1-0"/>
                <a:ea typeface="FZLTXIHJW-GB1-0"/>
                <a:cs typeface="FZLTXIHJW-GB1-0"/>
                <a:sym typeface="FZLTXIHJW-GB1-0"/>
              </a:defRPr>
            </a:pPr>
            <a:r>
              <a:rPr lang="zh-CN" altLang="en-US" sz="2000" dirty="0">
                <a:latin typeface="+mn-ea"/>
                <a:ea typeface="+mn-ea"/>
              </a:rPr>
              <a:t>更多</a:t>
            </a:r>
            <a:r>
              <a:rPr lang="zh-CN" altLang="en-US" sz="2000" b="1" dirty="0">
                <a:latin typeface="+mn-ea"/>
                <a:ea typeface="+mn-ea"/>
              </a:rPr>
              <a:t>样书申请和资源下载</a:t>
            </a:r>
            <a:r>
              <a:rPr lang="zh-CN" altLang="en-US" sz="2000" dirty="0">
                <a:latin typeface="+mn-ea"/>
                <a:ea typeface="+mn-ea"/>
              </a:rPr>
              <a:t>需求，请登录人邮教育社区（</a:t>
            </a:r>
            <a:r>
              <a:rPr lang="en-US" altLang="zh-CN" sz="2000" dirty="0">
                <a:latin typeface="+mn-ea"/>
                <a:ea typeface="+mn-ea"/>
              </a:rPr>
              <a:t>www.ryjiaoyu.com)</a:t>
            </a:r>
            <a:endParaRPr sz="2000" dirty="0">
              <a:latin typeface="+mn-ea"/>
              <a:ea typeface="+mn-ea"/>
            </a:endParaRPr>
          </a:p>
        </p:txBody>
      </p:sp>
      <p:grpSp>
        <p:nvGrpSpPr>
          <p:cNvPr id="55" name="组合 54"/>
          <p:cNvGrpSpPr/>
          <p:nvPr/>
        </p:nvGrpSpPr>
        <p:grpSpPr>
          <a:xfrm>
            <a:off x="6994693" y="2686562"/>
            <a:ext cx="1067175" cy="1067174"/>
            <a:chOff x="6933148" y="4374243"/>
            <a:chExt cx="1270001" cy="1270000"/>
          </a:xfrm>
        </p:grpSpPr>
        <p:sp>
          <p:nvSpPr>
            <p:cNvPr id="52" name="Shape 166"/>
            <p:cNvSpPr/>
            <p:nvPr/>
          </p:nvSpPr>
          <p:spPr>
            <a:xfrm>
              <a:off x="6933148" y="4374243"/>
              <a:ext cx="1270001" cy="1270000"/>
            </a:xfrm>
            <a:prstGeom prst="ellipse">
              <a:avLst/>
            </a:prstGeom>
            <a:solidFill>
              <a:schemeClr val="accent2">
                <a:hueOff val="50042"/>
                <a:satOff val="8963"/>
                <a:lumOff val="14616"/>
              </a:schemeClr>
            </a:solidFill>
            <a:ln w="12700">
              <a:miter lim="400000"/>
            </a:ln>
          </p:spPr>
          <p:txBody>
            <a:bodyPr lIns="50800" tIns="50800" rIns="50800" bIns="50800" anchor="ctr"/>
            <a:lstStyle/>
            <a:p>
              <a:pPr>
                <a:defRPr>
                  <a:solidFill>
                    <a:srgbClr val="FFFFFF"/>
                  </a:solidFill>
                </a:defRPr>
              </a:pPr>
              <a:endParaRPr/>
            </a:p>
          </p:txBody>
        </p:sp>
        <p:sp>
          <p:nvSpPr>
            <p:cNvPr id="53" name="Shape 167"/>
            <p:cNvSpPr/>
            <p:nvPr/>
          </p:nvSpPr>
          <p:spPr>
            <a:xfrm>
              <a:off x="7135975" y="4577069"/>
              <a:ext cx="864348" cy="864348"/>
            </a:xfrm>
            <a:prstGeom prst="ellipse">
              <a:avLst/>
            </a:prstGeom>
            <a:solidFill>
              <a:srgbClr val="FFFFFF"/>
            </a:solidFill>
            <a:ln w="12700">
              <a:miter lim="400000"/>
            </a:ln>
          </p:spPr>
          <p:txBody>
            <a:bodyPr lIns="50800" tIns="50800" rIns="50800" bIns="50800" anchor="ctr"/>
            <a:lstStyle/>
            <a:p>
              <a:pPr>
                <a:defRPr>
                  <a:solidFill>
                    <a:srgbClr val="FFFFFF"/>
                  </a:solidFill>
                </a:defRPr>
              </a:pPr>
              <a:endParaRPr/>
            </a:p>
          </p:txBody>
        </p:sp>
        <p:pic>
          <p:nvPicPr>
            <p:cNvPr id="54" name="pasted-image.pdf"/>
            <p:cNvPicPr>
              <a:picLocks noChangeAspect="1"/>
            </p:cNvPicPr>
            <p:nvPr/>
          </p:nvPicPr>
          <p:blipFill>
            <a:blip r:embed="rId4">
              <a:extLst/>
            </a:blip>
            <a:stretch>
              <a:fillRect/>
            </a:stretch>
          </p:blipFill>
          <p:spPr>
            <a:xfrm>
              <a:off x="7301327" y="4756861"/>
              <a:ext cx="533645" cy="504764"/>
            </a:xfrm>
            <a:prstGeom prst="rect">
              <a:avLst/>
            </a:prstGeom>
            <a:ln w="12700">
              <a:miter lim="400000"/>
            </a:ln>
          </p:spPr>
        </p:pic>
      </p:grpSp>
      <p:sp>
        <p:nvSpPr>
          <p:cNvPr id="56" name="Shape 120"/>
          <p:cNvSpPr/>
          <p:nvPr/>
        </p:nvSpPr>
        <p:spPr>
          <a:xfrm rot="1370647" flipH="1">
            <a:off x="4744559" y="4271547"/>
            <a:ext cx="2770127" cy="212982"/>
          </a:xfrm>
          <a:prstGeom prst="rect">
            <a:avLst/>
          </a:prstGeom>
          <a:solidFill>
            <a:srgbClr val="808785">
              <a:alpha val="60000"/>
            </a:srgbClr>
          </a:solidFill>
          <a:ln w="12700">
            <a:miter lim="400000"/>
          </a:ln>
        </p:spPr>
        <p:txBody>
          <a:bodyPr lIns="50800" tIns="50800" rIns="50800" bIns="50800" anchor="ctr"/>
          <a:lstStyle/>
          <a:p>
            <a:pPr>
              <a:defRPr>
                <a:solidFill>
                  <a:srgbClr val="FFFFFF"/>
                </a:solidFill>
              </a:defRPr>
            </a:pPr>
            <a:endParaRPr/>
          </a:p>
        </p:txBody>
      </p:sp>
      <p:sp>
        <p:nvSpPr>
          <p:cNvPr id="57" name="Shape 122"/>
          <p:cNvSpPr/>
          <p:nvPr/>
        </p:nvSpPr>
        <p:spPr>
          <a:xfrm rot="21144047">
            <a:off x="5029896" y="4971735"/>
            <a:ext cx="2156946" cy="212983"/>
          </a:xfrm>
          <a:prstGeom prst="rect">
            <a:avLst/>
          </a:prstGeom>
          <a:solidFill>
            <a:srgbClr val="808785">
              <a:alpha val="60000"/>
            </a:srgbClr>
          </a:solidFill>
          <a:ln w="12700">
            <a:miter lim="400000"/>
          </a:ln>
        </p:spPr>
        <p:txBody>
          <a:bodyPr lIns="50800" tIns="50800" rIns="50800" bIns="50800" anchor="ctr"/>
          <a:lstStyle/>
          <a:p>
            <a:pPr>
              <a:defRPr>
                <a:solidFill>
                  <a:srgbClr val="FFFFFF"/>
                </a:solidFill>
              </a:defRPr>
            </a:pPr>
            <a:endParaRPr/>
          </a:p>
        </p:txBody>
      </p:sp>
      <p:grpSp>
        <p:nvGrpSpPr>
          <p:cNvPr id="9" name="Group 126"/>
          <p:cNvGrpSpPr/>
          <p:nvPr/>
        </p:nvGrpSpPr>
        <p:grpSpPr>
          <a:xfrm>
            <a:off x="4266548" y="3364528"/>
            <a:ext cx="1067175" cy="1067175"/>
            <a:chOff x="0" y="0"/>
            <a:chExt cx="1270000" cy="1270000"/>
          </a:xfrm>
        </p:grpSpPr>
        <p:sp>
          <p:nvSpPr>
            <p:cNvPr id="10" name="Shape 123"/>
            <p:cNvSpPr/>
            <p:nvPr/>
          </p:nvSpPr>
          <p:spPr>
            <a:xfrm>
              <a:off x="0" y="0"/>
              <a:ext cx="1270000" cy="1270000"/>
            </a:xfrm>
            <a:prstGeom prst="ellipse">
              <a:avLst/>
            </a:prstGeom>
            <a:solidFill>
              <a:srgbClr val="0AB79B"/>
            </a:solidFill>
            <a:ln w="12700" cap="flat">
              <a:noFill/>
              <a:miter lim="400000"/>
            </a:ln>
            <a:effectLst/>
          </p:spPr>
          <p:txBody>
            <a:bodyPr wrap="square" lIns="50800" tIns="50800" rIns="50800" bIns="50800" numCol="1" anchor="ctr">
              <a:noAutofit/>
            </a:bodyPr>
            <a:lstStyle/>
            <a:p>
              <a:pPr>
                <a:defRPr>
                  <a:solidFill>
                    <a:srgbClr val="FFFFFF"/>
                  </a:solidFill>
                </a:defRPr>
              </a:pPr>
              <a:endParaRPr/>
            </a:p>
          </p:txBody>
        </p:sp>
        <p:sp>
          <p:nvSpPr>
            <p:cNvPr id="11" name="Shape 124"/>
            <p:cNvSpPr/>
            <p:nvPr/>
          </p:nvSpPr>
          <p:spPr>
            <a:xfrm>
              <a:off x="202826" y="193691"/>
              <a:ext cx="864348" cy="864348"/>
            </a:xfrm>
            <a:prstGeom prst="ellipse">
              <a:avLst/>
            </a:prstGeom>
            <a:solidFill>
              <a:srgbClr val="FFFFFF"/>
            </a:solidFill>
            <a:ln w="12700" cap="flat">
              <a:noFill/>
              <a:miter lim="400000"/>
            </a:ln>
            <a:effectLst/>
          </p:spPr>
          <p:txBody>
            <a:bodyPr wrap="square" lIns="50800" tIns="50800" rIns="50800" bIns="50800" numCol="1" anchor="ctr">
              <a:noAutofit/>
            </a:bodyPr>
            <a:lstStyle/>
            <a:p>
              <a:pPr>
                <a:defRPr sz="3700">
                  <a:solidFill>
                    <a:srgbClr val="FFFFFF"/>
                  </a:solidFill>
                </a:defRPr>
              </a:pPr>
              <a:endParaRPr/>
            </a:p>
          </p:txBody>
        </p:sp>
        <p:pic>
          <p:nvPicPr>
            <p:cNvPr id="12" name="pasted-image.pdf"/>
            <p:cNvPicPr>
              <a:picLocks noChangeAspect="1"/>
            </p:cNvPicPr>
            <p:nvPr/>
          </p:nvPicPr>
          <p:blipFill>
            <a:blip r:embed="rId5">
              <a:extLst/>
            </a:blip>
            <a:stretch>
              <a:fillRect/>
            </a:stretch>
          </p:blipFill>
          <p:spPr>
            <a:xfrm>
              <a:off x="377088" y="373483"/>
              <a:ext cx="515823" cy="504765"/>
            </a:xfrm>
            <a:prstGeom prst="rect">
              <a:avLst/>
            </a:prstGeom>
            <a:ln w="12700" cap="flat">
              <a:noFill/>
              <a:miter lim="400000"/>
            </a:ln>
            <a:effectLst/>
          </p:spPr>
        </p:pic>
      </p:grpSp>
      <p:sp>
        <p:nvSpPr>
          <p:cNvPr id="60" name="TextBox 59"/>
          <p:cNvSpPr txBox="1"/>
          <p:nvPr/>
        </p:nvSpPr>
        <p:spPr>
          <a:xfrm>
            <a:off x="768791" y="2547597"/>
            <a:ext cx="3709896" cy="369332"/>
          </a:xfrm>
          <a:prstGeom prst="rect">
            <a:avLst/>
          </a:prstGeom>
          <a:noFill/>
        </p:spPr>
        <p:txBody>
          <a:bodyPr wrap="square" rtlCol="0">
            <a:spAutoFit/>
          </a:bodyPr>
          <a:lstStyle/>
          <a:p>
            <a:r>
              <a:rPr lang="zh-CN" altLang="en-US" dirty="0">
                <a:latin typeface="+mn-ea"/>
                <a:ea typeface="+mn-ea"/>
              </a:rPr>
              <a:t>囊括各大品类，您想要的应有尽有</a:t>
            </a:r>
          </a:p>
        </p:txBody>
      </p:sp>
      <p:cxnSp>
        <p:nvCxnSpPr>
          <p:cNvPr id="65" name="直接连接符 64"/>
          <p:cNvCxnSpPr/>
          <p:nvPr/>
        </p:nvCxnSpPr>
        <p:spPr bwMode="auto">
          <a:xfrm>
            <a:off x="8061868" y="3232596"/>
            <a:ext cx="3408424" cy="0"/>
          </a:xfrm>
          <a:prstGeom prst="line">
            <a:avLst/>
          </a:prstGeom>
          <a:solidFill>
            <a:schemeClr val="accent1"/>
          </a:solidFill>
          <a:ln w="28575" cap="flat" cmpd="sng" algn="ctr">
            <a:solidFill>
              <a:schemeClr val="tx1">
                <a:lumMod val="50000"/>
                <a:lumOff val="50000"/>
              </a:schemeClr>
            </a:solidFill>
            <a:prstDash val="dash"/>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直接连接符 65"/>
          <p:cNvCxnSpPr/>
          <p:nvPr/>
        </p:nvCxnSpPr>
        <p:spPr bwMode="auto">
          <a:xfrm>
            <a:off x="7942728" y="4903012"/>
            <a:ext cx="3527564" cy="0"/>
          </a:xfrm>
          <a:prstGeom prst="line">
            <a:avLst/>
          </a:prstGeom>
          <a:solidFill>
            <a:schemeClr val="accent1"/>
          </a:solidFill>
          <a:ln w="28575" cap="flat" cmpd="sng" algn="ctr">
            <a:solidFill>
              <a:schemeClr val="tx1">
                <a:lumMod val="50000"/>
                <a:lumOff val="50000"/>
              </a:schemeClr>
            </a:solidFill>
            <a:prstDash val="dash"/>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3" name="Group 130"/>
          <p:cNvGrpSpPr/>
          <p:nvPr/>
        </p:nvGrpSpPr>
        <p:grpSpPr>
          <a:xfrm>
            <a:off x="4320809" y="4972206"/>
            <a:ext cx="1067175" cy="1067175"/>
            <a:chOff x="0" y="0"/>
            <a:chExt cx="1270000" cy="1270000"/>
          </a:xfrm>
        </p:grpSpPr>
        <p:sp>
          <p:nvSpPr>
            <p:cNvPr id="14" name="Shape 127"/>
            <p:cNvSpPr/>
            <p:nvPr/>
          </p:nvSpPr>
          <p:spPr>
            <a:xfrm>
              <a:off x="0" y="0"/>
              <a:ext cx="1270000" cy="1270000"/>
            </a:xfrm>
            <a:prstGeom prst="ellipse">
              <a:avLst/>
            </a:prstGeom>
            <a:solidFill>
              <a:schemeClr val="accent6">
                <a:hueOff val="-193447"/>
                <a:satOff val="3713"/>
                <a:lumOff val="11329"/>
                <a:alpha val="90000"/>
              </a:schemeClr>
            </a:solidFill>
            <a:ln w="12700" cap="flat">
              <a:noFill/>
              <a:miter lim="400000"/>
            </a:ln>
            <a:effectLst/>
          </p:spPr>
          <p:txBody>
            <a:bodyPr wrap="square" lIns="50800" tIns="50800" rIns="50800" bIns="50800" numCol="1" anchor="ctr">
              <a:noAutofit/>
            </a:bodyPr>
            <a:lstStyle/>
            <a:p>
              <a:pPr>
                <a:defRPr>
                  <a:solidFill>
                    <a:srgbClr val="FFFFFF"/>
                  </a:solidFill>
                </a:defRPr>
              </a:pPr>
              <a:endParaRPr/>
            </a:p>
          </p:txBody>
        </p:sp>
        <p:sp>
          <p:nvSpPr>
            <p:cNvPr id="15" name="Shape 128"/>
            <p:cNvSpPr/>
            <p:nvPr/>
          </p:nvSpPr>
          <p:spPr>
            <a:xfrm>
              <a:off x="202826" y="202826"/>
              <a:ext cx="864348" cy="864348"/>
            </a:xfrm>
            <a:prstGeom prst="ellipse">
              <a:avLst/>
            </a:prstGeom>
            <a:solidFill>
              <a:srgbClr val="FFFFFF"/>
            </a:solidFill>
            <a:ln w="12700" cap="flat">
              <a:noFill/>
              <a:miter lim="400000"/>
            </a:ln>
            <a:effectLst/>
          </p:spPr>
          <p:txBody>
            <a:bodyPr wrap="square" lIns="50800" tIns="50800" rIns="50800" bIns="50800" numCol="1" anchor="ctr">
              <a:noAutofit/>
            </a:bodyPr>
            <a:lstStyle/>
            <a:p>
              <a:pPr>
                <a:defRPr>
                  <a:solidFill>
                    <a:srgbClr val="FFFFFF"/>
                  </a:solidFill>
                </a:defRPr>
              </a:pPr>
              <a:endParaRPr/>
            </a:p>
          </p:txBody>
        </p:sp>
        <p:pic>
          <p:nvPicPr>
            <p:cNvPr id="16" name="pasted-image.pdf"/>
            <p:cNvPicPr>
              <a:picLocks noChangeAspect="1"/>
            </p:cNvPicPr>
            <p:nvPr/>
          </p:nvPicPr>
          <p:blipFill>
            <a:blip r:embed="rId6">
              <a:extLst/>
            </a:blip>
            <a:stretch>
              <a:fillRect/>
            </a:stretch>
          </p:blipFill>
          <p:spPr>
            <a:xfrm>
              <a:off x="377088" y="376184"/>
              <a:ext cx="515823" cy="517633"/>
            </a:xfrm>
            <a:prstGeom prst="rect">
              <a:avLst/>
            </a:prstGeom>
            <a:ln w="12700" cap="flat">
              <a:noFill/>
              <a:miter lim="400000"/>
            </a:ln>
            <a:effectLst/>
          </p:spPr>
        </p:pic>
      </p:grpSp>
      <p:grpSp>
        <p:nvGrpSpPr>
          <p:cNvPr id="17" name="Group 134"/>
          <p:cNvGrpSpPr/>
          <p:nvPr/>
        </p:nvGrpSpPr>
        <p:grpSpPr>
          <a:xfrm>
            <a:off x="6994693" y="4397832"/>
            <a:ext cx="1067175" cy="1067174"/>
            <a:chOff x="0" y="0"/>
            <a:chExt cx="1270000" cy="1270000"/>
          </a:xfrm>
        </p:grpSpPr>
        <p:sp>
          <p:nvSpPr>
            <p:cNvPr id="18" name="Shape 131"/>
            <p:cNvSpPr/>
            <p:nvPr/>
          </p:nvSpPr>
          <p:spPr>
            <a:xfrm>
              <a:off x="0" y="0"/>
              <a:ext cx="1270000" cy="1270000"/>
            </a:xfrm>
            <a:prstGeom prst="ellipse">
              <a:avLst/>
            </a:prstGeom>
            <a:solidFill>
              <a:srgbClr val="808785"/>
            </a:solidFill>
            <a:ln w="12700" cap="flat">
              <a:noFill/>
              <a:miter lim="400000"/>
            </a:ln>
            <a:effectLst/>
          </p:spPr>
          <p:txBody>
            <a:bodyPr wrap="square" lIns="50800" tIns="50800" rIns="50800" bIns="50800" numCol="1" anchor="ctr">
              <a:noAutofit/>
            </a:bodyPr>
            <a:lstStyle/>
            <a:p>
              <a:pPr>
                <a:defRPr>
                  <a:solidFill>
                    <a:srgbClr val="FFFFFF"/>
                  </a:solidFill>
                </a:defRPr>
              </a:pPr>
              <a:endParaRPr/>
            </a:p>
          </p:txBody>
        </p:sp>
        <p:sp>
          <p:nvSpPr>
            <p:cNvPr id="19" name="Shape 132"/>
            <p:cNvSpPr/>
            <p:nvPr/>
          </p:nvSpPr>
          <p:spPr>
            <a:xfrm>
              <a:off x="202826" y="202826"/>
              <a:ext cx="864348" cy="864348"/>
            </a:xfrm>
            <a:prstGeom prst="ellipse">
              <a:avLst/>
            </a:prstGeom>
            <a:solidFill>
              <a:srgbClr val="FFFFFF"/>
            </a:solidFill>
            <a:ln w="12700" cap="flat">
              <a:noFill/>
              <a:miter lim="400000"/>
            </a:ln>
            <a:effectLst/>
          </p:spPr>
          <p:txBody>
            <a:bodyPr wrap="square" lIns="50800" tIns="50800" rIns="50800" bIns="50800" numCol="1" anchor="ctr">
              <a:noAutofit/>
            </a:bodyPr>
            <a:lstStyle/>
            <a:p>
              <a:pPr>
                <a:defRPr>
                  <a:solidFill>
                    <a:srgbClr val="FFFFFF"/>
                  </a:solidFill>
                </a:defRPr>
              </a:pPr>
              <a:endParaRPr/>
            </a:p>
          </p:txBody>
        </p:sp>
        <p:pic>
          <p:nvPicPr>
            <p:cNvPr id="20" name="pasted-image.pdf"/>
            <p:cNvPicPr>
              <a:picLocks noChangeAspect="1"/>
            </p:cNvPicPr>
            <p:nvPr/>
          </p:nvPicPr>
          <p:blipFill>
            <a:blip r:embed="rId7">
              <a:extLst/>
            </a:blip>
            <a:stretch>
              <a:fillRect/>
            </a:stretch>
          </p:blipFill>
          <p:spPr>
            <a:xfrm>
              <a:off x="458105" y="376184"/>
              <a:ext cx="353790" cy="517633"/>
            </a:xfrm>
            <a:prstGeom prst="rect">
              <a:avLst/>
            </a:prstGeom>
            <a:ln w="12700" cap="flat">
              <a:noFill/>
              <a:miter lim="400000"/>
            </a:ln>
            <a:effectLst/>
          </p:spPr>
        </p:pic>
      </p:grpSp>
      <p:sp>
        <p:nvSpPr>
          <p:cNvPr id="71" name="TextBox 70"/>
          <p:cNvSpPr txBox="1"/>
          <p:nvPr/>
        </p:nvSpPr>
        <p:spPr>
          <a:xfrm>
            <a:off x="928936" y="3946553"/>
            <a:ext cx="3709896" cy="646331"/>
          </a:xfrm>
          <a:prstGeom prst="rect">
            <a:avLst/>
          </a:prstGeom>
          <a:noFill/>
        </p:spPr>
        <p:txBody>
          <a:bodyPr wrap="square" rtlCol="0">
            <a:spAutoFit/>
          </a:bodyPr>
          <a:lstStyle/>
          <a:p>
            <a:r>
              <a:rPr lang="zh-CN" altLang="en-US" dirty="0">
                <a:latin typeface="+mn-ea"/>
                <a:ea typeface="+mn-ea"/>
              </a:rPr>
              <a:t>教师免费申请样书，</a:t>
            </a:r>
            <a:endParaRPr lang="en-US" altLang="zh-CN" dirty="0">
              <a:latin typeface="+mn-ea"/>
              <a:ea typeface="+mn-ea"/>
            </a:endParaRPr>
          </a:p>
          <a:p>
            <a:r>
              <a:rPr lang="zh-CN" altLang="en-US" dirty="0">
                <a:latin typeface="+mn-ea"/>
                <a:ea typeface="+mn-ea"/>
              </a:rPr>
              <a:t>我们将安排快递迅速送达</a:t>
            </a:r>
          </a:p>
        </p:txBody>
      </p:sp>
      <p:sp>
        <p:nvSpPr>
          <p:cNvPr id="72" name="TextBox 71"/>
          <p:cNvSpPr txBox="1"/>
          <p:nvPr/>
        </p:nvSpPr>
        <p:spPr>
          <a:xfrm>
            <a:off x="893191" y="5577716"/>
            <a:ext cx="4123666" cy="923330"/>
          </a:xfrm>
          <a:prstGeom prst="rect">
            <a:avLst/>
          </a:prstGeom>
          <a:noFill/>
        </p:spPr>
        <p:txBody>
          <a:bodyPr wrap="square" rtlCol="0">
            <a:spAutoFit/>
          </a:bodyPr>
          <a:lstStyle/>
          <a:p>
            <a:r>
              <a:rPr lang="zh-CN" altLang="en-US" dirty="0">
                <a:latin typeface="+mn-ea"/>
                <a:ea typeface="+mn-ea"/>
              </a:rPr>
              <a:t>教学视频、</a:t>
            </a:r>
            <a:r>
              <a:rPr lang="en-US" altLang="zh-CN" dirty="0">
                <a:latin typeface="+mn-ea"/>
                <a:ea typeface="+mn-ea"/>
              </a:rPr>
              <a:t>PPT</a:t>
            </a:r>
            <a:r>
              <a:rPr lang="zh-CN" altLang="en-US" dirty="0">
                <a:latin typeface="+mn-ea"/>
                <a:ea typeface="+mn-ea"/>
              </a:rPr>
              <a:t>课件、教学案例、</a:t>
            </a:r>
            <a:endParaRPr lang="en-US" altLang="zh-CN" dirty="0">
              <a:latin typeface="+mn-ea"/>
              <a:ea typeface="+mn-ea"/>
            </a:endParaRPr>
          </a:p>
          <a:p>
            <a:r>
              <a:rPr lang="zh-CN" altLang="en-US" dirty="0">
                <a:latin typeface="+mn-ea"/>
                <a:ea typeface="+mn-ea"/>
              </a:rPr>
              <a:t>习题答案、模拟试卷等丰富资源</a:t>
            </a:r>
          </a:p>
          <a:p>
            <a:r>
              <a:rPr lang="zh-CN" altLang="en-US" dirty="0">
                <a:latin typeface="+mn-ea"/>
                <a:ea typeface="+mn-ea"/>
              </a:rPr>
              <a:t>免费下载</a:t>
            </a:r>
          </a:p>
        </p:txBody>
      </p:sp>
      <p:sp>
        <p:nvSpPr>
          <p:cNvPr id="73" name="TextBox 72"/>
          <p:cNvSpPr txBox="1"/>
          <p:nvPr/>
        </p:nvSpPr>
        <p:spPr>
          <a:xfrm>
            <a:off x="8760222" y="3244109"/>
            <a:ext cx="2626598" cy="646331"/>
          </a:xfrm>
          <a:prstGeom prst="rect">
            <a:avLst/>
          </a:prstGeom>
          <a:noFill/>
        </p:spPr>
        <p:txBody>
          <a:bodyPr wrap="square" rtlCol="0">
            <a:spAutoFit/>
          </a:bodyPr>
          <a:lstStyle/>
          <a:p>
            <a:pPr algn="r"/>
            <a:r>
              <a:rPr lang="zh-CN" altLang="en-US" dirty="0">
                <a:latin typeface="+mn-ea"/>
                <a:ea typeface="+mn-ea"/>
              </a:rPr>
              <a:t>教师可以申请最低折扣</a:t>
            </a:r>
          </a:p>
          <a:p>
            <a:pPr algn="r"/>
            <a:r>
              <a:rPr lang="zh-CN" altLang="en-US" dirty="0">
                <a:latin typeface="+mn-ea"/>
                <a:ea typeface="+mn-ea"/>
              </a:rPr>
              <a:t>学生直接优惠购买图书</a:t>
            </a:r>
          </a:p>
        </p:txBody>
      </p:sp>
      <p:sp>
        <p:nvSpPr>
          <p:cNvPr id="74" name="TextBox 73"/>
          <p:cNvSpPr txBox="1"/>
          <p:nvPr/>
        </p:nvSpPr>
        <p:spPr>
          <a:xfrm>
            <a:off x="8200571" y="4993681"/>
            <a:ext cx="3269721" cy="923330"/>
          </a:xfrm>
          <a:prstGeom prst="rect">
            <a:avLst/>
          </a:prstGeom>
          <a:noFill/>
        </p:spPr>
        <p:txBody>
          <a:bodyPr wrap="square" rtlCol="0">
            <a:spAutoFit/>
          </a:bodyPr>
          <a:lstStyle/>
          <a:p>
            <a:pPr algn="r"/>
            <a:r>
              <a:rPr lang="zh-CN" altLang="en-US" dirty="0">
                <a:latin typeface="+mn-ea"/>
                <a:ea typeface="+mn-ea"/>
              </a:rPr>
              <a:t>欢迎写文章／投稿，我们强大的编辑团队将为您提供专业和高效的编辑出版服务</a:t>
            </a:r>
          </a:p>
        </p:txBody>
      </p:sp>
    </p:spTree>
    <p:extLst>
      <p:ext uri="{BB962C8B-B14F-4D97-AF65-F5344CB8AC3E}">
        <p14:creationId xmlns:p14="http://schemas.microsoft.com/office/powerpoint/2010/main" val="1474439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012825" y="2218690"/>
            <a:ext cx="9728200" cy="3209925"/>
          </a:xfrm>
          <a:prstGeom prst="rect">
            <a:avLst/>
          </a:prstGeom>
          <a:solidFill>
            <a:schemeClr val="bg1"/>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87095" y="2513965"/>
            <a:ext cx="329565" cy="18497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1318772" y="2954858"/>
            <a:ext cx="1401277" cy="0"/>
          </a:xfrm>
          <a:prstGeom prst="line">
            <a:avLst/>
          </a:prstGeom>
          <a:ln w="25400" cap="rnd">
            <a:solidFill>
              <a:schemeClr val="accent4"/>
            </a:solidFill>
            <a:round/>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1216965" y="2421166"/>
            <a:ext cx="1885050" cy="535531"/>
          </a:xfrm>
          <a:prstGeom prst="rect">
            <a:avLst/>
          </a:prstGeom>
        </p:spPr>
        <p:txBody>
          <a:bodyPr wrap="square">
            <a:spAutoFit/>
          </a:bodyPr>
          <a:lstStyle/>
          <a:p>
            <a:pPr algn="just">
              <a:lnSpc>
                <a:spcPct val="120000"/>
              </a:lnSpc>
            </a:pPr>
            <a:r>
              <a:rPr lang="zh-CN" altLang="en-US" sz="2400" b="1" dirty="0">
                <a:solidFill>
                  <a:schemeClr val="tx1">
                    <a:lumMod val="65000"/>
                    <a:lumOff val="35000"/>
                  </a:schemeClr>
                </a:solidFill>
              </a:rPr>
              <a:t>相关知识</a:t>
            </a:r>
          </a:p>
        </p:txBody>
      </p:sp>
      <p:sp>
        <p:nvSpPr>
          <p:cNvPr id="9" name="矩形 8"/>
          <p:cNvSpPr/>
          <p:nvPr/>
        </p:nvSpPr>
        <p:spPr>
          <a:xfrm>
            <a:off x="2328863" y="0"/>
            <a:ext cx="9863137" cy="11417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0" y="0"/>
            <a:ext cx="3596749" cy="1141756"/>
          </a:xfrm>
          <a:custGeom>
            <a:avLst/>
            <a:gdLst>
              <a:gd name="connsiteX0" fmla="*/ 0 w 3596749"/>
              <a:gd name="connsiteY0" fmla="*/ 0 h 1268414"/>
              <a:gd name="connsiteX1" fmla="*/ 299302 w 3596749"/>
              <a:gd name="connsiteY1" fmla="*/ 0 h 1268414"/>
              <a:gd name="connsiteX2" fmla="*/ 795613 w 3596749"/>
              <a:gd name="connsiteY2" fmla="*/ 0 h 1268414"/>
              <a:gd name="connsiteX3" fmla="*/ 806567 w 3596749"/>
              <a:gd name="connsiteY3" fmla="*/ 0 h 1268414"/>
              <a:gd name="connsiteX4" fmla="*/ 1105869 w 3596749"/>
              <a:gd name="connsiteY4" fmla="*/ 0 h 1268414"/>
              <a:gd name="connsiteX5" fmla="*/ 1252078 w 3596749"/>
              <a:gd name="connsiteY5" fmla="*/ 0 h 1268414"/>
              <a:gd name="connsiteX6" fmla="*/ 1602180 w 3596749"/>
              <a:gd name="connsiteY6" fmla="*/ 0 h 1268414"/>
              <a:gd name="connsiteX7" fmla="*/ 1708543 w 3596749"/>
              <a:gd name="connsiteY7" fmla="*/ 0 h 1268414"/>
              <a:gd name="connsiteX8" fmla="*/ 2042864 w 3596749"/>
              <a:gd name="connsiteY8" fmla="*/ 0 h 1268414"/>
              <a:gd name="connsiteX9" fmla="*/ 2058645 w 3596749"/>
              <a:gd name="connsiteY9" fmla="*/ 0 h 1268414"/>
              <a:gd name="connsiteX10" fmla="*/ 2515110 w 3596749"/>
              <a:gd name="connsiteY10" fmla="*/ 0 h 1268414"/>
              <a:gd name="connsiteX11" fmla="*/ 2849431 w 3596749"/>
              <a:gd name="connsiteY11" fmla="*/ 0 h 1268414"/>
              <a:gd name="connsiteX12" fmla="*/ 3596749 w 3596749"/>
              <a:gd name="connsiteY12" fmla="*/ 747318 h 1268414"/>
              <a:gd name="connsiteX13" fmla="*/ 3075653 w 3596749"/>
              <a:gd name="connsiteY13" fmla="*/ 1268414 h 1268414"/>
              <a:gd name="connsiteX14" fmla="*/ 2744509 w 3596749"/>
              <a:gd name="connsiteY14" fmla="*/ 1268414 h 1268414"/>
              <a:gd name="connsiteX15" fmla="*/ 2359995 w 3596749"/>
              <a:gd name="connsiteY15" fmla="*/ 1268414 h 1268414"/>
              <a:gd name="connsiteX16" fmla="*/ 2288044 w 3596749"/>
              <a:gd name="connsiteY16" fmla="*/ 1268414 h 1268414"/>
              <a:gd name="connsiteX17" fmla="*/ 2269086 w 3596749"/>
              <a:gd name="connsiteY17" fmla="*/ 1268414 h 1268414"/>
              <a:gd name="connsiteX18" fmla="*/ 2018799 w 3596749"/>
              <a:gd name="connsiteY18" fmla="*/ 1268414 h 1268414"/>
              <a:gd name="connsiteX19" fmla="*/ 1937942 w 3596749"/>
              <a:gd name="connsiteY19" fmla="*/ 1268414 h 1268414"/>
              <a:gd name="connsiteX20" fmla="*/ 1831579 w 3596749"/>
              <a:gd name="connsiteY20" fmla="*/ 1268414 h 1268414"/>
              <a:gd name="connsiteX21" fmla="*/ 1562334 w 3596749"/>
              <a:gd name="connsiteY21" fmla="*/ 1268414 h 1268414"/>
              <a:gd name="connsiteX22" fmla="*/ 1553428 w 3596749"/>
              <a:gd name="connsiteY22" fmla="*/ 1268414 h 1268414"/>
              <a:gd name="connsiteX23" fmla="*/ 1532278 w 3596749"/>
              <a:gd name="connsiteY23" fmla="*/ 1268414 h 1268414"/>
              <a:gd name="connsiteX24" fmla="*/ 1481477 w 3596749"/>
              <a:gd name="connsiteY24" fmla="*/ 1268414 h 1268414"/>
              <a:gd name="connsiteX25" fmla="*/ 1212232 w 3596749"/>
              <a:gd name="connsiteY25" fmla="*/ 1268414 h 1268414"/>
              <a:gd name="connsiteX26" fmla="*/ 1105869 w 3596749"/>
              <a:gd name="connsiteY26" fmla="*/ 1268414 h 1268414"/>
              <a:gd name="connsiteX27" fmla="*/ 1025012 w 3596749"/>
              <a:gd name="connsiteY27" fmla="*/ 1268414 h 1268414"/>
              <a:gd name="connsiteX28" fmla="*/ 806567 w 3596749"/>
              <a:gd name="connsiteY28" fmla="*/ 1268414 h 1268414"/>
              <a:gd name="connsiteX29" fmla="*/ 755767 w 3596749"/>
              <a:gd name="connsiteY29" fmla="*/ 1268414 h 1268414"/>
              <a:gd name="connsiteX30" fmla="*/ 725711 w 3596749"/>
              <a:gd name="connsiteY30" fmla="*/ 1268414 h 1268414"/>
              <a:gd name="connsiteX31" fmla="*/ 299302 w 3596749"/>
              <a:gd name="connsiteY31" fmla="*/ 1268414 h 1268414"/>
              <a:gd name="connsiteX32" fmla="*/ 0 w 3596749"/>
              <a:gd name="connsiteY32" fmla="*/ 1268414 h 1268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596749" h="1268414">
                <a:moveTo>
                  <a:pt x="0" y="0"/>
                </a:moveTo>
                <a:lnTo>
                  <a:pt x="299302" y="0"/>
                </a:lnTo>
                <a:lnTo>
                  <a:pt x="795613" y="0"/>
                </a:lnTo>
                <a:lnTo>
                  <a:pt x="806567" y="0"/>
                </a:lnTo>
                <a:lnTo>
                  <a:pt x="1105869" y="0"/>
                </a:lnTo>
                <a:lnTo>
                  <a:pt x="1252078" y="0"/>
                </a:lnTo>
                <a:lnTo>
                  <a:pt x="1602180" y="0"/>
                </a:lnTo>
                <a:lnTo>
                  <a:pt x="1708543" y="0"/>
                </a:lnTo>
                <a:lnTo>
                  <a:pt x="2042864" y="0"/>
                </a:lnTo>
                <a:lnTo>
                  <a:pt x="2058645" y="0"/>
                </a:lnTo>
                <a:lnTo>
                  <a:pt x="2515110" y="0"/>
                </a:lnTo>
                <a:lnTo>
                  <a:pt x="2849431" y="0"/>
                </a:lnTo>
                <a:lnTo>
                  <a:pt x="3596749" y="747318"/>
                </a:lnTo>
                <a:lnTo>
                  <a:pt x="3075653" y="1268414"/>
                </a:lnTo>
                <a:lnTo>
                  <a:pt x="2744509" y="1268414"/>
                </a:lnTo>
                <a:lnTo>
                  <a:pt x="2359995" y="1268414"/>
                </a:lnTo>
                <a:lnTo>
                  <a:pt x="2288044" y="1268414"/>
                </a:lnTo>
                <a:lnTo>
                  <a:pt x="2269086" y="1268414"/>
                </a:lnTo>
                <a:lnTo>
                  <a:pt x="2018799" y="1268414"/>
                </a:lnTo>
                <a:lnTo>
                  <a:pt x="1937942" y="1268414"/>
                </a:lnTo>
                <a:lnTo>
                  <a:pt x="1831579" y="1268414"/>
                </a:lnTo>
                <a:lnTo>
                  <a:pt x="1562334" y="1268414"/>
                </a:lnTo>
                <a:lnTo>
                  <a:pt x="1553428" y="1268414"/>
                </a:lnTo>
                <a:lnTo>
                  <a:pt x="1532278" y="1268414"/>
                </a:lnTo>
                <a:lnTo>
                  <a:pt x="1481477" y="1268414"/>
                </a:lnTo>
                <a:lnTo>
                  <a:pt x="1212232" y="1268414"/>
                </a:lnTo>
                <a:lnTo>
                  <a:pt x="1105869" y="1268414"/>
                </a:lnTo>
                <a:lnTo>
                  <a:pt x="1025012" y="1268414"/>
                </a:lnTo>
                <a:lnTo>
                  <a:pt x="806567" y="1268414"/>
                </a:lnTo>
                <a:lnTo>
                  <a:pt x="755767" y="1268414"/>
                </a:lnTo>
                <a:lnTo>
                  <a:pt x="725711" y="1268414"/>
                </a:lnTo>
                <a:lnTo>
                  <a:pt x="299302" y="1268414"/>
                </a:lnTo>
                <a:lnTo>
                  <a:pt x="0" y="126841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568812" y="299314"/>
            <a:ext cx="2031326" cy="646331"/>
          </a:xfrm>
          <a:prstGeom prst="rect">
            <a:avLst/>
          </a:prstGeom>
          <a:noFill/>
        </p:spPr>
        <p:txBody>
          <a:bodyPr wrap="none" rtlCol="0">
            <a:spAutoFit/>
            <a:scene3d>
              <a:camera prst="orthographicFront"/>
              <a:lightRig rig="threePt" dir="t"/>
            </a:scene3d>
            <a:sp3d contourW="12700"/>
          </a:bodyPr>
          <a:lstStyle/>
          <a:p>
            <a:pPr algn="ctr"/>
            <a:r>
              <a:rPr lang="zh-CN" altLang="en-US" sz="3600" b="1" dirty="0">
                <a:solidFill>
                  <a:schemeClr val="accent3"/>
                </a:solidFill>
                <a:latin typeface="+mn-ea"/>
                <a:cs typeface="经典综艺体简" panose="02010609000101010101" pitchFamily="49" charset="-122"/>
              </a:rPr>
              <a:t>相关知识</a:t>
            </a:r>
          </a:p>
        </p:txBody>
      </p:sp>
      <p:sp>
        <p:nvSpPr>
          <p:cNvPr id="21" name="文本框 11"/>
          <p:cNvSpPr txBox="1"/>
          <p:nvPr/>
        </p:nvSpPr>
        <p:spPr>
          <a:xfrm>
            <a:off x="5143658" y="534841"/>
            <a:ext cx="3338656" cy="521970"/>
          </a:xfrm>
          <a:prstGeom prst="rect">
            <a:avLst/>
          </a:prstGeom>
          <a:noFill/>
        </p:spPr>
        <p:txBody>
          <a:bodyPr wrap="square" rtlCol="0">
            <a:spAutoFit/>
            <a:scene3d>
              <a:camera prst="orthographicFront"/>
              <a:lightRig rig="threePt" dir="t"/>
            </a:scene3d>
            <a:sp3d contourW="12700"/>
          </a:bodyPr>
          <a:lstStyle/>
          <a:p>
            <a:r>
              <a:rPr lang="zh-CN" altLang="en-US" sz="2800" dirty="0">
                <a:solidFill>
                  <a:schemeClr val="tx1">
                    <a:lumMod val="85000"/>
                    <a:lumOff val="15000"/>
                  </a:schemeClr>
                </a:solidFill>
              </a:rPr>
              <a:t>认识云计算</a:t>
            </a:r>
          </a:p>
        </p:txBody>
      </p:sp>
      <p:sp>
        <p:nvSpPr>
          <p:cNvPr id="22" name="TextBox 21"/>
          <p:cNvSpPr txBox="1"/>
          <p:nvPr/>
        </p:nvSpPr>
        <p:spPr>
          <a:xfrm>
            <a:off x="3776964" y="535681"/>
            <a:ext cx="1366694" cy="523220"/>
          </a:xfrm>
          <a:prstGeom prst="rect">
            <a:avLst/>
          </a:prstGeom>
          <a:noFill/>
          <a:ln>
            <a:noFill/>
          </a:ln>
        </p:spPr>
        <p:txBody>
          <a:bodyPr wrap="square" rtlCol="0">
            <a:spAutoFit/>
          </a:bodyPr>
          <a:lstStyle/>
          <a:p>
            <a:r>
              <a:rPr lang="zh-CN" altLang="en-US" sz="2800" dirty="0">
                <a:solidFill>
                  <a:schemeClr val="tx1">
                    <a:lumMod val="85000"/>
                    <a:lumOff val="15000"/>
                  </a:schemeClr>
                </a:solidFill>
              </a:rPr>
              <a:t>任务一</a:t>
            </a:r>
            <a:endParaRPr lang="en-US" altLang="zh-CN" sz="2800" dirty="0">
              <a:solidFill>
                <a:schemeClr val="tx1">
                  <a:lumMod val="85000"/>
                  <a:lumOff val="15000"/>
                </a:schemeClr>
              </a:solidFill>
            </a:endParaRPr>
          </a:p>
        </p:txBody>
      </p:sp>
      <p:sp>
        <p:nvSpPr>
          <p:cNvPr id="2" name="矩形 1"/>
          <p:cNvSpPr/>
          <p:nvPr/>
        </p:nvSpPr>
        <p:spPr>
          <a:xfrm>
            <a:off x="3776964" y="3027882"/>
            <a:ext cx="2621280" cy="460375"/>
          </a:xfrm>
          <a:prstGeom prst="rect">
            <a:avLst/>
          </a:prstGeom>
        </p:spPr>
        <p:txBody>
          <a:bodyPr wrap="none">
            <a:spAutoFit/>
          </a:bodyPr>
          <a:lstStyle/>
          <a:p>
            <a:pPr algn="l"/>
            <a:r>
              <a:rPr lang="zh-CN" altLang="zh-CN" sz="2400" dirty="0"/>
              <a:t>（一）云计算概述</a:t>
            </a:r>
          </a:p>
        </p:txBody>
      </p:sp>
      <p:sp>
        <p:nvSpPr>
          <p:cNvPr id="20" name="矩形 19"/>
          <p:cNvSpPr/>
          <p:nvPr/>
        </p:nvSpPr>
        <p:spPr>
          <a:xfrm>
            <a:off x="3776964" y="3716908"/>
            <a:ext cx="3535680" cy="460375"/>
          </a:xfrm>
          <a:prstGeom prst="rect">
            <a:avLst/>
          </a:prstGeom>
        </p:spPr>
        <p:txBody>
          <a:bodyPr wrap="none">
            <a:spAutoFit/>
          </a:bodyPr>
          <a:lstStyle/>
          <a:p>
            <a:pPr algn="l"/>
            <a:r>
              <a:rPr lang="zh-CN" altLang="en-US" sz="2400" dirty="0"/>
              <a:t>（二）云计算技术的特点</a:t>
            </a:r>
          </a:p>
        </p:txBody>
      </p:sp>
      <p:sp>
        <p:nvSpPr>
          <p:cNvPr id="23" name="矩形 22"/>
          <p:cNvSpPr/>
          <p:nvPr/>
        </p:nvSpPr>
        <p:spPr>
          <a:xfrm>
            <a:off x="3776964" y="4364980"/>
            <a:ext cx="2926080" cy="460375"/>
          </a:xfrm>
          <a:prstGeom prst="rect">
            <a:avLst/>
          </a:prstGeom>
        </p:spPr>
        <p:txBody>
          <a:bodyPr wrap="none">
            <a:spAutoFit/>
          </a:bodyPr>
          <a:lstStyle/>
          <a:p>
            <a:pPr algn="l"/>
            <a:r>
              <a:rPr lang="zh-CN" altLang="en-US" sz="2400" dirty="0"/>
              <a:t>（三）云计算的应用</a:t>
            </a:r>
          </a:p>
        </p:txBody>
      </p:sp>
      <p:grpSp>
        <p:nvGrpSpPr>
          <p:cNvPr id="3" name="组合 2"/>
          <p:cNvGrpSpPr/>
          <p:nvPr/>
        </p:nvGrpSpPr>
        <p:grpSpPr>
          <a:xfrm>
            <a:off x="10982325" y="5085080"/>
            <a:ext cx="1069975" cy="383540"/>
            <a:chOff x="17295" y="8637"/>
            <a:chExt cx="1685" cy="604"/>
          </a:xfrm>
        </p:grpSpPr>
        <p:sp>
          <p:nvSpPr>
            <p:cNvPr id="25" name="燕尾形 24"/>
            <p:cNvSpPr/>
            <p:nvPr/>
          </p:nvSpPr>
          <p:spPr>
            <a:xfrm>
              <a:off x="17295" y="8637"/>
              <a:ext cx="528" cy="605"/>
            </a:xfrm>
            <a:prstGeom prst="chevron">
              <a:avLst>
                <a:gd name="adj" fmla="val 369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燕尾形 25"/>
            <p:cNvSpPr/>
            <p:nvPr/>
          </p:nvSpPr>
          <p:spPr>
            <a:xfrm>
              <a:off x="17885" y="8637"/>
              <a:ext cx="528" cy="605"/>
            </a:xfrm>
            <a:prstGeom prst="chevron">
              <a:avLst>
                <a:gd name="adj" fmla="val 36932"/>
              </a:avLst>
            </a:prstGeom>
            <a:solidFill>
              <a:srgbClr val="0274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燕尾形 26"/>
            <p:cNvSpPr/>
            <p:nvPr/>
          </p:nvSpPr>
          <p:spPr>
            <a:xfrm>
              <a:off x="18452" y="8637"/>
              <a:ext cx="528" cy="605"/>
            </a:xfrm>
            <a:prstGeom prst="chevron">
              <a:avLst>
                <a:gd name="adj" fmla="val 36932"/>
              </a:avLst>
            </a:prstGeom>
            <a:solidFill>
              <a:srgbClr val="0799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zh-CN" dirty="0"/>
              <a:t>（一）认识云计算</a:t>
            </a:r>
          </a:p>
        </p:txBody>
      </p:sp>
      <p:sp>
        <p:nvSpPr>
          <p:cNvPr id="4" name="内容占位符 3"/>
          <p:cNvSpPr>
            <a:spLocks noGrp="1"/>
          </p:cNvSpPr>
          <p:nvPr>
            <p:ph sz="quarter" idx="10"/>
          </p:nvPr>
        </p:nvSpPr>
        <p:spPr>
          <a:xfrm>
            <a:off x="669925" y="998220"/>
            <a:ext cx="10912475" cy="4733290"/>
          </a:xfrm>
        </p:spPr>
        <p:txBody>
          <a:bodyPr>
            <a:normAutofit/>
          </a:bodyPr>
          <a:lstStyle/>
          <a:p>
            <a:r>
              <a:rPr lang="zh-CN" altLang="zh-CN" dirty="0"/>
              <a:t>云计算技术是硬件技术和网络技术发展到一定阶段而出现的新的技术模型，是对实现云计算模式所需要的所有技术的总称，分布式计算技术、虚拟化技术、网络技术、服务器技术、数据中心技术、云计算平台技术、分布式存储技术等都属于云计算技术的范畴，同时也包括新出现的Hadoop、HPCC、Storm、Spark等技术，一般来说，为了达到资源整合输出目的的技术都可以被称为云计算技术，云计算技术意味着计算能力也可作为一种商品通过互联网进行流通。</a:t>
            </a:r>
          </a:p>
          <a:p>
            <a:pPr fontAlgn="ctr"/>
            <a:r>
              <a:rPr lang="zh-CN" altLang="zh-CN" dirty="0"/>
              <a:t>云计算技术中主要包括3种角色，分别为资源的整合运营者、资源的使用者和终端客户。资源的整合运营者负责资源的整合输出，资源的使用者负责将资源转变为满足客户需求的应用，而终端客户则是资源的最终消费者。</a:t>
            </a:r>
          </a:p>
        </p:txBody>
      </p:sp>
      <p:sp>
        <p:nvSpPr>
          <p:cNvPr id="5" name="矩形 4"/>
          <p:cNvSpPr/>
          <p:nvPr/>
        </p:nvSpPr>
        <p:spPr>
          <a:xfrm>
            <a:off x="695400" y="6035040"/>
            <a:ext cx="4318000" cy="2133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95400" y="6380192"/>
            <a:ext cx="1059236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zh-CN" dirty="0"/>
              <a:t>（二）云计算技术的特点</a:t>
            </a:r>
          </a:p>
        </p:txBody>
      </p:sp>
      <p:grpSp>
        <p:nvGrpSpPr>
          <p:cNvPr id="118" name="组合 117"/>
          <p:cNvGrpSpPr/>
          <p:nvPr/>
        </p:nvGrpSpPr>
        <p:grpSpPr>
          <a:xfrm>
            <a:off x="289560" y="1127125"/>
            <a:ext cx="11604625" cy="5727065"/>
            <a:chOff x="456" y="1775"/>
            <a:chExt cx="18275" cy="9019"/>
          </a:xfrm>
        </p:grpSpPr>
        <p:pic>
          <p:nvPicPr>
            <p:cNvPr id="47" name="图片占位符 72"/>
            <p:cNvPicPr>
              <a:picLocks noChangeAspect="1"/>
            </p:cNvPicPr>
            <p:nvPr/>
          </p:nvPicPr>
          <p:blipFill>
            <a:blip r:embed="rId2" cstate="print">
              <a:grayscl/>
              <a:extLst>
                <a:ext uri="{28A0092B-C50C-407E-A947-70E740481C1C}">
                  <a14:useLocalDpi xmlns:a14="http://schemas.microsoft.com/office/drawing/2010/main" val="0"/>
                </a:ext>
              </a:extLst>
            </a:blip>
            <a:srcRect l="10000" r="10000"/>
            <a:stretch>
              <a:fillRect/>
            </a:stretch>
          </p:blipFill>
          <p:spPr>
            <a:xfrm>
              <a:off x="7793" y="4852"/>
              <a:ext cx="2650" cy="2650"/>
            </a:xfrm>
            <a:prstGeom prst="rect">
              <a:avLst/>
            </a:prstGeom>
          </p:spPr>
        </p:pic>
        <p:grpSp>
          <p:nvGrpSpPr>
            <p:cNvPr id="48" name="d4147ba2-1b1f-4f02-8522-a8ed880e1d8a"/>
            <p:cNvGrpSpPr>
              <a:grpSpLocks noChangeAspect="1"/>
            </p:cNvGrpSpPr>
            <p:nvPr/>
          </p:nvGrpSpPr>
          <p:grpSpPr>
            <a:xfrm>
              <a:off x="6270" y="3967"/>
              <a:ext cx="5695" cy="6827"/>
              <a:chOff x="4394009" y="1781552"/>
              <a:chExt cx="3616590" cy="4335089"/>
            </a:xfrm>
          </p:grpSpPr>
          <p:grpSp>
            <p:nvGrpSpPr>
              <p:cNvPr id="49" name="Group 3"/>
              <p:cNvGrpSpPr/>
              <p:nvPr/>
            </p:nvGrpSpPr>
            <p:grpSpPr>
              <a:xfrm>
                <a:off x="5360999" y="2343015"/>
                <a:ext cx="1682615" cy="3773626"/>
                <a:chOff x="3860006" y="1952943"/>
                <a:chExt cx="1423988" cy="3193597"/>
              </a:xfrm>
            </p:grpSpPr>
            <p:grpSp>
              <p:nvGrpSpPr>
                <p:cNvPr id="61" name="Group 71"/>
                <p:cNvGrpSpPr/>
                <p:nvPr/>
              </p:nvGrpSpPr>
              <p:grpSpPr>
                <a:xfrm>
                  <a:off x="3860006" y="1952943"/>
                  <a:ext cx="1423988" cy="2413000"/>
                  <a:chOff x="3854451" y="1960563"/>
                  <a:chExt cx="1423988" cy="2413000"/>
                </a:xfrm>
              </p:grpSpPr>
              <p:sp>
                <p:nvSpPr>
                  <p:cNvPr id="76" name="Rectangle 72"/>
                  <p:cNvSpPr/>
                  <p:nvPr/>
                </p:nvSpPr>
                <p:spPr bwMode="auto">
                  <a:xfrm>
                    <a:off x="4465638" y="3336925"/>
                    <a:ext cx="196850" cy="201613"/>
                  </a:xfrm>
                  <a:prstGeom prst="rect">
                    <a:avLst/>
                  </a:prstGeom>
                  <a:solidFill>
                    <a:schemeClr val="tx1">
                      <a:lumMod val="65000"/>
                      <a:lumOff val="35000"/>
                    </a:schemeClr>
                  </a:solidFill>
                  <a:ln w="9525">
                    <a:noFill/>
                    <a:miter lim="8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77" name="Rectangle 73"/>
                  <p:cNvSpPr/>
                  <p:nvPr/>
                </p:nvSpPr>
                <p:spPr bwMode="auto">
                  <a:xfrm>
                    <a:off x="4365626" y="3511550"/>
                    <a:ext cx="401638" cy="862013"/>
                  </a:xfrm>
                  <a:prstGeom prst="rect">
                    <a:avLst/>
                  </a:prstGeom>
                  <a:solidFill>
                    <a:schemeClr val="tx1">
                      <a:lumMod val="50000"/>
                      <a:lumOff val="50000"/>
                    </a:schemeClr>
                  </a:solidFill>
                  <a:ln w="9525">
                    <a:noFill/>
                    <a:miter lim="8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78" name="Freeform: Shape 74"/>
                  <p:cNvSpPr/>
                  <p:nvPr/>
                </p:nvSpPr>
                <p:spPr bwMode="auto">
                  <a:xfrm>
                    <a:off x="3854451" y="1960563"/>
                    <a:ext cx="1423988" cy="1423988"/>
                  </a:xfrm>
                  <a:custGeom>
                    <a:avLst/>
                    <a:gdLst/>
                    <a:ahLst/>
                    <a:cxnLst>
                      <a:cxn ang="0">
                        <a:pos x="538" y="1076"/>
                      </a:cxn>
                      <a:cxn ang="0">
                        <a:pos x="0" y="538"/>
                      </a:cxn>
                      <a:cxn ang="0">
                        <a:pos x="538" y="0"/>
                      </a:cxn>
                      <a:cxn ang="0">
                        <a:pos x="1076" y="538"/>
                      </a:cxn>
                      <a:cxn ang="0">
                        <a:pos x="538" y="1076"/>
                      </a:cxn>
                      <a:cxn ang="0">
                        <a:pos x="538" y="80"/>
                      </a:cxn>
                      <a:cxn ang="0">
                        <a:pos x="80" y="538"/>
                      </a:cxn>
                      <a:cxn ang="0">
                        <a:pos x="538" y="996"/>
                      </a:cxn>
                      <a:cxn ang="0">
                        <a:pos x="996" y="538"/>
                      </a:cxn>
                      <a:cxn ang="0">
                        <a:pos x="538" y="80"/>
                      </a:cxn>
                    </a:cxnLst>
                    <a:rect l="0" t="0" r="r" b="b"/>
                    <a:pathLst>
                      <a:path w="1076" h="1076">
                        <a:moveTo>
                          <a:pt x="538" y="1076"/>
                        </a:moveTo>
                        <a:cubicBezTo>
                          <a:pt x="241" y="1076"/>
                          <a:pt x="0" y="835"/>
                          <a:pt x="0" y="538"/>
                        </a:cubicBezTo>
                        <a:cubicBezTo>
                          <a:pt x="0" y="242"/>
                          <a:pt x="241" y="0"/>
                          <a:pt x="538" y="0"/>
                        </a:cubicBezTo>
                        <a:cubicBezTo>
                          <a:pt x="835" y="0"/>
                          <a:pt x="1076" y="242"/>
                          <a:pt x="1076" y="538"/>
                        </a:cubicBezTo>
                        <a:cubicBezTo>
                          <a:pt x="1076" y="835"/>
                          <a:pt x="835" y="1076"/>
                          <a:pt x="538" y="1076"/>
                        </a:cubicBezTo>
                        <a:close/>
                        <a:moveTo>
                          <a:pt x="538" y="80"/>
                        </a:moveTo>
                        <a:cubicBezTo>
                          <a:pt x="286" y="80"/>
                          <a:pt x="80" y="286"/>
                          <a:pt x="80" y="538"/>
                        </a:cubicBezTo>
                        <a:cubicBezTo>
                          <a:pt x="80" y="791"/>
                          <a:pt x="286" y="996"/>
                          <a:pt x="538" y="996"/>
                        </a:cubicBezTo>
                        <a:cubicBezTo>
                          <a:pt x="791" y="996"/>
                          <a:pt x="996" y="791"/>
                          <a:pt x="996" y="538"/>
                        </a:cubicBezTo>
                        <a:cubicBezTo>
                          <a:pt x="996" y="286"/>
                          <a:pt x="791" y="80"/>
                          <a:pt x="538" y="80"/>
                        </a:cubicBezTo>
                        <a:close/>
                      </a:path>
                    </a:pathLst>
                  </a:custGeom>
                  <a:solidFill>
                    <a:schemeClr val="bg1">
                      <a:lumMod val="6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dirty="0">
                      <a:ln>
                        <a:noFill/>
                      </a:ln>
                      <a:solidFill>
                        <a:srgbClr val="000000"/>
                      </a:solidFill>
                      <a:effectLst/>
                      <a:uLnTx/>
                      <a:uFillTx/>
                      <a:latin typeface="等线" panose="020F0502020204030204"/>
                      <a:ea typeface="+mn-ea"/>
                      <a:cs typeface="+mn-cs"/>
                    </a:endParaRPr>
                  </a:p>
                </p:txBody>
              </p:sp>
            </p:grpSp>
            <p:grpSp>
              <p:nvGrpSpPr>
                <p:cNvPr id="62" name="Group 75"/>
                <p:cNvGrpSpPr/>
                <p:nvPr/>
              </p:nvGrpSpPr>
              <p:grpSpPr>
                <a:xfrm>
                  <a:off x="4128293" y="3495540"/>
                  <a:ext cx="987426" cy="1651000"/>
                  <a:chOff x="4122738" y="3500438"/>
                  <a:chExt cx="987426" cy="1651000"/>
                </a:xfrm>
              </p:grpSpPr>
              <p:sp>
                <p:nvSpPr>
                  <p:cNvPr id="63" name="Freeform: Shape 76"/>
                  <p:cNvSpPr/>
                  <p:nvPr/>
                </p:nvSpPr>
                <p:spPr bwMode="auto">
                  <a:xfrm>
                    <a:off x="4560888" y="4279900"/>
                    <a:ext cx="508000" cy="458788"/>
                  </a:xfrm>
                  <a:custGeom>
                    <a:avLst/>
                    <a:gdLst/>
                    <a:ahLst/>
                    <a:cxnLst>
                      <a:cxn ang="0">
                        <a:pos x="383" y="0"/>
                      </a:cxn>
                      <a:cxn ang="0">
                        <a:pos x="200" y="198"/>
                      </a:cxn>
                      <a:cxn ang="0">
                        <a:pos x="200" y="347"/>
                      </a:cxn>
                      <a:cxn ang="0">
                        <a:pos x="0" y="347"/>
                      </a:cxn>
                      <a:cxn ang="0">
                        <a:pos x="0" y="90"/>
                      </a:cxn>
                      <a:cxn ang="0">
                        <a:pos x="383" y="0"/>
                      </a:cxn>
                    </a:cxnLst>
                    <a:rect l="0" t="0" r="r" b="b"/>
                    <a:pathLst>
                      <a:path w="383" h="347">
                        <a:moveTo>
                          <a:pt x="383" y="0"/>
                        </a:moveTo>
                        <a:cubicBezTo>
                          <a:pt x="383" y="0"/>
                          <a:pt x="352" y="89"/>
                          <a:pt x="200" y="198"/>
                        </a:cubicBezTo>
                        <a:cubicBezTo>
                          <a:pt x="200" y="347"/>
                          <a:pt x="200" y="347"/>
                          <a:pt x="200" y="347"/>
                        </a:cubicBezTo>
                        <a:cubicBezTo>
                          <a:pt x="0" y="347"/>
                          <a:pt x="0" y="347"/>
                          <a:pt x="0" y="347"/>
                        </a:cubicBezTo>
                        <a:cubicBezTo>
                          <a:pt x="0" y="90"/>
                          <a:pt x="0" y="90"/>
                          <a:pt x="0" y="90"/>
                        </a:cubicBezTo>
                        <a:lnTo>
                          <a:pt x="383" y="0"/>
                        </a:lnTo>
                        <a:close/>
                      </a:path>
                    </a:pathLst>
                  </a:custGeom>
                  <a:solidFill>
                    <a:schemeClr val="bg1">
                      <a:lumMod val="7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4" name="Freeform: Shape 77"/>
                  <p:cNvSpPr/>
                  <p:nvPr/>
                </p:nvSpPr>
                <p:spPr bwMode="auto">
                  <a:xfrm>
                    <a:off x="4548188" y="3500438"/>
                    <a:ext cx="541338" cy="357188"/>
                  </a:xfrm>
                  <a:custGeom>
                    <a:avLst/>
                    <a:gdLst/>
                    <a:ahLst/>
                    <a:cxnLst>
                      <a:cxn ang="0">
                        <a:pos x="395" y="56"/>
                      </a:cxn>
                      <a:cxn ang="0">
                        <a:pos x="353" y="150"/>
                      </a:cxn>
                      <a:cxn ang="0">
                        <a:pos x="108" y="256"/>
                      </a:cxn>
                      <a:cxn ang="0">
                        <a:pos x="15" y="213"/>
                      </a:cxn>
                      <a:cxn ang="0">
                        <a:pos x="15" y="213"/>
                      </a:cxn>
                      <a:cxn ang="0">
                        <a:pos x="57" y="119"/>
                      </a:cxn>
                      <a:cxn ang="0">
                        <a:pos x="302" y="14"/>
                      </a:cxn>
                      <a:cxn ang="0">
                        <a:pos x="395" y="56"/>
                      </a:cxn>
                    </a:cxnLst>
                    <a:rect l="0" t="0" r="r" b="b"/>
                    <a:pathLst>
                      <a:path w="409" h="270">
                        <a:moveTo>
                          <a:pt x="395" y="56"/>
                        </a:moveTo>
                        <a:cubicBezTo>
                          <a:pt x="409" y="94"/>
                          <a:pt x="390" y="136"/>
                          <a:pt x="353" y="150"/>
                        </a:cubicBezTo>
                        <a:cubicBezTo>
                          <a:pt x="108" y="256"/>
                          <a:pt x="108" y="256"/>
                          <a:pt x="108" y="256"/>
                        </a:cubicBezTo>
                        <a:cubicBezTo>
                          <a:pt x="71" y="270"/>
                          <a:pt x="29" y="250"/>
                          <a:pt x="15" y="213"/>
                        </a:cubicBezTo>
                        <a:cubicBezTo>
                          <a:pt x="15" y="213"/>
                          <a:pt x="15" y="213"/>
                          <a:pt x="15" y="213"/>
                        </a:cubicBezTo>
                        <a:cubicBezTo>
                          <a:pt x="0" y="175"/>
                          <a:pt x="20" y="133"/>
                          <a:pt x="57" y="119"/>
                        </a:cubicBezTo>
                        <a:cubicBezTo>
                          <a:pt x="302" y="14"/>
                          <a:pt x="302" y="14"/>
                          <a:pt x="302" y="14"/>
                        </a:cubicBezTo>
                        <a:cubicBezTo>
                          <a:pt x="339" y="0"/>
                          <a:pt x="381" y="19"/>
                          <a:pt x="395" y="56"/>
                        </a:cubicBezTo>
                        <a:close/>
                      </a:path>
                    </a:pathLst>
                  </a:custGeom>
                  <a:solidFill>
                    <a:schemeClr val="bg1">
                      <a:lumMod val="8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5" name="Freeform: Shape 78"/>
                  <p:cNvSpPr/>
                  <p:nvPr/>
                </p:nvSpPr>
                <p:spPr bwMode="auto">
                  <a:xfrm>
                    <a:off x="4576763" y="3673475"/>
                    <a:ext cx="119063" cy="166688"/>
                  </a:xfrm>
                  <a:custGeom>
                    <a:avLst/>
                    <a:gdLst/>
                    <a:ahLst/>
                    <a:cxnLst>
                      <a:cxn ang="0">
                        <a:pos x="12" y="78"/>
                      </a:cxn>
                      <a:cxn ang="0">
                        <a:pos x="47" y="0"/>
                      </a:cxn>
                      <a:cxn ang="0">
                        <a:pos x="90" y="114"/>
                      </a:cxn>
                      <a:cxn ang="0">
                        <a:pos x="12" y="78"/>
                      </a:cxn>
                    </a:cxnLst>
                    <a:rect l="0" t="0" r="r" b="b"/>
                    <a:pathLst>
                      <a:path w="90" h="126">
                        <a:moveTo>
                          <a:pt x="12" y="78"/>
                        </a:moveTo>
                        <a:cubicBezTo>
                          <a:pt x="0" y="47"/>
                          <a:pt x="16" y="12"/>
                          <a:pt x="47" y="0"/>
                        </a:cubicBezTo>
                        <a:cubicBezTo>
                          <a:pt x="90" y="114"/>
                          <a:pt x="90" y="114"/>
                          <a:pt x="90" y="114"/>
                        </a:cubicBezTo>
                        <a:cubicBezTo>
                          <a:pt x="58" y="126"/>
                          <a:pt x="23" y="110"/>
                          <a:pt x="12" y="78"/>
                        </a:cubicBezTo>
                        <a:close/>
                      </a:path>
                    </a:pathLst>
                  </a:custGeom>
                  <a:solidFill>
                    <a:schemeClr val="bg1">
                      <a:lumMod val="7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6" name="Freeform: Shape 79"/>
                  <p:cNvSpPr/>
                  <p:nvPr/>
                </p:nvSpPr>
                <p:spPr bwMode="auto">
                  <a:xfrm>
                    <a:off x="4560888" y="3705225"/>
                    <a:ext cx="541338" cy="357188"/>
                  </a:xfrm>
                  <a:custGeom>
                    <a:avLst/>
                    <a:gdLst/>
                    <a:ahLst/>
                    <a:cxnLst>
                      <a:cxn ang="0">
                        <a:pos x="395" y="57"/>
                      </a:cxn>
                      <a:cxn ang="0">
                        <a:pos x="352" y="151"/>
                      </a:cxn>
                      <a:cxn ang="0">
                        <a:pos x="108" y="256"/>
                      </a:cxn>
                      <a:cxn ang="0">
                        <a:pos x="14" y="214"/>
                      </a:cxn>
                      <a:cxn ang="0">
                        <a:pos x="14" y="214"/>
                      </a:cxn>
                      <a:cxn ang="0">
                        <a:pos x="57" y="120"/>
                      </a:cxn>
                      <a:cxn ang="0">
                        <a:pos x="301" y="15"/>
                      </a:cxn>
                      <a:cxn ang="0">
                        <a:pos x="395" y="57"/>
                      </a:cxn>
                    </a:cxnLst>
                    <a:rect l="0" t="0" r="r" b="b"/>
                    <a:pathLst>
                      <a:path w="409" h="271">
                        <a:moveTo>
                          <a:pt x="395" y="57"/>
                        </a:moveTo>
                        <a:cubicBezTo>
                          <a:pt x="409" y="95"/>
                          <a:pt x="390" y="137"/>
                          <a:pt x="352" y="151"/>
                        </a:cubicBezTo>
                        <a:cubicBezTo>
                          <a:pt x="108" y="256"/>
                          <a:pt x="108" y="256"/>
                          <a:pt x="108" y="256"/>
                        </a:cubicBezTo>
                        <a:cubicBezTo>
                          <a:pt x="70" y="271"/>
                          <a:pt x="28" y="251"/>
                          <a:pt x="14" y="214"/>
                        </a:cubicBezTo>
                        <a:cubicBezTo>
                          <a:pt x="14" y="214"/>
                          <a:pt x="14" y="214"/>
                          <a:pt x="14" y="214"/>
                        </a:cubicBezTo>
                        <a:cubicBezTo>
                          <a:pt x="0" y="176"/>
                          <a:pt x="19" y="134"/>
                          <a:pt x="57" y="120"/>
                        </a:cubicBezTo>
                        <a:cubicBezTo>
                          <a:pt x="301" y="15"/>
                          <a:pt x="301" y="15"/>
                          <a:pt x="301" y="15"/>
                        </a:cubicBezTo>
                        <a:cubicBezTo>
                          <a:pt x="339" y="0"/>
                          <a:pt x="381" y="20"/>
                          <a:pt x="395" y="57"/>
                        </a:cubicBezTo>
                        <a:close/>
                      </a:path>
                    </a:pathLst>
                  </a:custGeom>
                  <a:solidFill>
                    <a:schemeClr val="bg1">
                      <a:lumMod val="8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7" name="Freeform: Shape 80"/>
                  <p:cNvSpPr/>
                  <p:nvPr/>
                </p:nvSpPr>
                <p:spPr bwMode="auto">
                  <a:xfrm>
                    <a:off x="4589463" y="3871913"/>
                    <a:ext cx="119063" cy="166688"/>
                  </a:xfrm>
                  <a:custGeom>
                    <a:avLst/>
                    <a:gdLst/>
                    <a:ahLst/>
                    <a:cxnLst>
                      <a:cxn ang="0">
                        <a:pos x="12" y="79"/>
                      </a:cxn>
                      <a:cxn ang="0">
                        <a:pos x="48" y="0"/>
                      </a:cxn>
                      <a:cxn ang="0">
                        <a:pos x="90" y="114"/>
                      </a:cxn>
                      <a:cxn ang="0">
                        <a:pos x="12" y="79"/>
                      </a:cxn>
                    </a:cxnLst>
                    <a:rect l="0" t="0" r="r" b="b"/>
                    <a:pathLst>
                      <a:path w="90" h="126">
                        <a:moveTo>
                          <a:pt x="12" y="79"/>
                        </a:moveTo>
                        <a:cubicBezTo>
                          <a:pt x="0" y="47"/>
                          <a:pt x="16" y="12"/>
                          <a:pt x="48" y="0"/>
                        </a:cubicBezTo>
                        <a:cubicBezTo>
                          <a:pt x="90" y="114"/>
                          <a:pt x="90" y="114"/>
                          <a:pt x="90" y="114"/>
                        </a:cubicBezTo>
                        <a:cubicBezTo>
                          <a:pt x="59" y="126"/>
                          <a:pt x="24" y="110"/>
                          <a:pt x="12" y="79"/>
                        </a:cubicBezTo>
                        <a:close/>
                      </a:path>
                    </a:pathLst>
                  </a:custGeom>
                  <a:solidFill>
                    <a:schemeClr val="bg1">
                      <a:lumMod val="7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8" name="Freeform: Shape 81"/>
                  <p:cNvSpPr/>
                  <p:nvPr/>
                </p:nvSpPr>
                <p:spPr bwMode="auto">
                  <a:xfrm>
                    <a:off x="4122738" y="3716338"/>
                    <a:ext cx="711200" cy="1022350"/>
                  </a:xfrm>
                  <a:custGeom>
                    <a:avLst/>
                    <a:gdLst/>
                    <a:ahLst/>
                    <a:cxnLst>
                      <a:cxn ang="0">
                        <a:pos x="485" y="66"/>
                      </a:cxn>
                      <a:cxn ang="0">
                        <a:pos x="357" y="9"/>
                      </a:cxn>
                      <a:cxn ang="0">
                        <a:pos x="275" y="5"/>
                      </a:cxn>
                      <a:cxn ang="0">
                        <a:pos x="140" y="5"/>
                      </a:cxn>
                      <a:cxn ang="0">
                        <a:pos x="85" y="5"/>
                      </a:cxn>
                      <a:cxn ang="0">
                        <a:pos x="0" y="80"/>
                      </a:cxn>
                      <a:cxn ang="0">
                        <a:pos x="0" y="136"/>
                      </a:cxn>
                      <a:cxn ang="0">
                        <a:pos x="0" y="540"/>
                      </a:cxn>
                      <a:cxn ang="0">
                        <a:pos x="124" y="675"/>
                      </a:cxn>
                      <a:cxn ang="0">
                        <a:pos x="124" y="773"/>
                      </a:cxn>
                      <a:cxn ang="0">
                        <a:pos x="344" y="773"/>
                      </a:cxn>
                      <a:cxn ang="0">
                        <a:pos x="344" y="596"/>
                      </a:cxn>
                      <a:cxn ang="0">
                        <a:pos x="344" y="552"/>
                      </a:cxn>
                      <a:cxn ang="0">
                        <a:pos x="188" y="148"/>
                      </a:cxn>
                      <a:cxn ang="0">
                        <a:pos x="315" y="151"/>
                      </a:cxn>
                      <a:cxn ang="0">
                        <a:pos x="424" y="198"/>
                      </a:cxn>
                      <a:cxn ang="0">
                        <a:pos x="521" y="162"/>
                      </a:cxn>
                      <a:cxn ang="0">
                        <a:pos x="485" y="66"/>
                      </a:cxn>
                    </a:cxnLst>
                    <a:rect l="0" t="0" r="r" b="b"/>
                    <a:pathLst>
                      <a:path w="538" h="773">
                        <a:moveTo>
                          <a:pt x="485" y="66"/>
                        </a:moveTo>
                        <a:cubicBezTo>
                          <a:pt x="357" y="9"/>
                          <a:pt x="357" y="9"/>
                          <a:pt x="357" y="9"/>
                        </a:cubicBezTo>
                        <a:cubicBezTo>
                          <a:pt x="338" y="0"/>
                          <a:pt x="284" y="5"/>
                          <a:pt x="275" y="5"/>
                        </a:cubicBezTo>
                        <a:cubicBezTo>
                          <a:pt x="140" y="5"/>
                          <a:pt x="140" y="5"/>
                          <a:pt x="140" y="5"/>
                        </a:cubicBezTo>
                        <a:cubicBezTo>
                          <a:pt x="85" y="5"/>
                          <a:pt x="85" y="5"/>
                          <a:pt x="85" y="5"/>
                        </a:cubicBezTo>
                        <a:cubicBezTo>
                          <a:pt x="41" y="5"/>
                          <a:pt x="0" y="35"/>
                          <a:pt x="0" y="80"/>
                        </a:cubicBezTo>
                        <a:cubicBezTo>
                          <a:pt x="0" y="136"/>
                          <a:pt x="0" y="136"/>
                          <a:pt x="0" y="136"/>
                        </a:cubicBezTo>
                        <a:cubicBezTo>
                          <a:pt x="0" y="540"/>
                          <a:pt x="0" y="540"/>
                          <a:pt x="0" y="540"/>
                        </a:cubicBezTo>
                        <a:cubicBezTo>
                          <a:pt x="0" y="610"/>
                          <a:pt x="56" y="669"/>
                          <a:pt x="124" y="675"/>
                        </a:cubicBezTo>
                        <a:cubicBezTo>
                          <a:pt x="124" y="773"/>
                          <a:pt x="124" y="773"/>
                          <a:pt x="124" y="773"/>
                        </a:cubicBezTo>
                        <a:cubicBezTo>
                          <a:pt x="344" y="773"/>
                          <a:pt x="344" y="773"/>
                          <a:pt x="344" y="773"/>
                        </a:cubicBezTo>
                        <a:cubicBezTo>
                          <a:pt x="344" y="596"/>
                          <a:pt x="344" y="596"/>
                          <a:pt x="344" y="596"/>
                        </a:cubicBezTo>
                        <a:cubicBezTo>
                          <a:pt x="344" y="552"/>
                          <a:pt x="344" y="552"/>
                          <a:pt x="344" y="552"/>
                        </a:cubicBezTo>
                        <a:cubicBezTo>
                          <a:pt x="344" y="303"/>
                          <a:pt x="188" y="148"/>
                          <a:pt x="188" y="148"/>
                        </a:cubicBezTo>
                        <a:cubicBezTo>
                          <a:pt x="188" y="148"/>
                          <a:pt x="283" y="147"/>
                          <a:pt x="315" y="151"/>
                        </a:cubicBezTo>
                        <a:cubicBezTo>
                          <a:pt x="349" y="155"/>
                          <a:pt x="424" y="198"/>
                          <a:pt x="424" y="198"/>
                        </a:cubicBezTo>
                        <a:cubicBezTo>
                          <a:pt x="461" y="215"/>
                          <a:pt x="504" y="199"/>
                          <a:pt x="521" y="162"/>
                        </a:cubicBezTo>
                        <a:cubicBezTo>
                          <a:pt x="538" y="126"/>
                          <a:pt x="522" y="83"/>
                          <a:pt x="485" y="66"/>
                        </a:cubicBezTo>
                        <a:close/>
                      </a:path>
                    </a:pathLst>
                  </a:custGeom>
                  <a:solidFill>
                    <a:schemeClr val="bg1">
                      <a:lumMod val="9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9" name="Freeform: Shape 82"/>
                  <p:cNvSpPr/>
                  <p:nvPr/>
                </p:nvSpPr>
                <p:spPr bwMode="auto">
                  <a:xfrm>
                    <a:off x="4687888" y="3816350"/>
                    <a:ext cx="122238" cy="160338"/>
                  </a:xfrm>
                  <a:custGeom>
                    <a:avLst/>
                    <a:gdLst/>
                    <a:ahLst/>
                    <a:cxnLst>
                      <a:cxn ang="0">
                        <a:pos x="78" y="79"/>
                      </a:cxn>
                      <a:cxn ang="0">
                        <a:pos x="0" y="108"/>
                      </a:cxn>
                      <a:cxn ang="0">
                        <a:pos x="49" y="0"/>
                      </a:cxn>
                      <a:cxn ang="0">
                        <a:pos x="78" y="79"/>
                      </a:cxn>
                    </a:cxnLst>
                    <a:rect l="0" t="0" r="r" b="b"/>
                    <a:pathLst>
                      <a:path w="92" h="122">
                        <a:moveTo>
                          <a:pt x="78" y="79"/>
                        </a:moveTo>
                        <a:cubicBezTo>
                          <a:pt x="65" y="109"/>
                          <a:pt x="30" y="122"/>
                          <a:pt x="0" y="108"/>
                        </a:cubicBezTo>
                        <a:cubicBezTo>
                          <a:pt x="49" y="0"/>
                          <a:pt x="49" y="0"/>
                          <a:pt x="49" y="0"/>
                        </a:cubicBezTo>
                        <a:cubicBezTo>
                          <a:pt x="79" y="14"/>
                          <a:pt x="92" y="49"/>
                          <a:pt x="78" y="79"/>
                        </a:cubicBezTo>
                        <a:close/>
                      </a:path>
                    </a:pathLst>
                  </a:custGeom>
                  <a:solidFill>
                    <a:schemeClr val="bg1">
                      <a:lumMod val="7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70" name="Rectangle 83"/>
                  <p:cNvSpPr/>
                  <p:nvPr/>
                </p:nvSpPr>
                <p:spPr bwMode="auto">
                  <a:xfrm>
                    <a:off x="4243388" y="4722813"/>
                    <a:ext cx="641350" cy="428625"/>
                  </a:xfrm>
                  <a:prstGeom prst="rect">
                    <a:avLst/>
                  </a:prstGeom>
                  <a:solidFill>
                    <a:schemeClr val="bg1">
                      <a:lumMod val="65000"/>
                    </a:schemeClr>
                  </a:solidFill>
                  <a:ln w="9525">
                    <a:noFill/>
                    <a:miter lim="8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71" name="Rectangle 84"/>
                  <p:cNvSpPr/>
                  <p:nvPr/>
                </p:nvSpPr>
                <p:spPr bwMode="auto">
                  <a:xfrm>
                    <a:off x="4576763" y="4722813"/>
                    <a:ext cx="307975" cy="428625"/>
                  </a:xfrm>
                  <a:prstGeom prst="rect">
                    <a:avLst/>
                  </a:prstGeom>
                  <a:solidFill>
                    <a:schemeClr val="bg1">
                      <a:lumMod val="50000"/>
                    </a:schemeClr>
                  </a:solidFill>
                  <a:ln w="9525">
                    <a:noFill/>
                    <a:miter lim="8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72" name="Freeform: Shape 85"/>
                  <p:cNvSpPr/>
                  <p:nvPr/>
                </p:nvSpPr>
                <p:spPr bwMode="auto">
                  <a:xfrm>
                    <a:off x="4568826" y="3910013"/>
                    <a:ext cx="541338" cy="357188"/>
                  </a:xfrm>
                  <a:custGeom>
                    <a:avLst/>
                    <a:gdLst/>
                    <a:ahLst/>
                    <a:cxnLst>
                      <a:cxn ang="0">
                        <a:pos x="395" y="57"/>
                      </a:cxn>
                      <a:cxn ang="0">
                        <a:pos x="352" y="151"/>
                      </a:cxn>
                      <a:cxn ang="0">
                        <a:pos x="107" y="256"/>
                      </a:cxn>
                      <a:cxn ang="0">
                        <a:pos x="14" y="214"/>
                      </a:cxn>
                      <a:cxn ang="0">
                        <a:pos x="14" y="214"/>
                      </a:cxn>
                      <a:cxn ang="0">
                        <a:pos x="56" y="120"/>
                      </a:cxn>
                      <a:cxn ang="0">
                        <a:pos x="301" y="14"/>
                      </a:cxn>
                      <a:cxn ang="0">
                        <a:pos x="395" y="57"/>
                      </a:cxn>
                    </a:cxnLst>
                    <a:rect l="0" t="0" r="r" b="b"/>
                    <a:pathLst>
                      <a:path w="409" h="270">
                        <a:moveTo>
                          <a:pt x="395" y="57"/>
                        </a:moveTo>
                        <a:cubicBezTo>
                          <a:pt x="409" y="95"/>
                          <a:pt x="389" y="137"/>
                          <a:pt x="352" y="151"/>
                        </a:cubicBezTo>
                        <a:cubicBezTo>
                          <a:pt x="107" y="256"/>
                          <a:pt x="107" y="256"/>
                          <a:pt x="107" y="256"/>
                        </a:cubicBezTo>
                        <a:cubicBezTo>
                          <a:pt x="70" y="270"/>
                          <a:pt x="28" y="251"/>
                          <a:pt x="14" y="214"/>
                        </a:cubicBezTo>
                        <a:cubicBezTo>
                          <a:pt x="14" y="214"/>
                          <a:pt x="14" y="214"/>
                          <a:pt x="14" y="214"/>
                        </a:cubicBezTo>
                        <a:cubicBezTo>
                          <a:pt x="0" y="176"/>
                          <a:pt x="19" y="134"/>
                          <a:pt x="56" y="120"/>
                        </a:cubicBezTo>
                        <a:cubicBezTo>
                          <a:pt x="301" y="14"/>
                          <a:pt x="301" y="14"/>
                          <a:pt x="301" y="14"/>
                        </a:cubicBezTo>
                        <a:cubicBezTo>
                          <a:pt x="339" y="0"/>
                          <a:pt x="380" y="19"/>
                          <a:pt x="395" y="57"/>
                        </a:cubicBezTo>
                        <a:close/>
                      </a:path>
                    </a:pathLst>
                  </a:custGeom>
                  <a:solidFill>
                    <a:schemeClr val="bg1">
                      <a:lumMod val="8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73" name="Freeform: Shape 86"/>
                  <p:cNvSpPr/>
                  <p:nvPr/>
                </p:nvSpPr>
                <p:spPr bwMode="auto">
                  <a:xfrm>
                    <a:off x="4591051" y="4083050"/>
                    <a:ext cx="114300" cy="160338"/>
                  </a:xfrm>
                  <a:custGeom>
                    <a:avLst/>
                    <a:gdLst/>
                    <a:ahLst/>
                    <a:cxnLst>
                      <a:cxn ang="0">
                        <a:pos x="12" y="76"/>
                      </a:cxn>
                      <a:cxn ang="0">
                        <a:pos x="46" y="0"/>
                      </a:cxn>
                      <a:cxn ang="0">
                        <a:pos x="87" y="110"/>
                      </a:cxn>
                      <a:cxn ang="0">
                        <a:pos x="12" y="76"/>
                      </a:cxn>
                    </a:cxnLst>
                    <a:rect l="0" t="0" r="r" b="b"/>
                    <a:pathLst>
                      <a:path w="87" h="121">
                        <a:moveTo>
                          <a:pt x="12" y="76"/>
                        </a:moveTo>
                        <a:cubicBezTo>
                          <a:pt x="0" y="45"/>
                          <a:pt x="16" y="11"/>
                          <a:pt x="46" y="0"/>
                        </a:cubicBezTo>
                        <a:cubicBezTo>
                          <a:pt x="87" y="110"/>
                          <a:pt x="87" y="110"/>
                          <a:pt x="87" y="110"/>
                        </a:cubicBezTo>
                        <a:cubicBezTo>
                          <a:pt x="57" y="121"/>
                          <a:pt x="23" y="106"/>
                          <a:pt x="12" y="76"/>
                        </a:cubicBezTo>
                        <a:close/>
                      </a:path>
                    </a:pathLst>
                  </a:custGeom>
                  <a:solidFill>
                    <a:schemeClr val="bg1">
                      <a:lumMod val="7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74" name="Freeform: Shape 87"/>
                  <p:cNvSpPr/>
                  <p:nvPr/>
                </p:nvSpPr>
                <p:spPr bwMode="auto">
                  <a:xfrm>
                    <a:off x="4560888" y="4121150"/>
                    <a:ext cx="541338" cy="357188"/>
                  </a:xfrm>
                  <a:custGeom>
                    <a:avLst/>
                    <a:gdLst/>
                    <a:ahLst/>
                    <a:cxnLst>
                      <a:cxn ang="0">
                        <a:pos x="395" y="57"/>
                      </a:cxn>
                      <a:cxn ang="0">
                        <a:pos x="352" y="150"/>
                      </a:cxn>
                      <a:cxn ang="0">
                        <a:pos x="108" y="256"/>
                      </a:cxn>
                      <a:cxn ang="0">
                        <a:pos x="14" y="213"/>
                      </a:cxn>
                      <a:cxn ang="0">
                        <a:pos x="14" y="213"/>
                      </a:cxn>
                      <a:cxn ang="0">
                        <a:pos x="57" y="120"/>
                      </a:cxn>
                      <a:cxn ang="0">
                        <a:pos x="301" y="14"/>
                      </a:cxn>
                      <a:cxn ang="0">
                        <a:pos x="395" y="57"/>
                      </a:cxn>
                    </a:cxnLst>
                    <a:rect l="0" t="0" r="r" b="b"/>
                    <a:pathLst>
                      <a:path w="409" h="270">
                        <a:moveTo>
                          <a:pt x="395" y="57"/>
                        </a:moveTo>
                        <a:cubicBezTo>
                          <a:pt x="409" y="94"/>
                          <a:pt x="390" y="136"/>
                          <a:pt x="352" y="150"/>
                        </a:cubicBezTo>
                        <a:cubicBezTo>
                          <a:pt x="108" y="256"/>
                          <a:pt x="108" y="256"/>
                          <a:pt x="108" y="256"/>
                        </a:cubicBezTo>
                        <a:cubicBezTo>
                          <a:pt x="70" y="270"/>
                          <a:pt x="28" y="251"/>
                          <a:pt x="14" y="213"/>
                        </a:cubicBezTo>
                        <a:cubicBezTo>
                          <a:pt x="14" y="213"/>
                          <a:pt x="14" y="213"/>
                          <a:pt x="14" y="213"/>
                        </a:cubicBezTo>
                        <a:cubicBezTo>
                          <a:pt x="0" y="176"/>
                          <a:pt x="19" y="134"/>
                          <a:pt x="57" y="120"/>
                        </a:cubicBezTo>
                        <a:cubicBezTo>
                          <a:pt x="301" y="14"/>
                          <a:pt x="301" y="14"/>
                          <a:pt x="301" y="14"/>
                        </a:cubicBezTo>
                        <a:cubicBezTo>
                          <a:pt x="339" y="0"/>
                          <a:pt x="381" y="19"/>
                          <a:pt x="395" y="57"/>
                        </a:cubicBezTo>
                        <a:close/>
                      </a:path>
                    </a:pathLst>
                  </a:custGeom>
                  <a:solidFill>
                    <a:schemeClr val="bg1">
                      <a:lumMod val="8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75" name="Freeform: Shape 88"/>
                  <p:cNvSpPr/>
                  <p:nvPr/>
                </p:nvSpPr>
                <p:spPr bwMode="auto">
                  <a:xfrm>
                    <a:off x="4591051" y="4294188"/>
                    <a:ext cx="114300" cy="160338"/>
                  </a:xfrm>
                  <a:custGeom>
                    <a:avLst/>
                    <a:gdLst/>
                    <a:ahLst/>
                    <a:cxnLst>
                      <a:cxn ang="0">
                        <a:pos x="12" y="75"/>
                      </a:cxn>
                      <a:cxn ang="0">
                        <a:pos x="46" y="0"/>
                      </a:cxn>
                      <a:cxn ang="0">
                        <a:pos x="87" y="110"/>
                      </a:cxn>
                      <a:cxn ang="0">
                        <a:pos x="12" y="75"/>
                      </a:cxn>
                    </a:cxnLst>
                    <a:rect l="0" t="0" r="r" b="b"/>
                    <a:pathLst>
                      <a:path w="87" h="121">
                        <a:moveTo>
                          <a:pt x="12" y="75"/>
                        </a:moveTo>
                        <a:cubicBezTo>
                          <a:pt x="0" y="45"/>
                          <a:pt x="16" y="11"/>
                          <a:pt x="46" y="0"/>
                        </a:cubicBezTo>
                        <a:cubicBezTo>
                          <a:pt x="87" y="110"/>
                          <a:pt x="87" y="110"/>
                          <a:pt x="87" y="110"/>
                        </a:cubicBezTo>
                        <a:cubicBezTo>
                          <a:pt x="57" y="121"/>
                          <a:pt x="23" y="106"/>
                          <a:pt x="12" y="75"/>
                        </a:cubicBezTo>
                        <a:close/>
                      </a:path>
                    </a:pathLst>
                  </a:custGeom>
                  <a:solidFill>
                    <a:schemeClr val="bg1">
                      <a:lumMod val="75000"/>
                    </a:schemeClr>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grpSp>
          <p:grpSp>
            <p:nvGrpSpPr>
              <p:cNvPr id="50" name="Group 7"/>
              <p:cNvGrpSpPr/>
              <p:nvPr/>
            </p:nvGrpSpPr>
            <p:grpSpPr>
              <a:xfrm>
                <a:off x="4780428" y="3998593"/>
                <a:ext cx="720317" cy="720317"/>
                <a:chOff x="4780428" y="3998593"/>
                <a:chExt cx="720317" cy="720317"/>
              </a:xfrm>
            </p:grpSpPr>
            <p:sp>
              <p:nvSpPr>
                <p:cNvPr id="56" name="Oval 127"/>
                <p:cNvSpPr/>
                <p:nvPr/>
              </p:nvSpPr>
              <p:spPr>
                <a:xfrm>
                  <a:off x="4780428" y="3998593"/>
                  <a:ext cx="720317" cy="7203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nvGrpSpPr>
                <p:cNvPr id="57" name="Group 90"/>
                <p:cNvGrpSpPr/>
                <p:nvPr/>
              </p:nvGrpSpPr>
              <p:grpSpPr>
                <a:xfrm>
                  <a:off x="4963323" y="4143978"/>
                  <a:ext cx="354533" cy="429567"/>
                  <a:chOff x="3543301" y="3363913"/>
                  <a:chExt cx="300038" cy="363538"/>
                </a:xfrm>
                <a:solidFill>
                  <a:schemeClr val="bg1"/>
                </a:solidFill>
              </p:grpSpPr>
              <p:sp>
                <p:nvSpPr>
                  <p:cNvPr id="58" name="Freeform: Shape 128"/>
                  <p:cNvSpPr/>
                  <p:nvPr/>
                </p:nvSpPr>
                <p:spPr bwMode="auto">
                  <a:xfrm>
                    <a:off x="3676651" y="3386138"/>
                    <a:ext cx="119063" cy="152400"/>
                  </a:xfrm>
                  <a:custGeom>
                    <a:avLst/>
                    <a:gdLst/>
                    <a:ahLst/>
                    <a:cxnLst>
                      <a:cxn ang="0">
                        <a:pos x="32" y="18"/>
                      </a:cxn>
                      <a:cxn ang="0">
                        <a:pos x="4" y="68"/>
                      </a:cxn>
                      <a:cxn ang="0">
                        <a:pos x="4" y="102"/>
                      </a:cxn>
                      <a:cxn ang="0">
                        <a:pos x="5" y="115"/>
                      </a:cxn>
                      <a:cxn ang="0">
                        <a:pos x="6" y="115"/>
                      </a:cxn>
                      <a:cxn ang="0">
                        <a:pos x="20" y="102"/>
                      </a:cxn>
                      <a:cxn ang="0">
                        <a:pos x="20" y="69"/>
                      </a:cxn>
                      <a:cxn ang="0">
                        <a:pos x="58" y="56"/>
                      </a:cxn>
                      <a:cxn ang="0">
                        <a:pos x="89" y="5"/>
                      </a:cxn>
                      <a:cxn ang="0">
                        <a:pos x="32" y="18"/>
                      </a:cxn>
                    </a:cxnLst>
                    <a:rect l="0" t="0" r="r" b="b"/>
                    <a:pathLst>
                      <a:path w="89" h="115">
                        <a:moveTo>
                          <a:pt x="32" y="18"/>
                        </a:moveTo>
                        <a:cubicBezTo>
                          <a:pt x="16" y="30"/>
                          <a:pt x="4" y="51"/>
                          <a:pt x="4" y="68"/>
                        </a:cubicBezTo>
                        <a:cubicBezTo>
                          <a:pt x="4" y="102"/>
                          <a:pt x="4" y="102"/>
                          <a:pt x="4" y="102"/>
                        </a:cubicBezTo>
                        <a:cubicBezTo>
                          <a:pt x="4" y="107"/>
                          <a:pt x="0" y="115"/>
                          <a:pt x="5" y="115"/>
                        </a:cubicBezTo>
                        <a:cubicBezTo>
                          <a:pt x="6" y="115"/>
                          <a:pt x="6" y="115"/>
                          <a:pt x="6" y="115"/>
                        </a:cubicBezTo>
                        <a:cubicBezTo>
                          <a:pt x="11" y="115"/>
                          <a:pt x="20" y="107"/>
                          <a:pt x="20" y="102"/>
                        </a:cubicBezTo>
                        <a:cubicBezTo>
                          <a:pt x="20" y="69"/>
                          <a:pt x="20" y="69"/>
                          <a:pt x="20" y="69"/>
                        </a:cubicBezTo>
                        <a:cubicBezTo>
                          <a:pt x="24" y="69"/>
                          <a:pt x="45" y="66"/>
                          <a:pt x="58" y="56"/>
                        </a:cubicBezTo>
                        <a:cubicBezTo>
                          <a:pt x="83" y="38"/>
                          <a:pt x="89" y="5"/>
                          <a:pt x="89" y="5"/>
                        </a:cubicBezTo>
                        <a:cubicBezTo>
                          <a:pt x="89" y="5"/>
                          <a:pt x="56" y="0"/>
                          <a:pt x="32" y="18"/>
                        </a:cubicBez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59" name="Freeform: Shape 129"/>
                  <p:cNvSpPr/>
                  <p:nvPr/>
                </p:nvSpPr>
                <p:spPr bwMode="auto">
                  <a:xfrm>
                    <a:off x="3586163" y="3363913"/>
                    <a:ext cx="117475" cy="152400"/>
                  </a:xfrm>
                  <a:custGeom>
                    <a:avLst/>
                    <a:gdLst/>
                    <a:ahLst/>
                    <a:cxnLst>
                      <a:cxn ang="0">
                        <a:pos x="56" y="18"/>
                      </a:cxn>
                      <a:cxn ang="0">
                        <a:pos x="85" y="68"/>
                      </a:cxn>
                      <a:cxn ang="0">
                        <a:pos x="85" y="102"/>
                      </a:cxn>
                      <a:cxn ang="0">
                        <a:pos x="84" y="115"/>
                      </a:cxn>
                      <a:cxn ang="0">
                        <a:pos x="82" y="115"/>
                      </a:cxn>
                      <a:cxn ang="0">
                        <a:pos x="69" y="102"/>
                      </a:cxn>
                      <a:cxn ang="0">
                        <a:pos x="69" y="69"/>
                      </a:cxn>
                      <a:cxn ang="0">
                        <a:pos x="30" y="56"/>
                      </a:cxn>
                      <a:cxn ang="0">
                        <a:pos x="0" y="5"/>
                      </a:cxn>
                      <a:cxn ang="0">
                        <a:pos x="56" y="18"/>
                      </a:cxn>
                    </a:cxnLst>
                    <a:rect l="0" t="0" r="r" b="b"/>
                    <a:pathLst>
                      <a:path w="89" h="115">
                        <a:moveTo>
                          <a:pt x="56" y="18"/>
                        </a:moveTo>
                        <a:cubicBezTo>
                          <a:pt x="73" y="30"/>
                          <a:pt x="85" y="51"/>
                          <a:pt x="85" y="68"/>
                        </a:cubicBezTo>
                        <a:cubicBezTo>
                          <a:pt x="85" y="102"/>
                          <a:pt x="85" y="102"/>
                          <a:pt x="85" y="102"/>
                        </a:cubicBezTo>
                        <a:cubicBezTo>
                          <a:pt x="85" y="107"/>
                          <a:pt x="89" y="115"/>
                          <a:pt x="84" y="115"/>
                        </a:cubicBezTo>
                        <a:cubicBezTo>
                          <a:pt x="82" y="115"/>
                          <a:pt x="82" y="115"/>
                          <a:pt x="82" y="115"/>
                        </a:cubicBezTo>
                        <a:cubicBezTo>
                          <a:pt x="77" y="115"/>
                          <a:pt x="69" y="107"/>
                          <a:pt x="69" y="102"/>
                        </a:cubicBezTo>
                        <a:cubicBezTo>
                          <a:pt x="69" y="69"/>
                          <a:pt x="69" y="69"/>
                          <a:pt x="69" y="69"/>
                        </a:cubicBezTo>
                        <a:cubicBezTo>
                          <a:pt x="65" y="69"/>
                          <a:pt x="43" y="66"/>
                          <a:pt x="30" y="56"/>
                        </a:cubicBezTo>
                        <a:cubicBezTo>
                          <a:pt x="6" y="38"/>
                          <a:pt x="0" y="5"/>
                          <a:pt x="0" y="5"/>
                        </a:cubicBezTo>
                        <a:cubicBezTo>
                          <a:pt x="0" y="5"/>
                          <a:pt x="32" y="0"/>
                          <a:pt x="56" y="18"/>
                        </a:cubicBez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60" name="Freeform: Shape 130"/>
                  <p:cNvSpPr/>
                  <p:nvPr/>
                </p:nvSpPr>
                <p:spPr bwMode="auto">
                  <a:xfrm>
                    <a:off x="3543301" y="3475038"/>
                    <a:ext cx="300038" cy="252413"/>
                  </a:xfrm>
                  <a:custGeom>
                    <a:avLst/>
                    <a:gdLst/>
                    <a:ahLst/>
                    <a:cxnLst>
                      <a:cxn ang="0">
                        <a:pos x="113" y="34"/>
                      </a:cxn>
                      <a:cxn ang="0">
                        <a:pos x="161" y="0"/>
                      </a:cxn>
                      <a:cxn ang="0">
                        <a:pos x="227" y="78"/>
                      </a:cxn>
                      <a:cxn ang="0">
                        <a:pos x="145" y="190"/>
                      </a:cxn>
                      <a:cxn ang="0">
                        <a:pos x="113" y="183"/>
                      </a:cxn>
                      <a:cxn ang="0">
                        <a:pos x="114" y="183"/>
                      </a:cxn>
                      <a:cxn ang="0">
                        <a:pos x="82" y="190"/>
                      </a:cxn>
                      <a:cxn ang="0">
                        <a:pos x="0" y="79"/>
                      </a:cxn>
                      <a:cxn ang="0">
                        <a:pos x="66" y="1"/>
                      </a:cxn>
                      <a:cxn ang="0">
                        <a:pos x="114" y="34"/>
                      </a:cxn>
                      <a:cxn ang="0">
                        <a:pos x="113" y="34"/>
                      </a:cxn>
                    </a:cxnLst>
                    <a:rect l="0" t="0" r="r" b="b"/>
                    <a:pathLst>
                      <a:path w="227" h="190">
                        <a:moveTo>
                          <a:pt x="113" y="34"/>
                        </a:moveTo>
                        <a:cubicBezTo>
                          <a:pt x="113" y="34"/>
                          <a:pt x="126" y="0"/>
                          <a:pt x="161" y="0"/>
                        </a:cubicBezTo>
                        <a:cubicBezTo>
                          <a:pt x="197" y="0"/>
                          <a:pt x="227" y="29"/>
                          <a:pt x="227" y="78"/>
                        </a:cubicBezTo>
                        <a:cubicBezTo>
                          <a:pt x="227" y="127"/>
                          <a:pt x="190" y="190"/>
                          <a:pt x="145" y="190"/>
                        </a:cubicBezTo>
                        <a:cubicBezTo>
                          <a:pt x="113" y="190"/>
                          <a:pt x="113" y="183"/>
                          <a:pt x="113" y="183"/>
                        </a:cubicBezTo>
                        <a:cubicBezTo>
                          <a:pt x="114" y="183"/>
                          <a:pt x="114" y="183"/>
                          <a:pt x="114" y="183"/>
                        </a:cubicBezTo>
                        <a:cubicBezTo>
                          <a:pt x="114" y="183"/>
                          <a:pt x="114" y="190"/>
                          <a:pt x="82" y="190"/>
                        </a:cubicBezTo>
                        <a:cubicBezTo>
                          <a:pt x="37" y="190"/>
                          <a:pt x="0" y="128"/>
                          <a:pt x="0" y="79"/>
                        </a:cubicBezTo>
                        <a:cubicBezTo>
                          <a:pt x="0" y="30"/>
                          <a:pt x="31" y="1"/>
                          <a:pt x="66" y="1"/>
                        </a:cubicBezTo>
                        <a:cubicBezTo>
                          <a:pt x="101" y="1"/>
                          <a:pt x="114" y="34"/>
                          <a:pt x="114" y="34"/>
                        </a:cubicBezTo>
                        <a:lnTo>
                          <a:pt x="113" y="34"/>
                        </a:ln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grpSp>
          <p:grpSp>
            <p:nvGrpSpPr>
              <p:cNvPr id="51" name="Group 6"/>
              <p:cNvGrpSpPr/>
              <p:nvPr/>
            </p:nvGrpSpPr>
            <p:grpSpPr>
              <a:xfrm>
                <a:off x="6903861" y="3998593"/>
                <a:ext cx="720317" cy="720317"/>
                <a:chOff x="6903861" y="3998593"/>
                <a:chExt cx="720317" cy="720317"/>
              </a:xfrm>
            </p:grpSpPr>
            <p:sp>
              <p:nvSpPr>
                <p:cNvPr id="52" name="Oval 133"/>
                <p:cNvSpPr/>
                <p:nvPr/>
              </p:nvSpPr>
              <p:spPr>
                <a:xfrm>
                  <a:off x="6903861" y="3998593"/>
                  <a:ext cx="720317" cy="7203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nvGrpSpPr>
                <p:cNvPr id="53" name="Group 132"/>
                <p:cNvGrpSpPr/>
                <p:nvPr/>
              </p:nvGrpSpPr>
              <p:grpSpPr>
                <a:xfrm>
                  <a:off x="7096533" y="4186196"/>
                  <a:ext cx="335052" cy="345154"/>
                  <a:chOff x="5281613" y="3390900"/>
                  <a:chExt cx="315913" cy="325438"/>
                </a:xfrm>
                <a:solidFill>
                  <a:schemeClr val="bg1"/>
                </a:solidFill>
              </p:grpSpPr>
              <p:sp>
                <p:nvSpPr>
                  <p:cNvPr id="54" name="Freeform: Shape 134"/>
                  <p:cNvSpPr/>
                  <p:nvPr/>
                </p:nvSpPr>
                <p:spPr bwMode="auto">
                  <a:xfrm>
                    <a:off x="5424488" y="3557588"/>
                    <a:ext cx="158750" cy="158750"/>
                  </a:xfrm>
                  <a:custGeom>
                    <a:avLst/>
                    <a:gdLst/>
                    <a:ahLst/>
                    <a:cxnLst>
                      <a:cxn ang="0">
                        <a:pos x="63" y="112"/>
                      </a:cxn>
                      <a:cxn ang="0">
                        <a:pos x="93" y="112"/>
                      </a:cxn>
                      <a:cxn ang="0">
                        <a:pos x="111" y="94"/>
                      </a:cxn>
                      <a:cxn ang="0">
                        <a:pos x="111" y="64"/>
                      </a:cxn>
                      <a:cxn ang="0">
                        <a:pos x="81" y="33"/>
                      </a:cxn>
                      <a:cxn ang="0">
                        <a:pos x="26" y="9"/>
                      </a:cxn>
                      <a:cxn ang="0">
                        <a:pos x="8" y="27"/>
                      </a:cxn>
                      <a:cxn ang="0">
                        <a:pos x="33" y="81"/>
                      </a:cxn>
                      <a:cxn ang="0">
                        <a:pos x="63" y="112"/>
                      </a:cxn>
                    </a:cxnLst>
                    <a:rect l="0" t="0" r="r" b="b"/>
                    <a:pathLst>
                      <a:path w="120" h="120">
                        <a:moveTo>
                          <a:pt x="63" y="112"/>
                        </a:moveTo>
                        <a:cubicBezTo>
                          <a:pt x="71" y="120"/>
                          <a:pt x="85" y="120"/>
                          <a:pt x="93" y="112"/>
                        </a:cubicBezTo>
                        <a:cubicBezTo>
                          <a:pt x="111" y="94"/>
                          <a:pt x="111" y="94"/>
                          <a:pt x="111" y="94"/>
                        </a:cubicBezTo>
                        <a:cubicBezTo>
                          <a:pt x="120" y="85"/>
                          <a:pt x="120" y="72"/>
                          <a:pt x="111" y="64"/>
                        </a:cubicBezTo>
                        <a:cubicBezTo>
                          <a:pt x="81" y="33"/>
                          <a:pt x="81" y="33"/>
                          <a:pt x="81" y="33"/>
                        </a:cubicBezTo>
                        <a:cubicBezTo>
                          <a:pt x="73" y="25"/>
                          <a:pt x="34" y="0"/>
                          <a:pt x="26" y="9"/>
                        </a:cubicBezTo>
                        <a:cubicBezTo>
                          <a:pt x="8" y="27"/>
                          <a:pt x="8" y="27"/>
                          <a:pt x="8" y="27"/>
                        </a:cubicBezTo>
                        <a:cubicBezTo>
                          <a:pt x="0" y="35"/>
                          <a:pt x="24" y="73"/>
                          <a:pt x="33" y="81"/>
                        </a:cubicBezTo>
                        <a:lnTo>
                          <a:pt x="63" y="112"/>
                        </a:ln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55" name="Freeform: Shape 135"/>
                  <p:cNvSpPr/>
                  <p:nvPr/>
                </p:nvSpPr>
                <p:spPr bwMode="auto">
                  <a:xfrm>
                    <a:off x="5473701" y="3608388"/>
                    <a:ext cx="87313" cy="85725"/>
                  </a:xfrm>
                  <a:custGeom>
                    <a:avLst/>
                    <a:gdLst/>
                    <a:ahLst/>
                    <a:cxnLst>
                      <a:cxn ang="0">
                        <a:pos x="14" y="54"/>
                      </a:cxn>
                      <a:cxn ang="0">
                        <a:pos x="55" y="14"/>
                      </a:cxn>
                      <a:cxn ang="0">
                        <a:pos x="41" y="0"/>
                      </a:cxn>
                      <a:cxn ang="0">
                        <a:pos x="0" y="40"/>
                      </a:cxn>
                      <a:cxn ang="0">
                        <a:pos x="14" y="54"/>
                      </a:cxn>
                    </a:cxnLst>
                    <a:rect l="0" t="0" r="r" b="b"/>
                    <a:pathLst>
                      <a:path w="55" h="54">
                        <a:moveTo>
                          <a:pt x="14" y="54"/>
                        </a:moveTo>
                        <a:lnTo>
                          <a:pt x="55" y="14"/>
                        </a:lnTo>
                        <a:lnTo>
                          <a:pt x="41" y="0"/>
                        </a:lnTo>
                        <a:lnTo>
                          <a:pt x="0" y="40"/>
                        </a:lnTo>
                        <a:lnTo>
                          <a:pt x="14" y="54"/>
                        </a:ln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79" name="Freeform: Shape 136"/>
                  <p:cNvSpPr/>
                  <p:nvPr/>
                </p:nvSpPr>
                <p:spPr bwMode="auto">
                  <a:xfrm>
                    <a:off x="5305426" y="3438525"/>
                    <a:ext cx="233363" cy="233363"/>
                  </a:xfrm>
                  <a:custGeom>
                    <a:avLst/>
                    <a:gdLst/>
                    <a:ahLst/>
                    <a:cxnLst>
                      <a:cxn ang="0">
                        <a:pos x="106" y="147"/>
                      </a:cxn>
                      <a:cxn ang="0">
                        <a:pos x="147" y="107"/>
                      </a:cxn>
                      <a:cxn ang="0">
                        <a:pos x="40" y="0"/>
                      </a:cxn>
                      <a:cxn ang="0">
                        <a:pos x="0" y="41"/>
                      </a:cxn>
                      <a:cxn ang="0">
                        <a:pos x="106" y="147"/>
                      </a:cxn>
                    </a:cxnLst>
                    <a:rect l="0" t="0" r="r" b="b"/>
                    <a:pathLst>
                      <a:path w="147" h="147">
                        <a:moveTo>
                          <a:pt x="106" y="147"/>
                        </a:moveTo>
                        <a:lnTo>
                          <a:pt x="147" y="107"/>
                        </a:lnTo>
                        <a:lnTo>
                          <a:pt x="40" y="0"/>
                        </a:lnTo>
                        <a:lnTo>
                          <a:pt x="0" y="41"/>
                        </a:lnTo>
                        <a:lnTo>
                          <a:pt x="106" y="147"/>
                        </a:ln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80" name="Freeform: Shape 137"/>
                  <p:cNvSpPr/>
                  <p:nvPr/>
                </p:nvSpPr>
                <p:spPr bwMode="auto">
                  <a:xfrm>
                    <a:off x="5281613" y="3414713"/>
                    <a:ext cx="87313" cy="87313"/>
                  </a:xfrm>
                  <a:custGeom>
                    <a:avLst/>
                    <a:gdLst/>
                    <a:ahLst/>
                    <a:cxnLst>
                      <a:cxn ang="0">
                        <a:pos x="0" y="0"/>
                      </a:cxn>
                      <a:cxn ang="0">
                        <a:pos x="7" y="28"/>
                      </a:cxn>
                      <a:cxn ang="0">
                        <a:pos x="15" y="55"/>
                      </a:cxn>
                      <a:cxn ang="0">
                        <a:pos x="35" y="35"/>
                      </a:cxn>
                      <a:cxn ang="0">
                        <a:pos x="55" y="15"/>
                      </a:cxn>
                      <a:cxn ang="0">
                        <a:pos x="27" y="8"/>
                      </a:cxn>
                      <a:cxn ang="0">
                        <a:pos x="0" y="0"/>
                      </a:cxn>
                    </a:cxnLst>
                    <a:rect l="0" t="0" r="r" b="b"/>
                    <a:pathLst>
                      <a:path w="55" h="55">
                        <a:moveTo>
                          <a:pt x="0" y="0"/>
                        </a:moveTo>
                        <a:lnTo>
                          <a:pt x="7" y="28"/>
                        </a:lnTo>
                        <a:lnTo>
                          <a:pt x="15" y="55"/>
                        </a:lnTo>
                        <a:lnTo>
                          <a:pt x="35" y="35"/>
                        </a:lnTo>
                        <a:lnTo>
                          <a:pt x="55" y="15"/>
                        </a:lnTo>
                        <a:lnTo>
                          <a:pt x="27" y="8"/>
                        </a:lnTo>
                        <a:lnTo>
                          <a:pt x="0" y="0"/>
                        </a:ln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81" name="Freeform: Shape 138"/>
                  <p:cNvSpPr/>
                  <p:nvPr/>
                </p:nvSpPr>
                <p:spPr bwMode="auto">
                  <a:xfrm>
                    <a:off x="5281613" y="3414713"/>
                    <a:ext cx="25400" cy="25400"/>
                  </a:xfrm>
                  <a:custGeom>
                    <a:avLst/>
                    <a:gdLst/>
                    <a:ahLst/>
                    <a:cxnLst>
                      <a:cxn ang="0">
                        <a:pos x="0" y="0"/>
                      </a:cxn>
                      <a:cxn ang="0">
                        <a:pos x="4" y="16"/>
                      </a:cxn>
                      <a:cxn ang="0">
                        <a:pos x="10" y="10"/>
                      </a:cxn>
                      <a:cxn ang="0">
                        <a:pos x="16" y="4"/>
                      </a:cxn>
                      <a:cxn ang="0">
                        <a:pos x="0" y="0"/>
                      </a:cxn>
                    </a:cxnLst>
                    <a:rect l="0" t="0" r="r" b="b"/>
                    <a:pathLst>
                      <a:path w="16" h="16">
                        <a:moveTo>
                          <a:pt x="0" y="0"/>
                        </a:moveTo>
                        <a:lnTo>
                          <a:pt x="4" y="16"/>
                        </a:lnTo>
                        <a:lnTo>
                          <a:pt x="10" y="10"/>
                        </a:lnTo>
                        <a:lnTo>
                          <a:pt x="16" y="4"/>
                        </a:lnTo>
                        <a:lnTo>
                          <a:pt x="0" y="0"/>
                        </a:ln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82" name="Freeform: Shape 139"/>
                  <p:cNvSpPr/>
                  <p:nvPr/>
                </p:nvSpPr>
                <p:spPr bwMode="auto">
                  <a:xfrm>
                    <a:off x="5489576" y="3390900"/>
                    <a:ext cx="107950" cy="107950"/>
                  </a:xfrm>
                  <a:custGeom>
                    <a:avLst/>
                    <a:gdLst/>
                    <a:ahLst/>
                    <a:cxnLst>
                      <a:cxn ang="0">
                        <a:pos x="53" y="64"/>
                      </a:cxn>
                      <a:cxn ang="0">
                        <a:pos x="11" y="70"/>
                      </a:cxn>
                      <a:cxn ang="0">
                        <a:pos x="17" y="29"/>
                      </a:cxn>
                      <a:cxn ang="0">
                        <a:pos x="82" y="0"/>
                      </a:cxn>
                      <a:cxn ang="0">
                        <a:pos x="53" y="64"/>
                      </a:cxn>
                    </a:cxnLst>
                    <a:rect l="0" t="0" r="r" b="b"/>
                    <a:pathLst>
                      <a:path w="82" h="81">
                        <a:moveTo>
                          <a:pt x="53" y="64"/>
                        </a:moveTo>
                        <a:cubicBezTo>
                          <a:pt x="38" y="78"/>
                          <a:pt x="22" y="81"/>
                          <a:pt x="11" y="70"/>
                        </a:cubicBezTo>
                        <a:cubicBezTo>
                          <a:pt x="0" y="59"/>
                          <a:pt x="4" y="43"/>
                          <a:pt x="17" y="29"/>
                        </a:cubicBezTo>
                        <a:cubicBezTo>
                          <a:pt x="42" y="2"/>
                          <a:pt x="82" y="0"/>
                          <a:pt x="82" y="0"/>
                        </a:cubicBezTo>
                        <a:cubicBezTo>
                          <a:pt x="82" y="0"/>
                          <a:pt x="76" y="43"/>
                          <a:pt x="53" y="64"/>
                        </a:cubicBez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83" name="Freeform: Shape 140"/>
                  <p:cNvSpPr/>
                  <p:nvPr/>
                </p:nvSpPr>
                <p:spPr bwMode="auto">
                  <a:xfrm>
                    <a:off x="5281613" y="3486150"/>
                    <a:ext cx="219075" cy="219075"/>
                  </a:xfrm>
                  <a:custGeom>
                    <a:avLst/>
                    <a:gdLst/>
                    <a:ahLst/>
                    <a:cxnLst>
                      <a:cxn ang="0">
                        <a:pos x="22" y="162"/>
                      </a:cxn>
                      <a:cxn ang="0">
                        <a:pos x="7" y="162"/>
                      </a:cxn>
                      <a:cxn ang="0">
                        <a:pos x="5" y="159"/>
                      </a:cxn>
                      <a:cxn ang="0">
                        <a:pos x="5" y="144"/>
                      </a:cxn>
                      <a:cxn ang="0">
                        <a:pos x="133" y="4"/>
                      </a:cxn>
                      <a:cxn ang="0">
                        <a:pos x="149" y="4"/>
                      </a:cxn>
                      <a:cxn ang="0">
                        <a:pos x="162" y="17"/>
                      </a:cxn>
                      <a:cxn ang="0">
                        <a:pos x="162" y="33"/>
                      </a:cxn>
                      <a:cxn ang="0">
                        <a:pos x="22" y="162"/>
                      </a:cxn>
                    </a:cxnLst>
                    <a:rect l="0" t="0" r="r" b="b"/>
                    <a:pathLst>
                      <a:path w="166" h="166">
                        <a:moveTo>
                          <a:pt x="22" y="162"/>
                        </a:moveTo>
                        <a:cubicBezTo>
                          <a:pt x="18" y="166"/>
                          <a:pt x="12" y="166"/>
                          <a:pt x="7" y="162"/>
                        </a:cubicBezTo>
                        <a:cubicBezTo>
                          <a:pt x="5" y="159"/>
                          <a:pt x="5" y="159"/>
                          <a:pt x="5" y="159"/>
                        </a:cubicBezTo>
                        <a:cubicBezTo>
                          <a:pt x="1" y="155"/>
                          <a:pt x="0" y="148"/>
                          <a:pt x="5" y="144"/>
                        </a:cubicBezTo>
                        <a:cubicBezTo>
                          <a:pt x="133" y="4"/>
                          <a:pt x="133" y="4"/>
                          <a:pt x="133" y="4"/>
                        </a:cubicBezTo>
                        <a:cubicBezTo>
                          <a:pt x="138" y="0"/>
                          <a:pt x="144" y="0"/>
                          <a:pt x="149" y="4"/>
                        </a:cubicBezTo>
                        <a:cubicBezTo>
                          <a:pt x="162" y="17"/>
                          <a:pt x="162" y="17"/>
                          <a:pt x="162" y="17"/>
                        </a:cubicBezTo>
                        <a:cubicBezTo>
                          <a:pt x="166" y="22"/>
                          <a:pt x="166" y="28"/>
                          <a:pt x="162" y="33"/>
                        </a:cubicBezTo>
                        <a:lnTo>
                          <a:pt x="22" y="162"/>
                        </a:ln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grpSp>
          <p:grpSp>
            <p:nvGrpSpPr>
              <p:cNvPr id="84" name="Group 5"/>
              <p:cNvGrpSpPr/>
              <p:nvPr/>
            </p:nvGrpSpPr>
            <p:grpSpPr>
              <a:xfrm>
                <a:off x="7290282" y="2890073"/>
                <a:ext cx="720317" cy="720317"/>
                <a:chOff x="7290282" y="2845833"/>
                <a:chExt cx="720317" cy="720317"/>
              </a:xfrm>
            </p:grpSpPr>
            <p:sp>
              <p:nvSpPr>
                <p:cNvPr id="85" name="Oval 149"/>
                <p:cNvSpPr/>
                <p:nvPr/>
              </p:nvSpPr>
              <p:spPr>
                <a:xfrm>
                  <a:off x="7290282" y="2845833"/>
                  <a:ext cx="720317" cy="7203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nvGrpSpPr>
                <p:cNvPr id="86" name="Group 193"/>
                <p:cNvGrpSpPr/>
                <p:nvPr/>
              </p:nvGrpSpPr>
              <p:grpSpPr>
                <a:xfrm>
                  <a:off x="7522886" y="3029887"/>
                  <a:ext cx="255112" cy="352208"/>
                  <a:chOff x="5011738" y="2427288"/>
                  <a:chExt cx="212725" cy="293688"/>
                </a:xfrm>
                <a:solidFill>
                  <a:schemeClr val="bg1"/>
                </a:solidFill>
              </p:grpSpPr>
              <p:sp>
                <p:nvSpPr>
                  <p:cNvPr id="87" name="Freeform: Shape 194"/>
                  <p:cNvSpPr/>
                  <p:nvPr/>
                </p:nvSpPr>
                <p:spPr bwMode="auto">
                  <a:xfrm>
                    <a:off x="5011738" y="2427288"/>
                    <a:ext cx="212725" cy="293688"/>
                  </a:xfrm>
                  <a:custGeom>
                    <a:avLst/>
                    <a:gdLst/>
                    <a:ahLst/>
                    <a:cxnLst>
                      <a:cxn ang="0">
                        <a:pos x="78" y="11"/>
                      </a:cxn>
                      <a:cxn ang="0">
                        <a:pos x="84" y="11"/>
                      </a:cxn>
                      <a:cxn ang="0">
                        <a:pos x="84" y="0"/>
                      </a:cxn>
                      <a:cxn ang="0">
                        <a:pos x="0" y="0"/>
                      </a:cxn>
                      <a:cxn ang="0">
                        <a:pos x="0" y="11"/>
                      </a:cxn>
                      <a:cxn ang="0">
                        <a:pos x="7" y="11"/>
                      </a:cxn>
                      <a:cxn ang="0">
                        <a:pos x="30" y="52"/>
                      </a:cxn>
                      <a:cxn ang="0">
                        <a:pos x="30" y="64"/>
                      </a:cxn>
                      <a:cxn ang="0">
                        <a:pos x="8" y="105"/>
                      </a:cxn>
                      <a:cxn ang="0">
                        <a:pos x="0" y="105"/>
                      </a:cxn>
                      <a:cxn ang="0">
                        <a:pos x="0" y="116"/>
                      </a:cxn>
                      <a:cxn ang="0">
                        <a:pos x="84" y="116"/>
                      </a:cxn>
                      <a:cxn ang="0">
                        <a:pos x="84" y="105"/>
                      </a:cxn>
                      <a:cxn ang="0">
                        <a:pos x="78" y="105"/>
                      </a:cxn>
                      <a:cxn ang="0">
                        <a:pos x="55" y="64"/>
                      </a:cxn>
                      <a:cxn ang="0">
                        <a:pos x="55" y="52"/>
                      </a:cxn>
                      <a:cxn ang="0">
                        <a:pos x="78" y="11"/>
                      </a:cxn>
                      <a:cxn ang="0">
                        <a:pos x="52" y="69"/>
                      </a:cxn>
                      <a:cxn ang="0">
                        <a:pos x="72" y="105"/>
                      </a:cxn>
                      <a:cxn ang="0">
                        <a:pos x="67" y="105"/>
                      </a:cxn>
                      <a:cxn ang="0">
                        <a:pos x="56" y="93"/>
                      </a:cxn>
                      <a:cxn ang="0">
                        <a:pos x="43" y="77"/>
                      </a:cxn>
                      <a:cxn ang="0">
                        <a:pos x="30" y="93"/>
                      </a:cxn>
                      <a:cxn ang="0">
                        <a:pos x="20" y="105"/>
                      </a:cxn>
                      <a:cxn ang="0">
                        <a:pos x="13" y="105"/>
                      </a:cxn>
                      <a:cxn ang="0">
                        <a:pos x="34" y="69"/>
                      </a:cxn>
                      <a:cxn ang="0">
                        <a:pos x="36" y="69"/>
                      </a:cxn>
                      <a:cxn ang="0">
                        <a:pos x="36" y="48"/>
                      </a:cxn>
                      <a:cxn ang="0">
                        <a:pos x="34" y="47"/>
                      </a:cxn>
                      <a:cxn ang="0">
                        <a:pos x="13" y="11"/>
                      </a:cxn>
                      <a:cxn ang="0">
                        <a:pos x="72" y="11"/>
                      </a:cxn>
                      <a:cxn ang="0">
                        <a:pos x="52" y="47"/>
                      </a:cxn>
                      <a:cxn ang="0">
                        <a:pos x="49" y="48"/>
                      </a:cxn>
                      <a:cxn ang="0">
                        <a:pos x="49" y="69"/>
                      </a:cxn>
                      <a:cxn ang="0">
                        <a:pos x="52" y="69"/>
                      </a:cxn>
                    </a:cxnLst>
                    <a:rect l="0" t="0" r="r" b="b"/>
                    <a:pathLst>
                      <a:path w="84" h="116">
                        <a:moveTo>
                          <a:pt x="78" y="11"/>
                        </a:moveTo>
                        <a:cubicBezTo>
                          <a:pt x="84" y="11"/>
                          <a:pt x="84" y="11"/>
                          <a:pt x="84" y="11"/>
                        </a:cubicBezTo>
                        <a:cubicBezTo>
                          <a:pt x="84" y="0"/>
                          <a:pt x="84" y="0"/>
                          <a:pt x="84" y="0"/>
                        </a:cubicBezTo>
                        <a:cubicBezTo>
                          <a:pt x="0" y="0"/>
                          <a:pt x="0" y="0"/>
                          <a:pt x="0" y="0"/>
                        </a:cubicBezTo>
                        <a:cubicBezTo>
                          <a:pt x="0" y="11"/>
                          <a:pt x="0" y="11"/>
                          <a:pt x="0" y="11"/>
                        </a:cubicBezTo>
                        <a:cubicBezTo>
                          <a:pt x="7" y="11"/>
                          <a:pt x="7" y="11"/>
                          <a:pt x="7" y="11"/>
                        </a:cubicBezTo>
                        <a:cubicBezTo>
                          <a:pt x="8" y="33"/>
                          <a:pt x="16" y="48"/>
                          <a:pt x="30" y="52"/>
                        </a:cubicBezTo>
                        <a:cubicBezTo>
                          <a:pt x="30" y="64"/>
                          <a:pt x="30" y="64"/>
                          <a:pt x="30" y="64"/>
                        </a:cubicBezTo>
                        <a:cubicBezTo>
                          <a:pt x="17" y="69"/>
                          <a:pt x="9" y="83"/>
                          <a:pt x="8" y="105"/>
                        </a:cubicBezTo>
                        <a:cubicBezTo>
                          <a:pt x="0" y="105"/>
                          <a:pt x="0" y="105"/>
                          <a:pt x="0" y="105"/>
                        </a:cubicBezTo>
                        <a:cubicBezTo>
                          <a:pt x="0" y="116"/>
                          <a:pt x="0" y="116"/>
                          <a:pt x="0" y="116"/>
                        </a:cubicBezTo>
                        <a:cubicBezTo>
                          <a:pt x="84" y="116"/>
                          <a:pt x="84" y="116"/>
                          <a:pt x="84" y="116"/>
                        </a:cubicBezTo>
                        <a:cubicBezTo>
                          <a:pt x="84" y="105"/>
                          <a:pt x="84" y="105"/>
                          <a:pt x="84" y="105"/>
                        </a:cubicBezTo>
                        <a:cubicBezTo>
                          <a:pt x="78" y="105"/>
                          <a:pt x="78" y="105"/>
                          <a:pt x="78" y="105"/>
                        </a:cubicBezTo>
                        <a:cubicBezTo>
                          <a:pt x="77" y="83"/>
                          <a:pt x="69" y="69"/>
                          <a:pt x="55" y="64"/>
                        </a:cubicBezTo>
                        <a:cubicBezTo>
                          <a:pt x="55" y="52"/>
                          <a:pt x="55" y="52"/>
                          <a:pt x="55" y="52"/>
                        </a:cubicBezTo>
                        <a:cubicBezTo>
                          <a:pt x="69" y="48"/>
                          <a:pt x="77" y="33"/>
                          <a:pt x="78" y="11"/>
                        </a:cubicBezTo>
                        <a:close/>
                        <a:moveTo>
                          <a:pt x="52" y="69"/>
                        </a:moveTo>
                        <a:cubicBezTo>
                          <a:pt x="67" y="73"/>
                          <a:pt x="72" y="90"/>
                          <a:pt x="72" y="105"/>
                        </a:cubicBezTo>
                        <a:cubicBezTo>
                          <a:pt x="67" y="105"/>
                          <a:pt x="67" y="105"/>
                          <a:pt x="67" y="105"/>
                        </a:cubicBezTo>
                        <a:cubicBezTo>
                          <a:pt x="56" y="93"/>
                          <a:pt x="56" y="93"/>
                          <a:pt x="56" y="93"/>
                        </a:cubicBezTo>
                        <a:cubicBezTo>
                          <a:pt x="43" y="77"/>
                          <a:pt x="43" y="77"/>
                          <a:pt x="43" y="77"/>
                        </a:cubicBezTo>
                        <a:cubicBezTo>
                          <a:pt x="30" y="93"/>
                          <a:pt x="30" y="93"/>
                          <a:pt x="30" y="93"/>
                        </a:cubicBezTo>
                        <a:cubicBezTo>
                          <a:pt x="20" y="105"/>
                          <a:pt x="20" y="105"/>
                          <a:pt x="20" y="105"/>
                        </a:cubicBezTo>
                        <a:cubicBezTo>
                          <a:pt x="13" y="105"/>
                          <a:pt x="13" y="105"/>
                          <a:pt x="13" y="105"/>
                        </a:cubicBezTo>
                        <a:cubicBezTo>
                          <a:pt x="14" y="90"/>
                          <a:pt x="18" y="73"/>
                          <a:pt x="34" y="69"/>
                        </a:cubicBezTo>
                        <a:cubicBezTo>
                          <a:pt x="36" y="69"/>
                          <a:pt x="36" y="69"/>
                          <a:pt x="36" y="69"/>
                        </a:cubicBezTo>
                        <a:cubicBezTo>
                          <a:pt x="36" y="48"/>
                          <a:pt x="36" y="48"/>
                          <a:pt x="36" y="48"/>
                        </a:cubicBezTo>
                        <a:cubicBezTo>
                          <a:pt x="34" y="47"/>
                          <a:pt x="34" y="47"/>
                          <a:pt x="34" y="47"/>
                        </a:cubicBezTo>
                        <a:cubicBezTo>
                          <a:pt x="18" y="43"/>
                          <a:pt x="14" y="27"/>
                          <a:pt x="13" y="11"/>
                        </a:cubicBezTo>
                        <a:cubicBezTo>
                          <a:pt x="72" y="11"/>
                          <a:pt x="72" y="11"/>
                          <a:pt x="72" y="11"/>
                        </a:cubicBezTo>
                        <a:cubicBezTo>
                          <a:pt x="72" y="27"/>
                          <a:pt x="67" y="43"/>
                          <a:pt x="52" y="47"/>
                        </a:cubicBezTo>
                        <a:cubicBezTo>
                          <a:pt x="49" y="48"/>
                          <a:pt x="49" y="48"/>
                          <a:pt x="49" y="48"/>
                        </a:cubicBezTo>
                        <a:cubicBezTo>
                          <a:pt x="49" y="69"/>
                          <a:pt x="49" y="69"/>
                          <a:pt x="49" y="69"/>
                        </a:cubicBezTo>
                        <a:lnTo>
                          <a:pt x="52" y="69"/>
                        </a:ln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88" name="Freeform: Shape 195"/>
                  <p:cNvSpPr/>
                  <p:nvPr/>
                </p:nvSpPr>
                <p:spPr bwMode="auto">
                  <a:xfrm>
                    <a:off x="5092701" y="2516188"/>
                    <a:ext cx="60325" cy="34925"/>
                  </a:xfrm>
                  <a:custGeom>
                    <a:avLst/>
                    <a:gdLst/>
                    <a:ahLst/>
                    <a:cxnLst>
                      <a:cxn ang="0">
                        <a:pos x="38" y="0"/>
                      </a:cxn>
                      <a:cxn ang="0">
                        <a:pos x="0" y="0"/>
                      </a:cxn>
                      <a:cxn ang="0">
                        <a:pos x="9" y="11"/>
                      </a:cxn>
                      <a:cxn ang="0">
                        <a:pos x="19" y="22"/>
                      </a:cxn>
                      <a:cxn ang="0">
                        <a:pos x="29" y="11"/>
                      </a:cxn>
                      <a:cxn ang="0">
                        <a:pos x="38" y="0"/>
                      </a:cxn>
                    </a:cxnLst>
                    <a:rect l="0" t="0" r="r" b="b"/>
                    <a:pathLst>
                      <a:path w="38" h="22">
                        <a:moveTo>
                          <a:pt x="38" y="0"/>
                        </a:moveTo>
                        <a:lnTo>
                          <a:pt x="0" y="0"/>
                        </a:lnTo>
                        <a:lnTo>
                          <a:pt x="9" y="11"/>
                        </a:lnTo>
                        <a:lnTo>
                          <a:pt x="19" y="22"/>
                        </a:lnTo>
                        <a:lnTo>
                          <a:pt x="29" y="11"/>
                        </a:lnTo>
                        <a:lnTo>
                          <a:pt x="38" y="0"/>
                        </a:ln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grpSp>
          <p:grpSp>
            <p:nvGrpSpPr>
              <p:cNvPr id="89" name="Group 8"/>
              <p:cNvGrpSpPr/>
              <p:nvPr/>
            </p:nvGrpSpPr>
            <p:grpSpPr>
              <a:xfrm>
                <a:off x="4394009" y="2890073"/>
                <a:ext cx="720317" cy="720317"/>
                <a:chOff x="4394009" y="2845833"/>
                <a:chExt cx="720317" cy="720317"/>
              </a:xfrm>
            </p:grpSpPr>
            <p:sp>
              <p:nvSpPr>
                <p:cNvPr id="90" name="Oval 143"/>
                <p:cNvSpPr/>
                <p:nvPr/>
              </p:nvSpPr>
              <p:spPr>
                <a:xfrm>
                  <a:off x="4394009" y="2845833"/>
                  <a:ext cx="720317" cy="7203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91" name="Freeform: Shape 198"/>
                <p:cNvSpPr/>
                <p:nvPr/>
              </p:nvSpPr>
              <p:spPr bwMode="auto">
                <a:xfrm>
                  <a:off x="4620209" y="3063516"/>
                  <a:ext cx="267916" cy="284950"/>
                </a:xfrm>
                <a:custGeom>
                  <a:avLst/>
                  <a:gdLst/>
                  <a:ahLst/>
                  <a:cxnLst>
                    <a:cxn ang="0">
                      <a:pos x="102" y="0"/>
                    </a:cxn>
                    <a:cxn ang="0">
                      <a:pos x="15" y="0"/>
                    </a:cxn>
                    <a:cxn ang="0">
                      <a:pos x="7" y="7"/>
                    </a:cxn>
                    <a:cxn ang="0">
                      <a:pos x="7" y="22"/>
                    </a:cxn>
                    <a:cxn ang="0">
                      <a:pos x="18" y="22"/>
                    </a:cxn>
                    <a:cxn ang="0">
                      <a:pos x="22" y="26"/>
                    </a:cxn>
                    <a:cxn ang="0">
                      <a:pos x="18" y="29"/>
                    </a:cxn>
                    <a:cxn ang="0">
                      <a:pos x="4" y="29"/>
                    </a:cxn>
                    <a:cxn ang="0">
                      <a:pos x="0" y="33"/>
                    </a:cxn>
                    <a:cxn ang="0">
                      <a:pos x="4" y="36"/>
                    </a:cxn>
                    <a:cxn ang="0">
                      <a:pos x="7" y="36"/>
                    </a:cxn>
                    <a:cxn ang="0">
                      <a:pos x="7" y="51"/>
                    </a:cxn>
                    <a:cxn ang="0">
                      <a:pos x="18" y="51"/>
                    </a:cxn>
                    <a:cxn ang="0">
                      <a:pos x="22" y="55"/>
                    </a:cxn>
                    <a:cxn ang="0">
                      <a:pos x="18" y="58"/>
                    </a:cxn>
                    <a:cxn ang="0">
                      <a:pos x="4" y="58"/>
                    </a:cxn>
                    <a:cxn ang="0">
                      <a:pos x="0" y="62"/>
                    </a:cxn>
                    <a:cxn ang="0">
                      <a:pos x="4" y="66"/>
                    </a:cxn>
                    <a:cxn ang="0">
                      <a:pos x="7" y="66"/>
                    </a:cxn>
                    <a:cxn ang="0">
                      <a:pos x="7" y="80"/>
                    </a:cxn>
                    <a:cxn ang="0">
                      <a:pos x="18" y="80"/>
                    </a:cxn>
                    <a:cxn ang="0">
                      <a:pos x="22" y="84"/>
                    </a:cxn>
                    <a:cxn ang="0">
                      <a:pos x="18" y="87"/>
                    </a:cxn>
                    <a:cxn ang="0">
                      <a:pos x="4" y="87"/>
                    </a:cxn>
                    <a:cxn ang="0">
                      <a:pos x="0" y="91"/>
                    </a:cxn>
                    <a:cxn ang="0">
                      <a:pos x="4" y="95"/>
                    </a:cxn>
                    <a:cxn ang="0">
                      <a:pos x="7" y="95"/>
                    </a:cxn>
                    <a:cxn ang="0">
                      <a:pos x="7" y="109"/>
                    </a:cxn>
                    <a:cxn ang="0">
                      <a:pos x="15" y="116"/>
                    </a:cxn>
                    <a:cxn ang="0">
                      <a:pos x="102" y="116"/>
                    </a:cxn>
                    <a:cxn ang="0">
                      <a:pos x="109" y="109"/>
                    </a:cxn>
                    <a:cxn ang="0">
                      <a:pos x="109" y="7"/>
                    </a:cxn>
                    <a:cxn ang="0">
                      <a:pos x="102" y="0"/>
                    </a:cxn>
                    <a:cxn ang="0">
                      <a:pos x="87" y="51"/>
                    </a:cxn>
                    <a:cxn ang="0">
                      <a:pos x="44" y="51"/>
                    </a:cxn>
                    <a:cxn ang="0">
                      <a:pos x="44" y="22"/>
                    </a:cxn>
                    <a:cxn ang="0">
                      <a:pos x="87" y="22"/>
                    </a:cxn>
                    <a:cxn ang="0">
                      <a:pos x="87" y="51"/>
                    </a:cxn>
                  </a:cxnLst>
                  <a:rect l="0" t="0" r="r" b="b"/>
                  <a:pathLst>
                    <a:path w="109" h="116">
                      <a:moveTo>
                        <a:pt x="102" y="0"/>
                      </a:moveTo>
                      <a:cubicBezTo>
                        <a:pt x="15" y="0"/>
                        <a:pt x="15" y="0"/>
                        <a:pt x="15" y="0"/>
                      </a:cubicBezTo>
                      <a:cubicBezTo>
                        <a:pt x="11" y="0"/>
                        <a:pt x="7" y="3"/>
                        <a:pt x="7" y="7"/>
                      </a:cubicBezTo>
                      <a:cubicBezTo>
                        <a:pt x="7" y="22"/>
                        <a:pt x="7" y="22"/>
                        <a:pt x="7" y="22"/>
                      </a:cubicBezTo>
                      <a:cubicBezTo>
                        <a:pt x="18" y="22"/>
                        <a:pt x="18" y="22"/>
                        <a:pt x="18" y="22"/>
                      </a:cubicBezTo>
                      <a:cubicBezTo>
                        <a:pt x="20" y="22"/>
                        <a:pt x="22" y="24"/>
                        <a:pt x="22" y="26"/>
                      </a:cubicBezTo>
                      <a:cubicBezTo>
                        <a:pt x="22" y="28"/>
                        <a:pt x="20" y="29"/>
                        <a:pt x="18" y="29"/>
                      </a:cubicBezTo>
                      <a:cubicBezTo>
                        <a:pt x="4" y="29"/>
                        <a:pt x="4" y="29"/>
                        <a:pt x="4" y="29"/>
                      </a:cubicBezTo>
                      <a:cubicBezTo>
                        <a:pt x="2" y="29"/>
                        <a:pt x="0" y="31"/>
                        <a:pt x="0" y="33"/>
                      </a:cubicBezTo>
                      <a:cubicBezTo>
                        <a:pt x="0" y="35"/>
                        <a:pt x="2" y="36"/>
                        <a:pt x="4" y="36"/>
                      </a:cubicBezTo>
                      <a:cubicBezTo>
                        <a:pt x="7" y="36"/>
                        <a:pt x="7" y="36"/>
                        <a:pt x="7" y="36"/>
                      </a:cubicBezTo>
                      <a:cubicBezTo>
                        <a:pt x="7" y="51"/>
                        <a:pt x="7" y="51"/>
                        <a:pt x="7" y="51"/>
                      </a:cubicBezTo>
                      <a:cubicBezTo>
                        <a:pt x="18" y="51"/>
                        <a:pt x="18" y="51"/>
                        <a:pt x="18" y="51"/>
                      </a:cubicBezTo>
                      <a:cubicBezTo>
                        <a:pt x="20" y="51"/>
                        <a:pt x="22" y="53"/>
                        <a:pt x="22" y="55"/>
                      </a:cubicBezTo>
                      <a:cubicBezTo>
                        <a:pt x="22" y="57"/>
                        <a:pt x="20" y="58"/>
                        <a:pt x="18" y="58"/>
                      </a:cubicBezTo>
                      <a:cubicBezTo>
                        <a:pt x="4" y="58"/>
                        <a:pt x="4" y="58"/>
                        <a:pt x="4" y="58"/>
                      </a:cubicBezTo>
                      <a:cubicBezTo>
                        <a:pt x="2" y="58"/>
                        <a:pt x="0" y="60"/>
                        <a:pt x="0" y="62"/>
                      </a:cubicBezTo>
                      <a:cubicBezTo>
                        <a:pt x="0" y="64"/>
                        <a:pt x="2" y="66"/>
                        <a:pt x="4" y="66"/>
                      </a:cubicBezTo>
                      <a:cubicBezTo>
                        <a:pt x="7" y="66"/>
                        <a:pt x="7" y="66"/>
                        <a:pt x="7" y="66"/>
                      </a:cubicBezTo>
                      <a:cubicBezTo>
                        <a:pt x="7" y="80"/>
                        <a:pt x="7" y="80"/>
                        <a:pt x="7" y="80"/>
                      </a:cubicBezTo>
                      <a:cubicBezTo>
                        <a:pt x="18" y="80"/>
                        <a:pt x="18" y="80"/>
                        <a:pt x="18" y="80"/>
                      </a:cubicBezTo>
                      <a:cubicBezTo>
                        <a:pt x="20" y="80"/>
                        <a:pt x="22" y="82"/>
                        <a:pt x="22" y="84"/>
                      </a:cubicBezTo>
                      <a:cubicBezTo>
                        <a:pt x="22" y="86"/>
                        <a:pt x="20" y="87"/>
                        <a:pt x="18" y="87"/>
                      </a:cubicBezTo>
                      <a:cubicBezTo>
                        <a:pt x="4" y="87"/>
                        <a:pt x="4" y="87"/>
                        <a:pt x="4" y="87"/>
                      </a:cubicBezTo>
                      <a:cubicBezTo>
                        <a:pt x="2" y="87"/>
                        <a:pt x="0" y="89"/>
                        <a:pt x="0" y="91"/>
                      </a:cubicBezTo>
                      <a:cubicBezTo>
                        <a:pt x="0" y="93"/>
                        <a:pt x="2" y="95"/>
                        <a:pt x="4" y="95"/>
                      </a:cubicBezTo>
                      <a:cubicBezTo>
                        <a:pt x="7" y="95"/>
                        <a:pt x="7" y="95"/>
                        <a:pt x="7" y="95"/>
                      </a:cubicBezTo>
                      <a:cubicBezTo>
                        <a:pt x="7" y="109"/>
                        <a:pt x="7" y="109"/>
                        <a:pt x="7" y="109"/>
                      </a:cubicBezTo>
                      <a:cubicBezTo>
                        <a:pt x="7" y="113"/>
                        <a:pt x="11" y="116"/>
                        <a:pt x="15" y="116"/>
                      </a:cubicBezTo>
                      <a:cubicBezTo>
                        <a:pt x="102" y="116"/>
                        <a:pt x="102" y="116"/>
                        <a:pt x="102" y="116"/>
                      </a:cubicBezTo>
                      <a:cubicBezTo>
                        <a:pt x="106" y="116"/>
                        <a:pt x="109" y="113"/>
                        <a:pt x="109" y="109"/>
                      </a:cubicBezTo>
                      <a:cubicBezTo>
                        <a:pt x="109" y="7"/>
                        <a:pt x="109" y="7"/>
                        <a:pt x="109" y="7"/>
                      </a:cubicBezTo>
                      <a:cubicBezTo>
                        <a:pt x="109" y="3"/>
                        <a:pt x="106" y="0"/>
                        <a:pt x="102" y="0"/>
                      </a:cubicBezTo>
                      <a:close/>
                      <a:moveTo>
                        <a:pt x="87" y="51"/>
                      </a:moveTo>
                      <a:cubicBezTo>
                        <a:pt x="44" y="51"/>
                        <a:pt x="44" y="51"/>
                        <a:pt x="44" y="51"/>
                      </a:cubicBezTo>
                      <a:cubicBezTo>
                        <a:pt x="44" y="22"/>
                        <a:pt x="44" y="22"/>
                        <a:pt x="44" y="22"/>
                      </a:cubicBezTo>
                      <a:cubicBezTo>
                        <a:pt x="87" y="22"/>
                        <a:pt x="87" y="22"/>
                        <a:pt x="87" y="22"/>
                      </a:cubicBezTo>
                      <a:lnTo>
                        <a:pt x="87" y="51"/>
                      </a:lnTo>
                      <a:close/>
                    </a:path>
                  </a:pathLst>
                </a:custGeom>
                <a:solidFill>
                  <a:schemeClr val="bg1"/>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grpSp>
            <p:nvGrpSpPr>
              <p:cNvPr id="92" name="Group 9"/>
              <p:cNvGrpSpPr/>
              <p:nvPr/>
            </p:nvGrpSpPr>
            <p:grpSpPr>
              <a:xfrm>
                <a:off x="4814194" y="1781552"/>
                <a:ext cx="720317" cy="720317"/>
                <a:chOff x="4814194" y="1781552"/>
                <a:chExt cx="720317" cy="720317"/>
              </a:xfrm>
            </p:grpSpPr>
            <p:sp>
              <p:nvSpPr>
                <p:cNvPr id="93" name="Oval 170"/>
                <p:cNvSpPr/>
                <p:nvPr/>
              </p:nvSpPr>
              <p:spPr>
                <a:xfrm>
                  <a:off x="4814194" y="1781552"/>
                  <a:ext cx="720317" cy="7203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nvGrpSpPr>
                <p:cNvPr id="94" name="Group 171"/>
                <p:cNvGrpSpPr/>
                <p:nvPr/>
              </p:nvGrpSpPr>
              <p:grpSpPr>
                <a:xfrm>
                  <a:off x="4968765" y="1929259"/>
                  <a:ext cx="411181" cy="424886"/>
                  <a:chOff x="3475038" y="1590675"/>
                  <a:chExt cx="428625" cy="442913"/>
                </a:xfrm>
                <a:solidFill>
                  <a:schemeClr val="bg1"/>
                </a:solidFill>
              </p:grpSpPr>
              <p:sp>
                <p:nvSpPr>
                  <p:cNvPr id="95" name="Oval 172"/>
                  <p:cNvSpPr/>
                  <p:nvPr/>
                </p:nvSpPr>
                <p:spPr bwMode="auto">
                  <a:xfrm>
                    <a:off x="3640138" y="1766888"/>
                    <a:ext cx="92075" cy="90488"/>
                  </a:xfrm>
                  <a:prstGeom prst="ellipse">
                    <a:avLst/>
                  </a:pr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96" name="Freeform: Shape 173"/>
                  <p:cNvSpPr/>
                  <p:nvPr/>
                </p:nvSpPr>
                <p:spPr bwMode="auto">
                  <a:xfrm>
                    <a:off x="3600451" y="1590675"/>
                    <a:ext cx="173038" cy="442913"/>
                  </a:xfrm>
                  <a:custGeom>
                    <a:avLst/>
                    <a:gdLst/>
                    <a:ahLst/>
                    <a:cxnLst>
                      <a:cxn ang="0">
                        <a:pos x="65" y="335"/>
                      </a:cxn>
                      <a:cxn ang="0">
                        <a:pos x="0" y="168"/>
                      </a:cxn>
                      <a:cxn ang="0">
                        <a:pos x="65" y="0"/>
                      </a:cxn>
                      <a:cxn ang="0">
                        <a:pos x="131" y="168"/>
                      </a:cxn>
                      <a:cxn ang="0">
                        <a:pos x="65" y="335"/>
                      </a:cxn>
                      <a:cxn ang="0">
                        <a:pos x="65" y="8"/>
                      </a:cxn>
                      <a:cxn ang="0">
                        <a:pos x="7" y="168"/>
                      </a:cxn>
                      <a:cxn ang="0">
                        <a:pos x="65" y="328"/>
                      </a:cxn>
                      <a:cxn ang="0">
                        <a:pos x="124" y="168"/>
                      </a:cxn>
                      <a:cxn ang="0">
                        <a:pos x="65" y="8"/>
                      </a:cxn>
                    </a:cxnLst>
                    <a:rect l="0" t="0" r="r" b="b"/>
                    <a:pathLst>
                      <a:path w="131" h="335">
                        <a:moveTo>
                          <a:pt x="65" y="335"/>
                        </a:moveTo>
                        <a:cubicBezTo>
                          <a:pt x="29" y="335"/>
                          <a:pt x="0" y="262"/>
                          <a:pt x="0" y="168"/>
                        </a:cubicBezTo>
                        <a:cubicBezTo>
                          <a:pt x="0" y="74"/>
                          <a:pt x="29" y="0"/>
                          <a:pt x="65" y="0"/>
                        </a:cubicBezTo>
                        <a:cubicBezTo>
                          <a:pt x="102" y="0"/>
                          <a:pt x="131" y="74"/>
                          <a:pt x="131" y="168"/>
                        </a:cubicBezTo>
                        <a:cubicBezTo>
                          <a:pt x="131" y="262"/>
                          <a:pt x="102" y="335"/>
                          <a:pt x="65" y="335"/>
                        </a:cubicBezTo>
                        <a:close/>
                        <a:moveTo>
                          <a:pt x="65" y="8"/>
                        </a:moveTo>
                        <a:cubicBezTo>
                          <a:pt x="34" y="8"/>
                          <a:pt x="7" y="81"/>
                          <a:pt x="7" y="168"/>
                        </a:cubicBezTo>
                        <a:cubicBezTo>
                          <a:pt x="7" y="255"/>
                          <a:pt x="34" y="328"/>
                          <a:pt x="65" y="328"/>
                        </a:cubicBezTo>
                        <a:cubicBezTo>
                          <a:pt x="97" y="328"/>
                          <a:pt x="124" y="255"/>
                          <a:pt x="124" y="168"/>
                        </a:cubicBezTo>
                        <a:cubicBezTo>
                          <a:pt x="124" y="81"/>
                          <a:pt x="97" y="8"/>
                          <a:pt x="65" y="8"/>
                        </a:cubicBezTo>
                        <a:close/>
                      </a:path>
                    </a:pathLst>
                  </a:custGeom>
                  <a:grpFill/>
                  <a:ln w="4" cap="flat">
                    <a:noFill/>
                    <a:prstDash val="solid"/>
                    <a:miter lim="8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97" name="Freeform: Shape 174"/>
                  <p:cNvSpPr/>
                  <p:nvPr/>
                </p:nvSpPr>
                <p:spPr bwMode="auto">
                  <a:xfrm>
                    <a:off x="3484563" y="1646238"/>
                    <a:ext cx="419100" cy="330200"/>
                  </a:xfrm>
                  <a:custGeom>
                    <a:avLst/>
                    <a:gdLst/>
                    <a:ahLst/>
                    <a:cxnLst>
                      <a:cxn ang="0">
                        <a:pos x="264" y="250"/>
                      </a:cxn>
                      <a:cxn ang="0">
                        <a:pos x="111" y="176"/>
                      </a:cxn>
                      <a:cxn ang="0">
                        <a:pos x="24" y="82"/>
                      </a:cxn>
                      <a:cxn ang="0">
                        <a:pos x="11" y="12"/>
                      </a:cxn>
                      <a:cxn ang="0">
                        <a:pos x="41" y="0"/>
                      </a:cxn>
                      <a:cxn ang="0">
                        <a:pos x="193" y="74"/>
                      </a:cxn>
                      <a:cxn ang="0">
                        <a:pos x="293" y="239"/>
                      </a:cxn>
                      <a:cxn ang="0">
                        <a:pos x="264" y="250"/>
                      </a:cxn>
                      <a:cxn ang="0">
                        <a:pos x="41" y="8"/>
                      </a:cxn>
                      <a:cxn ang="0">
                        <a:pos x="17" y="16"/>
                      </a:cxn>
                      <a:cxn ang="0">
                        <a:pos x="30" y="79"/>
                      </a:cxn>
                      <a:cxn ang="0">
                        <a:pos x="116" y="171"/>
                      </a:cxn>
                      <a:cxn ang="0">
                        <a:pos x="264" y="243"/>
                      </a:cxn>
                      <a:cxn ang="0">
                        <a:pos x="287" y="234"/>
                      </a:cxn>
                      <a:cxn ang="0">
                        <a:pos x="189" y="80"/>
                      </a:cxn>
                      <a:cxn ang="0">
                        <a:pos x="41" y="8"/>
                      </a:cxn>
                    </a:cxnLst>
                    <a:rect l="0" t="0" r="r" b="b"/>
                    <a:pathLst>
                      <a:path w="316" h="250">
                        <a:moveTo>
                          <a:pt x="264" y="250"/>
                        </a:moveTo>
                        <a:cubicBezTo>
                          <a:pt x="227" y="250"/>
                          <a:pt x="167" y="221"/>
                          <a:pt x="111" y="176"/>
                        </a:cubicBezTo>
                        <a:cubicBezTo>
                          <a:pt x="74" y="146"/>
                          <a:pt x="43" y="113"/>
                          <a:pt x="24" y="82"/>
                        </a:cubicBezTo>
                        <a:cubicBezTo>
                          <a:pt x="4" y="51"/>
                          <a:pt x="0" y="26"/>
                          <a:pt x="11" y="12"/>
                        </a:cubicBezTo>
                        <a:cubicBezTo>
                          <a:pt x="17" y="4"/>
                          <a:pt x="27" y="0"/>
                          <a:pt x="41" y="0"/>
                        </a:cubicBezTo>
                        <a:cubicBezTo>
                          <a:pt x="78" y="0"/>
                          <a:pt x="137" y="29"/>
                          <a:pt x="193" y="74"/>
                        </a:cubicBezTo>
                        <a:cubicBezTo>
                          <a:pt x="272" y="138"/>
                          <a:pt x="316" y="210"/>
                          <a:pt x="293" y="239"/>
                        </a:cubicBezTo>
                        <a:cubicBezTo>
                          <a:pt x="287" y="246"/>
                          <a:pt x="277" y="250"/>
                          <a:pt x="264" y="250"/>
                        </a:cubicBezTo>
                        <a:close/>
                        <a:moveTo>
                          <a:pt x="41" y="8"/>
                        </a:moveTo>
                        <a:cubicBezTo>
                          <a:pt x="29" y="8"/>
                          <a:pt x="21" y="10"/>
                          <a:pt x="17" y="16"/>
                        </a:cubicBezTo>
                        <a:cubicBezTo>
                          <a:pt x="8" y="28"/>
                          <a:pt x="12" y="50"/>
                          <a:pt x="30" y="79"/>
                        </a:cubicBezTo>
                        <a:cubicBezTo>
                          <a:pt x="49" y="108"/>
                          <a:pt x="79" y="141"/>
                          <a:pt x="116" y="171"/>
                        </a:cubicBezTo>
                        <a:cubicBezTo>
                          <a:pt x="170" y="214"/>
                          <a:pt x="228" y="243"/>
                          <a:pt x="264" y="243"/>
                        </a:cubicBezTo>
                        <a:cubicBezTo>
                          <a:pt x="275" y="243"/>
                          <a:pt x="283" y="240"/>
                          <a:pt x="287" y="234"/>
                        </a:cubicBezTo>
                        <a:cubicBezTo>
                          <a:pt x="307" y="210"/>
                          <a:pt x="262" y="139"/>
                          <a:pt x="189" y="80"/>
                        </a:cubicBezTo>
                        <a:cubicBezTo>
                          <a:pt x="134" y="36"/>
                          <a:pt x="76" y="8"/>
                          <a:pt x="41" y="8"/>
                        </a:cubicBezTo>
                        <a:close/>
                      </a:path>
                    </a:pathLst>
                  </a:custGeom>
                  <a:grpFill/>
                  <a:ln w="4" cap="flat">
                    <a:noFill/>
                    <a:prstDash val="solid"/>
                    <a:miter lim="8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98" name="Freeform: Shape 175"/>
                  <p:cNvSpPr/>
                  <p:nvPr/>
                </p:nvSpPr>
                <p:spPr bwMode="auto">
                  <a:xfrm>
                    <a:off x="3475038" y="1639888"/>
                    <a:ext cx="407988" cy="342900"/>
                  </a:xfrm>
                  <a:custGeom>
                    <a:avLst/>
                    <a:gdLst/>
                    <a:ahLst/>
                    <a:cxnLst>
                      <a:cxn ang="0">
                        <a:pos x="51" y="260"/>
                      </a:cxn>
                      <a:cxn ang="0">
                        <a:pos x="25" y="250"/>
                      </a:cxn>
                      <a:cxn ang="0">
                        <a:pos x="117" y="81"/>
                      </a:cxn>
                      <a:cxn ang="0">
                        <a:pos x="269" y="0"/>
                      </a:cxn>
                      <a:cxn ang="0">
                        <a:pos x="296" y="10"/>
                      </a:cxn>
                      <a:cxn ang="0">
                        <a:pos x="286" y="82"/>
                      </a:cxn>
                      <a:cxn ang="0">
                        <a:pos x="204" y="179"/>
                      </a:cxn>
                      <a:cxn ang="0">
                        <a:pos x="51" y="260"/>
                      </a:cxn>
                      <a:cxn ang="0">
                        <a:pos x="269" y="7"/>
                      </a:cxn>
                      <a:cxn ang="0">
                        <a:pos x="122" y="87"/>
                      </a:cxn>
                      <a:cxn ang="0">
                        <a:pos x="30" y="245"/>
                      </a:cxn>
                      <a:cxn ang="0">
                        <a:pos x="51" y="253"/>
                      </a:cxn>
                      <a:cxn ang="0">
                        <a:pos x="199" y="174"/>
                      </a:cxn>
                      <a:cxn ang="0">
                        <a:pos x="280" y="78"/>
                      </a:cxn>
                      <a:cxn ang="0">
                        <a:pos x="290" y="15"/>
                      </a:cxn>
                      <a:cxn ang="0">
                        <a:pos x="269" y="7"/>
                      </a:cxn>
                    </a:cxnLst>
                    <a:rect l="0" t="0" r="r" b="b"/>
                    <a:pathLst>
                      <a:path w="308" h="260">
                        <a:moveTo>
                          <a:pt x="51" y="260"/>
                        </a:moveTo>
                        <a:cubicBezTo>
                          <a:pt x="40" y="260"/>
                          <a:pt x="30" y="257"/>
                          <a:pt x="25" y="250"/>
                        </a:cubicBezTo>
                        <a:cubicBezTo>
                          <a:pt x="0" y="223"/>
                          <a:pt x="41" y="149"/>
                          <a:pt x="117" y="81"/>
                        </a:cubicBezTo>
                        <a:cubicBezTo>
                          <a:pt x="172" y="32"/>
                          <a:pt x="232" y="0"/>
                          <a:pt x="269" y="0"/>
                        </a:cubicBezTo>
                        <a:cubicBezTo>
                          <a:pt x="281" y="0"/>
                          <a:pt x="290" y="3"/>
                          <a:pt x="296" y="10"/>
                        </a:cubicBezTo>
                        <a:cubicBezTo>
                          <a:pt x="308" y="24"/>
                          <a:pt x="304" y="49"/>
                          <a:pt x="286" y="82"/>
                        </a:cubicBezTo>
                        <a:cubicBezTo>
                          <a:pt x="269" y="113"/>
                          <a:pt x="239" y="148"/>
                          <a:pt x="204" y="179"/>
                        </a:cubicBezTo>
                        <a:cubicBezTo>
                          <a:pt x="148" y="229"/>
                          <a:pt x="88" y="260"/>
                          <a:pt x="51" y="260"/>
                        </a:cubicBezTo>
                        <a:close/>
                        <a:moveTo>
                          <a:pt x="269" y="7"/>
                        </a:moveTo>
                        <a:cubicBezTo>
                          <a:pt x="234" y="7"/>
                          <a:pt x="175" y="39"/>
                          <a:pt x="122" y="87"/>
                        </a:cubicBezTo>
                        <a:cubicBezTo>
                          <a:pt x="51" y="149"/>
                          <a:pt x="9" y="222"/>
                          <a:pt x="30" y="245"/>
                        </a:cubicBezTo>
                        <a:cubicBezTo>
                          <a:pt x="34" y="251"/>
                          <a:pt x="42" y="253"/>
                          <a:pt x="51" y="253"/>
                        </a:cubicBezTo>
                        <a:cubicBezTo>
                          <a:pt x="86" y="253"/>
                          <a:pt x="145" y="221"/>
                          <a:pt x="199" y="174"/>
                        </a:cubicBezTo>
                        <a:cubicBezTo>
                          <a:pt x="234" y="143"/>
                          <a:pt x="263" y="109"/>
                          <a:pt x="280" y="78"/>
                        </a:cubicBezTo>
                        <a:cubicBezTo>
                          <a:pt x="296" y="49"/>
                          <a:pt x="300" y="26"/>
                          <a:pt x="290" y="15"/>
                        </a:cubicBezTo>
                        <a:cubicBezTo>
                          <a:pt x="286" y="10"/>
                          <a:pt x="279" y="7"/>
                          <a:pt x="269" y="7"/>
                        </a:cubicBezTo>
                        <a:close/>
                      </a:path>
                    </a:pathLst>
                  </a:custGeom>
                  <a:grpFill/>
                  <a:ln w="4" cap="flat">
                    <a:noFill/>
                    <a:prstDash val="solid"/>
                    <a:miter lim="8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99" name="Oval 176"/>
                  <p:cNvSpPr/>
                  <p:nvPr/>
                </p:nvSpPr>
                <p:spPr bwMode="auto">
                  <a:xfrm>
                    <a:off x="3511551" y="1828800"/>
                    <a:ext cx="52388" cy="52388"/>
                  </a:xfrm>
                  <a:prstGeom prst="ellipse">
                    <a:avLst/>
                  </a:pr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100" name="Oval 177"/>
                  <p:cNvSpPr/>
                  <p:nvPr/>
                </p:nvSpPr>
                <p:spPr bwMode="auto">
                  <a:xfrm>
                    <a:off x="3841751" y="1878013"/>
                    <a:ext cx="52388" cy="52388"/>
                  </a:xfrm>
                  <a:prstGeom prst="ellipse">
                    <a:avLst/>
                  </a:pr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101" name="Oval 178"/>
                  <p:cNvSpPr/>
                  <p:nvPr/>
                </p:nvSpPr>
                <p:spPr bwMode="auto">
                  <a:xfrm>
                    <a:off x="3622676" y="1593850"/>
                    <a:ext cx="52388" cy="53975"/>
                  </a:xfrm>
                  <a:prstGeom prst="ellipse">
                    <a:avLst/>
                  </a:pr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grpSp>
          <p:grpSp>
            <p:nvGrpSpPr>
              <p:cNvPr id="102" name="Group 2"/>
              <p:cNvGrpSpPr/>
              <p:nvPr/>
            </p:nvGrpSpPr>
            <p:grpSpPr>
              <a:xfrm>
                <a:off x="6870098" y="1781552"/>
                <a:ext cx="720317" cy="720317"/>
                <a:chOff x="6870098" y="1781552"/>
                <a:chExt cx="720317" cy="720317"/>
              </a:xfrm>
            </p:grpSpPr>
            <p:sp>
              <p:nvSpPr>
                <p:cNvPr id="103" name="Oval 181"/>
                <p:cNvSpPr/>
                <p:nvPr/>
              </p:nvSpPr>
              <p:spPr>
                <a:xfrm>
                  <a:off x="6870098" y="1781552"/>
                  <a:ext cx="720317" cy="7203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nvGrpSpPr>
                <p:cNvPr id="104" name="Group 180"/>
                <p:cNvGrpSpPr/>
                <p:nvPr/>
              </p:nvGrpSpPr>
              <p:grpSpPr>
                <a:xfrm>
                  <a:off x="7075690" y="1953265"/>
                  <a:ext cx="309136" cy="376868"/>
                  <a:chOff x="5287963" y="1638300"/>
                  <a:chExt cx="282575" cy="344488"/>
                </a:xfrm>
                <a:solidFill>
                  <a:schemeClr val="bg1"/>
                </a:solidFill>
              </p:grpSpPr>
              <p:sp>
                <p:nvSpPr>
                  <p:cNvPr id="105" name="Freeform: Shape 182"/>
                  <p:cNvSpPr/>
                  <p:nvPr/>
                </p:nvSpPr>
                <p:spPr bwMode="auto">
                  <a:xfrm>
                    <a:off x="5372101" y="1638300"/>
                    <a:ext cx="115888" cy="36513"/>
                  </a:xfrm>
                  <a:custGeom>
                    <a:avLst/>
                    <a:gdLst/>
                    <a:ahLst/>
                    <a:cxnLst>
                      <a:cxn ang="0">
                        <a:pos x="88" y="14"/>
                      </a:cxn>
                      <a:cxn ang="0">
                        <a:pos x="74" y="28"/>
                      </a:cxn>
                      <a:cxn ang="0">
                        <a:pos x="14" y="28"/>
                      </a:cxn>
                      <a:cxn ang="0">
                        <a:pos x="0" y="14"/>
                      </a:cxn>
                      <a:cxn ang="0">
                        <a:pos x="0" y="14"/>
                      </a:cxn>
                      <a:cxn ang="0">
                        <a:pos x="14" y="0"/>
                      </a:cxn>
                      <a:cxn ang="0">
                        <a:pos x="74" y="0"/>
                      </a:cxn>
                      <a:cxn ang="0">
                        <a:pos x="88" y="14"/>
                      </a:cxn>
                    </a:cxnLst>
                    <a:rect l="0" t="0" r="r" b="b"/>
                    <a:pathLst>
                      <a:path w="88" h="28">
                        <a:moveTo>
                          <a:pt x="88" y="14"/>
                        </a:moveTo>
                        <a:cubicBezTo>
                          <a:pt x="88" y="22"/>
                          <a:pt x="82" y="28"/>
                          <a:pt x="74" y="28"/>
                        </a:cubicBezTo>
                        <a:cubicBezTo>
                          <a:pt x="14" y="28"/>
                          <a:pt x="14" y="28"/>
                          <a:pt x="14" y="28"/>
                        </a:cubicBezTo>
                        <a:cubicBezTo>
                          <a:pt x="6" y="28"/>
                          <a:pt x="0" y="22"/>
                          <a:pt x="0" y="14"/>
                        </a:cubicBezTo>
                        <a:cubicBezTo>
                          <a:pt x="0" y="14"/>
                          <a:pt x="0" y="14"/>
                          <a:pt x="0" y="14"/>
                        </a:cubicBezTo>
                        <a:cubicBezTo>
                          <a:pt x="0" y="6"/>
                          <a:pt x="6" y="0"/>
                          <a:pt x="14" y="0"/>
                        </a:cubicBezTo>
                        <a:cubicBezTo>
                          <a:pt x="74" y="0"/>
                          <a:pt x="74" y="0"/>
                          <a:pt x="74" y="0"/>
                        </a:cubicBezTo>
                        <a:cubicBezTo>
                          <a:pt x="82" y="0"/>
                          <a:pt x="88" y="6"/>
                          <a:pt x="88" y="14"/>
                        </a:cubicBez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106" name="Freeform: Shape 183"/>
                  <p:cNvSpPr/>
                  <p:nvPr/>
                </p:nvSpPr>
                <p:spPr bwMode="auto">
                  <a:xfrm>
                    <a:off x="5287963" y="1665288"/>
                    <a:ext cx="282575" cy="317500"/>
                  </a:xfrm>
                  <a:custGeom>
                    <a:avLst/>
                    <a:gdLst/>
                    <a:ahLst/>
                    <a:cxnLst>
                      <a:cxn ang="0">
                        <a:pos x="135" y="73"/>
                      </a:cxn>
                      <a:cxn ang="0">
                        <a:pos x="135" y="0"/>
                      </a:cxn>
                      <a:cxn ang="0">
                        <a:pos x="79" y="0"/>
                      </a:cxn>
                      <a:cxn ang="0">
                        <a:pos x="79" y="73"/>
                      </a:cxn>
                      <a:cxn ang="0">
                        <a:pos x="0" y="214"/>
                      </a:cxn>
                      <a:cxn ang="0">
                        <a:pos x="27" y="240"/>
                      </a:cxn>
                      <a:cxn ang="0">
                        <a:pos x="190" y="240"/>
                      </a:cxn>
                      <a:cxn ang="0">
                        <a:pos x="213" y="214"/>
                      </a:cxn>
                      <a:cxn ang="0">
                        <a:pos x="135" y="73"/>
                      </a:cxn>
                    </a:cxnLst>
                    <a:rect l="0" t="0" r="r" b="b"/>
                    <a:pathLst>
                      <a:path w="213" h="240">
                        <a:moveTo>
                          <a:pt x="135" y="73"/>
                        </a:moveTo>
                        <a:cubicBezTo>
                          <a:pt x="135" y="0"/>
                          <a:pt x="135" y="0"/>
                          <a:pt x="135" y="0"/>
                        </a:cubicBezTo>
                        <a:cubicBezTo>
                          <a:pt x="79" y="0"/>
                          <a:pt x="79" y="0"/>
                          <a:pt x="79" y="0"/>
                        </a:cubicBezTo>
                        <a:cubicBezTo>
                          <a:pt x="79" y="73"/>
                          <a:pt x="79" y="73"/>
                          <a:pt x="79" y="73"/>
                        </a:cubicBezTo>
                        <a:cubicBezTo>
                          <a:pt x="71" y="81"/>
                          <a:pt x="0" y="194"/>
                          <a:pt x="0" y="214"/>
                        </a:cubicBezTo>
                        <a:cubicBezTo>
                          <a:pt x="0" y="228"/>
                          <a:pt x="13" y="240"/>
                          <a:pt x="27" y="240"/>
                        </a:cubicBezTo>
                        <a:cubicBezTo>
                          <a:pt x="190" y="240"/>
                          <a:pt x="190" y="240"/>
                          <a:pt x="190" y="240"/>
                        </a:cubicBezTo>
                        <a:cubicBezTo>
                          <a:pt x="204" y="240"/>
                          <a:pt x="213" y="228"/>
                          <a:pt x="213" y="214"/>
                        </a:cubicBezTo>
                        <a:cubicBezTo>
                          <a:pt x="213" y="192"/>
                          <a:pt x="143" y="82"/>
                          <a:pt x="135" y="73"/>
                        </a:cubicBez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107" name="Freeform: Shape 184"/>
                  <p:cNvSpPr/>
                  <p:nvPr/>
                </p:nvSpPr>
                <p:spPr bwMode="auto">
                  <a:xfrm>
                    <a:off x="5322888" y="1839913"/>
                    <a:ext cx="217488" cy="115888"/>
                  </a:xfrm>
                  <a:custGeom>
                    <a:avLst/>
                    <a:gdLst/>
                    <a:ahLst/>
                    <a:cxnLst>
                      <a:cxn ang="0">
                        <a:pos x="0" y="69"/>
                      </a:cxn>
                      <a:cxn ang="0">
                        <a:pos x="20" y="88"/>
                      </a:cxn>
                      <a:cxn ang="0">
                        <a:pos x="145" y="88"/>
                      </a:cxn>
                      <a:cxn ang="0">
                        <a:pos x="165" y="69"/>
                      </a:cxn>
                      <a:cxn ang="0">
                        <a:pos x="127" y="0"/>
                      </a:cxn>
                      <a:cxn ang="0">
                        <a:pos x="38" y="0"/>
                      </a:cxn>
                      <a:cxn ang="0">
                        <a:pos x="0" y="69"/>
                      </a:cxn>
                    </a:cxnLst>
                    <a:rect l="0" t="0" r="r" b="b"/>
                    <a:pathLst>
                      <a:path w="165" h="88">
                        <a:moveTo>
                          <a:pt x="0" y="69"/>
                        </a:moveTo>
                        <a:cubicBezTo>
                          <a:pt x="0" y="80"/>
                          <a:pt x="9" y="88"/>
                          <a:pt x="20" y="88"/>
                        </a:cubicBezTo>
                        <a:cubicBezTo>
                          <a:pt x="145" y="88"/>
                          <a:pt x="145" y="88"/>
                          <a:pt x="145" y="88"/>
                        </a:cubicBezTo>
                        <a:cubicBezTo>
                          <a:pt x="156" y="88"/>
                          <a:pt x="165" y="80"/>
                          <a:pt x="165" y="69"/>
                        </a:cubicBezTo>
                        <a:cubicBezTo>
                          <a:pt x="165" y="60"/>
                          <a:pt x="140" y="16"/>
                          <a:pt x="127" y="0"/>
                        </a:cubicBezTo>
                        <a:cubicBezTo>
                          <a:pt x="38" y="0"/>
                          <a:pt x="38" y="0"/>
                          <a:pt x="38" y="0"/>
                        </a:cubicBezTo>
                        <a:cubicBezTo>
                          <a:pt x="25" y="16"/>
                          <a:pt x="0" y="61"/>
                          <a:pt x="0" y="69"/>
                        </a:cubicBezTo>
                        <a:close/>
                      </a:path>
                    </a:pathLst>
                  </a:custGeom>
                  <a:grp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grpSp>
        </p:grpSp>
        <p:sp>
          <p:nvSpPr>
            <p:cNvPr id="108" name="矩形 107"/>
            <p:cNvSpPr/>
            <p:nvPr/>
          </p:nvSpPr>
          <p:spPr>
            <a:xfrm>
              <a:off x="931" y="2127"/>
              <a:ext cx="6410" cy="184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tx1">
                      <a:lumMod val="85000"/>
                      <a:lumOff val="15000"/>
                    </a:schemeClr>
                  </a:solidFill>
                </a:rPr>
                <a:t>可扩展性高。</a:t>
              </a:r>
              <a:r>
                <a:rPr lang="zh-CN" altLang="en-US" sz="2000" dirty="0">
                  <a:solidFill>
                    <a:schemeClr val="tx1">
                      <a:lumMod val="85000"/>
                      <a:lumOff val="15000"/>
                    </a:schemeClr>
                  </a:solidFill>
                </a:rPr>
                <a:t>是一种由资源低效的分散使用到资源高效的集中化使用的转变。</a:t>
              </a:r>
            </a:p>
          </p:txBody>
        </p:sp>
        <p:sp>
          <p:nvSpPr>
            <p:cNvPr id="109" name="矩形 108"/>
            <p:cNvSpPr/>
            <p:nvPr/>
          </p:nvSpPr>
          <p:spPr>
            <a:xfrm>
              <a:off x="11464" y="1775"/>
              <a:ext cx="7018" cy="3003"/>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tx1">
                      <a:lumMod val="85000"/>
                      <a:lumOff val="15000"/>
                    </a:schemeClr>
                  </a:solidFill>
                </a:rPr>
                <a:t>按需服务。</a:t>
              </a:r>
              <a:r>
                <a:rPr lang="zh-CN" altLang="en-US" sz="2000" dirty="0">
                  <a:solidFill>
                    <a:schemeClr val="tx1">
                      <a:lumMod val="85000"/>
                      <a:lumOff val="15000"/>
                    </a:schemeClr>
                  </a:solidFill>
                </a:rPr>
                <a:t>可以适应自身对资源不断变化的需求，云计算系统按需向用户提供资源，用户只需为自己实际消费的资源量进行付费，而不必自己购买和维护大量固定的硬件资源。</a:t>
              </a:r>
            </a:p>
          </p:txBody>
        </p:sp>
        <p:sp>
          <p:nvSpPr>
            <p:cNvPr id="114" name="矩形 113"/>
            <p:cNvSpPr/>
            <p:nvPr/>
          </p:nvSpPr>
          <p:spPr>
            <a:xfrm>
              <a:off x="456" y="4713"/>
              <a:ext cx="5815" cy="242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tx1">
                      <a:lumMod val="85000"/>
                      <a:lumOff val="15000"/>
                    </a:schemeClr>
                  </a:solidFill>
                </a:rPr>
                <a:t>虚拟化。</a:t>
              </a:r>
              <a:r>
                <a:rPr lang="zh-CN" altLang="en-US" sz="2000" dirty="0">
                  <a:solidFill>
                    <a:schemeClr val="tx1">
                      <a:lumMod val="85000"/>
                      <a:lumOff val="15000"/>
                    </a:schemeClr>
                  </a:solidFill>
                </a:rPr>
                <a:t>是利用软件来实现硬件资源的虚拟化管理、调度及应用，支持用户在任意位置、使用各种终端获取应用服务。</a:t>
              </a:r>
            </a:p>
          </p:txBody>
        </p:sp>
        <p:sp>
          <p:nvSpPr>
            <p:cNvPr id="116" name="矩形 115"/>
            <p:cNvSpPr/>
            <p:nvPr/>
          </p:nvSpPr>
          <p:spPr>
            <a:xfrm>
              <a:off x="12312" y="5737"/>
              <a:ext cx="6419" cy="4167"/>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solidFill>
                    <a:schemeClr val="tx1">
                      <a:lumMod val="85000"/>
                      <a:lumOff val="15000"/>
                    </a:schemeClr>
                  </a:solidFill>
                </a:rPr>
                <a:t>可靠性和安全性高。</a:t>
              </a:r>
              <a:r>
                <a:rPr lang="zh-CN" altLang="en-US" sz="2000" dirty="0">
                  <a:solidFill>
                    <a:schemeClr val="tx1">
                      <a:lumMod val="85000"/>
                      <a:lumOff val="15000"/>
                    </a:schemeClr>
                  </a:solidFill>
                </a:rPr>
                <a:t>用户数据存储在服务器端，应用程序在服务器端运行，计算由服务器端处理，数据被复制到多个服务器节点上，当某一个结点任务失败时，即可在该结点进行终止，再启动另一个程序或节点，保证应用和计算的正常进行。</a:t>
              </a:r>
            </a:p>
          </p:txBody>
        </p:sp>
        <p:sp>
          <p:nvSpPr>
            <p:cNvPr id="117" name="矩形 116"/>
            <p:cNvSpPr/>
            <p:nvPr/>
          </p:nvSpPr>
          <p:spPr>
            <a:xfrm>
              <a:off x="456" y="7688"/>
              <a:ext cx="6171" cy="242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tx1">
                      <a:lumMod val="85000"/>
                      <a:lumOff val="15000"/>
                    </a:schemeClr>
                  </a:solidFill>
                </a:rPr>
                <a:t>网络化的资源接入。</a:t>
              </a:r>
              <a:r>
                <a:rPr lang="zh-CN" altLang="en-US" sz="2000" dirty="0">
                  <a:solidFill>
                    <a:schemeClr val="tx1">
                      <a:lumMod val="85000"/>
                      <a:lumOff val="15000"/>
                    </a:schemeClr>
                  </a:solidFill>
                </a:rPr>
                <a:t>需要网络的支撑，才能为最终用户提供服务，网络技术的发展是推动云计算技术出现的首要动力。</a:t>
              </a:r>
            </a:p>
          </p:txBody>
        </p:sp>
      </p:gr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274323" y="1100633"/>
            <a:ext cx="10155677" cy="5178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flipV="1">
            <a:off x="609600" y="969843"/>
            <a:ext cx="470284" cy="670057"/>
            <a:chOff x="3173412" y="596106"/>
            <a:chExt cx="960438" cy="1368425"/>
          </a:xfrm>
        </p:grpSpPr>
        <p:sp>
          <p:nvSpPr>
            <p:cNvPr id="15" name="Freeform 9"/>
            <p:cNvSpPr/>
            <p:nvPr/>
          </p:nvSpPr>
          <p:spPr bwMode="auto">
            <a:xfrm>
              <a:off x="3586162" y="1178719"/>
              <a:ext cx="193675" cy="214313"/>
            </a:xfrm>
            <a:custGeom>
              <a:avLst/>
              <a:gdLst>
                <a:gd name="T0" fmla="*/ 61 w 72"/>
                <a:gd name="T1" fmla="*/ 23 h 80"/>
                <a:gd name="T2" fmla="*/ 22 w 72"/>
                <a:gd name="T3" fmla="*/ 6 h 80"/>
                <a:gd name="T4" fmla="*/ 22 w 72"/>
                <a:gd name="T5" fmla="*/ 6 h 80"/>
                <a:gd name="T6" fmla="*/ 6 w 72"/>
                <a:gd name="T7" fmla="*/ 45 h 80"/>
                <a:gd name="T8" fmla="*/ 11 w 72"/>
                <a:gd name="T9" fmla="*/ 58 h 80"/>
                <a:gd name="T10" fmla="*/ 50 w 72"/>
                <a:gd name="T11" fmla="*/ 74 h 80"/>
                <a:gd name="T12" fmla="*/ 50 w 72"/>
                <a:gd name="T13" fmla="*/ 74 h 80"/>
                <a:gd name="T14" fmla="*/ 66 w 72"/>
                <a:gd name="T15" fmla="*/ 35 h 80"/>
                <a:gd name="T16" fmla="*/ 61 w 72"/>
                <a:gd name="T17" fmla="*/ 2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80">
                  <a:moveTo>
                    <a:pt x="61" y="23"/>
                  </a:moveTo>
                  <a:cubicBezTo>
                    <a:pt x="54" y="7"/>
                    <a:pt x="37" y="0"/>
                    <a:pt x="22" y="6"/>
                  </a:cubicBezTo>
                  <a:cubicBezTo>
                    <a:pt x="22" y="6"/>
                    <a:pt x="22" y="6"/>
                    <a:pt x="22" y="6"/>
                  </a:cubicBezTo>
                  <a:cubicBezTo>
                    <a:pt x="7" y="13"/>
                    <a:pt x="0" y="30"/>
                    <a:pt x="6" y="45"/>
                  </a:cubicBezTo>
                  <a:cubicBezTo>
                    <a:pt x="11" y="58"/>
                    <a:pt x="11" y="58"/>
                    <a:pt x="11" y="58"/>
                  </a:cubicBezTo>
                  <a:cubicBezTo>
                    <a:pt x="17" y="73"/>
                    <a:pt x="35" y="80"/>
                    <a:pt x="50" y="74"/>
                  </a:cubicBezTo>
                  <a:cubicBezTo>
                    <a:pt x="50" y="74"/>
                    <a:pt x="50" y="74"/>
                    <a:pt x="50" y="74"/>
                  </a:cubicBezTo>
                  <a:cubicBezTo>
                    <a:pt x="65" y="68"/>
                    <a:pt x="72" y="50"/>
                    <a:pt x="66" y="35"/>
                  </a:cubicBezTo>
                  <a:lnTo>
                    <a:pt x="61" y="23"/>
                  </a:lnTo>
                  <a:close/>
                </a:path>
              </a:pathLst>
            </a:custGeom>
            <a:solidFill>
              <a:srgbClr val="23A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0"/>
            <p:cNvSpPr/>
            <p:nvPr/>
          </p:nvSpPr>
          <p:spPr bwMode="auto">
            <a:xfrm>
              <a:off x="3173412" y="640556"/>
              <a:ext cx="866775" cy="838200"/>
            </a:xfrm>
            <a:custGeom>
              <a:avLst/>
              <a:gdLst>
                <a:gd name="T0" fmla="*/ 323 w 323"/>
                <a:gd name="T1" fmla="*/ 208 h 312"/>
                <a:gd name="T2" fmla="*/ 321 w 323"/>
                <a:gd name="T3" fmla="*/ 208 h 312"/>
                <a:gd name="T4" fmla="*/ 223 w 323"/>
                <a:gd name="T5" fmla="*/ 216 h 312"/>
                <a:gd name="T6" fmla="*/ 172 w 323"/>
                <a:gd name="T7" fmla="*/ 198 h 312"/>
                <a:gd name="T8" fmla="*/ 150 w 323"/>
                <a:gd name="T9" fmla="*/ 247 h 312"/>
                <a:gd name="T10" fmla="*/ 74 w 323"/>
                <a:gd name="T11" fmla="*/ 309 h 312"/>
                <a:gd name="T12" fmla="*/ 73 w 323"/>
                <a:gd name="T13" fmla="*/ 312 h 312"/>
                <a:gd name="T14" fmla="*/ 67 w 323"/>
                <a:gd name="T15" fmla="*/ 299 h 312"/>
                <a:gd name="T16" fmla="*/ 28 w 323"/>
                <a:gd name="T17" fmla="*/ 207 h 312"/>
                <a:gd name="T18" fmla="*/ 102 w 323"/>
                <a:gd name="T19" fmla="*/ 28 h 312"/>
                <a:gd name="T20" fmla="*/ 280 w 323"/>
                <a:gd name="T21" fmla="*/ 102 h 312"/>
                <a:gd name="T22" fmla="*/ 319 w 323"/>
                <a:gd name="T23" fmla="*/ 195 h 312"/>
                <a:gd name="T24" fmla="*/ 323 w 323"/>
                <a:gd name="T25" fmla="*/ 208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312">
                  <a:moveTo>
                    <a:pt x="323" y="208"/>
                  </a:moveTo>
                  <a:cubicBezTo>
                    <a:pt x="322" y="208"/>
                    <a:pt x="322" y="208"/>
                    <a:pt x="321" y="208"/>
                  </a:cubicBezTo>
                  <a:cubicBezTo>
                    <a:pt x="292" y="204"/>
                    <a:pt x="258" y="207"/>
                    <a:pt x="223" y="216"/>
                  </a:cubicBezTo>
                  <a:cubicBezTo>
                    <a:pt x="214" y="198"/>
                    <a:pt x="192" y="190"/>
                    <a:pt x="172" y="198"/>
                  </a:cubicBezTo>
                  <a:cubicBezTo>
                    <a:pt x="153" y="206"/>
                    <a:pt x="143" y="227"/>
                    <a:pt x="150" y="247"/>
                  </a:cubicBezTo>
                  <a:cubicBezTo>
                    <a:pt x="118" y="265"/>
                    <a:pt x="92" y="286"/>
                    <a:pt x="74" y="309"/>
                  </a:cubicBezTo>
                  <a:cubicBezTo>
                    <a:pt x="74" y="310"/>
                    <a:pt x="73" y="311"/>
                    <a:pt x="73" y="312"/>
                  </a:cubicBezTo>
                  <a:cubicBezTo>
                    <a:pt x="70" y="308"/>
                    <a:pt x="68" y="303"/>
                    <a:pt x="67" y="299"/>
                  </a:cubicBezTo>
                  <a:cubicBezTo>
                    <a:pt x="28" y="207"/>
                    <a:pt x="28" y="207"/>
                    <a:pt x="28" y="207"/>
                  </a:cubicBezTo>
                  <a:cubicBezTo>
                    <a:pt x="0" y="137"/>
                    <a:pt x="33" y="57"/>
                    <a:pt x="102" y="28"/>
                  </a:cubicBezTo>
                  <a:cubicBezTo>
                    <a:pt x="172" y="0"/>
                    <a:pt x="252" y="33"/>
                    <a:pt x="280" y="102"/>
                  </a:cubicBezTo>
                  <a:cubicBezTo>
                    <a:pt x="319" y="195"/>
                    <a:pt x="319" y="195"/>
                    <a:pt x="319" y="195"/>
                  </a:cubicBezTo>
                  <a:cubicBezTo>
                    <a:pt x="320" y="199"/>
                    <a:pt x="322" y="204"/>
                    <a:pt x="323" y="208"/>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1"/>
            <p:cNvSpPr/>
            <p:nvPr/>
          </p:nvSpPr>
          <p:spPr bwMode="auto">
            <a:xfrm>
              <a:off x="3752850" y="1234281"/>
              <a:ext cx="325438" cy="400050"/>
            </a:xfrm>
            <a:custGeom>
              <a:avLst/>
              <a:gdLst>
                <a:gd name="T0" fmla="*/ 14 w 121"/>
                <a:gd name="T1" fmla="*/ 12 h 149"/>
                <a:gd name="T2" fmla="*/ 14 w 121"/>
                <a:gd name="T3" fmla="*/ 11 h 149"/>
                <a:gd name="T4" fmla="*/ 103 w 121"/>
                <a:gd name="T5" fmla="*/ 3 h 149"/>
                <a:gd name="T6" fmla="*/ 111 w 121"/>
                <a:gd name="T7" fmla="*/ 4 h 149"/>
                <a:gd name="T8" fmla="*/ 36 w 121"/>
                <a:gd name="T9" fmla="*/ 149 h 149"/>
                <a:gd name="T10" fmla="*/ 0 w 121"/>
                <a:gd name="T11" fmla="*/ 60 h 149"/>
                <a:gd name="T12" fmla="*/ 14 w 121"/>
                <a:gd name="T13" fmla="*/ 12 h 149"/>
              </a:gdLst>
              <a:ahLst/>
              <a:cxnLst>
                <a:cxn ang="0">
                  <a:pos x="T0" y="T1"/>
                </a:cxn>
                <a:cxn ang="0">
                  <a:pos x="T2" y="T3"/>
                </a:cxn>
                <a:cxn ang="0">
                  <a:pos x="T4" y="T5"/>
                </a:cxn>
                <a:cxn ang="0">
                  <a:pos x="T6" y="T7"/>
                </a:cxn>
                <a:cxn ang="0">
                  <a:pos x="T8" y="T9"/>
                </a:cxn>
                <a:cxn ang="0">
                  <a:pos x="T10" y="T11"/>
                </a:cxn>
                <a:cxn ang="0">
                  <a:pos x="T12" y="T13"/>
                </a:cxn>
              </a:cxnLst>
              <a:rect l="0" t="0" r="r" b="b"/>
              <a:pathLst>
                <a:path w="121" h="149">
                  <a:moveTo>
                    <a:pt x="14" y="12"/>
                  </a:moveTo>
                  <a:cubicBezTo>
                    <a:pt x="14" y="11"/>
                    <a:pt x="14" y="11"/>
                    <a:pt x="14" y="11"/>
                  </a:cubicBezTo>
                  <a:cubicBezTo>
                    <a:pt x="46" y="2"/>
                    <a:pt x="77" y="0"/>
                    <a:pt x="103" y="3"/>
                  </a:cubicBezTo>
                  <a:cubicBezTo>
                    <a:pt x="106" y="3"/>
                    <a:pt x="108" y="4"/>
                    <a:pt x="111" y="4"/>
                  </a:cubicBezTo>
                  <a:cubicBezTo>
                    <a:pt x="121" y="63"/>
                    <a:pt x="91" y="122"/>
                    <a:pt x="36" y="149"/>
                  </a:cubicBezTo>
                  <a:cubicBezTo>
                    <a:pt x="0" y="60"/>
                    <a:pt x="0" y="60"/>
                    <a:pt x="0" y="60"/>
                  </a:cubicBezTo>
                  <a:cubicBezTo>
                    <a:pt x="15" y="50"/>
                    <a:pt x="22" y="30"/>
                    <a:pt x="14" y="12"/>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2"/>
            <p:cNvSpPr/>
            <p:nvPr/>
          </p:nvSpPr>
          <p:spPr bwMode="auto">
            <a:xfrm>
              <a:off x="3392487" y="1343819"/>
              <a:ext cx="417513" cy="360363"/>
            </a:xfrm>
            <a:custGeom>
              <a:avLst/>
              <a:gdLst>
                <a:gd name="T0" fmla="*/ 74 w 155"/>
                <a:gd name="T1" fmla="*/ 0 h 134"/>
                <a:gd name="T2" fmla="*/ 74 w 155"/>
                <a:gd name="T3" fmla="*/ 2 h 134"/>
                <a:gd name="T4" fmla="*/ 119 w 155"/>
                <a:gd name="T5" fmla="*/ 26 h 134"/>
                <a:gd name="T6" fmla="*/ 155 w 155"/>
                <a:gd name="T7" fmla="*/ 114 h 134"/>
                <a:gd name="T8" fmla="*/ 0 w 155"/>
                <a:gd name="T9" fmla="*/ 65 h 134"/>
                <a:gd name="T10" fmla="*/ 5 w 155"/>
                <a:gd name="T11" fmla="*/ 58 h 134"/>
                <a:gd name="T12" fmla="*/ 74 w 155"/>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155" h="134">
                  <a:moveTo>
                    <a:pt x="74" y="0"/>
                  </a:moveTo>
                  <a:cubicBezTo>
                    <a:pt x="74" y="2"/>
                    <a:pt x="74" y="2"/>
                    <a:pt x="74" y="2"/>
                  </a:cubicBezTo>
                  <a:cubicBezTo>
                    <a:pt x="82" y="19"/>
                    <a:pt x="100" y="29"/>
                    <a:pt x="119" y="26"/>
                  </a:cubicBezTo>
                  <a:cubicBezTo>
                    <a:pt x="155" y="114"/>
                    <a:pt x="155" y="114"/>
                    <a:pt x="155" y="114"/>
                  </a:cubicBezTo>
                  <a:cubicBezTo>
                    <a:pt x="97" y="134"/>
                    <a:pt x="35" y="113"/>
                    <a:pt x="0" y="65"/>
                  </a:cubicBezTo>
                  <a:cubicBezTo>
                    <a:pt x="2" y="62"/>
                    <a:pt x="3" y="60"/>
                    <a:pt x="5" y="58"/>
                  </a:cubicBezTo>
                  <a:cubicBezTo>
                    <a:pt x="21" y="37"/>
                    <a:pt x="45" y="17"/>
                    <a:pt x="74" y="0"/>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3"/>
            <p:cNvSpPr/>
            <p:nvPr/>
          </p:nvSpPr>
          <p:spPr bwMode="auto">
            <a:xfrm>
              <a:off x="3178175" y="1647031"/>
              <a:ext cx="784225" cy="317500"/>
            </a:xfrm>
            <a:custGeom>
              <a:avLst/>
              <a:gdLst>
                <a:gd name="T0" fmla="*/ 21 w 292"/>
                <a:gd name="T1" fmla="*/ 106 h 118"/>
                <a:gd name="T2" fmla="*/ 28 w 292"/>
                <a:gd name="T3" fmla="*/ 90 h 118"/>
                <a:gd name="T4" fmla="*/ 28 w 292"/>
                <a:gd name="T5" fmla="*/ 90 h 118"/>
                <a:gd name="T6" fmla="*/ 24 w 292"/>
                <a:gd name="T7" fmla="*/ 66 h 118"/>
                <a:gd name="T8" fmla="*/ 24 w 292"/>
                <a:gd name="T9" fmla="*/ 66 h 118"/>
                <a:gd name="T10" fmla="*/ 77 w 292"/>
                <a:gd name="T11" fmla="*/ 25 h 118"/>
                <a:gd name="T12" fmla="*/ 77 w 292"/>
                <a:gd name="T13" fmla="*/ 25 h 118"/>
                <a:gd name="T14" fmla="*/ 140 w 292"/>
                <a:gd name="T15" fmla="*/ 54 h 118"/>
                <a:gd name="T16" fmla="*/ 140 w 292"/>
                <a:gd name="T17" fmla="*/ 54 h 118"/>
                <a:gd name="T18" fmla="*/ 189 w 292"/>
                <a:gd name="T19" fmla="*/ 94 h 118"/>
                <a:gd name="T20" fmla="*/ 189 w 292"/>
                <a:gd name="T21" fmla="*/ 94 h 118"/>
                <a:gd name="T22" fmla="*/ 240 w 292"/>
                <a:gd name="T23" fmla="*/ 117 h 118"/>
                <a:gd name="T24" fmla="*/ 240 w 292"/>
                <a:gd name="T25" fmla="*/ 117 h 118"/>
                <a:gd name="T26" fmla="*/ 278 w 292"/>
                <a:gd name="T27" fmla="*/ 100 h 118"/>
                <a:gd name="T28" fmla="*/ 278 w 292"/>
                <a:gd name="T29" fmla="*/ 100 h 118"/>
                <a:gd name="T30" fmla="*/ 292 w 292"/>
                <a:gd name="T31" fmla="*/ 69 h 118"/>
                <a:gd name="T32" fmla="*/ 292 w 292"/>
                <a:gd name="T33" fmla="*/ 69 h 118"/>
                <a:gd name="T34" fmla="*/ 279 w 292"/>
                <a:gd name="T35" fmla="*/ 29 h 118"/>
                <a:gd name="T36" fmla="*/ 279 w 292"/>
                <a:gd name="T37" fmla="*/ 29 h 118"/>
                <a:gd name="T38" fmla="*/ 265 w 292"/>
                <a:gd name="T39" fmla="*/ 13 h 118"/>
                <a:gd name="T40" fmla="*/ 265 w 292"/>
                <a:gd name="T41" fmla="*/ 13 h 118"/>
                <a:gd name="T42" fmla="*/ 248 w 292"/>
                <a:gd name="T43" fmla="*/ 14 h 118"/>
                <a:gd name="T44" fmla="*/ 248 w 292"/>
                <a:gd name="T45" fmla="*/ 14 h 118"/>
                <a:gd name="T46" fmla="*/ 249 w 292"/>
                <a:gd name="T47" fmla="*/ 31 h 118"/>
                <a:gd name="T48" fmla="*/ 249 w 292"/>
                <a:gd name="T49" fmla="*/ 31 h 118"/>
                <a:gd name="T50" fmla="*/ 249 w 292"/>
                <a:gd name="T51" fmla="*/ 32 h 118"/>
                <a:gd name="T52" fmla="*/ 249 w 292"/>
                <a:gd name="T53" fmla="*/ 32 h 118"/>
                <a:gd name="T54" fmla="*/ 252 w 292"/>
                <a:gd name="T55" fmla="*/ 34 h 118"/>
                <a:gd name="T56" fmla="*/ 252 w 292"/>
                <a:gd name="T57" fmla="*/ 34 h 118"/>
                <a:gd name="T58" fmla="*/ 259 w 292"/>
                <a:gd name="T59" fmla="*/ 43 h 118"/>
                <a:gd name="T60" fmla="*/ 259 w 292"/>
                <a:gd name="T61" fmla="*/ 43 h 118"/>
                <a:gd name="T62" fmla="*/ 267 w 292"/>
                <a:gd name="T63" fmla="*/ 67 h 118"/>
                <a:gd name="T64" fmla="*/ 267 w 292"/>
                <a:gd name="T65" fmla="*/ 67 h 118"/>
                <a:gd name="T66" fmla="*/ 260 w 292"/>
                <a:gd name="T67" fmla="*/ 84 h 118"/>
                <a:gd name="T68" fmla="*/ 260 w 292"/>
                <a:gd name="T69" fmla="*/ 84 h 118"/>
                <a:gd name="T70" fmla="*/ 241 w 292"/>
                <a:gd name="T71" fmla="*/ 92 h 118"/>
                <a:gd name="T72" fmla="*/ 241 w 292"/>
                <a:gd name="T73" fmla="*/ 92 h 118"/>
                <a:gd name="T74" fmla="*/ 203 w 292"/>
                <a:gd name="T75" fmla="*/ 74 h 118"/>
                <a:gd name="T76" fmla="*/ 203 w 292"/>
                <a:gd name="T77" fmla="*/ 74 h 118"/>
                <a:gd name="T78" fmla="*/ 156 w 292"/>
                <a:gd name="T79" fmla="*/ 35 h 118"/>
                <a:gd name="T80" fmla="*/ 156 w 292"/>
                <a:gd name="T81" fmla="*/ 35 h 118"/>
                <a:gd name="T82" fmla="*/ 78 w 292"/>
                <a:gd name="T83" fmla="*/ 1 h 118"/>
                <a:gd name="T84" fmla="*/ 78 w 292"/>
                <a:gd name="T85" fmla="*/ 1 h 118"/>
                <a:gd name="T86" fmla="*/ 24 w 292"/>
                <a:gd name="T87" fmla="*/ 17 h 118"/>
                <a:gd name="T88" fmla="*/ 24 w 292"/>
                <a:gd name="T89" fmla="*/ 17 h 118"/>
                <a:gd name="T90" fmla="*/ 0 w 292"/>
                <a:gd name="T91" fmla="*/ 65 h 118"/>
                <a:gd name="T92" fmla="*/ 0 w 292"/>
                <a:gd name="T93" fmla="*/ 65 h 118"/>
                <a:gd name="T94" fmla="*/ 5 w 292"/>
                <a:gd name="T95" fmla="*/ 99 h 118"/>
                <a:gd name="T96" fmla="*/ 5 w 292"/>
                <a:gd name="T97" fmla="*/ 99 h 118"/>
                <a:gd name="T98" fmla="*/ 16 w 292"/>
                <a:gd name="T99" fmla="*/ 107 h 118"/>
                <a:gd name="T100" fmla="*/ 16 w 292"/>
                <a:gd name="T101" fmla="*/ 107 h 118"/>
                <a:gd name="T102" fmla="*/ 21 w 292"/>
                <a:gd name="T103" fmla="*/ 10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2" h="118">
                  <a:moveTo>
                    <a:pt x="21" y="106"/>
                  </a:moveTo>
                  <a:cubicBezTo>
                    <a:pt x="27" y="104"/>
                    <a:pt x="31" y="97"/>
                    <a:pt x="28" y="90"/>
                  </a:cubicBezTo>
                  <a:cubicBezTo>
                    <a:pt x="28" y="90"/>
                    <a:pt x="28" y="90"/>
                    <a:pt x="28" y="90"/>
                  </a:cubicBezTo>
                  <a:cubicBezTo>
                    <a:pt x="25" y="81"/>
                    <a:pt x="24" y="73"/>
                    <a:pt x="24" y="66"/>
                  </a:cubicBezTo>
                  <a:cubicBezTo>
                    <a:pt x="24" y="66"/>
                    <a:pt x="24" y="66"/>
                    <a:pt x="24" y="66"/>
                  </a:cubicBezTo>
                  <a:cubicBezTo>
                    <a:pt x="26" y="41"/>
                    <a:pt x="46" y="24"/>
                    <a:pt x="77" y="25"/>
                  </a:cubicBezTo>
                  <a:cubicBezTo>
                    <a:pt x="77" y="25"/>
                    <a:pt x="77" y="25"/>
                    <a:pt x="77" y="25"/>
                  </a:cubicBezTo>
                  <a:cubicBezTo>
                    <a:pt x="95" y="26"/>
                    <a:pt x="117" y="34"/>
                    <a:pt x="140" y="54"/>
                  </a:cubicBezTo>
                  <a:cubicBezTo>
                    <a:pt x="140" y="54"/>
                    <a:pt x="140" y="54"/>
                    <a:pt x="140" y="54"/>
                  </a:cubicBezTo>
                  <a:cubicBezTo>
                    <a:pt x="155" y="67"/>
                    <a:pt x="172" y="82"/>
                    <a:pt x="189" y="94"/>
                  </a:cubicBezTo>
                  <a:cubicBezTo>
                    <a:pt x="189" y="94"/>
                    <a:pt x="189" y="94"/>
                    <a:pt x="189" y="94"/>
                  </a:cubicBezTo>
                  <a:cubicBezTo>
                    <a:pt x="205" y="106"/>
                    <a:pt x="222" y="116"/>
                    <a:pt x="240" y="117"/>
                  </a:cubicBezTo>
                  <a:cubicBezTo>
                    <a:pt x="240" y="117"/>
                    <a:pt x="240" y="117"/>
                    <a:pt x="240" y="117"/>
                  </a:cubicBezTo>
                  <a:cubicBezTo>
                    <a:pt x="254" y="118"/>
                    <a:pt x="268" y="112"/>
                    <a:pt x="278" y="100"/>
                  </a:cubicBezTo>
                  <a:cubicBezTo>
                    <a:pt x="278" y="100"/>
                    <a:pt x="278" y="100"/>
                    <a:pt x="278" y="100"/>
                  </a:cubicBezTo>
                  <a:cubicBezTo>
                    <a:pt x="287" y="90"/>
                    <a:pt x="291" y="79"/>
                    <a:pt x="292" y="69"/>
                  </a:cubicBezTo>
                  <a:cubicBezTo>
                    <a:pt x="292" y="69"/>
                    <a:pt x="292" y="69"/>
                    <a:pt x="292" y="69"/>
                  </a:cubicBezTo>
                  <a:cubicBezTo>
                    <a:pt x="292" y="52"/>
                    <a:pt x="285" y="39"/>
                    <a:pt x="279" y="29"/>
                  </a:cubicBezTo>
                  <a:cubicBezTo>
                    <a:pt x="279" y="29"/>
                    <a:pt x="279" y="29"/>
                    <a:pt x="279" y="29"/>
                  </a:cubicBezTo>
                  <a:cubicBezTo>
                    <a:pt x="272" y="19"/>
                    <a:pt x="265" y="13"/>
                    <a:pt x="265" y="13"/>
                  </a:cubicBezTo>
                  <a:cubicBezTo>
                    <a:pt x="265" y="13"/>
                    <a:pt x="265" y="13"/>
                    <a:pt x="265" y="13"/>
                  </a:cubicBezTo>
                  <a:cubicBezTo>
                    <a:pt x="260" y="9"/>
                    <a:pt x="252" y="9"/>
                    <a:pt x="248" y="14"/>
                  </a:cubicBezTo>
                  <a:cubicBezTo>
                    <a:pt x="248" y="14"/>
                    <a:pt x="248" y="14"/>
                    <a:pt x="248" y="14"/>
                  </a:cubicBezTo>
                  <a:cubicBezTo>
                    <a:pt x="243" y="19"/>
                    <a:pt x="244" y="27"/>
                    <a:pt x="249" y="31"/>
                  </a:cubicBezTo>
                  <a:cubicBezTo>
                    <a:pt x="249" y="31"/>
                    <a:pt x="249" y="31"/>
                    <a:pt x="249" y="31"/>
                  </a:cubicBezTo>
                  <a:cubicBezTo>
                    <a:pt x="249" y="31"/>
                    <a:pt x="249" y="31"/>
                    <a:pt x="249" y="32"/>
                  </a:cubicBezTo>
                  <a:cubicBezTo>
                    <a:pt x="249" y="32"/>
                    <a:pt x="249" y="32"/>
                    <a:pt x="249" y="32"/>
                  </a:cubicBezTo>
                  <a:cubicBezTo>
                    <a:pt x="250" y="32"/>
                    <a:pt x="251" y="33"/>
                    <a:pt x="252" y="34"/>
                  </a:cubicBezTo>
                  <a:cubicBezTo>
                    <a:pt x="252" y="34"/>
                    <a:pt x="252" y="34"/>
                    <a:pt x="252" y="34"/>
                  </a:cubicBezTo>
                  <a:cubicBezTo>
                    <a:pt x="253" y="36"/>
                    <a:pt x="256" y="39"/>
                    <a:pt x="259" y="43"/>
                  </a:cubicBezTo>
                  <a:cubicBezTo>
                    <a:pt x="259" y="43"/>
                    <a:pt x="259" y="43"/>
                    <a:pt x="259" y="43"/>
                  </a:cubicBezTo>
                  <a:cubicBezTo>
                    <a:pt x="264" y="50"/>
                    <a:pt x="268" y="59"/>
                    <a:pt x="267" y="67"/>
                  </a:cubicBezTo>
                  <a:cubicBezTo>
                    <a:pt x="267" y="67"/>
                    <a:pt x="267" y="67"/>
                    <a:pt x="267" y="67"/>
                  </a:cubicBezTo>
                  <a:cubicBezTo>
                    <a:pt x="267" y="73"/>
                    <a:pt x="265" y="78"/>
                    <a:pt x="260" y="84"/>
                  </a:cubicBezTo>
                  <a:cubicBezTo>
                    <a:pt x="260" y="84"/>
                    <a:pt x="260" y="84"/>
                    <a:pt x="260" y="84"/>
                  </a:cubicBezTo>
                  <a:cubicBezTo>
                    <a:pt x="253" y="91"/>
                    <a:pt x="248" y="92"/>
                    <a:pt x="241" y="92"/>
                  </a:cubicBezTo>
                  <a:cubicBezTo>
                    <a:pt x="241" y="92"/>
                    <a:pt x="241" y="92"/>
                    <a:pt x="241" y="92"/>
                  </a:cubicBezTo>
                  <a:cubicBezTo>
                    <a:pt x="232" y="92"/>
                    <a:pt x="218" y="85"/>
                    <a:pt x="203" y="74"/>
                  </a:cubicBezTo>
                  <a:cubicBezTo>
                    <a:pt x="203" y="74"/>
                    <a:pt x="203" y="74"/>
                    <a:pt x="203" y="74"/>
                  </a:cubicBezTo>
                  <a:cubicBezTo>
                    <a:pt x="188" y="63"/>
                    <a:pt x="172" y="49"/>
                    <a:pt x="156" y="35"/>
                  </a:cubicBezTo>
                  <a:cubicBezTo>
                    <a:pt x="156" y="35"/>
                    <a:pt x="156" y="35"/>
                    <a:pt x="156" y="35"/>
                  </a:cubicBezTo>
                  <a:cubicBezTo>
                    <a:pt x="130" y="13"/>
                    <a:pt x="103" y="2"/>
                    <a:pt x="78" y="1"/>
                  </a:cubicBezTo>
                  <a:cubicBezTo>
                    <a:pt x="78" y="1"/>
                    <a:pt x="78" y="1"/>
                    <a:pt x="78" y="1"/>
                  </a:cubicBezTo>
                  <a:cubicBezTo>
                    <a:pt x="57" y="0"/>
                    <a:pt x="38" y="5"/>
                    <a:pt x="24" y="17"/>
                  </a:cubicBezTo>
                  <a:cubicBezTo>
                    <a:pt x="24" y="17"/>
                    <a:pt x="24" y="17"/>
                    <a:pt x="24" y="17"/>
                  </a:cubicBezTo>
                  <a:cubicBezTo>
                    <a:pt x="10" y="28"/>
                    <a:pt x="1" y="45"/>
                    <a:pt x="0" y="65"/>
                  </a:cubicBezTo>
                  <a:cubicBezTo>
                    <a:pt x="0" y="65"/>
                    <a:pt x="0" y="65"/>
                    <a:pt x="0" y="65"/>
                  </a:cubicBezTo>
                  <a:cubicBezTo>
                    <a:pt x="0" y="76"/>
                    <a:pt x="1" y="87"/>
                    <a:pt x="5" y="99"/>
                  </a:cubicBezTo>
                  <a:cubicBezTo>
                    <a:pt x="5" y="99"/>
                    <a:pt x="5" y="99"/>
                    <a:pt x="5" y="99"/>
                  </a:cubicBezTo>
                  <a:cubicBezTo>
                    <a:pt x="7" y="103"/>
                    <a:pt x="11" y="106"/>
                    <a:pt x="16" y="107"/>
                  </a:cubicBezTo>
                  <a:cubicBezTo>
                    <a:pt x="16" y="107"/>
                    <a:pt x="16" y="107"/>
                    <a:pt x="16" y="107"/>
                  </a:cubicBezTo>
                  <a:cubicBezTo>
                    <a:pt x="18" y="107"/>
                    <a:pt x="19" y="107"/>
                    <a:pt x="21" y="106"/>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4"/>
            <p:cNvSpPr/>
            <p:nvPr/>
          </p:nvSpPr>
          <p:spPr bwMode="auto">
            <a:xfrm>
              <a:off x="3940175" y="748506"/>
              <a:ext cx="193675" cy="104775"/>
            </a:xfrm>
            <a:custGeom>
              <a:avLst/>
              <a:gdLst>
                <a:gd name="T0" fmla="*/ 1 w 72"/>
                <a:gd name="T1" fmla="*/ 30 h 39"/>
                <a:gd name="T2" fmla="*/ 3 w 72"/>
                <a:gd name="T3" fmla="*/ 35 h 39"/>
                <a:gd name="T4" fmla="*/ 7 w 72"/>
                <a:gd name="T5" fmla="*/ 38 h 39"/>
                <a:gd name="T6" fmla="*/ 70 w 72"/>
                <a:gd name="T7" fmla="*/ 22 h 39"/>
                <a:gd name="T8" fmla="*/ 71 w 72"/>
                <a:gd name="T9" fmla="*/ 17 h 39"/>
                <a:gd name="T10" fmla="*/ 66 w 72"/>
                <a:gd name="T11" fmla="*/ 3 h 39"/>
                <a:gd name="T12" fmla="*/ 62 w 72"/>
                <a:gd name="T13" fmla="*/ 0 h 39"/>
                <a:gd name="T14" fmla="*/ 2 w 72"/>
                <a:gd name="T15" fmla="*/ 25 h 39"/>
                <a:gd name="T16" fmla="*/ 1 w 72"/>
                <a:gd name="T17"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39">
                  <a:moveTo>
                    <a:pt x="1" y="30"/>
                  </a:moveTo>
                  <a:cubicBezTo>
                    <a:pt x="3" y="35"/>
                    <a:pt x="3" y="35"/>
                    <a:pt x="3" y="35"/>
                  </a:cubicBezTo>
                  <a:cubicBezTo>
                    <a:pt x="4" y="37"/>
                    <a:pt x="5" y="39"/>
                    <a:pt x="7" y="38"/>
                  </a:cubicBezTo>
                  <a:cubicBezTo>
                    <a:pt x="70" y="22"/>
                    <a:pt x="70" y="22"/>
                    <a:pt x="70" y="22"/>
                  </a:cubicBezTo>
                  <a:cubicBezTo>
                    <a:pt x="71" y="21"/>
                    <a:pt x="72" y="19"/>
                    <a:pt x="71" y="17"/>
                  </a:cubicBezTo>
                  <a:cubicBezTo>
                    <a:pt x="66" y="3"/>
                    <a:pt x="66" y="3"/>
                    <a:pt x="66" y="3"/>
                  </a:cubicBezTo>
                  <a:cubicBezTo>
                    <a:pt x="65" y="1"/>
                    <a:pt x="64" y="0"/>
                    <a:pt x="62" y="0"/>
                  </a:cubicBezTo>
                  <a:cubicBezTo>
                    <a:pt x="2" y="25"/>
                    <a:pt x="2" y="25"/>
                    <a:pt x="2" y="25"/>
                  </a:cubicBezTo>
                  <a:cubicBezTo>
                    <a:pt x="1" y="26"/>
                    <a:pt x="0" y="28"/>
                    <a:pt x="1" y="3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5"/>
            <p:cNvSpPr/>
            <p:nvPr/>
          </p:nvSpPr>
          <p:spPr bwMode="auto">
            <a:xfrm>
              <a:off x="3876675" y="596106"/>
              <a:ext cx="133350" cy="182563"/>
            </a:xfrm>
            <a:custGeom>
              <a:avLst/>
              <a:gdLst>
                <a:gd name="T0" fmla="*/ 2 w 50"/>
                <a:gd name="T1" fmla="*/ 64 h 68"/>
                <a:gd name="T2" fmla="*/ 7 w 50"/>
                <a:gd name="T3" fmla="*/ 66 h 68"/>
                <a:gd name="T4" fmla="*/ 12 w 50"/>
                <a:gd name="T5" fmla="*/ 66 h 68"/>
                <a:gd name="T6" fmla="*/ 49 w 50"/>
                <a:gd name="T7" fmla="*/ 13 h 68"/>
                <a:gd name="T8" fmla="*/ 47 w 50"/>
                <a:gd name="T9" fmla="*/ 9 h 68"/>
                <a:gd name="T10" fmla="*/ 34 w 50"/>
                <a:gd name="T11" fmla="*/ 1 h 68"/>
                <a:gd name="T12" fmla="*/ 30 w 50"/>
                <a:gd name="T13" fmla="*/ 1 h 68"/>
                <a:gd name="T14" fmla="*/ 0 w 50"/>
                <a:gd name="T15" fmla="*/ 59 h 68"/>
                <a:gd name="T16" fmla="*/ 2 w 50"/>
                <a:gd name="T17"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68">
                  <a:moveTo>
                    <a:pt x="2" y="64"/>
                  </a:moveTo>
                  <a:cubicBezTo>
                    <a:pt x="7" y="66"/>
                    <a:pt x="7" y="66"/>
                    <a:pt x="7" y="66"/>
                  </a:cubicBezTo>
                  <a:cubicBezTo>
                    <a:pt x="9" y="68"/>
                    <a:pt x="11" y="68"/>
                    <a:pt x="12" y="66"/>
                  </a:cubicBezTo>
                  <a:cubicBezTo>
                    <a:pt x="49" y="13"/>
                    <a:pt x="49" y="13"/>
                    <a:pt x="49" y="13"/>
                  </a:cubicBezTo>
                  <a:cubicBezTo>
                    <a:pt x="50" y="12"/>
                    <a:pt x="49" y="10"/>
                    <a:pt x="47" y="9"/>
                  </a:cubicBezTo>
                  <a:cubicBezTo>
                    <a:pt x="34" y="1"/>
                    <a:pt x="34" y="1"/>
                    <a:pt x="34" y="1"/>
                  </a:cubicBezTo>
                  <a:cubicBezTo>
                    <a:pt x="33" y="0"/>
                    <a:pt x="30" y="0"/>
                    <a:pt x="30" y="1"/>
                  </a:cubicBezTo>
                  <a:cubicBezTo>
                    <a:pt x="0" y="59"/>
                    <a:pt x="0" y="59"/>
                    <a:pt x="0" y="59"/>
                  </a:cubicBezTo>
                  <a:cubicBezTo>
                    <a:pt x="0" y="61"/>
                    <a:pt x="1" y="63"/>
                    <a:pt x="2" y="64"/>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 name="标题 2"/>
          <p:cNvSpPr>
            <a:spLocks noGrp="1"/>
          </p:cNvSpPr>
          <p:nvPr>
            <p:ph type="title"/>
          </p:nvPr>
        </p:nvSpPr>
        <p:spPr/>
        <p:txBody>
          <a:bodyPr>
            <a:normAutofit/>
          </a:bodyPr>
          <a:lstStyle/>
          <a:p>
            <a:r>
              <a:rPr lang="zh-CN" altLang="zh-CN" dirty="0"/>
              <a:t>（三）云计算的应用</a:t>
            </a:r>
          </a:p>
        </p:txBody>
      </p:sp>
      <p:sp>
        <p:nvSpPr>
          <p:cNvPr id="4" name="内容占位符 3"/>
          <p:cNvSpPr>
            <a:spLocks noGrp="1"/>
          </p:cNvSpPr>
          <p:nvPr>
            <p:ph sz="quarter" idx="10"/>
          </p:nvPr>
        </p:nvSpPr>
        <p:spPr>
          <a:xfrm>
            <a:off x="669925" y="1092200"/>
            <a:ext cx="10574179" cy="5178417"/>
          </a:xfrm>
        </p:spPr>
        <p:txBody>
          <a:bodyPr>
            <a:normAutofit/>
          </a:bodyPr>
          <a:lstStyle/>
          <a:p>
            <a:r>
              <a:rPr dirty="0">
                <a:solidFill>
                  <a:schemeClr val="bg1"/>
                </a:solidFill>
              </a:rPr>
              <a:t>1．物联网</a:t>
            </a:r>
          </a:p>
          <a:p>
            <a:endParaRPr lang="en-US" altLang="zh-CN" sz="1000" dirty="0"/>
          </a:p>
          <a:p>
            <a:r>
              <a:rPr lang="zh-CN" altLang="en-US" dirty="0"/>
              <a:t>在物联网应用中，主要涉及传感器技术、RFID标签和嵌入式系统技术3项关键技术。传感器技术是计算机应用中的关键技术，通过传感器可以把模拟信号转换成数字信号供计算机处理；RFID标签也是一种传感器技术，它同时融合了无线射频技术和嵌入式技术，在自动识别、物品物流管理方面的应用前景十分广阔；嵌入式系统技术是综合了计算机软硬件、传感器技术、集成电路技术、电子应用技术为一体的复杂技术，不断推动着工业生产和国防工业的发展，小到日常使用的MP3，大到航天航空的卫星系统等都是以嵌入式系统为特征的智能终端。在物联网应用的3项关键技术中，传感器类似于“感应器官”，通过网络传递所感应信息，再通过嵌入式系统对接收的信息进行分类处理。</a:t>
            </a:r>
          </a:p>
        </p:txBody>
      </p:sp>
      <p:sp>
        <p:nvSpPr>
          <p:cNvPr id="12" name="燕尾形 11"/>
          <p:cNvSpPr/>
          <p:nvPr/>
        </p:nvSpPr>
        <p:spPr>
          <a:xfrm>
            <a:off x="10825048" y="6228084"/>
            <a:ext cx="335280" cy="383863"/>
          </a:xfrm>
          <a:prstGeom prst="chevron">
            <a:avLst>
              <a:gd name="adj" fmla="val 369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燕尾形 12"/>
          <p:cNvSpPr/>
          <p:nvPr/>
        </p:nvSpPr>
        <p:spPr>
          <a:xfrm>
            <a:off x="11199184" y="6228084"/>
            <a:ext cx="335280" cy="383863"/>
          </a:xfrm>
          <a:prstGeom prst="chevron">
            <a:avLst>
              <a:gd name="adj" fmla="val 36932"/>
            </a:avLst>
          </a:prstGeom>
          <a:solidFill>
            <a:srgbClr val="0274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燕尾形 13"/>
          <p:cNvSpPr/>
          <p:nvPr/>
        </p:nvSpPr>
        <p:spPr>
          <a:xfrm>
            <a:off x="11559224" y="6228084"/>
            <a:ext cx="335280" cy="383863"/>
          </a:xfrm>
          <a:prstGeom prst="chevron">
            <a:avLst>
              <a:gd name="adj" fmla="val 36932"/>
            </a:avLst>
          </a:prstGeom>
          <a:solidFill>
            <a:srgbClr val="0799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274323" y="1100633"/>
            <a:ext cx="10155677" cy="5178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flipV="1">
            <a:off x="609600" y="969843"/>
            <a:ext cx="470284" cy="670057"/>
            <a:chOff x="3173412" y="596106"/>
            <a:chExt cx="960438" cy="1368425"/>
          </a:xfrm>
        </p:grpSpPr>
        <p:sp>
          <p:nvSpPr>
            <p:cNvPr id="15" name="Freeform 9"/>
            <p:cNvSpPr/>
            <p:nvPr/>
          </p:nvSpPr>
          <p:spPr bwMode="auto">
            <a:xfrm>
              <a:off x="3586162" y="1178719"/>
              <a:ext cx="193675" cy="214313"/>
            </a:xfrm>
            <a:custGeom>
              <a:avLst/>
              <a:gdLst>
                <a:gd name="T0" fmla="*/ 61 w 72"/>
                <a:gd name="T1" fmla="*/ 23 h 80"/>
                <a:gd name="T2" fmla="*/ 22 w 72"/>
                <a:gd name="T3" fmla="*/ 6 h 80"/>
                <a:gd name="T4" fmla="*/ 22 w 72"/>
                <a:gd name="T5" fmla="*/ 6 h 80"/>
                <a:gd name="T6" fmla="*/ 6 w 72"/>
                <a:gd name="T7" fmla="*/ 45 h 80"/>
                <a:gd name="T8" fmla="*/ 11 w 72"/>
                <a:gd name="T9" fmla="*/ 58 h 80"/>
                <a:gd name="T10" fmla="*/ 50 w 72"/>
                <a:gd name="T11" fmla="*/ 74 h 80"/>
                <a:gd name="T12" fmla="*/ 50 w 72"/>
                <a:gd name="T13" fmla="*/ 74 h 80"/>
                <a:gd name="T14" fmla="*/ 66 w 72"/>
                <a:gd name="T15" fmla="*/ 35 h 80"/>
                <a:gd name="T16" fmla="*/ 61 w 72"/>
                <a:gd name="T17" fmla="*/ 2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80">
                  <a:moveTo>
                    <a:pt x="61" y="23"/>
                  </a:moveTo>
                  <a:cubicBezTo>
                    <a:pt x="54" y="7"/>
                    <a:pt x="37" y="0"/>
                    <a:pt x="22" y="6"/>
                  </a:cubicBezTo>
                  <a:cubicBezTo>
                    <a:pt x="22" y="6"/>
                    <a:pt x="22" y="6"/>
                    <a:pt x="22" y="6"/>
                  </a:cubicBezTo>
                  <a:cubicBezTo>
                    <a:pt x="7" y="13"/>
                    <a:pt x="0" y="30"/>
                    <a:pt x="6" y="45"/>
                  </a:cubicBezTo>
                  <a:cubicBezTo>
                    <a:pt x="11" y="58"/>
                    <a:pt x="11" y="58"/>
                    <a:pt x="11" y="58"/>
                  </a:cubicBezTo>
                  <a:cubicBezTo>
                    <a:pt x="17" y="73"/>
                    <a:pt x="35" y="80"/>
                    <a:pt x="50" y="74"/>
                  </a:cubicBezTo>
                  <a:cubicBezTo>
                    <a:pt x="50" y="74"/>
                    <a:pt x="50" y="74"/>
                    <a:pt x="50" y="74"/>
                  </a:cubicBezTo>
                  <a:cubicBezTo>
                    <a:pt x="65" y="68"/>
                    <a:pt x="72" y="50"/>
                    <a:pt x="66" y="35"/>
                  </a:cubicBezTo>
                  <a:lnTo>
                    <a:pt x="61" y="23"/>
                  </a:lnTo>
                  <a:close/>
                </a:path>
              </a:pathLst>
            </a:custGeom>
            <a:solidFill>
              <a:srgbClr val="23A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0"/>
            <p:cNvSpPr/>
            <p:nvPr/>
          </p:nvSpPr>
          <p:spPr bwMode="auto">
            <a:xfrm>
              <a:off x="3173412" y="640556"/>
              <a:ext cx="866775" cy="838200"/>
            </a:xfrm>
            <a:custGeom>
              <a:avLst/>
              <a:gdLst>
                <a:gd name="T0" fmla="*/ 323 w 323"/>
                <a:gd name="T1" fmla="*/ 208 h 312"/>
                <a:gd name="T2" fmla="*/ 321 w 323"/>
                <a:gd name="T3" fmla="*/ 208 h 312"/>
                <a:gd name="T4" fmla="*/ 223 w 323"/>
                <a:gd name="T5" fmla="*/ 216 h 312"/>
                <a:gd name="T6" fmla="*/ 172 w 323"/>
                <a:gd name="T7" fmla="*/ 198 h 312"/>
                <a:gd name="T8" fmla="*/ 150 w 323"/>
                <a:gd name="T9" fmla="*/ 247 h 312"/>
                <a:gd name="T10" fmla="*/ 74 w 323"/>
                <a:gd name="T11" fmla="*/ 309 h 312"/>
                <a:gd name="T12" fmla="*/ 73 w 323"/>
                <a:gd name="T13" fmla="*/ 312 h 312"/>
                <a:gd name="T14" fmla="*/ 67 w 323"/>
                <a:gd name="T15" fmla="*/ 299 h 312"/>
                <a:gd name="T16" fmla="*/ 28 w 323"/>
                <a:gd name="T17" fmla="*/ 207 h 312"/>
                <a:gd name="T18" fmla="*/ 102 w 323"/>
                <a:gd name="T19" fmla="*/ 28 h 312"/>
                <a:gd name="T20" fmla="*/ 280 w 323"/>
                <a:gd name="T21" fmla="*/ 102 h 312"/>
                <a:gd name="T22" fmla="*/ 319 w 323"/>
                <a:gd name="T23" fmla="*/ 195 h 312"/>
                <a:gd name="T24" fmla="*/ 323 w 323"/>
                <a:gd name="T25" fmla="*/ 208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312">
                  <a:moveTo>
                    <a:pt x="323" y="208"/>
                  </a:moveTo>
                  <a:cubicBezTo>
                    <a:pt x="322" y="208"/>
                    <a:pt x="322" y="208"/>
                    <a:pt x="321" y="208"/>
                  </a:cubicBezTo>
                  <a:cubicBezTo>
                    <a:pt x="292" y="204"/>
                    <a:pt x="258" y="207"/>
                    <a:pt x="223" y="216"/>
                  </a:cubicBezTo>
                  <a:cubicBezTo>
                    <a:pt x="214" y="198"/>
                    <a:pt x="192" y="190"/>
                    <a:pt x="172" y="198"/>
                  </a:cubicBezTo>
                  <a:cubicBezTo>
                    <a:pt x="153" y="206"/>
                    <a:pt x="143" y="227"/>
                    <a:pt x="150" y="247"/>
                  </a:cubicBezTo>
                  <a:cubicBezTo>
                    <a:pt x="118" y="265"/>
                    <a:pt x="92" y="286"/>
                    <a:pt x="74" y="309"/>
                  </a:cubicBezTo>
                  <a:cubicBezTo>
                    <a:pt x="74" y="310"/>
                    <a:pt x="73" y="311"/>
                    <a:pt x="73" y="312"/>
                  </a:cubicBezTo>
                  <a:cubicBezTo>
                    <a:pt x="70" y="308"/>
                    <a:pt x="68" y="303"/>
                    <a:pt x="67" y="299"/>
                  </a:cubicBezTo>
                  <a:cubicBezTo>
                    <a:pt x="28" y="207"/>
                    <a:pt x="28" y="207"/>
                    <a:pt x="28" y="207"/>
                  </a:cubicBezTo>
                  <a:cubicBezTo>
                    <a:pt x="0" y="137"/>
                    <a:pt x="33" y="57"/>
                    <a:pt x="102" y="28"/>
                  </a:cubicBezTo>
                  <a:cubicBezTo>
                    <a:pt x="172" y="0"/>
                    <a:pt x="252" y="33"/>
                    <a:pt x="280" y="102"/>
                  </a:cubicBezTo>
                  <a:cubicBezTo>
                    <a:pt x="319" y="195"/>
                    <a:pt x="319" y="195"/>
                    <a:pt x="319" y="195"/>
                  </a:cubicBezTo>
                  <a:cubicBezTo>
                    <a:pt x="320" y="199"/>
                    <a:pt x="322" y="204"/>
                    <a:pt x="323" y="208"/>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1"/>
            <p:cNvSpPr/>
            <p:nvPr/>
          </p:nvSpPr>
          <p:spPr bwMode="auto">
            <a:xfrm>
              <a:off x="3752850" y="1234281"/>
              <a:ext cx="325438" cy="400050"/>
            </a:xfrm>
            <a:custGeom>
              <a:avLst/>
              <a:gdLst>
                <a:gd name="T0" fmla="*/ 14 w 121"/>
                <a:gd name="T1" fmla="*/ 12 h 149"/>
                <a:gd name="T2" fmla="*/ 14 w 121"/>
                <a:gd name="T3" fmla="*/ 11 h 149"/>
                <a:gd name="T4" fmla="*/ 103 w 121"/>
                <a:gd name="T5" fmla="*/ 3 h 149"/>
                <a:gd name="T6" fmla="*/ 111 w 121"/>
                <a:gd name="T7" fmla="*/ 4 h 149"/>
                <a:gd name="T8" fmla="*/ 36 w 121"/>
                <a:gd name="T9" fmla="*/ 149 h 149"/>
                <a:gd name="T10" fmla="*/ 0 w 121"/>
                <a:gd name="T11" fmla="*/ 60 h 149"/>
                <a:gd name="T12" fmla="*/ 14 w 121"/>
                <a:gd name="T13" fmla="*/ 12 h 149"/>
              </a:gdLst>
              <a:ahLst/>
              <a:cxnLst>
                <a:cxn ang="0">
                  <a:pos x="T0" y="T1"/>
                </a:cxn>
                <a:cxn ang="0">
                  <a:pos x="T2" y="T3"/>
                </a:cxn>
                <a:cxn ang="0">
                  <a:pos x="T4" y="T5"/>
                </a:cxn>
                <a:cxn ang="0">
                  <a:pos x="T6" y="T7"/>
                </a:cxn>
                <a:cxn ang="0">
                  <a:pos x="T8" y="T9"/>
                </a:cxn>
                <a:cxn ang="0">
                  <a:pos x="T10" y="T11"/>
                </a:cxn>
                <a:cxn ang="0">
                  <a:pos x="T12" y="T13"/>
                </a:cxn>
              </a:cxnLst>
              <a:rect l="0" t="0" r="r" b="b"/>
              <a:pathLst>
                <a:path w="121" h="149">
                  <a:moveTo>
                    <a:pt x="14" y="12"/>
                  </a:moveTo>
                  <a:cubicBezTo>
                    <a:pt x="14" y="11"/>
                    <a:pt x="14" y="11"/>
                    <a:pt x="14" y="11"/>
                  </a:cubicBezTo>
                  <a:cubicBezTo>
                    <a:pt x="46" y="2"/>
                    <a:pt x="77" y="0"/>
                    <a:pt x="103" y="3"/>
                  </a:cubicBezTo>
                  <a:cubicBezTo>
                    <a:pt x="106" y="3"/>
                    <a:pt x="108" y="4"/>
                    <a:pt x="111" y="4"/>
                  </a:cubicBezTo>
                  <a:cubicBezTo>
                    <a:pt x="121" y="63"/>
                    <a:pt x="91" y="122"/>
                    <a:pt x="36" y="149"/>
                  </a:cubicBezTo>
                  <a:cubicBezTo>
                    <a:pt x="0" y="60"/>
                    <a:pt x="0" y="60"/>
                    <a:pt x="0" y="60"/>
                  </a:cubicBezTo>
                  <a:cubicBezTo>
                    <a:pt x="15" y="50"/>
                    <a:pt x="22" y="30"/>
                    <a:pt x="14" y="12"/>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2"/>
            <p:cNvSpPr/>
            <p:nvPr/>
          </p:nvSpPr>
          <p:spPr bwMode="auto">
            <a:xfrm>
              <a:off x="3392487" y="1343819"/>
              <a:ext cx="417513" cy="360363"/>
            </a:xfrm>
            <a:custGeom>
              <a:avLst/>
              <a:gdLst>
                <a:gd name="T0" fmla="*/ 74 w 155"/>
                <a:gd name="T1" fmla="*/ 0 h 134"/>
                <a:gd name="T2" fmla="*/ 74 w 155"/>
                <a:gd name="T3" fmla="*/ 2 h 134"/>
                <a:gd name="T4" fmla="*/ 119 w 155"/>
                <a:gd name="T5" fmla="*/ 26 h 134"/>
                <a:gd name="T6" fmla="*/ 155 w 155"/>
                <a:gd name="T7" fmla="*/ 114 h 134"/>
                <a:gd name="T8" fmla="*/ 0 w 155"/>
                <a:gd name="T9" fmla="*/ 65 h 134"/>
                <a:gd name="T10" fmla="*/ 5 w 155"/>
                <a:gd name="T11" fmla="*/ 58 h 134"/>
                <a:gd name="T12" fmla="*/ 74 w 155"/>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155" h="134">
                  <a:moveTo>
                    <a:pt x="74" y="0"/>
                  </a:moveTo>
                  <a:cubicBezTo>
                    <a:pt x="74" y="2"/>
                    <a:pt x="74" y="2"/>
                    <a:pt x="74" y="2"/>
                  </a:cubicBezTo>
                  <a:cubicBezTo>
                    <a:pt x="82" y="19"/>
                    <a:pt x="100" y="29"/>
                    <a:pt x="119" y="26"/>
                  </a:cubicBezTo>
                  <a:cubicBezTo>
                    <a:pt x="155" y="114"/>
                    <a:pt x="155" y="114"/>
                    <a:pt x="155" y="114"/>
                  </a:cubicBezTo>
                  <a:cubicBezTo>
                    <a:pt x="97" y="134"/>
                    <a:pt x="35" y="113"/>
                    <a:pt x="0" y="65"/>
                  </a:cubicBezTo>
                  <a:cubicBezTo>
                    <a:pt x="2" y="62"/>
                    <a:pt x="3" y="60"/>
                    <a:pt x="5" y="58"/>
                  </a:cubicBezTo>
                  <a:cubicBezTo>
                    <a:pt x="21" y="37"/>
                    <a:pt x="45" y="17"/>
                    <a:pt x="74" y="0"/>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3"/>
            <p:cNvSpPr/>
            <p:nvPr/>
          </p:nvSpPr>
          <p:spPr bwMode="auto">
            <a:xfrm>
              <a:off x="3178175" y="1647031"/>
              <a:ext cx="784225" cy="317500"/>
            </a:xfrm>
            <a:custGeom>
              <a:avLst/>
              <a:gdLst>
                <a:gd name="T0" fmla="*/ 21 w 292"/>
                <a:gd name="T1" fmla="*/ 106 h 118"/>
                <a:gd name="T2" fmla="*/ 28 w 292"/>
                <a:gd name="T3" fmla="*/ 90 h 118"/>
                <a:gd name="T4" fmla="*/ 28 w 292"/>
                <a:gd name="T5" fmla="*/ 90 h 118"/>
                <a:gd name="T6" fmla="*/ 24 w 292"/>
                <a:gd name="T7" fmla="*/ 66 h 118"/>
                <a:gd name="T8" fmla="*/ 24 w 292"/>
                <a:gd name="T9" fmla="*/ 66 h 118"/>
                <a:gd name="T10" fmla="*/ 77 w 292"/>
                <a:gd name="T11" fmla="*/ 25 h 118"/>
                <a:gd name="T12" fmla="*/ 77 w 292"/>
                <a:gd name="T13" fmla="*/ 25 h 118"/>
                <a:gd name="T14" fmla="*/ 140 w 292"/>
                <a:gd name="T15" fmla="*/ 54 h 118"/>
                <a:gd name="T16" fmla="*/ 140 w 292"/>
                <a:gd name="T17" fmla="*/ 54 h 118"/>
                <a:gd name="T18" fmla="*/ 189 w 292"/>
                <a:gd name="T19" fmla="*/ 94 h 118"/>
                <a:gd name="T20" fmla="*/ 189 w 292"/>
                <a:gd name="T21" fmla="*/ 94 h 118"/>
                <a:gd name="T22" fmla="*/ 240 w 292"/>
                <a:gd name="T23" fmla="*/ 117 h 118"/>
                <a:gd name="T24" fmla="*/ 240 w 292"/>
                <a:gd name="T25" fmla="*/ 117 h 118"/>
                <a:gd name="T26" fmla="*/ 278 w 292"/>
                <a:gd name="T27" fmla="*/ 100 h 118"/>
                <a:gd name="T28" fmla="*/ 278 w 292"/>
                <a:gd name="T29" fmla="*/ 100 h 118"/>
                <a:gd name="T30" fmla="*/ 292 w 292"/>
                <a:gd name="T31" fmla="*/ 69 h 118"/>
                <a:gd name="T32" fmla="*/ 292 w 292"/>
                <a:gd name="T33" fmla="*/ 69 h 118"/>
                <a:gd name="T34" fmla="*/ 279 w 292"/>
                <a:gd name="T35" fmla="*/ 29 h 118"/>
                <a:gd name="T36" fmla="*/ 279 w 292"/>
                <a:gd name="T37" fmla="*/ 29 h 118"/>
                <a:gd name="T38" fmla="*/ 265 w 292"/>
                <a:gd name="T39" fmla="*/ 13 h 118"/>
                <a:gd name="T40" fmla="*/ 265 w 292"/>
                <a:gd name="T41" fmla="*/ 13 h 118"/>
                <a:gd name="T42" fmla="*/ 248 w 292"/>
                <a:gd name="T43" fmla="*/ 14 h 118"/>
                <a:gd name="T44" fmla="*/ 248 w 292"/>
                <a:gd name="T45" fmla="*/ 14 h 118"/>
                <a:gd name="T46" fmla="*/ 249 w 292"/>
                <a:gd name="T47" fmla="*/ 31 h 118"/>
                <a:gd name="T48" fmla="*/ 249 w 292"/>
                <a:gd name="T49" fmla="*/ 31 h 118"/>
                <a:gd name="T50" fmla="*/ 249 w 292"/>
                <a:gd name="T51" fmla="*/ 32 h 118"/>
                <a:gd name="T52" fmla="*/ 249 w 292"/>
                <a:gd name="T53" fmla="*/ 32 h 118"/>
                <a:gd name="T54" fmla="*/ 252 w 292"/>
                <a:gd name="T55" fmla="*/ 34 h 118"/>
                <a:gd name="T56" fmla="*/ 252 w 292"/>
                <a:gd name="T57" fmla="*/ 34 h 118"/>
                <a:gd name="T58" fmla="*/ 259 w 292"/>
                <a:gd name="T59" fmla="*/ 43 h 118"/>
                <a:gd name="T60" fmla="*/ 259 w 292"/>
                <a:gd name="T61" fmla="*/ 43 h 118"/>
                <a:gd name="T62" fmla="*/ 267 w 292"/>
                <a:gd name="T63" fmla="*/ 67 h 118"/>
                <a:gd name="T64" fmla="*/ 267 w 292"/>
                <a:gd name="T65" fmla="*/ 67 h 118"/>
                <a:gd name="T66" fmla="*/ 260 w 292"/>
                <a:gd name="T67" fmla="*/ 84 h 118"/>
                <a:gd name="T68" fmla="*/ 260 w 292"/>
                <a:gd name="T69" fmla="*/ 84 h 118"/>
                <a:gd name="T70" fmla="*/ 241 w 292"/>
                <a:gd name="T71" fmla="*/ 92 h 118"/>
                <a:gd name="T72" fmla="*/ 241 w 292"/>
                <a:gd name="T73" fmla="*/ 92 h 118"/>
                <a:gd name="T74" fmla="*/ 203 w 292"/>
                <a:gd name="T75" fmla="*/ 74 h 118"/>
                <a:gd name="T76" fmla="*/ 203 w 292"/>
                <a:gd name="T77" fmla="*/ 74 h 118"/>
                <a:gd name="T78" fmla="*/ 156 w 292"/>
                <a:gd name="T79" fmla="*/ 35 h 118"/>
                <a:gd name="T80" fmla="*/ 156 w 292"/>
                <a:gd name="T81" fmla="*/ 35 h 118"/>
                <a:gd name="T82" fmla="*/ 78 w 292"/>
                <a:gd name="T83" fmla="*/ 1 h 118"/>
                <a:gd name="T84" fmla="*/ 78 w 292"/>
                <a:gd name="T85" fmla="*/ 1 h 118"/>
                <a:gd name="T86" fmla="*/ 24 w 292"/>
                <a:gd name="T87" fmla="*/ 17 h 118"/>
                <a:gd name="T88" fmla="*/ 24 w 292"/>
                <a:gd name="T89" fmla="*/ 17 h 118"/>
                <a:gd name="T90" fmla="*/ 0 w 292"/>
                <a:gd name="T91" fmla="*/ 65 h 118"/>
                <a:gd name="T92" fmla="*/ 0 w 292"/>
                <a:gd name="T93" fmla="*/ 65 h 118"/>
                <a:gd name="T94" fmla="*/ 5 w 292"/>
                <a:gd name="T95" fmla="*/ 99 h 118"/>
                <a:gd name="T96" fmla="*/ 5 w 292"/>
                <a:gd name="T97" fmla="*/ 99 h 118"/>
                <a:gd name="T98" fmla="*/ 16 w 292"/>
                <a:gd name="T99" fmla="*/ 107 h 118"/>
                <a:gd name="T100" fmla="*/ 16 w 292"/>
                <a:gd name="T101" fmla="*/ 107 h 118"/>
                <a:gd name="T102" fmla="*/ 21 w 292"/>
                <a:gd name="T103" fmla="*/ 10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2" h="118">
                  <a:moveTo>
                    <a:pt x="21" y="106"/>
                  </a:moveTo>
                  <a:cubicBezTo>
                    <a:pt x="27" y="104"/>
                    <a:pt x="31" y="97"/>
                    <a:pt x="28" y="90"/>
                  </a:cubicBezTo>
                  <a:cubicBezTo>
                    <a:pt x="28" y="90"/>
                    <a:pt x="28" y="90"/>
                    <a:pt x="28" y="90"/>
                  </a:cubicBezTo>
                  <a:cubicBezTo>
                    <a:pt x="25" y="81"/>
                    <a:pt x="24" y="73"/>
                    <a:pt x="24" y="66"/>
                  </a:cubicBezTo>
                  <a:cubicBezTo>
                    <a:pt x="24" y="66"/>
                    <a:pt x="24" y="66"/>
                    <a:pt x="24" y="66"/>
                  </a:cubicBezTo>
                  <a:cubicBezTo>
                    <a:pt x="26" y="41"/>
                    <a:pt x="46" y="24"/>
                    <a:pt x="77" y="25"/>
                  </a:cubicBezTo>
                  <a:cubicBezTo>
                    <a:pt x="77" y="25"/>
                    <a:pt x="77" y="25"/>
                    <a:pt x="77" y="25"/>
                  </a:cubicBezTo>
                  <a:cubicBezTo>
                    <a:pt x="95" y="26"/>
                    <a:pt x="117" y="34"/>
                    <a:pt x="140" y="54"/>
                  </a:cubicBezTo>
                  <a:cubicBezTo>
                    <a:pt x="140" y="54"/>
                    <a:pt x="140" y="54"/>
                    <a:pt x="140" y="54"/>
                  </a:cubicBezTo>
                  <a:cubicBezTo>
                    <a:pt x="155" y="67"/>
                    <a:pt x="172" y="82"/>
                    <a:pt x="189" y="94"/>
                  </a:cubicBezTo>
                  <a:cubicBezTo>
                    <a:pt x="189" y="94"/>
                    <a:pt x="189" y="94"/>
                    <a:pt x="189" y="94"/>
                  </a:cubicBezTo>
                  <a:cubicBezTo>
                    <a:pt x="205" y="106"/>
                    <a:pt x="222" y="116"/>
                    <a:pt x="240" y="117"/>
                  </a:cubicBezTo>
                  <a:cubicBezTo>
                    <a:pt x="240" y="117"/>
                    <a:pt x="240" y="117"/>
                    <a:pt x="240" y="117"/>
                  </a:cubicBezTo>
                  <a:cubicBezTo>
                    <a:pt x="254" y="118"/>
                    <a:pt x="268" y="112"/>
                    <a:pt x="278" y="100"/>
                  </a:cubicBezTo>
                  <a:cubicBezTo>
                    <a:pt x="278" y="100"/>
                    <a:pt x="278" y="100"/>
                    <a:pt x="278" y="100"/>
                  </a:cubicBezTo>
                  <a:cubicBezTo>
                    <a:pt x="287" y="90"/>
                    <a:pt x="291" y="79"/>
                    <a:pt x="292" y="69"/>
                  </a:cubicBezTo>
                  <a:cubicBezTo>
                    <a:pt x="292" y="69"/>
                    <a:pt x="292" y="69"/>
                    <a:pt x="292" y="69"/>
                  </a:cubicBezTo>
                  <a:cubicBezTo>
                    <a:pt x="292" y="52"/>
                    <a:pt x="285" y="39"/>
                    <a:pt x="279" y="29"/>
                  </a:cubicBezTo>
                  <a:cubicBezTo>
                    <a:pt x="279" y="29"/>
                    <a:pt x="279" y="29"/>
                    <a:pt x="279" y="29"/>
                  </a:cubicBezTo>
                  <a:cubicBezTo>
                    <a:pt x="272" y="19"/>
                    <a:pt x="265" y="13"/>
                    <a:pt x="265" y="13"/>
                  </a:cubicBezTo>
                  <a:cubicBezTo>
                    <a:pt x="265" y="13"/>
                    <a:pt x="265" y="13"/>
                    <a:pt x="265" y="13"/>
                  </a:cubicBezTo>
                  <a:cubicBezTo>
                    <a:pt x="260" y="9"/>
                    <a:pt x="252" y="9"/>
                    <a:pt x="248" y="14"/>
                  </a:cubicBezTo>
                  <a:cubicBezTo>
                    <a:pt x="248" y="14"/>
                    <a:pt x="248" y="14"/>
                    <a:pt x="248" y="14"/>
                  </a:cubicBezTo>
                  <a:cubicBezTo>
                    <a:pt x="243" y="19"/>
                    <a:pt x="244" y="27"/>
                    <a:pt x="249" y="31"/>
                  </a:cubicBezTo>
                  <a:cubicBezTo>
                    <a:pt x="249" y="31"/>
                    <a:pt x="249" y="31"/>
                    <a:pt x="249" y="31"/>
                  </a:cubicBezTo>
                  <a:cubicBezTo>
                    <a:pt x="249" y="31"/>
                    <a:pt x="249" y="31"/>
                    <a:pt x="249" y="32"/>
                  </a:cubicBezTo>
                  <a:cubicBezTo>
                    <a:pt x="249" y="32"/>
                    <a:pt x="249" y="32"/>
                    <a:pt x="249" y="32"/>
                  </a:cubicBezTo>
                  <a:cubicBezTo>
                    <a:pt x="250" y="32"/>
                    <a:pt x="251" y="33"/>
                    <a:pt x="252" y="34"/>
                  </a:cubicBezTo>
                  <a:cubicBezTo>
                    <a:pt x="252" y="34"/>
                    <a:pt x="252" y="34"/>
                    <a:pt x="252" y="34"/>
                  </a:cubicBezTo>
                  <a:cubicBezTo>
                    <a:pt x="253" y="36"/>
                    <a:pt x="256" y="39"/>
                    <a:pt x="259" y="43"/>
                  </a:cubicBezTo>
                  <a:cubicBezTo>
                    <a:pt x="259" y="43"/>
                    <a:pt x="259" y="43"/>
                    <a:pt x="259" y="43"/>
                  </a:cubicBezTo>
                  <a:cubicBezTo>
                    <a:pt x="264" y="50"/>
                    <a:pt x="268" y="59"/>
                    <a:pt x="267" y="67"/>
                  </a:cubicBezTo>
                  <a:cubicBezTo>
                    <a:pt x="267" y="67"/>
                    <a:pt x="267" y="67"/>
                    <a:pt x="267" y="67"/>
                  </a:cubicBezTo>
                  <a:cubicBezTo>
                    <a:pt x="267" y="73"/>
                    <a:pt x="265" y="78"/>
                    <a:pt x="260" y="84"/>
                  </a:cubicBezTo>
                  <a:cubicBezTo>
                    <a:pt x="260" y="84"/>
                    <a:pt x="260" y="84"/>
                    <a:pt x="260" y="84"/>
                  </a:cubicBezTo>
                  <a:cubicBezTo>
                    <a:pt x="253" y="91"/>
                    <a:pt x="248" y="92"/>
                    <a:pt x="241" y="92"/>
                  </a:cubicBezTo>
                  <a:cubicBezTo>
                    <a:pt x="241" y="92"/>
                    <a:pt x="241" y="92"/>
                    <a:pt x="241" y="92"/>
                  </a:cubicBezTo>
                  <a:cubicBezTo>
                    <a:pt x="232" y="92"/>
                    <a:pt x="218" y="85"/>
                    <a:pt x="203" y="74"/>
                  </a:cubicBezTo>
                  <a:cubicBezTo>
                    <a:pt x="203" y="74"/>
                    <a:pt x="203" y="74"/>
                    <a:pt x="203" y="74"/>
                  </a:cubicBezTo>
                  <a:cubicBezTo>
                    <a:pt x="188" y="63"/>
                    <a:pt x="172" y="49"/>
                    <a:pt x="156" y="35"/>
                  </a:cubicBezTo>
                  <a:cubicBezTo>
                    <a:pt x="156" y="35"/>
                    <a:pt x="156" y="35"/>
                    <a:pt x="156" y="35"/>
                  </a:cubicBezTo>
                  <a:cubicBezTo>
                    <a:pt x="130" y="13"/>
                    <a:pt x="103" y="2"/>
                    <a:pt x="78" y="1"/>
                  </a:cubicBezTo>
                  <a:cubicBezTo>
                    <a:pt x="78" y="1"/>
                    <a:pt x="78" y="1"/>
                    <a:pt x="78" y="1"/>
                  </a:cubicBezTo>
                  <a:cubicBezTo>
                    <a:pt x="57" y="0"/>
                    <a:pt x="38" y="5"/>
                    <a:pt x="24" y="17"/>
                  </a:cubicBezTo>
                  <a:cubicBezTo>
                    <a:pt x="24" y="17"/>
                    <a:pt x="24" y="17"/>
                    <a:pt x="24" y="17"/>
                  </a:cubicBezTo>
                  <a:cubicBezTo>
                    <a:pt x="10" y="28"/>
                    <a:pt x="1" y="45"/>
                    <a:pt x="0" y="65"/>
                  </a:cubicBezTo>
                  <a:cubicBezTo>
                    <a:pt x="0" y="65"/>
                    <a:pt x="0" y="65"/>
                    <a:pt x="0" y="65"/>
                  </a:cubicBezTo>
                  <a:cubicBezTo>
                    <a:pt x="0" y="76"/>
                    <a:pt x="1" y="87"/>
                    <a:pt x="5" y="99"/>
                  </a:cubicBezTo>
                  <a:cubicBezTo>
                    <a:pt x="5" y="99"/>
                    <a:pt x="5" y="99"/>
                    <a:pt x="5" y="99"/>
                  </a:cubicBezTo>
                  <a:cubicBezTo>
                    <a:pt x="7" y="103"/>
                    <a:pt x="11" y="106"/>
                    <a:pt x="16" y="107"/>
                  </a:cubicBezTo>
                  <a:cubicBezTo>
                    <a:pt x="16" y="107"/>
                    <a:pt x="16" y="107"/>
                    <a:pt x="16" y="107"/>
                  </a:cubicBezTo>
                  <a:cubicBezTo>
                    <a:pt x="18" y="107"/>
                    <a:pt x="19" y="107"/>
                    <a:pt x="21" y="106"/>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4"/>
            <p:cNvSpPr/>
            <p:nvPr/>
          </p:nvSpPr>
          <p:spPr bwMode="auto">
            <a:xfrm>
              <a:off x="3940175" y="748506"/>
              <a:ext cx="193675" cy="104775"/>
            </a:xfrm>
            <a:custGeom>
              <a:avLst/>
              <a:gdLst>
                <a:gd name="T0" fmla="*/ 1 w 72"/>
                <a:gd name="T1" fmla="*/ 30 h 39"/>
                <a:gd name="T2" fmla="*/ 3 w 72"/>
                <a:gd name="T3" fmla="*/ 35 h 39"/>
                <a:gd name="T4" fmla="*/ 7 w 72"/>
                <a:gd name="T5" fmla="*/ 38 h 39"/>
                <a:gd name="T6" fmla="*/ 70 w 72"/>
                <a:gd name="T7" fmla="*/ 22 h 39"/>
                <a:gd name="T8" fmla="*/ 71 w 72"/>
                <a:gd name="T9" fmla="*/ 17 h 39"/>
                <a:gd name="T10" fmla="*/ 66 w 72"/>
                <a:gd name="T11" fmla="*/ 3 h 39"/>
                <a:gd name="T12" fmla="*/ 62 w 72"/>
                <a:gd name="T13" fmla="*/ 0 h 39"/>
                <a:gd name="T14" fmla="*/ 2 w 72"/>
                <a:gd name="T15" fmla="*/ 25 h 39"/>
                <a:gd name="T16" fmla="*/ 1 w 72"/>
                <a:gd name="T17"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39">
                  <a:moveTo>
                    <a:pt x="1" y="30"/>
                  </a:moveTo>
                  <a:cubicBezTo>
                    <a:pt x="3" y="35"/>
                    <a:pt x="3" y="35"/>
                    <a:pt x="3" y="35"/>
                  </a:cubicBezTo>
                  <a:cubicBezTo>
                    <a:pt x="4" y="37"/>
                    <a:pt x="5" y="39"/>
                    <a:pt x="7" y="38"/>
                  </a:cubicBezTo>
                  <a:cubicBezTo>
                    <a:pt x="70" y="22"/>
                    <a:pt x="70" y="22"/>
                    <a:pt x="70" y="22"/>
                  </a:cubicBezTo>
                  <a:cubicBezTo>
                    <a:pt x="71" y="21"/>
                    <a:pt x="72" y="19"/>
                    <a:pt x="71" y="17"/>
                  </a:cubicBezTo>
                  <a:cubicBezTo>
                    <a:pt x="66" y="3"/>
                    <a:pt x="66" y="3"/>
                    <a:pt x="66" y="3"/>
                  </a:cubicBezTo>
                  <a:cubicBezTo>
                    <a:pt x="65" y="1"/>
                    <a:pt x="64" y="0"/>
                    <a:pt x="62" y="0"/>
                  </a:cubicBezTo>
                  <a:cubicBezTo>
                    <a:pt x="2" y="25"/>
                    <a:pt x="2" y="25"/>
                    <a:pt x="2" y="25"/>
                  </a:cubicBezTo>
                  <a:cubicBezTo>
                    <a:pt x="1" y="26"/>
                    <a:pt x="0" y="28"/>
                    <a:pt x="1" y="3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5"/>
            <p:cNvSpPr/>
            <p:nvPr/>
          </p:nvSpPr>
          <p:spPr bwMode="auto">
            <a:xfrm>
              <a:off x="3876675" y="596106"/>
              <a:ext cx="133350" cy="182563"/>
            </a:xfrm>
            <a:custGeom>
              <a:avLst/>
              <a:gdLst>
                <a:gd name="T0" fmla="*/ 2 w 50"/>
                <a:gd name="T1" fmla="*/ 64 h 68"/>
                <a:gd name="T2" fmla="*/ 7 w 50"/>
                <a:gd name="T3" fmla="*/ 66 h 68"/>
                <a:gd name="T4" fmla="*/ 12 w 50"/>
                <a:gd name="T5" fmla="*/ 66 h 68"/>
                <a:gd name="T6" fmla="*/ 49 w 50"/>
                <a:gd name="T7" fmla="*/ 13 h 68"/>
                <a:gd name="T8" fmla="*/ 47 w 50"/>
                <a:gd name="T9" fmla="*/ 9 h 68"/>
                <a:gd name="T10" fmla="*/ 34 w 50"/>
                <a:gd name="T11" fmla="*/ 1 h 68"/>
                <a:gd name="T12" fmla="*/ 30 w 50"/>
                <a:gd name="T13" fmla="*/ 1 h 68"/>
                <a:gd name="T14" fmla="*/ 0 w 50"/>
                <a:gd name="T15" fmla="*/ 59 h 68"/>
                <a:gd name="T16" fmla="*/ 2 w 50"/>
                <a:gd name="T17"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68">
                  <a:moveTo>
                    <a:pt x="2" y="64"/>
                  </a:moveTo>
                  <a:cubicBezTo>
                    <a:pt x="7" y="66"/>
                    <a:pt x="7" y="66"/>
                    <a:pt x="7" y="66"/>
                  </a:cubicBezTo>
                  <a:cubicBezTo>
                    <a:pt x="9" y="68"/>
                    <a:pt x="11" y="68"/>
                    <a:pt x="12" y="66"/>
                  </a:cubicBezTo>
                  <a:cubicBezTo>
                    <a:pt x="49" y="13"/>
                    <a:pt x="49" y="13"/>
                    <a:pt x="49" y="13"/>
                  </a:cubicBezTo>
                  <a:cubicBezTo>
                    <a:pt x="50" y="12"/>
                    <a:pt x="49" y="10"/>
                    <a:pt x="47" y="9"/>
                  </a:cubicBezTo>
                  <a:cubicBezTo>
                    <a:pt x="34" y="1"/>
                    <a:pt x="34" y="1"/>
                    <a:pt x="34" y="1"/>
                  </a:cubicBezTo>
                  <a:cubicBezTo>
                    <a:pt x="33" y="0"/>
                    <a:pt x="30" y="0"/>
                    <a:pt x="30" y="1"/>
                  </a:cubicBezTo>
                  <a:cubicBezTo>
                    <a:pt x="0" y="59"/>
                    <a:pt x="0" y="59"/>
                    <a:pt x="0" y="59"/>
                  </a:cubicBezTo>
                  <a:cubicBezTo>
                    <a:pt x="0" y="61"/>
                    <a:pt x="1" y="63"/>
                    <a:pt x="2" y="64"/>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 name="标题 2"/>
          <p:cNvSpPr>
            <a:spLocks noGrp="1"/>
          </p:cNvSpPr>
          <p:nvPr>
            <p:ph type="title"/>
          </p:nvPr>
        </p:nvSpPr>
        <p:spPr/>
        <p:txBody>
          <a:bodyPr>
            <a:normAutofit/>
          </a:bodyPr>
          <a:lstStyle/>
          <a:p>
            <a:r>
              <a:rPr lang="zh-CN" altLang="zh-CN" dirty="0"/>
              <a:t>（三）云计算的应用</a:t>
            </a:r>
          </a:p>
        </p:txBody>
      </p:sp>
      <p:sp>
        <p:nvSpPr>
          <p:cNvPr id="4" name="内容占位符 3"/>
          <p:cNvSpPr>
            <a:spLocks noGrp="1"/>
          </p:cNvSpPr>
          <p:nvPr>
            <p:ph sz="quarter" idx="10"/>
          </p:nvPr>
        </p:nvSpPr>
        <p:spPr>
          <a:xfrm>
            <a:off x="669925" y="1092200"/>
            <a:ext cx="10574020" cy="788035"/>
          </a:xfrm>
        </p:spPr>
        <p:txBody>
          <a:bodyPr>
            <a:normAutofit/>
          </a:bodyPr>
          <a:lstStyle/>
          <a:p>
            <a:r>
              <a:rPr dirty="0">
                <a:solidFill>
                  <a:schemeClr val="bg1"/>
                </a:solidFill>
              </a:rPr>
              <a:t>2．云安全</a:t>
            </a:r>
          </a:p>
          <a:p>
            <a:endParaRPr lang="zh-CN" altLang="en-US" dirty="0"/>
          </a:p>
        </p:txBody>
      </p:sp>
      <p:sp>
        <p:nvSpPr>
          <p:cNvPr id="12" name="燕尾形 11"/>
          <p:cNvSpPr/>
          <p:nvPr/>
        </p:nvSpPr>
        <p:spPr>
          <a:xfrm>
            <a:off x="10825048" y="6228084"/>
            <a:ext cx="335280" cy="383863"/>
          </a:xfrm>
          <a:prstGeom prst="chevron">
            <a:avLst>
              <a:gd name="adj" fmla="val 369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燕尾形 12"/>
          <p:cNvSpPr/>
          <p:nvPr/>
        </p:nvSpPr>
        <p:spPr>
          <a:xfrm>
            <a:off x="11199184" y="6228084"/>
            <a:ext cx="335280" cy="383863"/>
          </a:xfrm>
          <a:prstGeom prst="chevron">
            <a:avLst>
              <a:gd name="adj" fmla="val 36932"/>
            </a:avLst>
          </a:prstGeom>
          <a:solidFill>
            <a:srgbClr val="0274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燕尾形 13"/>
          <p:cNvSpPr/>
          <p:nvPr/>
        </p:nvSpPr>
        <p:spPr>
          <a:xfrm>
            <a:off x="11559224" y="6228084"/>
            <a:ext cx="335280" cy="383863"/>
          </a:xfrm>
          <a:prstGeom prst="chevron">
            <a:avLst>
              <a:gd name="adj" fmla="val 36932"/>
            </a:avLst>
          </a:prstGeom>
          <a:solidFill>
            <a:srgbClr val="0799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内容占位符 2"/>
          <p:cNvSpPr>
            <a:spLocks noGrp="1"/>
          </p:cNvSpPr>
          <p:nvPr/>
        </p:nvSpPr>
        <p:spPr>
          <a:xfrm>
            <a:off x="609600" y="1720215"/>
            <a:ext cx="10819765" cy="1410462"/>
          </a:xfrm>
          <a:prstGeom prst="rect">
            <a:avLst/>
          </a:prstGeom>
        </p:spPr>
        <p:txBody>
          <a:bodyPr vert="horz" lIns="91440" tIns="45720" rIns="91440" bIns="45720" rtlCol="0">
            <a:noAutofit/>
          </a:bodyPr>
          <a:lstStyle>
            <a:lvl1pPr marL="0" indent="625475" algn="l" defTabSz="914400" rtl="0" eaLnBrk="1" latinLnBrk="0" hangingPunct="1">
              <a:lnSpc>
                <a:spcPct val="130000"/>
              </a:lnSpc>
              <a:spcBef>
                <a:spcPts val="0"/>
              </a:spcBef>
              <a:buFont typeface="Arial" panose="020B0604020202020204" pitchFamily="34" charset="0"/>
              <a:buNone/>
              <a:defRPr sz="2400" kern="1200">
                <a:solidFill>
                  <a:schemeClr val="tx1"/>
                </a:solidFill>
                <a:latin typeface="+mn-ea"/>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ea"/>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dirty="0"/>
              <a:t>云安全是云计算技术的重要分支，在反病毒领域获得了广泛应用。云安全技术可以通过网状的大量客户端对网络中软件的异常行为进行监测，获取互联网中木马和恶意程序的最新信息，自动分析和处理信息，并将解决方案发送到每一个客户端。</a:t>
            </a:r>
            <a:r>
              <a:rPr lang="zh-CN" altLang="en-US" dirty="0"/>
              <a:t> </a:t>
            </a:r>
          </a:p>
        </p:txBody>
      </p:sp>
      <p:grpSp>
        <p:nvGrpSpPr>
          <p:cNvPr id="44" name="组合 43"/>
          <p:cNvGrpSpPr/>
          <p:nvPr/>
        </p:nvGrpSpPr>
        <p:grpSpPr>
          <a:xfrm>
            <a:off x="1725930" y="3552315"/>
            <a:ext cx="8085455" cy="3179445"/>
            <a:chOff x="1826" y="4542"/>
            <a:chExt cx="15442" cy="6073"/>
          </a:xfrm>
        </p:grpSpPr>
        <p:grpSp>
          <p:nvGrpSpPr>
            <p:cNvPr id="5" name="93c70662-8706-4c60-a351-89925c14348d"/>
            <p:cNvGrpSpPr>
              <a:grpSpLocks noChangeAspect="1"/>
            </p:cNvGrpSpPr>
            <p:nvPr/>
          </p:nvGrpSpPr>
          <p:grpSpPr>
            <a:xfrm>
              <a:off x="1826" y="4542"/>
              <a:ext cx="15442" cy="6073"/>
              <a:chOff x="1193300" y="1960884"/>
              <a:chExt cx="9805401" cy="3856636"/>
            </a:xfrm>
          </p:grpSpPr>
          <p:sp>
            <p:nvSpPr>
              <p:cNvPr id="6" name="Freeform: Shape 1"/>
              <p:cNvSpPr/>
              <p:nvPr/>
            </p:nvSpPr>
            <p:spPr>
              <a:xfrm>
                <a:off x="2156112" y="1960884"/>
                <a:ext cx="3378692" cy="19269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9674"/>
                      <a:pt x="5515" y="0"/>
                      <a:pt x="12314" y="0"/>
                    </a:cubicBezTo>
                    <a:cubicBezTo>
                      <a:pt x="16025" y="0"/>
                      <a:pt x="19354" y="2885"/>
                      <a:pt x="21600" y="7423"/>
                    </a:cubicBezTo>
                  </a:path>
                </a:pathLst>
              </a:custGeom>
              <a:noFill/>
              <a:ln w="38100" cap="flat">
                <a:solidFill>
                  <a:schemeClr val="tx1">
                    <a:lumMod val="65000"/>
                    <a:lumOff val="35000"/>
                    <a:alpha val="41673"/>
                  </a:schemeClr>
                </a:solidFill>
                <a:prstDash val="solid"/>
                <a:miter lim="800000"/>
              </a:ln>
              <a:effectLst/>
            </p:spPr>
            <p:txBody>
              <a:bodyPr anchor="ctr"/>
              <a:lstStyle/>
              <a:p>
                <a:pPr algn="ctr"/>
                <a:endParaRPr/>
              </a:p>
            </p:txBody>
          </p:sp>
          <p:sp>
            <p:nvSpPr>
              <p:cNvPr id="7" name="Freeform: Shape 2"/>
              <p:cNvSpPr/>
              <p:nvPr/>
            </p:nvSpPr>
            <p:spPr>
              <a:xfrm>
                <a:off x="5440507" y="2534593"/>
                <a:ext cx="197889" cy="204518"/>
              </a:xfrm>
              <a:custGeom>
                <a:avLst/>
                <a:gdLst/>
                <a:ahLst/>
                <a:cxnLst>
                  <a:cxn ang="0">
                    <a:pos x="wd2" y="hd2"/>
                  </a:cxn>
                  <a:cxn ang="5400000">
                    <a:pos x="wd2" y="hd2"/>
                  </a:cxn>
                  <a:cxn ang="10800000">
                    <a:pos x="wd2" y="hd2"/>
                  </a:cxn>
                  <a:cxn ang="16200000">
                    <a:pos x="wd2" y="hd2"/>
                  </a:cxn>
                </a:cxnLst>
                <a:rect l="0" t="0" r="r" b="b"/>
                <a:pathLst>
                  <a:path w="21600" h="21600" extrusionOk="0">
                    <a:moveTo>
                      <a:pt x="17396" y="0"/>
                    </a:moveTo>
                    <a:lnTo>
                      <a:pt x="0" y="14306"/>
                    </a:lnTo>
                    <a:lnTo>
                      <a:pt x="21600" y="21600"/>
                    </a:lnTo>
                    <a:lnTo>
                      <a:pt x="17396" y="0"/>
                    </a:lnTo>
                    <a:close/>
                  </a:path>
                </a:pathLst>
              </a:custGeom>
              <a:solidFill>
                <a:schemeClr val="bg1">
                  <a:lumMod val="75000"/>
                </a:schemeClr>
              </a:solidFill>
              <a:ln w="9525" cap="flat">
                <a:noFill/>
                <a:prstDash val="solid"/>
                <a:round/>
              </a:ln>
              <a:effectLst/>
            </p:spPr>
            <p:txBody>
              <a:bodyPr anchor="ctr"/>
              <a:lstStyle/>
              <a:p>
                <a:pPr algn="ctr"/>
                <a:endParaRPr/>
              </a:p>
            </p:txBody>
          </p:sp>
          <p:sp>
            <p:nvSpPr>
              <p:cNvPr id="8" name="Freeform: Shape 3"/>
              <p:cNvSpPr/>
              <p:nvPr/>
            </p:nvSpPr>
            <p:spPr>
              <a:xfrm>
                <a:off x="2626722" y="3774741"/>
                <a:ext cx="2467721" cy="1543419"/>
              </a:xfrm>
              <a:custGeom>
                <a:avLst/>
                <a:gdLst/>
                <a:ahLst/>
                <a:cxnLst>
                  <a:cxn ang="0">
                    <a:pos x="wd2" y="hd2"/>
                  </a:cxn>
                  <a:cxn ang="5400000">
                    <a:pos x="wd2" y="hd2"/>
                  </a:cxn>
                  <a:cxn ang="10800000">
                    <a:pos x="wd2" y="hd2"/>
                  </a:cxn>
                  <a:cxn ang="16200000">
                    <a:pos x="wd2" y="hd2"/>
                  </a:cxn>
                </a:cxnLst>
                <a:rect l="0" t="0" r="r" b="b"/>
                <a:pathLst>
                  <a:path w="21407" h="19790" extrusionOk="0">
                    <a:moveTo>
                      <a:pt x="21407" y="14360"/>
                    </a:moveTo>
                    <a:cubicBezTo>
                      <a:pt x="16510" y="21600"/>
                      <a:pt x="8567" y="21600"/>
                      <a:pt x="3670" y="14360"/>
                    </a:cubicBezTo>
                    <a:cubicBezTo>
                      <a:pt x="1004" y="10418"/>
                      <a:pt x="-193" y="5149"/>
                      <a:pt x="25" y="0"/>
                    </a:cubicBezTo>
                  </a:path>
                </a:pathLst>
              </a:custGeom>
              <a:noFill/>
              <a:ln w="38100" cap="flat">
                <a:solidFill>
                  <a:schemeClr val="tx1">
                    <a:lumMod val="65000"/>
                    <a:lumOff val="35000"/>
                    <a:alpha val="41673"/>
                  </a:schemeClr>
                </a:solidFill>
                <a:prstDash val="solid"/>
                <a:miter lim="800000"/>
              </a:ln>
              <a:effectLst/>
            </p:spPr>
            <p:txBody>
              <a:bodyPr anchor="ctr"/>
              <a:lstStyle/>
              <a:p>
                <a:pPr algn="ctr"/>
                <a:endParaRPr/>
              </a:p>
            </p:txBody>
          </p:sp>
          <p:sp>
            <p:nvSpPr>
              <p:cNvPr id="10" name="Freeform: Shape 4"/>
              <p:cNvSpPr/>
              <p:nvPr/>
            </p:nvSpPr>
            <p:spPr>
              <a:xfrm>
                <a:off x="4990862" y="4797993"/>
                <a:ext cx="204506" cy="197953"/>
              </a:xfrm>
              <a:custGeom>
                <a:avLst/>
                <a:gdLst/>
                <a:ahLst/>
                <a:cxnLst>
                  <a:cxn ang="0">
                    <a:pos x="wd2" y="hd2"/>
                  </a:cxn>
                  <a:cxn ang="5400000">
                    <a:pos x="wd2" y="hd2"/>
                  </a:cxn>
                  <a:cxn ang="10800000">
                    <a:pos x="wd2" y="hd2"/>
                  </a:cxn>
                  <a:cxn ang="16200000">
                    <a:pos x="wd2" y="hd2"/>
                  </a:cxn>
                </a:cxnLst>
                <a:rect l="0" t="0" r="r" b="b"/>
                <a:pathLst>
                  <a:path w="21600" h="21600" extrusionOk="0">
                    <a:moveTo>
                      <a:pt x="0" y="4494"/>
                    </a:moveTo>
                    <a:lnTo>
                      <a:pt x="14306" y="21600"/>
                    </a:lnTo>
                    <a:lnTo>
                      <a:pt x="21600" y="0"/>
                    </a:lnTo>
                    <a:lnTo>
                      <a:pt x="0" y="4494"/>
                    </a:lnTo>
                    <a:close/>
                  </a:path>
                </a:pathLst>
              </a:custGeom>
              <a:solidFill>
                <a:schemeClr val="bg1">
                  <a:lumMod val="75000"/>
                </a:schemeClr>
              </a:solidFill>
              <a:ln w="9525" cap="flat">
                <a:noFill/>
                <a:prstDash val="solid"/>
                <a:round/>
              </a:ln>
              <a:effectLst/>
            </p:spPr>
            <p:txBody>
              <a:bodyPr anchor="ctr"/>
              <a:lstStyle/>
              <a:p>
                <a:pPr algn="ctr"/>
                <a:endParaRPr/>
              </a:p>
            </p:txBody>
          </p:sp>
          <p:sp>
            <p:nvSpPr>
              <p:cNvPr id="22" name="Freeform: Shape 6"/>
              <p:cNvSpPr/>
              <p:nvPr/>
            </p:nvSpPr>
            <p:spPr>
              <a:xfrm>
                <a:off x="3049208" y="2429184"/>
                <a:ext cx="2469998" cy="1473484"/>
              </a:xfrm>
              <a:custGeom>
                <a:avLst/>
                <a:gdLst/>
                <a:ahLst/>
                <a:cxnLst>
                  <a:cxn ang="0">
                    <a:pos x="wd2" y="hd2"/>
                  </a:cxn>
                  <a:cxn ang="5400000">
                    <a:pos x="wd2" y="hd2"/>
                  </a:cxn>
                  <a:cxn ang="10800000">
                    <a:pos x="wd2" y="hd2"/>
                  </a:cxn>
                  <a:cxn ang="16200000">
                    <a:pos x="wd2" y="hd2"/>
                  </a:cxn>
                </a:cxnLst>
                <a:rect l="0" t="0" r="r" b="b"/>
                <a:pathLst>
                  <a:path w="21547" h="19713" extrusionOk="0">
                    <a:moveTo>
                      <a:pt x="0" y="5663"/>
                    </a:moveTo>
                    <a:cubicBezTo>
                      <a:pt x="4928" y="-1887"/>
                      <a:pt x="12922" y="-1887"/>
                      <a:pt x="17849" y="5663"/>
                    </a:cubicBezTo>
                    <a:cubicBezTo>
                      <a:pt x="20368" y="9521"/>
                      <a:pt x="21600" y="14638"/>
                      <a:pt x="21545" y="19713"/>
                    </a:cubicBezTo>
                  </a:path>
                </a:pathLst>
              </a:custGeom>
              <a:noFill/>
              <a:ln w="38100" cap="flat">
                <a:solidFill>
                  <a:schemeClr val="tx1">
                    <a:lumMod val="65000"/>
                    <a:lumOff val="35000"/>
                    <a:alpha val="41673"/>
                  </a:schemeClr>
                </a:solidFill>
                <a:prstDash val="solid"/>
                <a:miter lim="800000"/>
              </a:ln>
              <a:effectLst/>
            </p:spPr>
            <p:txBody>
              <a:bodyPr anchor="ctr"/>
              <a:lstStyle/>
              <a:p>
                <a:pPr algn="ctr"/>
                <a:endParaRPr/>
              </a:p>
            </p:txBody>
          </p:sp>
          <p:sp>
            <p:nvSpPr>
              <p:cNvPr id="23" name="Freeform: Shape 7"/>
              <p:cNvSpPr/>
              <p:nvPr/>
            </p:nvSpPr>
            <p:spPr>
              <a:xfrm>
                <a:off x="2973493" y="2741924"/>
                <a:ext cx="200584" cy="200494"/>
              </a:xfrm>
              <a:custGeom>
                <a:avLst/>
                <a:gdLst/>
                <a:ahLst/>
                <a:cxnLst>
                  <a:cxn ang="0">
                    <a:pos x="wd2" y="hd2"/>
                  </a:cxn>
                  <a:cxn ang="5400000">
                    <a:pos x="wd2" y="hd2"/>
                  </a:cxn>
                  <a:cxn ang="10800000">
                    <a:pos x="wd2" y="hd2"/>
                  </a:cxn>
                  <a:cxn ang="16200000">
                    <a:pos x="wd2" y="hd2"/>
                  </a:cxn>
                </a:cxnLst>
                <a:rect l="0" t="0" r="r" b="b"/>
                <a:pathLst>
                  <a:path w="21600" h="21600" extrusionOk="0">
                    <a:moveTo>
                      <a:pt x="21600" y="15878"/>
                    </a:moveTo>
                    <a:lnTo>
                      <a:pt x="5722" y="0"/>
                    </a:lnTo>
                    <a:lnTo>
                      <a:pt x="0" y="21600"/>
                    </a:lnTo>
                    <a:lnTo>
                      <a:pt x="21600" y="15878"/>
                    </a:lnTo>
                    <a:close/>
                  </a:path>
                </a:pathLst>
              </a:custGeom>
              <a:solidFill>
                <a:schemeClr val="bg1">
                  <a:lumMod val="75000"/>
                </a:schemeClr>
              </a:solidFill>
              <a:ln w="9525" cap="flat">
                <a:noFill/>
                <a:prstDash val="solid"/>
                <a:round/>
              </a:ln>
              <a:effectLst/>
            </p:spPr>
            <p:txBody>
              <a:bodyPr anchor="ctr"/>
              <a:lstStyle/>
              <a:p>
                <a:pPr algn="ctr"/>
                <a:endParaRPr/>
              </a:p>
            </p:txBody>
          </p:sp>
          <p:sp>
            <p:nvSpPr>
              <p:cNvPr id="24" name="Freeform: Shape 8"/>
              <p:cNvSpPr/>
              <p:nvPr/>
            </p:nvSpPr>
            <p:spPr>
              <a:xfrm>
                <a:off x="2692295" y="3887855"/>
                <a:ext cx="3319106" cy="192966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1941"/>
                      <a:pt x="15986" y="21600"/>
                      <a:pt x="9044" y="21600"/>
                    </a:cubicBezTo>
                    <a:cubicBezTo>
                      <a:pt x="5492" y="21600"/>
                      <a:pt x="2266" y="19036"/>
                      <a:pt x="0" y="14927"/>
                    </a:cubicBezTo>
                  </a:path>
                </a:pathLst>
              </a:custGeom>
              <a:noFill/>
              <a:ln w="38100" cap="flat">
                <a:solidFill>
                  <a:schemeClr val="tx1">
                    <a:lumMod val="65000"/>
                    <a:lumOff val="35000"/>
                    <a:alpha val="41673"/>
                  </a:schemeClr>
                </a:solidFill>
                <a:prstDash val="solid"/>
                <a:miter lim="800000"/>
              </a:ln>
              <a:effectLst/>
            </p:spPr>
            <p:txBody>
              <a:bodyPr anchor="ctr"/>
              <a:lstStyle/>
              <a:p>
                <a:pPr algn="ctr"/>
                <a:endParaRPr/>
              </a:p>
            </p:txBody>
          </p:sp>
          <p:sp>
            <p:nvSpPr>
              <p:cNvPr id="25" name="Freeform: Shape 9"/>
              <p:cNvSpPr/>
              <p:nvPr/>
            </p:nvSpPr>
            <p:spPr>
              <a:xfrm>
                <a:off x="2632805" y="5168100"/>
                <a:ext cx="201883" cy="200537"/>
              </a:xfrm>
              <a:custGeom>
                <a:avLst/>
                <a:gdLst/>
                <a:ahLst/>
                <a:cxnLst>
                  <a:cxn ang="0">
                    <a:pos x="wd2" y="hd2"/>
                  </a:cxn>
                  <a:cxn ang="5400000">
                    <a:pos x="wd2" y="hd2"/>
                  </a:cxn>
                  <a:cxn ang="10800000">
                    <a:pos x="wd2" y="hd2"/>
                  </a:cxn>
                  <a:cxn ang="16200000">
                    <a:pos x="wd2" y="hd2"/>
                  </a:cxn>
                </a:cxnLst>
                <a:rect l="0" t="0" r="r" b="b"/>
                <a:pathLst>
                  <a:path w="21600" h="21600" extrusionOk="0">
                    <a:moveTo>
                      <a:pt x="5826" y="21600"/>
                    </a:moveTo>
                    <a:lnTo>
                      <a:pt x="21600" y="5722"/>
                    </a:lnTo>
                    <a:lnTo>
                      <a:pt x="0" y="0"/>
                    </a:lnTo>
                    <a:lnTo>
                      <a:pt x="5826" y="21600"/>
                    </a:lnTo>
                    <a:close/>
                  </a:path>
                </a:pathLst>
              </a:custGeom>
              <a:solidFill>
                <a:schemeClr val="bg1">
                  <a:lumMod val="75000"/>
                </a:schemeClr>
              </a:solidFill>
              <a:ln w="9525" cap="flat">
                <a:noFill/>
                <a:prstDash val="solid"/>
                <a:round/>
              </a:ln>
              <a:effectLst/>
            </p:spPr>
            <p:txBody>
              <a:bodyPr anchor="ctr"/>
              <a:lstStyle/>
              <a:p>
                <a:pPr algn="ctr"/>
                <a:endParaRPr/>
              </a:p>
            </p:txBody>
          </p:sp>
          <p:sp>
            <p:nvSpPr>
              <p:cNvPr id="26" name="Freeform: Shape 12"/>
              <p:cNvSpPr/>
              <p:nvPr/>
            </p:nvSpPr>
            <p:spPr>
              <a:xfrm>
                <a:off x="6183292" y="1960884"/>
                <a:ext cx="3378691" cy="19269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9674"/>
                      <a:pt x="5515" y="0"/>
                      <a:pt x="12314" y="0"/>
                    </a:cubicBezTo>
                    <a:cubicBezTo>
                      <a:pt x="16025" y="0"/>
                      <a:pt x="19354" y="2885"/>
                      <a:pt x="21600" y="7423"/>
                    </a:cubicBezTo>
                  </a:path>
                </a:pathLst>
              </a:custGeom>
              <a:noFill/>
              <a:ln w="38100" cap="flat">
                <a:solidFill>
                  <a:schemeClr val="tx1">
                    <a:lumMod val="65000"/>
                    <a:lumOff val="35000"/>
                    <a:alpha val="41673"/>
                  </a:schemeClr>
                </a:solidFill>
                <a:prstDash val="solid"/>
                <a:miter lim="800000"/>
              </a:ln>
              <a:effectLst/>
            </p:spPr>
            <p:txBody>
              <a:bodyPr anchor="ctr"/>
              <a:lstStyle/>
              <a:p>
                <a:pPr algn="ctr"/>
                <a:endParaRPr/>
              </a:p>
            </p:txBody>
          </p:sp>
          <p:sp>
            <p:nvSpPr>
              <p:cNvPr id="27" name="Freeform: Shape 13"/>
              <p:cNvSpPr/>
              <p:nvPr/>
            </p:nvSpPr>
            <p:spPr>
              <a:xfrm>
                <a:off x="9467688" y="2534593"/>
                <a:ext cx="197889" cy="204518"/>
              </a:xfrm>
              <a:custGeom>
                <a:avLst/>
                <a:gdLst/>
                <a:ahLst/>
                <a:cxnLst>
                  <a:cxn ang="0">
                    <a:pos x="wd2" y="hd2"/>
                  </a:cxn>
                  <a:cxn ang="5400000">
                    <a:pos x="wd2" y="hd2"/>
                  </a:cxn>
                  <a:cxn ang="10800000">
                    <a:pos x="wd2" y="hd2"/>
                  </a:cxn>
                  <a:cxn ang="16200000">
                    <a:pos x="wd2" y="hd2"/>
                  </a:cxn>
                </a:cxnLst>
                <a:rect l="0" t="0" r="r" b="b"/>
                <a:pathLst>
                  <a:path w="21600" h="21600" extrusionOk="0">
                    <a:moveTo>
                      <a:pt x="17396" y="0"/>
                    </a:moveTo>
                    <a:lnTo>
                      <a:pt x="0" y="14306"/>
                    </a:lnTo>
                    <a:lnTo>
                      <a:pt x="21600" y="21600"/>
                    </a:lnTo>
                    <a:lnTo>
                      <a:pt x="17396" y="0"/>
                    </a:lnTo>
                    <a:close/>
                  </a:path>
                </a:pathLst>
              </a:custGeom>
              <a:solidFill>
                <a:schemeClr val="bg1">
                  <a:lumMod val="75000"/>
                </a:schemeClr>
              </a:solidFill>
              <a:ln w="9525" cap="flat">
                <a:noFill/>
                <a:prstDash val="solid"/>
                <a:round/>
              </a:ln>
              <a:effectLst/>
            </p:spPr>
            <p:txBody>
              <a:bodyPr anchor="ctr"/>
              <a:lstStyle/>
              <a:p>
                <a:pPr algn="ctr"/>
                <a:endParaRPr/>
              </a:p>
            </p:txBody>
          </p:sp>
          <p:sp>
            <p:nvSpPr>
              <p:cNvPr id="28" name="Freeform: Shape 14"/>
              <p:cNvSpPr/>
              <p:nvPr/>
            </p:nvSpPr>
            <p:spPr>
              <a:xfrm>
                <a:off x="6653902" y="3774741"/>
                <a:ext cx="2467721" cy="1543419"/>
              </a:xfrm>
              <a:custGeom>
                <a:avLst/>
                <a:gdLst/>
                <a:ahLst/>
                <a:cxnLst>
                  <a:cxn ang="0">
                    <a:pos x="wd2" y="hd2"/>
                  </a:cxn>
                  <a:cxn ang="5400000">
                    <a:pos x="wd2" y="hd2"/>
                  </a:cxn>
                  <a:cxn ang="10800000">
                    <a:pos x="wd2" y="hd2"/>
                  </a:cxn>
                  <a:cxn ang="16200000">
                    <a:pos x="wd2" y="hd2"/>
                  </a:cxn>
                </a:cxnLst>
                <a:rect l="0" t="0" r="r" b="b"/>
                <a:pathLst>
                  <a:path w="21407" h="19790" extrusionOk="0">
                    <a:moveTo>
                      <a:pt x="21407" y="14360"/>
                    </a:moveTo>
                    <a:cubicBezTo>
                      <a:pt x="16510" y="21600"/>
                      <a:pt x="8567" y="21600"/>
                      <a:pt x="3670" y="14360"/>
                    </a:cubicBezTo>
                    <a:cubicBezTo>
                      <a:pt x="1004" y="10418"/>
                      <a:pt x="-193" y="5149"/>
                      <a:pt x="25" y="0"/>
                    </a:cubicBezTo>
                  </a:path>
                </a:pathLst>
              </a:custGeom>
              <a:noFill/>
              <a:ln w="38100" cap="flat">
                <a:solidFill>
                  <a:schemeClr val="tx1">
                    <a:lumMod val="65000"/>
                    <a:lumOff val="35000"/>
                    <a:alpha val="41673"/>
                  </a:schemeClr>
                </a:solidFill>
                <a:prstDash val="solid"/>
                <a:miter lim="800000"/>
              </a:ln>
              <a:effectLst/>
            </p:spPr>
            <p:txBody>
              <a:bodyPr anchor="ctr"/>
              <a:lstStyle/>
              <a:p>
                <a:pPr algn="ctr"/>
                <a:endParaRPr/>
              </a:p>
            </p:txBody>
          </p:sp>
          <p:sp>
            <p:nvSpPr>
              <p:cNvPr id="29" name="Freeform: Shape 15"/>
              <p:cNvSpPr/>
              <p:nvPr/>
            </p:nvSpPr>
            <p:spPr>
              <a:xfrm>
                <a:off x="9018042" y="4797992"/>
                <a:ext cx="204506" cy="197953"/>
              </a:xfrm>
              <a:custGeom>
                <a:avLst/>
                <a:gdLst/>
                <a:ahLst/>
                <a:cxnLst>
                  <a:cxn ang="0">
                    <a:pos x="wd2" y="hd2"/>
                  </a:cxn>
                  <a:cxn ang="5400000">
                    <a:pos x="wd2" y="hd2"/>
                  </a:cxn>
                  <a:cxn ang="10800000">
                    <a:pos x="wd2" y="hd2"/>
                  </a:cxn>
                  <a:cxn ang="16200000">
                    <a:pos x="wd2" y="hd2"/>
                  </a:cxn>
                </a:cxnLst>
                <a:rect l="0" t="0" r="r" b="b"/>
                <a:pathLst>
                  <a:path w="21600" h="21600" extrusionOk="0">
                    <a:moveTo>
                      <a:pt x="0" y="4494"/>
                    </a:moveTo>
                    <a:lnTo>
                      <a:pt x="14306" y="21600"/>
                    </a:lnTo>
                    <a:lnTo>
                      <a:pt x="21600" y="0"/>
                    </a:lnTo>
                    <a:lnTo>
                      <a:pt x="0" y="4494"/>
                    </a:lnTo>
                    <a:close/>
                  </a:path>
                </a:pathLst>
              </a:custGeom>
              <a:solidFill>
                <a:schemeClr val="bg1">
                  <a:lumMod val="75000"/>
                </a:schemeClr>
              </a:solidFill>
              <a:ln w="9525" cap="flat">
                <a:noFill/>
                <a:prstDash val="solid"/>
                <a:round/>
              </a:ln>
              <a:effectLst/>
            </p:spPr>
            <p:txBody>
              <a:bodyPr anchor="ctr"/>
              <a:lstStyle/>
              <a:p>
                <a:pPr algn="ctr"/>
                <a:endParaRPr/>
              </a:p>
            </p:txBody>
          </p:sp>
          <p:sp>
            <p:nvSpPr>
              <p:cNvPr id="30" name="Freeform: Shape 16"/>
              <p:cNvSpPr/>
              <p:nvPr/>
            </p:nvSpPr>
            <p:spPr>
              <a:xfrm>
                <a:off x="7076389" y="2429184"/>
                <a:ext cx="2469998" cy="1473484"/>
              </a:xfrm>
              <a:custGeom>
                <a:avLst/>
                <a:gdLst/>
                <a:ahLst/>
                <a:cxnLst>
                  <a:cxn ang="0">
                    <a:pos x="wd2" y="hd2"/>
                  </a:cxn>
                  <a:cxn ang="5400000">
                    <a:pos x="wd2" y="hd2"/>
                  </a:cxn>
                  <a:cxn ang="10800000">
                    <a:pos x="wd2" y="hd2"/>
                  </a:cxn>
                  <a:cxn ang="16200000">
                    <a:pos x="wd2" y="hd2"/>
                  </a:cxn>
                </a:cxnLst>
                <a:rect l="0" t="0" r="r" b="b"/>
                <a:pathLst>
                  <a:path w="21547" h="19713" extrusionOk="0">
                    <a:moveTo>
                      <a:pt x="0" y="5663"/>
                    </a:moveTo>
                    <a:cubicBezTo>
                      <a:pt x="4928" y="-1887"/>
                      <a:pt x="12922" y="-1887"/>
                      <a:pt x="17849" y="5663"/>
                    </a:cubicBezTo>
                    <a:cubicBezTo>
                      <a:pt x="20368" y="9521"/>
                      <a:pt x="21600" y="14638"/>
                      <a:pt x="21545" y="19713"/>
                    </a:cubicBezTo>
                  </a:path>
                </a:pathLst>
              </a:custGeom>
              <a:noFill/>
              <a:ln w="38100" cap="flat">
                <a:solidFill>
                  <a:schemeClr val="tx1">
                    <a:lumMod val="65000"/>
                    <a:lumOff val="35000"/>
                    <a:alpha val="41673"/>
                  </a:schemeClr>
                </a:solidFill>
                <a:prstDash val="solid"/>
                <a:miter lim="800000"/>
              </a:ln>
              <a:effectLst/>
            </p:spPr>
            <p:txBody>
              <a:bodyPr anchor="ctr"/>
              <a:lstStyle/>
              <a:p>
                <a:pPr algn="ctr"/>
                <a:endParaRPr/>
              </a:p>
            </p:txBody>
          </p:sp>
          <p:sp>
            <p:nvSpPr>
              <p:cNvPr id="31" name="Freeform: Shape 17"/>
              <p:cNvSpPr/>
              <p:nvPr/>
            </p:nvSpPr>
            <p:spPr>
              <a:xfrm>
                <a:off x="6719476" y="3887855"/>
                <a:ext cx="3319106" cy="192966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1941"/>
                      <a:pt x="15986" y="21600"/>
                      <a:pt x="9044" y="21600"/>
                    </a:cubicBezTo>
                    <a:cubicBezTo>
                      <a:pt x="5492" y="21600"/>
                      <a:pt x="2266" y="19036"/>
                      <a:pt x="0" y="14927"/>
                    </a:cubicBezTo>
                  </a:path>
                </a:pathLst>
              </a:custGeom>
              <a:noFill/>
              <a:ln w="38100" cap="flat">
                <a:solidFill>
                  <a:schemeClr val="tx1">
                    <a:lumMod val="65000"/>
                    <a:lumOff val="35000"/>
                    <a:alpha val="41673"/>
                  </a:schemeClr>
                </a:solidFill>
                <a:prstDash val="solid"/>
                <a:miter lim="800000"/>
              </a:ln>
              <a:effectLst/>
            </p:spPr>
            <p:txBody>
              <a:bodyPr anchor="ctr"/>
              <a:lstStyle/>
              <a:p>
                <a:pPr algn="ctr"/>
                <a:endParaRPr/>
              </a:p>
            </p:txBody>
          </p:sp>
          <p:sp>
            <p:nvSpPr>
              <p:cNvPr id="32" name="Freeform: Shape 24"/>
              <p:cNvSpPr/>
              <p:nvPr/>
            </p:nvSpPr>
            <p:spPr>
              <a:xfrm>
                <a:off x="7515657" y="3405268"/>
                <a:ext cx="1015975" cy="101597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2"/>
              </a:solidFill>
              <a:ln w="12700">
                <a:miter lim="400000"/>
              </a:ln>
            </p:spPr>
            <p:txBody>
              <a:bodyPr wrap="none" lIns="22860" rIns="22860" anchor="ctr">
                <a:normAutofit/>
              </a:bodyPr>
              <a:lstStyle/>
              <a:p>
                <a:pPr lvl="0" algn="ctr">
                  <a:defRPr sz="2400">
                    <a:solidFill>
                      <a:srgbClr val="767982"/>
                    </a:solidFill>
                  </a:defRPr>
                </a:pPr>
                <a:endParaRPr lang="zh-CN" altLang="en-US" sz="1600" dirty="0"/>
              </a:p>
            </p:txBody>
          </p:sp>
          <p:sp>
            <p:nvSpPr>
              <p:cNvPr id="33" name="Freeform: Shape 25"/>
              <p:cNvSpPr/>
              <p:nvPr/>
            </p:nvSpPr>
            <p:spPr>
              <a:xfrm>
                <a:off x="3571656" y="3405268"/>
                <a:ext cx="1015975" cy="101597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2"/>
              </a:solidFill>
              <a:ln w="12700">
                <a:miter lim="400000"/>
              </a:ln>
            </p:spPr>
            <p:txBody>
              <a:bodyPr wrap="none" lIns="22860" rIns="22860" anchor="ctr">
                <a:normAutofit/>
              </a:bodyPr>
              <a:lstStyle/>
              <a:p>
                <a:pPr lvl="0" algn="ctr">
                  <a:defRPr sz="2400">
                    <a:solidFill>
                      <a:srgbClr val="767982"/>
                    </a:solidFill>
                  </a:defRPr>
                </a:pPr>
                <a:endParaRPr lang="zh-CN" altLang="en-US" sz="1600" dirty="0"/>
              </a:p>
            </p:txBody>
          </p:sp>
          <p:sp>
            <p:nvSpPr>
              <p:cNvPr id="35" name="Freeform: Shape 5"/>
              <p:cNvSpPr/>
              <p:nvPr/>
            </p:nvSpPr>
            <p:spPr>
              <a:xfrm>
                <a:off x="1193300" y="2927736"/>
                <a:ext cx="1925625" cy="19229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anchor="ctr"/>
              <a:lstStyle/>
              <a:p>
                <a:pPr algn="ctr"/>
                <a:endParaRPr/>
              </a:p>
            </p:txBody>
          </p:sp>
          <p:sp>
            <p:nvSpPr>
              <p:cNvPr id="38" name="Freeform: Shape 21"/>
              <p:cNvSpPr/>
              <p:nvPr/>
            </p:nvSpPr>
            <p:spPr>
              <a:xfrm>
                <a:off x="5048588" y="2927736"/>
                <a:ext cx="1922932" cy="19229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anchor="ctr"/>
              <a:lstStyle/>
              <a:p>
                <a:pPr algn="ctr"/>
                <a:endParaRPr/>
              </a:p>
            </p:txBody>
          </p:sp>
          <p:sp>
            <p:nvSpPr>
              <p:cNvPr id="41" name="Freeform: Shape 18"/>
              <p:cNvSpPr/>
              <p:nvPr/>
            </p:nvSpPr>
            <p:spPr>
              <a:xfrm>
                <a:off x="9075769" y="2927736"/>
                <a:ext cx="1922932" cy="19229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anchor="ctr"/>
              <a:lstStyle/>
              <a:p>
                <a:pPr algn="ctr"/>
                <a:endParaRPr/>
              </a:p>
            </p:txBody>
          </p:sp>
        </p:grpSp>
        <p:sp>
          <p:nvSpPr>
            <p:cNvPr id="43" name="矩形 42"/>
            <p:cNvSpPr/>
            <p:nvPr/>
          </p:nvSpPr>
          <p:spPr>
            <a:xfrm>
              <a:off x="2073" y="6737"/>
              <a:ext cx="2463" cy="179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bg1"/>
                  </a:solidFill>
                </a:rPr>
                <a:t>用户身份安全</a:t>
              </a:r>
            </a:p>
          </p:txBody>
        </p:sp>
        <p:sp>
          <p:nvSpPr>
            <p:cNvPr id="52" name="矩形 51"/>
            <p:cNvSpPr/>
            <p:nvPr/>
          </p:nvSpPr>
          <p:spPr>
            <a:xfrm>
              <a:off x="14592" y="6393"/>
              <a:ext cx="2463" cy="26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bg1"/>
                  </a:solidFill>
                </a:rPr>
                <a:t>用户数据安全问题</a:t>
              </a:r>
            </a:p>
          </p:txBody>
        </p:sp>
        <p:sp>
          <p:nvSpPr>
            <p:cNvPr id="53" name="矩形 52"/>
            <p:cNvSpPr/>
            <p:nvPr/>
          </p:nvSpPr>
          <p:spPr>
            <a:xfrm>
              <a:off x="8154" y="6706"/>
              <a:ext cx="2463" cy="179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bg1"/>
                  </a:solidFill>
                </a:rPr>
                <a:t>共享业务安全</a:t>
              </a: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274323" y="1100633"/>
            <a:ext cx="10155677" cy="5178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flipV="1">
            <a:off x="609600" y="969843"/>
            <a:ext cx="470284" cy="670057"/>
            <a:chOff x="3173412" y="596106"/>
            <a:chExt cx="960438" cy="1368425"/>
          </a:xfrm>
        </p:grpSpPr>
        <p:sp>
          <p:nvSpPr>
            <p:cNvPr id="15" name="Freeform 9"/>
            <p:cNvSpPr/>
            <p:nvPr/>
          </p:nvSpPr>
          <p:spPr bwMode="auto">
            <a:xfrm>
              <a:off x="3586162" y="1178719"/>
              <a:ext cx="193675" cy="214313"/>
            </a:xfrm>
            <a:custGeom>
              <a:avLst/>
              <a:gdLst>
                <a:gd name="T0" fmla="*/ 61 w 72"/>
                <a:gd name="T1" fmla="*/ 23 h 80"/>
                <a:gd name="T2" fmla="*/ 22 w 72"/>
                <a:gd name="T3" fmla="*/ 6 h 80"/>
                <a:gd name="T4" fmla="*/ 22 w 72"/>
                <a:gd name="T5" fmla="*/ 6 h 80"/>
                <a:gd name="T6" fmla="*/ 6 w 72"/>
                <a:gd name="T7" fmla="*/ 45 h 80"/>
                <a:gd name="T8" fmla="*/ 11 w 72"/>
                <a:gd name="T9" fmla="*/ 58 h 80"/>
                <a:gd name="T10" fmla="*/ 50 w 72"/>
                <a:gd name="T11" fmla="*/ 74 h 80"/>
                <a:gd name="T12" fmla="*/ 50 w 72"/>
                <a:gd name="T13" fmla="*/ 74 h 80"/>
                <a:gd name="T14" fmla="*/ 66 w 72"/>
                <a:gd name="T15" fmla="*/ 35 h 80"/>
                <a:gd name="T16" fmla="*/ 61 w 72"/>
                <a:gd name="T17" fmla="*/ 2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80">
                  <a:moveTo>
                    <a:pt x="61" y="23"/>
                  </a:moveTo>
                  <a:cubicBezTo>
                    <a:pt x="54" y="7"/>
                    <a:pt x="37" y="0"/>
                    <a:pt x="22" y="6"/>
                  </a:cubicBezTo>
                  <a:cubicBezTo>
                    <a:pt x="22" y="6"/>
                    <a:pt x="22" y="6"/>
                    <a:pt x="22" y="6"/>
                  </a:cubicBezTo>
                  <a:cubicBezTo>
                    <a:pt x="7" y="13"/>
                    <a:pt x="0" y="30"/>
                    <a:pt x="6" y="45"/>
                  </a:cubicBezTo>
                  <a:cubicBezTo>
                    <a:pt x="11" y="58"/>
                    <a:pt x="11" y="58"/>
                    <a:pt x="11" y="58"/>
                  </a:cubicBezTo>
                  <a:cubicBezTo>
                    <a:pt x="17" y="73"/>
                    <a:pt x="35" y="80"/>
                    <a:pt x="50" y="74"/>
                  </a:cubicBezTo>
                  <a:cubicBezTo>
                    <a:pt x="50" y="74"/>
                    <a:pt x="50" y="74"/>
                    <a:pt x="50" y="74"/>
                  </a:cubicBezTo>
                  <a:cubicBezTo>
                    <a:pt x="65" y="68"/>
                    <a:pt x="72" y="50"/>
                    <a:pt x="66" y="35"/>
                  </a:cubicBezTo>
                  <a:lnTo>
                    <a:pt x="61" y="23"/>
                  </a:lnTo>
                  <a:close/>
                </a:path>
              </a:pathLst>
            </a:custGeom>
            <a:solidFill>
              <a:srgbClr val="23A3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0"/>
            <p:cNvSpPr/>
            <p:nvPr/>
          </p:nvSpPr>
          <p:spPr bwMode="auto">
            <a:xfrm>
              <a:off x="3173412" y="640556"/>
              <a:ext cx="866775" cy="838200"/>
            </a:xfrm>
            <a:custGeom>
              <a:avLst/>
              <a:gdLst>
                <a:gd name="T0" fmla="*/ 323 w 323"/>
                <a:gd name="T1" fmla="*/ 208 h 312"/>
                <a:gd name="T2" fmla="*/ 321 w 323"/>
                <a:gd name="T3" fmla="*/ 208 h 312"/>
                <a:gd name="T4" fmla="*/ 223 w 323"/>
                <a:gd name="T5" fmla="*/ 216 h 312"/>
                <a:gd name="T6" fmla="*/ 172 w 323"/>
                <a:gd name="T7" fmla="*/ 198 h 312"/>
                <a:gd name="T8" fmla="*/ 150 w 323"/>
                <a:gd name="T9" fmla="*/ 247 h 312"/>
                <a:gd name="T10" fmla="*/ 74 w 323"/>
                <a:gd name="T11" fmla="*/ 309 h 312"/>
                <a:gd name="T12" fmla="*/ 73 w 323"/>
                <a:gd name="T13" fmla="*/ 312 h 312"/>
                <a:gd name="T14" fmla="*/ 67 w 323"/>
                <a:gd name="T15" fmla="*/ 299 h 312"/>
                <a:gd name="T16" fmla="*/ 28 w 323"/>
                <a:gd name="T17" fmla="*/ 207 h 312"/>
                <a:gd name="T18" fmla="*/ 102 w 323"/>
                <a:gd name="T19" fmla="*/ 28 h 312"/>
                <a:gd name="T20" fmla="*/ 280 w 323"/>
                <a:gd name="T21" fmla="*/ 102 h 312"/>
                <a:gd name="T22" fmla="*/ 319 w 323"/>
                <a:gd name="T23" fmla="*/ 195 h 312"/>
                <a:gd name="T24" fmla="*/ 323 w 323"/>
                <a:gd name="T25" fmla="*/ 208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312">
                  <a:moveTo>
                    <a:pt x="323" y="208"/>
                  </a:moveTo>
                  <a:cubicBezTo>
                    <a:pt x="322" y="208"/>
                    <a:pt x="322" y="208"/>
                    <a:pt x="321" y="208"/>
                  </a:cubicBezTo>
                  <a:cubicBezTo>
                    <a:pt x="292" y="204"/>
                    <a:pt x="258" y="207"/>
                    <a:pt x="223" y="216"/>
                  </a:cubicBezTo>
                  <a:cubicBezTo>
                    <a:pt x="214" y="198"/>
                    <a:pt x="192" y="190"/>
                    <a:pt x="172" y="198"/>
                  </a:cubicBezTo>
                  <a:cubicBezTo>
                    <a:pt x="153" y="206"/>
                    <a:pt x="143" y="227"/>
                    <a:pt x="150" y="247"/>
                  </a:cubicBezTo>
                  <a:cubicBezTo>
                    <a:pt x="118" y="265"/>
                    <a:pt x="92" y="286"/>
                    <a:pt x="74" y="309"/>
                  </a:cubicBezTo>
                  <a:cubicBezTo>
                    <a:pt x="74" y="310"/>
                    <a:pt x="73" y="311"/>
                    <a:pt x="73" y="312"/>
                  </a:cubicBezTo>
                  <a:cubicBezTo>
                    <a:pt x="70" y="308"/>
                    <a:pt x="68" y="303"/>
                    <a:pt x="67" y="299"/>
                  </a:cubicBezTo>
                  <a:cubicBezTo>
                    <a:pt x="28" y="207"/>
                    <a:pt x="28" y="207"/>
                    <a:pt x="28" y="207"/>
                  </a:cubicBezTo>
                  <a:cubicBezTo>
                    <a:pt x="0" y="137"/>
                    <a:pt x="33" y="57"/>
                    <a:pt x="102" y="28"/>
                  </a:cubicBezTo>
                  <a:cubicBezTo>
                    <a:pt x="172" y="0"/>
                    <a:pt x="252" y="33"/>
                    <a:pt x="280" y="102"/>
                  </a:cubicBezTo>
                  <a:cubicBezTo>
                    <a:pt x="319" y="195"/>
                    <a:pt x="319" y="195"/>
                    <a:pt x="319" y="195"/>
                  </a:cubicBezTo>
                  <a:cubicBezTo>
                    <a:pt x="320" y="199"/>
                    <a:pt x="322" y="204"/>
                    <a:pt x="323" y="208"/>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1"/>
            <p:cNvSpPr/>
            <p:nvPr/>
          </p:nvSpPr>
          <p:spPr bwMode="auto">
            <a:xfrm>
              <a:off x="3752850" y="1234281"/>
              <a:ext cx="325438" cy="400050"/>
            </a:xfrm>
            <a:custGeom>
              <a:avLst/>
              <a:gdLst>
                <a:gd name="T0" fmla="*/ 14 w 121"/>
                <a:gd name="T1" fmla="*/ 12 h 149"/>
                <a:gd name="T2" fmla="*/ 14 w 121"/>
                <a:gd name="T3" fmla="*/ 11 h 149"/>
                <a:gd name="T4" fmla="*/ 103 w 121"/>
                <a:gd name="T5" fmla="*/ 3 h 149"/>
                <a:gd name="T6" fmla="*/ 111 w 121"/>
                <a:gd name="T7" fmla="*/ 4 h 149"/>
                <a:gd name="T8" fmla="*/ 36 w 121"/>
                <a:gd name="T9" fmla="*/ 149 h 149"/>
                <a:gd name="T10" fmla="*/ 0 w 121"/>
                <a:gd name="T11" fmla="*/ 60 h 149"/>
                <a:gd name="T12" fmla="*/ 14 w 121"/>
                <a:gd name="T13" fmla="*/ 12 h 149"/>
              </a:gdLst>
              <a:ahLst/>
              <a:cxnLst>
                <a:cxn ang="0">
                  <a:pos x="T0" y="T1"/>
                </a:cxn>
                <a:cxn ang="0">
                  <a:pos x="T2" y="T3"/>
                </a:cxn>
                <a:cxn ang="0">
                  <a:pos x="T4" y="T5"/>
                </a:cxn>
                <a:cxn ang="0">
                  <a:pos x="T6" y="T7"/>
                </a:cxn>
                <a:cxn ang="0">
                  <a:pos x="T8" y="T9"/>
                </a:cxn>
                <a:cxn ang="0">
                  <a:pos x="T10" y="T11"/>
                </a:cxn>
                <a:cxn ang="0">
                  <a:pos x="T12" y="T13"/>
                </a:cxn>
              </a:cxnLst>
              <a:rect l="0" t="0" r="r" b="b"/>
              <a:pathLst>
                <a:path w="121" h="149">
                  <a:moveTo>
                    <a:pt x="14" y="12"/>
                  </a:moveTo>
                  <a:cubicBezTo>
                    <a:pt x="14" y="11"/>
                    <a:pt x="14" y="11"/>
                    <a:pt x="14" y="11"/>
                  </a:cubicBezTo>
                  <a:cubicBezTo>
                    <a:pt x="46" y="2"/>
                    <a:pt x="77" y="0"/>
                    <a:pt x="103" y="3"/>
                  </a:cubicBezTo>
                  <a:cubicBezTo>
                    <a:pt x="106" y="3"/>
                    <a:pt x="108" y="4"/>
                    <a:pt x="111" y="4"/>
                  </a:cubicBezTo>
                  <a:cubicBezTo>
                    <a:pt x="121" y="63"/>
                    <a:pt x="91" y="122"/>
                    <a:pt x="36" y="149"/>
                  </a:cubicBezTo>
                  <a:cubicBezTo>
                    <a:pt x="0" y="60"/>
                    <a:pt x="0" y="60"/>
                    <a:pt x="0" y="60"/>
                  </a:cubicBezTo>
                  <a:cubicBezTo>
                    <a:pt x="15" y="50"/>
                    <a:pt x="22" y="30"/>
                    <a:pt x="14" y="12"/>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2"/>
            <p:cNvSpPr/>
            <p:nvPr/>
          </p:nvSpPr>
          <p:spPr bwMode="auto">
            <a:xfrm>
              <a:off x="3392487" y="1343819"/>
              <a:ext cx="417513" cy="360363"/>
            </a:xfrm>
            <a:custGeom>
              <a:avLst/>
              <a:gdLst>
                <a:gd name="T0" fmla="*/ 74 w 155"/>
                <a:gd name="T1" fmla="*/ 0 h 134"/>
                <a:gd name="T2" fmla="*/ 74 w 155"/>
                <a:gd name="T3" fmla="*/ 2 h 134"/>
                <a:gd name="T4" fmla="*/ 119 w 155"/>
                <a:gd name="T5" fmla="*/ 26 h 134"/>
                <a:gd name="T6" fmla="*/ 155 w 155"/>
                <a:gd name="T7" fmla="*/ 114 h 134"/>
                <a:gd name="T8" fmla="*/ 0 w 155"/>
                <a:gd name="T9" fmla="*/ 65 h 134"/>
                <a:gd name="T10" fmla="*/ 5 w 155"/>
                <a:gd name="T11" fmla="*/ 58 h 134"/>
                <a:gd name="T12" fmla="*/ 74 w 155"/>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155" h="134">
                  <a:moveTo>
                    <a:pt x="74" y="0"/>
                  </a:moveTo>
                  <a:cubicBezTo>
                    <a:pt x="74" y="2"/>
                    <a:pt x="74" y="2"/>
                    <a:pt x="74" y="2"/>
                  </a:cubicBezTo>
                  <a:cubicBezTo>
                    <a:pt x="82" y="19"/>
                    <a:pt x="100" y="29"/>
                    <a:pt x="119" y="26"/>
                  </a:cubicBezTo>
                  <a:cubicBezTo>
                    <a:pt x="155" y="114"/>
                    <a:pt x="155" y="114"/>
                    <a:pt x="155" y="114"/>
                  </a:cubicBezTo>
                  <a:cubicBezTo>
                    <a:pt x="97" y="134"/>
                    <a:pt x="35" y="113"/>
                    <a:pt x="0" y="65"/>
                  </a:cubicBezTo>
                  <a:cubicBezTo>
                    <a:pt x="2" y="62"/>
                    <a:pt x="3" y="60"/>
                    <a:pt x="5" y="58"/>
                  </a:cubicBezTo>
                  <a:cubicBezTo>
                    <a:pt x="21" y="37"/>
                    <a:pt x="45" y="17"/>
                    <a:pt x="74" y="0"/>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3"/>
            <p:cNvSpPr/>
            <p:nvPr/>
          </p:nvSpPr>
          <p:spPr bwMode="auto">
            <a:xfrm>
              <a:off x="3178175" y="1647031"/>
              <a:ext cx="784225" cy="317500"/>
            </a:xfrm>
            <a:custGeom>
              <a:avLst/>
              <a:gdLst>
                <a:gd name="T0" fmla="*/ 21 w 292"/>
                <a:gd name="T1" fmla="*/ 106 h 118"/>
                <a:gd name="T2" fmla="*/ 28 w 292"/>
                <a:gd name="T3" fmla="*/ 90 h 118"/>
                <a:gd name="T4" fmla="*/ 28 w 292"/>
                <a:gd name="T5" fmla="*/ 90 h 118"/>
                <a:gd name="T6" fmla="*/ 24 w 292"/>
                <a:gd name="T7" fmla="*/ 66 h 118"/>
                <a:gd name="T8" fmla="*/ 24 w 292"/>
                <a:gd name="T9" fmla="*/ 66 h 118"/>
                <a:gd name="T10" fmla="*/ 77 w 292"/>
                <a:gd name="T11" fmla="*/ 25 h 118"/>
                <a:gd name="T12" fmla="*/ 77 w 292"/>
                <a:gd name="T13" fmla="*/ 25 h 118"/>
                <a:gd name="T14" fmla="*/ 140 w 292"/>
                <a:gd name="T15" fmla="*/ 54 h 118"/>
                <a:gd name="T16" fmla="*/ 140 w 292"/>
                <a:gd name="T17" fmla="*/ 54 h 118"/>
                <a:gd name="T18" fmla="*/ 189 w 292"/>
                <a:gd name="T19" fmla="*/ 94 h 118"/>
                <a:gd name="T20" fmla="*/ 189 w 292"/>
                <a:gd name="T21" fmla="*/ 94 h 118"/>
                <a:gd name="T22" fmla="*/ 240 w 292"/>
                <a:gd name="T23" fmla="*/ 117 h 118"/>
                <a:gd name="T24" fmla="*/ 240 w 292"/>
                <a:gd name="T25" fmla="*/ 117 h 118"/>
                <a:gd name="T26" fmla="*/ 278 w 292"/>
                <a:gd name="T27" fmla="*/ 100 h 118"/>
                <a:gd name="T28" fmla="*/ 278 w 292"/>
                <a:gd name="T29" fmla="*/ 100 h 118"/>
                <a:gd name="T30" fmla="*/ 292 w 292"/>
                <a:gd name="T31" fmla="*/ 69 h 118"/>
                <a:gd name="T32" fmla="*/ 292 w 292"/>
                <a:gd name="T33" fmla="*/ 69 h 118"/>
                <a:gd name="T34" fmla="*/ 279 w 292"/>
                <a:gd name="T35" fmla="*/ 29 h 118"/>
                <a:gd name="T36" fmla="*/ 279 w 292"/>
                <a:gd name="T37" fmla="*/ 29 h 118"/>
                <a:gd name="T38" fmla="*/ 265 w 292"/>
                <a:gd name="T39" fmla="*/ 13 h 118"/>
                <a:gd name="T40" fmla="*/ 265 w 292"/>
                <a:gd name="T41" fmla="*/ 13 h 118"/>
                <a:gd name="T42" fmla="*/ 248 w 292"/>
                <a:gd name="T43" fmla="*/ 14 h 118"/>
                <a:gd name="T44" fmla="*/ 248 w 292"/>
                <a:gd name="T45" fmla="*/ 14 h 118"/>
                <a:gd name="T46" fmla="*/ 249 w 292"/>
                <a:gd name="T47" fmla="*/ 31 h 118"/>
                <a:gd name="T48" fmla="*/ 249 w 292"/>
                <a:gd name="T49" fmla="*/ 31 h 118"/>
                <a:gd name="T50" fmla="*/ 249 w 292"/>
                <a:gd name="T51" fmla="*/ 32 h 118"/>
                <a:gd name="T52" fmla="*/ 249 w 292"/>
                <a:gd name="T53" fmla="*/ 32 h 118"/>
                <a:gd name="T54" fmla="*/ 252 w 292"/>
                <a:gd name="T55" fmla="*/ 34 h 118"/>
                <a:gd name="T56" fmla="*/ 252 w 292"/>
                <a:gd name="T57" fmla="*/ 34 h 118"/>
                <a:gd name="T58" fmla="*/ 259 w 292"/>
                <a:gd name="T59" fmla="*/ 43 h 118"/>
                <a:gd name="T60" fmla="*/ 259 w 292"/>
                <a:gd name="T61" fmla="*/ 43 h 118"/>
                <a:gd name="T62" fmla="*/ 267 w 292"/>
                <a:gd name="T63" fmla="*/ 67 h 118"/>
                <a:gd name="T64" fmla="*/ 267 w 292"/>
                <a:gd name="T65" fmla="*/ 67 h 118"/>
                <a:gd name="T66" fmla="*/ 260 w 292"/>
                <a:gd name="T67" fmla="*/ 84 h 118"/>
                <a:gd name="T68" fmla="*/ 260 w 292"/>
                <a:gd name="T69" fmla="*/ 84 h 118"/>
                <a:gd name="T70" fmla="*/ 241 w 292"/>
                <a:gd name="T71" fmla="*/ 92 h 118"/>
                <a:gd name="T72" fmla="*/ 241 w 292"/>
                <a:gd name="T73" fmla="*/ 92 h 118"/>
                <a:gd name="T74" fmla="*/ 203 w 292"/>
                <a:gd name="T75" fmla="*/ 74 h 118"/>
                <a:gd name="T76" fmla="*/ 203 w 292"/>
                <a:gd name="T77" fmla="*/ 74 h 118"/>
                <a:gd name="T78" fmla="*/ 156 w 292"/>
                <a:gd name="T79" fmla="*/ 35 h 118"/>
                <a:gd name="T80" fmla="*/ 156 w 292"/>
                <a:gd name="T81" fmla="*/ 35 h 118"/>
                <a:gd name="T82" fmla="*/ 78 w 292"/>
                <a:gd name="T83" fmla="*/ 1 h 118"/>
                <a:gd name="T84" fmla="*/ 78 w 292"/>
                <a:gd name="T85" fmla="*/ 1 h 118"/>
                <a:gd name="T86" fmla="*/ 24 w 292"/>
                <a:gd name="T87" fmla="*/ 17 h 118"/>
                <a:gd name="T88" fmla="*/ 24 w 292"/>
                <a:gd name="T89" fmla="*/ 17 h 118"/>
                <a:gd name="T90" fmla="*/ 0 w 292"/>
                <a:gd name="T91" fmla="*/ 65 h 118"/>
                <a:gd name="T92" fmla="*/ 0 w 292"/>
                <a:gd name="T93" fmla="*/ 65 h 118"/>
                <a:gd name="T94" fmla="*/ 5 w 292"/>
                <a:gd name="T95" fmla="*/ 99 h 118"/>
                <a:gd name="T96" fmla="*/ 5 w 292"/>
                <a:gd name="T97" fmla="*/ 99 h 118"/>
                <a:gd name="T98" fmla="*/ 16 w 292"/>
                <a:gd name="T99" fmla="*/ 107 h 118"/>
                <a:gd name="T100" fmla="*/ 16 w 292"/>
                <a:gd name="T101" fmla="*/ 107 h 118"/>
                <a:gd name="T102" fmla="*/ 21 w 292"/>
                <a:gd name="T103" fmla="*/ 106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2" h="118">
                  <a:moveTo>
                    <a:pt x="21" y="106"/>
                  </a:moveTo>
                  <a:cubicBezTo>
                    <a:pt x="27" y="104"/>
                    <a:pt x="31" y="97"/>
                    <a:pt x="28" y="90"/>
                  </a:cubicBezTo>
                  <a:cubicBezTo>
                    <a:pt x="28" y="90"/>
                    <a:pt x="28" y="90"/>
                    <a:pt x="28" y="90"/>
                  </a:cubicBezTo>
                  <a:cubicBezTo>
                    <a:pt x="25" y="81"/>
                    <a:pt x="24" y="73"/>
                    <a:pt x="24" y="66"/>
                  </a:cubicBezTo>
                  <a:cubicBezTo>
                    <a:pt x="24" y="66"/>
                    <a:pt x="24" y="66"/>
                    <a:pt x="24" y="66"/>
                  </a:cubicBezTo>
                  <a:cubicBezTo>
                    <a:pt x="26" y="41"/>
                    <a:pt x="46" y="24"/>
                    <a:pt x="77" y="25"/>
                  </a:cubicBezTo>
                  <a:cubicBezTo>
                    <a:pt x="77" y="25"/>
                    <a:pt x="77" y="25"/>
                    <a:pt x="77" y="25"/>
                  </a:cubicBezTo>
                  <a:cubicBezTo>
                    <a:pt x="95" y="26"/>
                    <a:pt x="117" y="34"/>
                    <a:pt x="140" y="54"/>
                  </a:cubicBezTo>
                  <a:cubicBezTo>
                    <a:pt x="140" y="54"/>
                    <a:pt x="140" y="54"/>
                    <a:pt x="140" y="54"/>
                  </a:cubicBezTo>
                  <a:cubicBezTo>
                    <a:pt x="155" y="67"/>
                    <a:pt x="172" y="82"/>
                    <a:pt x="189" y="94"/>
                  </a:cubicBezTo>
                  <a:cubicBezTo>
                    <a:pt x="189" y="94"/>
                    <a:pt x="189" y="94"/>
                    <a:pt x="189" y="94"/>
                  </a:cubicBezTo>
                  <a:cubicBezTo>
                    <a:pt x="205" y="106"/>
                    <a:pt x="222" y="116"/>
                    <a:pt x="240" y="117"/>
                  </a:cubicBezTo>
                  <a:cubicBezTo>
                    <a:pt x="240" y="117"/>
                    <a:pt x="240" y="117"/>
                    <a:pt x="240" y="117"/>
                  </a:cubicBezTo>
                  <a:cubicBezTo>
                    <a:pt x="254" y="118"/>
                    <a:pt x="268" y="112"/>
                    <a:pt x="278" y="100"/>
                  </a:cubicBezTo>
                  <a:cubicBezTo>
                    <a:pt x="278" y="100"/>
                    <a:pt x="278" y="100"/>
                    <a:pt x="278" y="100"/>
                  </a:cubicBezTo>
                  <a:cubicBezTo>
                    <a:pt x="287" y="90"/>
                    <a:pt x="291" y="79"/>
                    <a:pt x="292" y="69"/>
                  </a:cubicBezTo>
                  <a:cubicBezTo>
                    <a:pt x="292" y="69"/>
                    <a:pt x="292" y="69"/>
                    <a:pt x="292" y="69"/>
                  </a:cubicBezTo>
                  <a:cubicBezTo>
                    <a:pt x="292" y="52"/>
                    <a:pt x="285" y="39"/>
                    <a:pt x="279" y="29"/>
                  </a:cubicBezTo>
                  <a:cubicBezTo>
                    <a:pt x="279" y="29"/>
                    <a:pt x="279" y="29"/>
                    <a:pt x="279" y="29"/>
                  </a:cubicBezTo>
                  <a:cubicBezTo>
                    <a:pt x="272" y="19"/>
                    <a:pt x="265" y="13"/>
                    <a:pt x="265" y="13"/>
                  </a:cubicBezTo>
                  <a:cubicBezTo>
                    <a:pt x="265" y="13"/>
                    <a:pt x="265" y="13"/>
                    <a:pt x="265" y="13"/>
                  </a:cubicBezTo>
                  <a:cubicBezTo>
                    <a:pt x="260" y="9"/>
                    <a:pt x="252" y="9"/>
                    <a:pt x="248" y="14"/>
                  </a:cubicBezTo>
                  <a:cubicBezTo>
                    <a:pt x="248" y="14"/>
                    <a:pt x="248" y="14"/>
                    <a:pt x="248" y="14"/>
                  </a:cubicBezTo>
                  <a:cubicBezTo>
                    <a:pt x="243" y="19"/>
                    <a:pt x="244" y="27"/>
                    <a:pt x="249" y="31"/>
                  </a:cubicBezTo>
                  <a:cubicBezTo>
                    <a:pt x="249" y="31"/>
                    <a:pt x="249" y="31"/>
                    <a:pt x="249" y="31"/>
                  </a:cubicBezTo>
                  <a:cubicBezTo>
                    <a:pt x="249" y="31"/>
                    <a:pt x="249" y="31"/>
                    <a:pt x="249" y="32"/>
                  </a:cubicBezTo>
                  <a:cubicBezTo>
                    <a:pt x="249" y="32"/>
                    <a:pt x="249" y="32"/>
                    <a:pt x="249" y="32"/>
                  </a:cubicBezTo>
                  <a:cubicBezTo>
                    <a:pt x="250" y="32"/>
                    <a:pt x="251" y="33"/>
                    <a:pt x="252" y="34"/>
                  </a:cubicBezTo>
                  <a:cubicBezTo>
                    <a:pt x="252" y="34"/>
                    <a:pt x="252" y="34"/>
                    <a:pt x="252" y="34"/>
                  </a:cubicBezTo>
                  <a:cubicBezTo>
                    <a:pt x="253" y="36"/>
                    <a:pt x="256" y="39"/>
                    <a:pt x="259" y="43"/>
                  </a:cubicBezTo>
                  <a:cubicBezTo>
                    <a:pt x="259" y="43"/>
                    <a:pt x="259" y="43"/>
                    <a:pt x="259" y="43"/>
                  </a:cubicBezTo>
                  <a:cubicBezTo>
                    <a:pt x="264" y="50"/>
                    <a:pt x="268" y="59"/>
                    <a:pt x="267" y="67"/>
                  </a:cubicBezTo>
                  <a:cubicBezTo>
                    <a:pt x="267" y="67"/>
                    <a:pt x="267" y="67"/>
                    <a:pt x="267" y="67"/>
                  </a:cubicBezTo>
                  <a:cubicBezTo>
                    <a:pt x="267" y="73"/>
                    <a:pt x="265" y="78"/>
                    <a:pt x="260" y="84"/>
                  </a:cubicBezTo>
                  <a:cubicBezTo>
                    <a:pt x="260" y="84"/>
                    <a:pt x="260" y="84"/>
                    <a:pt x="260" y="84"/>
                  </a:cubicBezTo>
                  <a:cubicBezTo>
                    <a:pt x="253" y="91"/>
                    <a:pt x="248" y="92"/>
                    <a:pt x="241" y="92"/>
                  </a:cubicBezTo>
                  <a:cubicBezTo>
                    <a:pt x="241" y="92"/>
                    <a:pt x="241" y="92"/>
                    <a:pt x="241" y="92"/>
                  </a:cubicBezTo>
                  <a:cubicBezTo>
                    <a:pt x="232" y="92"/>
                    <a:pt x="218" y="85"/>
                    <a:pt x="203" y="74"/>
                  </a:cubicBezTo>
                  <a:cubicBezTo>
                    <a:pt x="203" y="74"/>
                    <a:pt x="203" y="74"/>
                    <a:pt x="203" y="74"/>
                  </a:cubicBezTo>
                  <a:cubicBezTo>
                    <a:pt x="188" y="63"/>
                    <a:pt x="172" y="49"/>
                    <a:pt x="156" y="35"/>
                  </a:cubicBezTo>
                  <a:cubicBezTo>
                    <a:pt x="156" y="35"/>
                    <a:pt x="156" y="35"/>
                    <a:pt x="156" y="35"/>
                  </a:cubicBezTo>
                  <a:cubicBezTo>
                    <a:pt x="130" y="13"/>
                    <a:pt x="103" y="2"/>
                    <a:pt x="78" y="1"/>
                  </a:cubicBezTo>
                  <a:cubicBezTo>
                    <a:pt x="78" y="1"/>
                    <a:pt x="78" y="1"/>
                    <a:pt x="78" y="1"/>
                  </a:cubicBezTo>
                  <a:cubicBezTo>
                    <a:pt x="57" y="0"/>
                    <a:pt x="38" y="5"/>
                    <a:pt x="24" y="17"/>
                  </a:cubicBezTo>
                  <a:cubicBezTo>
                    <a:pt x="24" y="17"/>
                    <a:pt x="24" y="17"/>
                    <a:pt x="24" y="17"/>
                  </a:cubicBezTo>
                  <a:cubicBezTo>
                    <a:pt x="10" y="28"/>
                    <a:pt x="1" y="45"/>
                    <a:pt x="0" y="65"/>
                  </a:cubicBezTo>
                  <a:cubicBezTo>
                    <a:pt x="0" y="65"/>
                    <a:pt x="0" y="65"/>
                    <a:pt x="0" y="65"/>
                  </a:cubicBezTo>
                  <a:cubicBezTo>
                    <a:pt x="0" y="76"/>
                    <a:pt x="1" y="87"/>
                    <a:pt x="5" y="99"/>
                  </a:cubicBezTo>
                  <a:cubicBezTo>
                    <a:pt x="5" y="99"/>
                    <a:pt x="5" y="99"/>
                    <a:pt x="5" y="99"/>
                  </a:cubicBezTo>
                  <a:cubicBezTo>
                    <a:pt x="7" y="103"/>
                    <a:pt x="11" y="106"/>
                    <a:pt x="16" y="107"/>
                  </a:cubicBezTo>
                  <a:cubicBezTo>
                    <a:pt x="16" y="107"/>
                    <a:pt x="16" y="107"/>
                    <a:pt x="16" y="107"/>
                  </a:cubicBezTo>
                  <a:cubicBezTo>
                    <a:pt x="18" y="107"/>
                    <a:pt x="19" y="107"/>
                    <a:pt x="21" y="106"/>
                  </a:cubicBezTo>
                  <a:close/>
                </a:path>
              </a:pathLst>
            </a:custGeom>
            <a:solidFill>
              <a:srgbClr val="3B44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4"/>
            <p:cNvSpPr/>
            <p:nvPr/>
          </p:nvSpPr>
          <p:spPr bwMode="auto">
            <a:xfrm>
              <a:off x="3940175" y="748506"/>
              <a:ext cx="193675" cy="104775"/>
            </a:xfrm>
            <a:custGeom>
              <a:avLst/>
              <a:gdLst>
                <a:gd name="T0" fmla="*/ 1 w 72"/>
                <a:gd name="T1" fmla="*/ 30 h 39"/>
                <a:gd name="T2" fmla="*/ 3 w 72"/>
                <a:gd name="T3" fmla="*/ 35 h 39"/>
                <a:gd name="T4" fmla="*/ 7 w 72"/>
                <a:gd name="T5" fmla="*/ 38 h 39"/>
                <a:gd name="T6" fmla="*/ 70 w 72"/>
                <a:gd name="T7" fmla="*/ 22 h 39"/>
                <a:gd name="T8" fmla="*/ 71 w 72"/>
                <a:gd name="T9" fmla="*/ 17 h 39"/>
                <a:gd name="T10" fmla="*/ 66 w 72"/>
                <a:gd name="T11" fmla="*/ 3 h 39"/>
                <a:gd name="T12" fmla="*/ 62 w 72"/>
                <a:gd name="T13" fmla="*/ 0 h 39"/>
                <a:gd name="T14" fmla="*/ 2 w 72"/>
                <a:gd name="T15" fmla="*/ 25 h 39"/>
                <a:gd name="T16" fmla="*/ 1 w 72"/>
                <a:gd name="T17"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39">
                  <a:moveTo>
                    <a:pt x="1" y="30"/>
                  </a:moveTo>
                  <a:cubicBezTo>
                    <a:pt x="3" y="35"/>
                    <a:pt x="3" y="35"/>
                    <a:pt x="3" y="35"/>
                  </a:cubicBezTo>
                  <a:cubicBezTo>
                    <a:pt x="4" y="37"/>
                    <a:pt x="5" y="39"/>
                    <a:pt x="7" y="38"/>
                  </a:cubicBezTo>
                  <a:cubicBezTo>
                    <a:pt x="70" y="22"/>
                    <a:pt x="70" y="22"/>
                    <a:pt x="70" y="22"/>
                  </a:cubicBezTo>
                  <a:cubicBezTo>
                    <a:pt x="71" y="21"/>
                    <a:pt x="72" y="19"/>
                    <a:pt x="71" y="17"/>
                  </a:cubicBezTo>
                  <a:cubicBezTo>
                    <a:pt x="66" y="3"/>
                    <a:pt x="66" y="3"/>
                    <a:pt x="66" y="3"/>
                  </a:cubicBezTo>
                  <a:cubicBezTo>
                    <a:pt x="65" y="1"/>
                    <a:pt x="64" y="0"/>
                    <a:pt x="62" y="0"/>
                  </a:cubicBezTo>
                  <a:cubicBezTo>
                    <a:pt x="2" y="25"/>
                    <a:pt x="2" y="25"/>
                    <a:pt x="2" y="25"/>
                  </a:cubicBezTo>
                  <a:cubicBezTo>
                    <a:pt x="1" y="26"/>
                    <a:pt x="0" y="28"/>
                    <a:pt x="1" y="3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5"/>
            <p:cNvSpPr/>
            <p:nvPr/>
          </p:nvSpPr>
          <p:spPr bwMode="auto">
            <a:xfrm>
              <a:off x="3876675" y="596106"/>
              <a:ext cx="133350" cy="182563"/>
            </a:xfrm>
            <a:custGeom>
              <a:avLst/>
              <a:gdLst>
                <a:gd name="T0" fmla="*/ 2 w 50"/>
                <a:gd name="T1" fmla="*/ 64 h 68"/>
                <a:gd name="T2" fmla="*/ 7 w 50"/>
                <a:gd name="T3" fmla="*/ 66 h 68"/>
                <a:gd name="T4" fmla="*/ 12 w 50"/>
                <a:gd name="T5" fmla="*/ 66 h 68"/>
                <a:gd name="T6" fmla="*/ 49 w 50"/>
                <a:gd name="T7" fmla="*/ 13 h 68"/>
                <a:gd name="T8" fmla="*/ 47 w 50"/>
                <a:gd name="T9" fmla="*/ 9 h 68"/>
                <a:gd name="T10" fmla="*/ 34 w 50"/>
                <a:gd name="T11" fmla="*/ 1 h 68"/>
                <a:gd name="T12" fmla="*/ 30 w 50"/>
                <a:gd name="T13" fmla="*/ 1 h 68"/>
                <a:gd name="T14" fmla="*/ 0 w 50"/>
                <a:gd name="T15" fmla="*/ 59 h 68"/>
                <a:gd name="T16" fmla="*/ 2 w 50"/>
                <a:gd name="T17" fmla="*/ 6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68">
                  <a:moveTo>
                    <a:pt x="2" y="64"/>
                  </a:moveTo>
                  <a:cubicBezTo>
                    <a:pt x="7" y="66"/>
                    <a:pt x="7" y="66"/>
                    <a:pt x="7" y="66"/>
                  </a:cubicBezTo>
                  <a:cubicBezTo>
                    <a:pt x="9" y="68"/>
                    <a:pt x="11" y="68"/>
                    <a:pt x="12" y="66"/>
                  </a:cubicBezTo>
                  <a:cubicBezTo>
                    <a:pt x="49" y="13"/>
                    <a:pt x="49" y="13"/>
                    <a:pt x="49" y="13"/>
                  </a:cubicBezTo>
                  <a:cubicBezTo>
                    <a:pt x="50" y="12"/>
                    <a:pt x="49" y="10"/>
                    <a:pt x="47" y="9"/>
                  </a:cubicBezTo>
                  <a:cubicBezTo>
                    <a:pt x="34" y="1"/>
                    <a:pt x="34" y="1"/>
                    <a:pt x="34" y="1"/>
                  </a:cubicBezTo>
                  <a:cubicBezTo>
                    <a:pt x="33" y="0"/>
                    <a:pt x="30" y="0"/>
                    <a:pt x="30" y="1"/>
                  </a:cubicBezTo>
                  <a:cubicBezTo>
                    <a:pt x="0" y="59"/>
                    <a:pt x="0" y="59"/>
                    <a:pt x="0" y="59"/>
                  </a:cubicBezTo>
                  <a:cubicBezTo>
                    <a:pt x="0" y="61"/>
                    <a:pt x="1" y="63"/>
                    <a:pt x="2" y="64"/>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 name="标题 2"/>
          <p:cNvSpPr>
            <a:spLocks noGrp="1"/>
          </p:cNvSpPr>
          <p:nvPr>
            <p:ph type="title"/>
          </p:nvPr>
        </p:nvSpPr>
        <p:spPr/>
        <p:txBody>
          <a:bodyPr>
            <a:normAutofit/>
          </a:bodyPr>
          <a:lstStyle/>
          <a:p>
            <a:r>
              <a:rPr lang="zh-CN" altLang="zh-CN" dirty="0"/>
              <a:t>（三）云计算的应用</a:t>
            </a:r>
          </a:p>
        </p:txBody>
      </p:sp>
      <p:sp>
        <p:nvSpPr>
          <p:cNvPr id="4" name="内容占位符 3"/>
          <p:cNvSpPr>
            <a:spLocks noGrp="1"/>
          </p:cNvSpPr>
          <p:nvPr>
            <p:ph sz="quarter" idx="10"/>
          </p:nvPr>
        </p:nvSpPr>
        <p:spPr>
          <a:xfrm>
            <a:off x="669925" y="1092200"/>
            <a:ext cx="10574020" cy="788035"/>
          </a:xfrm>
        </p:spPr>
        <p:txBody>
          <a:bodyPr>
            <a:normAutofit/>
          </a:bodyPr>
          <a:lstStyle/>
          <a:p>
            <a:r>
              <a:rPr dirty="0">
                <a:solidFill>
                  <a:schemeClr val="bg1"/>
                </a:solidFill>
              </a:rPr>
              <a:t>3．云存储</a:t>
            </a:r>
          </a:p>
        </p:txBody>
      </p:sp>
      <p:sp>
        <p:nvSpPr>
          <p:cNvPr id="2" name="内容占位符 2"/>
          <p:cNvSpPr>
            <a:spLocks noGrp="1"/>
          </p:cNvSpPr>
          <p:nvPr/>
        </p:nvSpPr>
        <p:spPr>
          <a:xfrm>
            <a:off x="819090" y="2040043"/>
            <a:ext cx="5647690" cy="3813810"/>
          </a:xfrm>
          <a:prstGeom prst="rect">
            <a:avLst/>
          </a:prstGeom>
        </p:spPr>
        <p:txBody>
          <a:bodyPr vert="horz" lIns="91440" tIns="45720" rIns="91440" bIns="45720" rtlCol="0">
            <a:noAutofit/>
          </a:bodyPr>
          <a:lstStyle>
            <a:lvl1pPr marL="0" indent="625475" algn="l" defTabSz="914400" rtl="0" eaLnBrk="1" latinLnBrk="0" hangingPunct="1">
              <a:lnSpc>
                <a:spcPct val="130000"/>
              </a:lnSpc>
              <a:spcBef>
                <a:spcPts val="0"/>
              </a:spcBef>
              <a:buFont typeface="Arial" panose="020B0604020202020204" pitchFamily="34" charset="0"/>
              <a:buNone/>
              <a:defRPr sz="2400" kern="1200">
                <a:solidFill>
                  <a:schemeClr val="tx1"/>
                </a:solidFill>
                <a:latin typeface="+mn-ea"/>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ea"/>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dirty="0"/>
              <a:t>云存储是一种新兴的网络存储技术，可将储存资源放到云上供用户存取。云存储通过集群应用、网络技术或分布式文件系统等功能将网络中大量不同类型的存储设备集合起来协同工作，共同对外提供数据存储和业务访问功能。通过云存储，用户可以在任何时间、任何地点，以任何可连网的装置连接到云上存取数据。</a:t>
            </a:r>
          </a:p>
        </p:txBody>
      </p:sp>
      <p:grpSp>
        <p:nvGrpSpPr>
          <p:cNvPr id="65" name="组合 64"/>
          <p:cNvGrpSpPr/>
          <p:nvPr/>
        </p:nvGrpSpPr>
        <p:grpSpPr>
          <a:xfrm>
            <a:off x="7265670" y="2757805"/>
            <a:ext cx="3691255" cy="4110990"/>
            <a:chOff x="3665784" y="1379537"/>
            <a:chExt cx="4919663" cy="5478463"/>
          </a:xfrm>
        </p:grpSpPr>
        <p:sp>
          <p:nvSpPr>
            <p:cNvPr id="34" name="Freeform 237"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a:spLocks noEditPoints="1"/>
            </p:cNvSpPr>
            <p:nvPr/>
          </p:nvSpPr>
          <p:spPr bwMode="auto">
            <a:xfrm>
              <a:off x="3797547" y="1630362"/>
              <a:ext cx="4787900" cy="5227638"/>
            </a:xfrm>
            <a:custGeom>
              <a:avLst/>
              <a:gdLst>
                <a:gd name="T0" fmla="*/ 1245 w 1274"/>
                <a:gd name="T1" fmla="*/ 763 h 1391"/>
                <a:gd name="T2" fmla="*/ 1247 w 1274"/>
                <a:gd name="T3" fmla="*/ 763 h 1391"/>
                <a:gd name="T4" fmla="*/ 1167 w 1274"/>
                <a:gd name="T5" fmla="*/ 762 h 1391"/>
                <a:gd name="T6" fmla="*/ 987 w 1274"/>
                <a:gd name="T7" fmla="*/ 894 h 1391"/>
                <a:gd name="T8" fmla="*/ 671 w 1274"/>
                <a:gd name="T9" fmla="*/ 1090 h 1391"/>
                <a:gd name="T10" fmla="*/ 609 w 1274"/>
                <a:gd name="T11" fmla="*/ 631 h 1391"/>
                <a:gd name="T12" fmla="*/ 613 w 1274"/>
                <a:gd name="T13" fmla="*/ 591 h 1391"/>
                <a:gd name="T14" fmla="*/ 858 w 1274"/>
                <a:gd name="T15" fmla="*/ 496 h 1391"/>
                <a:gd name="T16" fmla="*/ 866 w 1274"/>
                <a:gd name="T17" fmla="*/ 488 h 1391"/>
                <a:gd name="T18" fmla="*/ 866 w 1274"/>
                <a:gd name="T19" fmla="*/ 488 h 1391"/>
                <a:gd name="T20" fmla="*/ 940 w 1274"/>
                <a:gd name="T21" fmla="*/ 378 h 1391"/>
                <a:gd name="T22" fmla="*/ 1106 w 1274"/>
                <a:gd name="T23" fmla="*/ 244 h 1391"/>
                <a:gd name="T24" fmla="*/ 1191 w 1274"/>
                <a:gd name="T25" fmla="*/ 245 h 1391"/>
                <a:gd name="T26" fmla="*/ 1106 w 1274"/>
                <a:gd name="T27" fmla="*/ 244 h 1391"/>
                <a:gd name="T28" fmla="*/ 1106 w 1274"/>
                <a:gd name="T29" fmla="*/ 244 h 1391"/>
                <a:gd name="T30" fmla="*/ 926 w 1274"/>
                <a:gd name="T31" fmla="*/ 376 h 1391"/>
                <a:gd name="T32" fmla="*/ 616 w 1274"/>
                <a:gd name="T33" fmla="*/ 570 h 1391"/>
                <a:gd name="T34" fmla="*/ 887 w 1274"/>
                <a:gd name="T35" fmla="*/ 0 h 1391"/>
                <a:gd name="T36" fmla="*/ 674 w 1274"/>
                <a:gd name="T37" fmla="*/ 334 h 1391"/>
                <a:gd name="T38" fmla="*/ 670 w 1274"/>
                <a:gd name="T39" fmla="*/ 343 h 1391"/>
                <a:gd name="T40" fmla="*/ 584 w 1274"/>
                <a:gd name="T41" fmla="*/ 700 h 1391"/>
                <a:gd name="T42" fmla="*/ 586 w 1274"/>
                <a:gd name="T43" fmla="*/ 760 h 1391"/>
                <a:gd name="T44" fmla="*/ 304 w 1274"/>
                <a:gd name="T45" fmla="*/ 583 h 1391"/>
                <a:gd name="T46" fmla="*/ 116 w 1274"/>
                <a:gd name="T47" fmla="*/ 332 h 1391"/>
                <a:gd name="T48" fmla="*/ 46 w 1274"/>
                <a:gd name="T49" fmla="*/ 330 h 1391"/>
                <a:gd name="T50" fmla="*/ 115 w 1274"/>
                <a:gd name="T51" fmla="*/ 332 h 1391"/>
                <a:gd name="T52" fmla="*/ 224 w 1274"/>
                <a:gd name="T53" fmla="*/ 450 h 1391"/>
                <a:gd name="T54" fmla="*/ 302 w 1274"/>
                <a:gd name="T55" fmla="*/ 607 h 1391"/>
                <a:gd name="T56" fmla="*/ 0 w 1274"/>
                <a:gd name="T57" fmla="*/ 558 h 1391"/>
                <a:gd name="T58" fmla="*/ 314 w 1274"/>
                <a:gd name="T59" fmla="*/ 621 h 1391"/>
                <a:gd name="T60" fmla="*/ 589 w 1274"/>
                <a:gd name="T61" fmla="*/ 797 h 1391"/>
                <a:gd name="T62" fmla="*/ 605 w 1274"/>
                <a:gd name="T63" fmla="*/ 1055 h 1391"/>
                <a:gd name="T64" fmla="*/ 602 w 1274"/>
                <a:gd name="T65" fmla="*/ 1101 h 1391"/>
                <a:gd name="T66" fmla="*/ 361 w 1274"/>
                <a:gd name="T67" fmla="*/ 995 h 1391"/>
                <a:gd name="T68" fmla="*/ 198 w 1274"/>
                <a:gd name="T69" fmla="*/ 843 h 1391"/>
                <a:gd name="T70" fmla="*/ 144 w 1274"/>
                <a:gd name="T71" fmla="*/ 843 h 1391"/>
                <a:gd name="T72" fmla="*/ 204 w 1274"/>
                <a:gd name="T73" fmla="*/ 845 h 1391"/>
                <a:gd name="T74" fmla="*/ 293 w 1274"/>
                <a:gd name="T75" fmla="*/ 915 h 1391"/>
                <a:gd name="T76" fmla="*/ 601 w 1274"/>
                <a:gd name="T77" fmla="*/ 1122 h 1391"/>
                <a:gd name="T78" fmla="*/ 527 w 1274"/>
                <a:gd name="T79" fmla="*/ 1391 h 1391"/>
                <a:gd name="T80" fmla="*/ 744 w 1274"/>
                <a:gd name="T81" fmla="*/ 1387 h 1391"/>
                <a:gd name="T82" fmla="*/ 675 w 1274"/>
                <a:gd name="T83" fmla="*/ 1109 h 1391"/>
                <a:gd name="T84" fmla="*/ 919 w 1274"/>
                <a:gd name="T85" fmla="*/ 1014 h 1391"/>
                <a:gd name="T86" fmla="*/ 919 w 1274"/>
                <a:gd name="T87" fmla="*/ 1014 h 1391"/>
                <a:gd name="T88" fmla="*/ 927 w 1274"/>
                <a:gd name="T89" fmla="*/ 1006 h 1391"/>
                <a:gd name="T90" fmla="*/ 927 w 1274"/>
                <a:gd name="T91" fmla="*/ 1006 h 1391"/>
                <a:gd name="T92" fmla="*/ 1001 w 1274"/>
                <a:gd name="T93" fmla="*/ 896 h 1391"/>
                <a:gd name="T94" fmla="*/ 1165 w 1274"/>
                <a:gd name="T95" fmla="*/ 762 h 1391"/>
                <a:gd name="T96" fmla="*/ 1248 w 1274"/>
                <a:gd name="T97" fmla="*/ 764 h 1391"/>
                <a:gd name="T98" fmla="*/ 1274 w 1274"/>
                <a:gd name="T99" fmla="*/ 769 h 1391"/>
                <a:gd name="T100" fmla="*/ 1245 w 1274"/>
                <a:gd name="T101" fmla="*/ 763 h 1391"/>
                <a:gd name="T102" fmla="*/ 616 w 1274"/>
                <a:gd name="T103" fmla="*/ 570 h 1391"/>
                <a:gd name="T104" fmla="*/ 613 w 1274"/>
                <a:gd name="T105" fmla="*/ 590 h 1391"/>
                <a:gd name="T106" fmla="*/ 616 w 1274"/>
                <a:gd name="T107" fmla="*/ 570 h 1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4" h="1391">
                  <a:moveTo>
                    <a:pt x="1245" y="763"/>
                  </a:moveTo>
                  <a:cubicBezTo>
                    <a:pt x="1246" y="763"/>
                    <a:pt x="1247" y="763"/>
                    <a:pt x="1247" y="763"/>
                  </a:cubicBezTo>
                  <a:cubicBezTo>
                    <a:pt x="1217" y="759"/>
                    <a:pt x="1190" y="759"/>
                    <a:pt x="1167" y="762"/>
                  </a:cubicBezTo>
                  <a:cubicBezTo>
                    <a:pt x="1103" y="770"/>
                    <a:pt x="1029" y="801"/>
                    <a:pt x="987" y="894"/>
                  </a:cubicBezTo>
                  <a:cubicBezTo>
                    <a:pt x="987" y="894"/>
                    <a:pt x="924" y="1058"/>
                    <a:pt x="671" y="1090"/>
                  </a:cubicBezTo>
                  <a:cubicBezTo>
                    <a:pt x="638" y="939"/>
                    <a:pt x="613" y="786"/>
                    <a:pt x="609" y="631"/>
                  </a:cubicBezTo>
                  <a:cubicBezTo>
                    <a:pt x="610" y="617"/>
                    <a:pt x="611" y="604"/>
                    <a:pt x="613" y="591"/>
                  </a:cubicBezTo>
                  <a:cubicBezTo>
                    <a:pt x="614" y="591"/>
                    <a:pt x="750" y="599"/>
                    <a:pt x="858" y="496"/>
                  </a:cubicBezTo>
                  <a:cubicBezTo>
                    <a:pt x="858" y="496"/>
                    <a:pt x="1073" y="464"/>
                    <a:pt x="866" y="488"/>
                  </a:cubicBezTo>
                  <a:cubicBezTo>
                    <a:pt x="866" y="488"/>
                    <a:pt x="866" y="488"/>
                    <a:pt x="866" y="488"/>
                  </a:cubicBezTo>
                  <a:cubicBezTo>
                    <a:pt x="894" y="460"/>
                    <a:pt x="919" y="424"/>
                    <a:pt x="940" y="378"/>
                  </a:cubicBezTo>
                  <a:cubicBezTo>
                    <a:pt x="940" y="378"/>
                    <a:pt x="978" y="263"/>
                    <a:pt x="1106" y="244"/>
                  </a:cubicBezTo>
                  <a:cubicBezTo>
                    <a:pt x="1140" y="239"/>
                    <a:pt x="1170" y="242"/>
                    <a:pt x="1191" y="245"/>
                  </a:cubicBezTo>
                  <a:cubicBezTo>
                    <a:pt x="1159" y="240"/>
                    <a:pt x="1131" y="240"/>
                    <a:pt x="1106" y="244"/>
                  </a:cubicBezTo>
                  <a:cubicBezTo>
                    <a:pt x="1106" y="244"/>
                    <a:pt x="1106" y="244"/>
                    <a:pt x="1106" y="244"/>
                  </a:cubicBezTo>
                  <a:cubicBezTo>
                    <a:pt x="1043" y="251"/>
                    <a:pt x="969" y="283"/>
                    <a:pt x="926" y="376"/>
                  </a:cubicBezTo>
                  <a:cubicBezTo>
                    <a:pt x="926" y="376"/>
                    <a:pt x="870" y="538"/>
                    <a:pt x="616" y="570"/>
                  </a:cubicBezTo>
                  <a:cubicBezTo>
                    <a:pt x="651" y="368"/>
                    <a:pt x="765" y="156"/>
                    <a:pt x="887" y="0"/>
                  </a:cubicBezTo>
                  <a:cubicBezTo>
                    <a:pt x="810" y="98"/>
                    <a:pt x="731" y="213"/>
                    <a:pt x="674" y="334"/>
                  </a:cubicBezTo>
                  <a:cubicBezTo>
                    <a:pt x="612" y="229"/>
                    <a:pt x="670" y="343"/>
                    <a:pt x="670" y="343"/>
                  </a:cubicBezTo>
                  <a:cubicBezTo>
                    <a:pt x="616" y="458"/>
                    <a:pt x="582" y="580"/>
                    <a:pt x="584" y="700"/>
                  </a:cubicBezTo>
                  <a:cubicBezTo>
                    <a:pt x="584" y="720"/>
                    <a:pt x="585" y="740"/>
                    <a:pt x="586" y="760"/>
                  </a:cubicBezTo>
                  <a:cubicBezTo>
                    <a:pt x="586" y="760"/>
                    <a:pt x="462" y="751"/>
                    <a:pt x="304" y="583"/>
                  </a:cubicBezTo>
                  <a:cubicBezTo>
                    <a:pt x="232" y="491"/>
                    <a:pt x="225" y="359"/>
                    <a:pt x="116" y="332"/>
                  </a:cubicBezTo>
                  <a:cubicBezTo>
                    <a:pt x="95" y="326"/>
                    <a:pt x="71" y="325"/>
                    <a:pt x="46" y="330"/>
                  </a:cubicBezTo>
                  <a:cubicBezTo>
                    <a:pt x="73" y="327"/>
                    <a:pt x="96" y="328"/>
                    <a:pt x="115" y="332"/>
                  </a:cubicBezTo>
                  <a:cubicBezTo>
                    <a:pt x="164" y="347"/>
                    <a:pt x="201" y="390"/>
                    <a:pt x="224" y="450"/>
                  </a:cubicBezTo>
                  <a:cubicBezTo>
                    <a:pt x="224" y="450"/>
                    <a:pt x="235" y="523"/>
                    <a:pt x="302" y="607"/>
                  </a:cubicBezTo>
                  <a:cubicBezTo>
                    <a:pt x="282" y="614"/>
                    <a:pt x="132" y="662"/>
                    <a:pt x="0" y="558"/>
                  </a:cubicBezTo>
                  <a:cubicBezTo>
                    <a:pt x="0" y="558"/>
                    <a:pt x="131" y="671"/>
                    <a:pt x="314" y="621"/>
                  </a:cubicBezTo>
                  <a:cubicBezTo>
                    <a:pt x="368" y="684"/>
                    <a:pt x="454" y="751"/>
                    <a:pt x="589" y="797"/>
                  </a:cubicBezTo>
                  <a:cubicBezTo>
                    <a:pt x="597" y="883"/>
                    <a:pt x="609" y="968"/>
                    <a:pt x="605" y="1055"/>
                  </a:cubicBezTo>
                  <a:cubicBezTo>
                    <a:pt x="604" y="1072"/>
                    <a:pt x="603" y="1087"/>
                    <a:pt x="602" y="1101"/>
                  </a:cubicBezTo>
                  <a:cubicBezTo>
                    <a:pt x="587" y="1100"/>
                    <a:pt x="486" y="1088"/>
                    <a:pt x="361" y="995"/>
                  </a:cubicBezTo>
                  <a:cubicBezTo>
                    <a:pt x="299" y="939"/>
                    <a:pt x="294" y="859"/>
                    <a:pt x="198" y="843"/>
                  </a:cubicBezTo>
                  <a:cubicBezTo>
                    <a:pt x="200" y="844"/>
                    <a:pt x="165" y="841"/>
                    <a:pt x="144" y="843"/>
                  </a:cubicBezTo>
                  <a:cubicBezTo>
                    <a:pt x="167" y="842"/>
                    <a:pt x="187" y="843"/>
                    <a:pt x="204" y="845"/>
                  </a:cubicBezTo>
                  <a:cubicBezTo>
                    <a:pt x="244" y="855"/>
                    <a:pt x="274" y="880"/>
                    <a:pt x="293" y="915"/>
                  </a:cubicBezTo>
                  <a:cubicBezTo>
                    <a:pt x="293" y="915"/>
                    <a:pt x="323" y="1054"/>
                    <a:pt x="601" y="1122"/>
                  </a:cubicBezTo>
                  <a:cubicBezTo>
                    <a:pt x="593" y="1229"/>
                    <a:pt x="579" y="1263"/>
                    <a:pt x="527" y="1391"/>
                  </a:cubicBezTo>
                  <a:cubicBezTo>
                    <a:pt x="527" y="1391"/>
                    <a:pt x="555" y="1387"/>
                    <a:pt x="744" y="1387"/>
                  </a:cubicBezTo>
                  <a:cubicBezTo>
                    <a:pt x="720" y="1295"/>
                    <a:pt x="696" y="1202"/>
                    <a:pt x="675" y="1109"/>
                  </a:cubicBezTo>
                  <a:cubicBezTo>
                    <a:pt x="688" y="1109"/>
                    <a:pt x="816" y="1112"/>
                    <a:pt x="919" y="1014"/>
                  </a:cubicBezTo>
                  <a:cubicBezTo>
                    <a:pt x="919" y="1014"/>
                    <a:pt x="919" y="1014"/>
                    <a:pt x="919" y="1014"/>
                  </a:cubicBezTo>
                  <a:cubicBezTo>
                    <a:pt x="919" y="1014"/>
                    <a:pt x="1134" y="982"/>
                    <a:pt x="927" y="1006"/>
                  </a:cubicBezTo>
                  <a:cubicBezTo>
                    <a:pt x="927" y="1006"/>
                    <a:pt x="927" y="1006"/>
                    <a:pt x="927" y="1006"/>
                  </a:cubicBezTo>
                  <a:cubicBezTo>
                    <a:pt x="955" y="978"/>
                    <a:pt x="980" y="942"/>
                    <a:pt x="1001" y="896"/>
                  </a:cubicBezTo>
                  <a:cubicBezTo>
                    <a:pt x="1001" y="896"/>
                    <a:pt x="1039" y="782"/>
                    <a:pt x="1165" y="762"/>
                  </a:cubicBezTo>
                  <a:cubicBezTo>
                    <a:pt x="1198" y="758"/>
                    <a:pt x="1227" y="761"/>
                    <a:pt x="1248" y="764"/>
                  </a:cubicBezTo>
                  <a:cubicBezTo>
                    <a:pt x="1255" y="765"/>
                    <a:pt x="1263" y="766"/>
                    <a:pt x="1274" y="769"/>
                  </a:cubicBezTo>
                  <a:cubicBezTo>
                    <a:pt x="1274" y="769"/>
                    <a:pt x="1263" y="766"/>
                    <a:pt x="1245" y="763"/>
                  </a:cubicBezTo>
                  <a:close/>
                  <a:moveTo>
                    <a:pt x="616" y="570"/>
                  </a:moveTo>
                  <a:cubicBezTo>
                    <a:pt x="613" y="590"/>
                    <a:pt x="613" y="590"/>
                    <a:pt x="613" y="590"/>
                  </a:cubicBezTo>
                  <a:cubicBezTo>
                    <a:pt x="614" y="583"/>
                    <a:pt x="615" y="577"/>
                    <a:pt x="616" y="570"/>
                  </a:cubicBezTo>
                  <a:close/>
                </a:path>
              </a:pathLst>
            </a:custGeom>
            <a:solidFill>
              <a:schemeClr val="tx2"/>
            </a:solidFill>
            <a:ln>
              <a:noFill/>
            </a:ln>
          </p:spPr>
          <p:txBody>
            <a:bodyPr vert="horz" wrap="square" lIns="91440" tIns="45720" rIns="91440" bIns="45720" numCol="1" anchor="t" anchorCtr="0" compatLnSpc="1"/>
            <a:lstStyle/>
            <a:p>
              <a:endParaRPr lang="en-US"/>
            </a:p>
          </p:txBody>
        </p:sp>
        <p:sp>
          <p:nvSpPr>
            <p:cNvPr id="36" name="Oval 239"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a:spLocks noChangeArrowheads="1"/>
            </p:cNvSpPr>
            <p:nvPr/>
          </p:nvSpPr>
          <p:spPr bwMode="auto">
            <a:xfrm>
              <a:off x="6150222" y="3900487"/>
              <a:ext cx="769938" cy="771525"/>
            </a:xfrm>
            <a:prstGeom prst="ellipse">
              <a:avLst/>
            </a:prstGeom>
            <a:solidFill>
              <a:schemeClr val="accent2"/>
            </a:solidFill>
            <a:ln w="9525">
              <a:noFill/>
              <a:round/>
            </a:ln>
          </p:spPr>
          <p:txBody>
            <a:bodyPr vert="horz" wrap="square" lIns="91440" tIns="45720" rIns="91440" bIns="45720" numCol="1" anchor="t" anchorCtr="0" compatLnSpc="1"/>
            <a:lstStyle/>
            <a:p>
              <a:endParaRPr lang="en-US"/>
            </a:p>
          </p:txBody>
        </p:sp>
        <p:sp>
          <p:nvSpPr>
            <p:cNvPr id="37" name="Oval 240"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a:spLocks noChangeArrowheads="1"/>
            </p:cNvSpPr>
            <p:nvPr/>
          </p:nvSpPr>
          <p:spPr bwMode="auto">
            <a:xfrm>
              <a:off x="7021759" y="2355849"/>
              <a:ext cx="331788" cy="331788"/>
            </a:xfrm>
            <a:prstGeom prst="ellipse">
              <a:avLst/>
            </a:prstGeom>
            <a:solidFill>
              <a:schemeClr val="accent1">
                <a:alpha val="70000"/>
              </a:schemeClr>
            </a:solidFill>
            <a:ln w="9525">
              <a:noFill/>
              <a:round/>
            </a:ln>
          </p:spPr>
          <p:txBody>
            <a:bodyPr vert="horz" wrap="square" lIns="91440" tIns="45720" rIns="91440" bIns="45720" numCol="1" anchor="t" anchorCtr="0" compatLnSpc="1"/>
            <a:lstStyle/>
            <a:p>
              <a:endParaRPr lang="en-US"/>
            </a:p>
          </p:txBody>
        </p:sp>
        <p:sp>
          <p:nvSpPr>
            <p:cNvPr id="39" name="Oval 241"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a:spLocks noChangeArrowheads="1"/>
            </p:cNvSpPr>
            <p:nvPr/>
          </p:nvSpPr>
          <p:spPr bwMode="auto">
            <a:xfrm>
              <a:off x="4646859" y="4065587"/>
              <a:ext cx="334963" cy="334963"/>
            </a:xfrm>
            <a:prstGeom prst="ellipse">
              <a:avLst/>
            </a:prstGeom>
            <a:solidFill>
              <a:schemeClr val="accent3"/>
            </a:solidFill>
            <a:ln w="9525">
              <a:noFill/>
              <a:round/>
            </a:ln>
          </p:spPr>
          <p:txBody>
            <a:bodyPr vert="horz" wrap="square" lIns="91440" tIns="45720" rIns="91440" bIns="45720" numCol="1" anchor="t" anchorCtr="0" compatLnSpc="1"/>
            <a:lstStyle/>
            <a:p>
              <a:endParaRPr lang="en-US"/>
            </a:p>
          </p:txBody>
        </p:sp>
        <p:sp>
          <p:nvSpPr>
            <p:cNvPr id="40" name="Oval 242"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a:spLocks noChangeArrowheads="1"/>
            </p:cNvSpPr>
            <p:nvPr/>
          </p:nvSpPr>
          <p:spPr bwMode="auto">
            <a:xfrm>
              <a:off x="7099696" y="4000102"/>
              <a:ext cx="334963" cy="334963"/>
            </a:xfrm>
            <a:prstGeom prst="ellipse">
              <a:avLst/>
            </a:prstGeom>
            <a:solidFill>
              <a:schemeClr val="accent5">
                <a:alpha val="70000"/>
              </a:schemeClr>
            </a:solidFill>
            <a:ln w="9525">
              <a:noFill/>
              <a:round/>
            </a:ln>
          </p:spPr>
          <p:txBody>
            <a:bodyPr vert="horz" wrap="square" lIns="91440" tIns="45720" rIns="91440" bIns="45720" numCol="1" anchor="t" anchorCtr="0" compatLnSpc="1"/>
            <a:lstStyle/>
            <a:p>
              <a:endParaRPr lang="en-US"/>
            </a:p>
          </p:txBody>
        </p:sp>
        <p:sp>
          <p:nvSpPr>
            <p:cNvPr id="42" name="Oval 243"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a:spLocks noChangeArrowheads="1"/>
            </p:cNvSpPr>
            <p:nvPr/>
          </p:nvSpPr>
          <p:spPr bwMode="auto">
            <a:xfrm>
              <a:off x="5048497" y="4351337"/>
              <a:ext cx="368300" cy="373063"/>
            </a:xfrm>
            <a:prstGeom prst="ellipse">
              <a:avLst/>
            </a:prstGeom>
            <a:solidFill>
              <a:schemeClr val="accent1"/>
            </a:solidFill>
            <a:ln w="9525">
              <a:noFill/>
              <a:round/>
            </a:ln>
          </p:spPr>
          <p:txBody>
            <a:bodyPr vert="horz" wrap="square" lIns="91440" tIns="45720" rIns="91440" bIns="45720" numCol="1" anchor="t" anchorCtr="0" compatLnSpc="1"/>
            <a:lstStyle/>
            <a:p>
              <a:endParaRPr lang="en-US"/>
            </a:p>
          </p:txBody>
        </p:sp>
        <p:sp>
          <p:nvSpPr>
            <p:cNvPr id="45" name="Oval 244"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a:spLocks noChangeArrowheads="1"/>
            </p:cNvSpPr>
            <p:nvPr/>
          </p:nvSpPr>
          <p:spPr bwMode="auto">
            <a:xfrm>
              <a:off x="3665784" y="3611562"/>
              <a:ext cx="371475" cy="371475"/>
            </a:xfrm>
            <a:prstGeom prst="ellipse">
              <a:avLst/>
            </a:prstGeom>
            <a:solidFill>
              <a:schemeClr val="accent3">
                <a:alpha val="70000"/>
              </a:schemeClr>
            </a:solidFill>
            <a:ln w="9525">
              <a:noFill/>
              <a:round/>
            </a:ln>
          </p:spPr>
          <p:txBody>
            <a:bodyPr vert="horz" wrap="square" lIns="91440" tIns="45720" rIns="91440" bIns="45720" numCol="1" anchor="t" anchorCtr="0" compatLnSpc="1"/>
            <a:lstStyle/>
            <a:p>
              <a:endParaRPr lang="en-US"/>
            </a:p>
          </p:txBody>
        </p:sp>
        <p:sp>
          <p:nvSpPr>
            <p:cNvPr id="46" name="Oval 245"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a:spLocks noChangeArrowheads="1"/>
            </p:cNvSpPr>
            <p:nvPr/>
          </p:nvSpPr>
          <p:spPr bwMode="auto">
            <a:xfrm>
              <a:off x="6961434" y="4479924"/>
              <a:ext cx="530225" cy="533400"/>
            </a:xfrm>
            <a:prstGeom prst="ellipse">
              <a:avLst/>
            </a:prstGeom>
            <a:solidFill>
              <a:schemeClr val="accent1"/>
            </a:solidFill>
            <a:ln w="9525">
              <a:noFill/>
              <a:round/>
            </a:ln>
          </p:spPr>
          <p:txBody>
            <a:bodyPr vert="horz" wrap="square" lIns="91440" tIns="45720" rIns="91440" bIns="45720" numCol="1" anchor="t" anchorCtr="0" compatLnSpc="1"/>
            <a:lstStyle/>
            <a:p>
              <a:endParaRPr lang="en-US"/>
            </a:p>
          </p:txBody>
        </p:sp>
        <p:sp>
          <p:nvSpPr>
            <p:cNvPr id="47" name="Oval 246"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a:spLocks noChangeArrowheads="1"/>
            </p:cNvSpPr>
            <p:nvPr/>
          </p:nvSpPr>
          <p:spPr bwMode="auto">
            <a:xfrm>
              <a:off x="4792909" y="2905124"/>
              <a:ext cx="530225" cy="533400"/>
            </a:xfrm>
            <a:prstGeom prst="ellipse">
              <a:avLst/>
            </a:prstGeom>
            <a:solidFill>
              <a:schemeClr val="accent3"/>
            </a:solidFill>
            <a:ln w="9525">
              <a:noFill/>
              <a:round/>
            </a:ln>
          </p:spPr>
          <p:txBody>
            <a:bodyPr vert="horz" wrap="square" lIns="91440" tIns="45720" rIns="91440" bIns="45720" numCol="1" anchor="t" anchorCtr="0" compatLnSpc="1"/>
            <a:lstStyle/>
            <a:p>
              <a:endParaRPr lang="en-US"/>
            </a:p>
          </p:txBody>
        </p:sp>
        <p:sp>
          <p:nvSpPr>
            <p:cNvPr id="48" name="Oval 247"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a:spLocks noChangeArrowheads="1"/>
            </p:cNvSpPr>
            <p:nvPr/>
          </p:nvSpPr>
          <p:spPr bwMode="auto">
            <a:xfrm>
              <a:off x="3965822" y="4006849"/>
              <a:ext cx="417513" cy="420688"/>
            </a:xfrm>
            <a:prstGeom prst="ellipse">
              <a:avLst/>
            </a:prstGeom>
            <a:solidFill>
              <a:schemeClr val="accent5">
                <a:alpha val="70000"/>
              </a:schemeClr>
            </a:solidFill>
            <a:ln w="9525">
              <a:noFill/>
              <a:round/>
            </a:ln>
          </p:spPr>
          <p:txBody>
            <a:bodyPr vert="horz" wrap="square" lIns="91440" tIns="45720" rIns="91440" bIns="45720" numCol="1" anchor="t" anchorCtr="0" compatLnSpc="1"/>
            <a:lstStyle/>
            <a:p>
              <a:endParaRPr lang="en-US"/>
            </a:p>
          </p:txBody>
        </p:sp>
        <p:sp>
          <p:nvSpPr>
            <p:cNvPr id="49" name="Oval 248"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a:spLocks noChangeArrowheads="1"/>
            </p:cNvSpPr>
            <p:nvPr/>
          </p:nvSpPr>
          <p:spPr bwMode="auto">
            <a:xfrm>
              <a:off x="4853234" y="1777999"/>
              <a:ext cx="360363" cy="363538"/>
            </a:xfrm>
            <a:prstGeom prst="ellipse">
              <a:avLst/>
            </a:prstGeom>
            <a:solidFill>
              <a:schemeClr val="accent2">
                <a:alpha val="70000"/>
              </a:schemeClr>
            </a:solidFill>
            <a:ln w="9525">
              <a:noFill/>
              <a:round/>
            </a:ln>
          </p:spPr>
          <p:txBody>
            <a:bodyPr vert="horz" wrap="square" lIns="91440" tIns="45720" rIns="91440" bIns="45720" numCol="1" anchor="t" anchorCtr="0" compatLnSpc="1"/>
            <a:lstStyle/>
            <a:p>
              <a:endParaRPr lang="en-US"/>
            </a:p>
          </p:txBody>
        </p:sp>
        <p:sp>
          <p:nvSpPr>
            <p:cNvPr id="50" name="Oval 249"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a:spLocks noChangeArrowheads="1"/>
            </p:cNvSpPr>
            <p:nvPr/>
          </p:nvSpPr>
          <p:spPr bwMode="auto">
            <a:xfrm>
              <a:off x="4627809" y="2212974"/>
              <a:ext cx="417513" cy="420688"/>
            </a:xfrm>
            <a:prstGeom prst="ellipse">
              <a:avLst/>
            </a:prstGeom>
            <a:solidFill>
              <a:schemeClr val="accent1"/>
            </a:solidFill>
            <a:ln w="9525">
              <a:noFill/>
              <a:round/>
            </a:ln>
          </p:spPr>
          <p:txBody>
            <a:bodyPr vert="horz" wrap="square" lIns="91440" tIns="45720" rIns="91440" bIns="45720" numCol="1" anchor="t" anchorCtr="0" compatLnSpc="1"/>
            <a:lstStyle/>
            <a:p>
              <a:endParaRPr lang="en-US"/>
            </a:p>
          </p:txBody>
        </p:sp>
        <p:sp>
          <p:nvSpPr>
            <p:cNvPr id="51" name="Oval 250"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a:spLocks noChangeArrowheads="1"/>
            </p:cNvSpPr>
            <p:nvPr/>
          </p:nvSpPr>
          <p:spPr bwMode="auto">
            <a:xfrm>
              <a:off x="5221534" y="4746624"/>
              <a:ext cx="763588" cy="758825"/>
            </a:xfrm>
            <a:prstGeom prst="ellipse">
              <a:avLst/>
            </a:prstGeom>
            <a:solidFill>
              <a:schemeClr val="accent1"/>
            </a:solidFill>
            <a:ln w="9525">
              <a:noFill/>
              <a:round/>
            </a:ln>
          </p:spPr>
          <p:txBody>
            <a:bodyPr vert="horz" wrap="square" lIns="91440" tIns="45720" rIns="91440" bIns="45720" numCol="1" anchor="t" anchorCtr="0" compatLnSpc="1"/>
            <a:lstStyle/>
            <a:p>
              <a:endParaRPr lang="en-US"/>
            </a:p>
          </p:txBody>
        </p:sp>
        <p:sp>
          <p:nvSpPr>
            <p:cNvPr id="54" name="Oval 251"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a:spLocks noChangeArrowheads="1"/>
            </p:cNvSpPr>
            <p:nvPr/>
          </p:nvSpPr>
          <p:spPr bwMode="auto">
            <a:xfrm>
              <a:off x="5804147" y="3227387"/>
              <a:ext cx="192088" cy="188913"/>
            </a:xfrm>
            <a:prstGeom prst="ellipse">
              <a:avLst/>
            </a:prstGeom>
            <a:solidFill>
              <a:schemeClr val="accent5">
                <a:alpha val="70000"/>
              </a:schemeClr>
            </a:solidFill>
            <a:ln w="9525">
              <a:noFill/>
              <a:round/>
            </a:ln>
          </p:spPr>
          <p:txBody>
            <a:bodyPr vert="horz" wrap="square" lIns="91440" tIns="45720" rIns="91440" bIns="45720" numCol="1" anchor="t" anchorCtr="0" compatLnSpc="1"/>
            <a:lstStyle/>
            <a:p>
              <a:endParaRPr lang="en-US"/>
            </a:p>
          </p:txBody>
        </p:sp>
        <p:sp>
          <p:nvSpPr>
            <p:cNvPr id="55" name="Freeform 252"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p:nvPr/>
          </p:nvSpPr>
          <p:spPr bwMode="auto">
            <a:xfrm>
              <a:off x="6356597" y="2586037"/>
              <a:ext cx="846138" cy="844550"/>
            </a:xfrm>
            <a:custGeom>
              <a:avLst/>
              <a:gdLst>
                <a:gd name="T0" fmla="*/ 63 w 225"/>
                <a:gd name="T1" fmla="*/ 27 h 225"/>
                <a:gd name="T2" fmla="*/ 198 w 225"/>
                <a:gd name="T3" fmla="*/ 63 h 225"/>
                <a:gd name="T4" fmla="*/ 162 w 225"/>
                <a:gd name="T5" fmla="*/ 198 h 225"/>
                <a:gd name="T6" fmla="*/ 27 w 225"/>
                <a:gd name="T7" fmla="*/ 162 h 225"/>
                <a:gd name="T8" fmla="*/ 63 w 225"/>
                <a:gd name="T9" fmla="*/ 27 h 225"/>
              </a:gdLst>
              <a:ahLst/>
              <a:cxnLst>
                <a:cxn ang="0">
                  <a:pos x="T0" y="T1"/>
                </a:cxn>
                <a:cxn ang="0">
                  <a:pos x="T2" y="T3"/>
                </a:cxn>
                <a:cxn ang="0">
                  <a:pos x="T4" y="T5"/>
                </a:cxn>
                <a:cxn ang="0">
                  <a:pos x="T6" y="T7"/>
                </a:cxn>
                <a:cxn ang="0">
                  <a:pos x="T8" y="T9"/>
                </a:cxn>
              </a:cxnLst>
              <a:rect l="0" t="0" r="r" b="b"/>
              <a:pathLst>
                <a:path w="225" h="225">
                  <a:moveTo>
                    <a:pt x="63" y="27"/>
                  </a:moveTo>
                  <a:cubicBezTo>
                    <a:pt x="110" y="0"/>
                    <a:pt x="170" y="16"/>
                    <a:pt x="198" y="63"/>
                  </a:cubicBezTo>
                  <a:cubicBezTo>
                    <a:pt x="225" y="110"/>
                    <a:pt x="209" y="170"/>
                    <a:pt x="162" y="198"/>
                  </a:cubicBezTo>
                  <a:cubicBezTo>
                    <a:pt x="115" y="225"/>
                    <a:pt x="55" y="209"/>
                    <a:pt x="27" y="162"/>
                  </a:cubicBezTo>
                  <a:cubicBezTo>
                    <a:pt x="0" y="115"/>
                    <a:pt x="16" y="55"/>
                    <a:pt x="63" y="27"/>
                  </a:cubicBezTo>
                  <a:close/>
                </a:path>
              </a:pathLst>
            </a:custGeom>
            <a:solidFill>
              <a:schemeClr val="accent3"/>
            </a:solidFill>
            <a:ln w="9525">
              <a:noFill/>
              <a:round/>
            </a:ln>
          </p:spPr>
          <p:txBody>
            <a:bodyPr vert="horz" wrap="square" lIns="91440" tIns="45720" rIns="91440" bIns="45720" numCol="1" anchor="t" anchorCtr="0" compatLnSpc="1"/>
            <a:lstStyle/>
            <a:p>
              <a:endParaRPr lang="en-US"/>
            </a:p>
          </p:txBody>
        </p:sp>
        <p:sp>
          <p:nvSpPr>
            <p:cNvPr id="56" name="Freeform 253"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p:nvPr/>
          </p:nvSpPr>
          <p:spPr bwMode="auto">
            <a:xfrm>
              <a:off x="5146922" y="3397249"/>
              <a:ext cx="846138" cy="841375"/>
            </a:xfrm>
            <a:custGeom>
              <a:avLst/>
              <a:gdLst>
                <a:gd name="T0" fmla="*/ 64 w 225"/>
                <a:gd name="T1" fmla="*/ 27 h 224"/>
                <a:gd name="T2" fmla="*/ 198 w 225"/>
                <a:gd name="T3" fmla="*/ 63 h 224"/>
                <a:gd name="T4" fmla="*/ 162 w 225"/>
                <a:gd name="T5" fmla="*/ 197 h 224"/>
                <a:gd name="T6" fmla="*/ 28 w 225"/>
                <a:gd name="T7" fmla="*/ 161 h 224"/>
                <a:gd name="T8" fmla="*/ 64 w 225"/>
                <a:gd name="T9" fmla="*/ 27 h 224"/>
              </a:gdLst>
              <a:ahLst/>
              <a:cxnLst>
                <a:cxn ang="0">
                  <a:pos x="T0" y="T1"/>
                </a:cxn>
                <a:cxn ang="0">
                  <a:pos x="T2" y="T3"/>
                </a:cxn>
                <a:cxn ang="0">
                  <a:pos x="T4" y="T5"/>
                </a:cxn>
                <a:cxn ang="0">
                  <a:pos x="T6" y="T7"/>
                </a:cxn>
                <a:cxn ang="0">
                  <a:pos x="T8" y="T9"/>
                </a:cxn>
              </a:cxnLst>
              <a:rect l="0" t="0" r="r" b="b"/>
              <a:pathLst>
                <a:path w="225" h="224">
                  <a:moveTo>
                    <a:pt x="64" y="27"/>
                  </a:moveTo>
                  <a:cubicBezTo>
                    <a:pt x="111" y="0"/>
                    <a:pt x="171" y="16"/>
                    <a:pt x="198" y="63"/>
                  </a:cubicBezTo>
                  <a:cubicBezTo>
                    <a:pt x="225" y="110"/>
                    <a:pt x="209" y="170"/>
                    <a:pt x="162" y="197"/>
                  </a:cubicBezTo>
                  <a:cubicBezTo>
                    <a:pt x="115" y="224"/>
                    <a:pt x="55" y="208"/>
                    <a:pt x="28" y="161"/>
                  </a:cubicBezTo>
                  <a:cubicBezTo>
                    <a:pt x="0" y="114"/>
                    <a:pt x="17" y="54"/>
                    <a:pt x="64" y="27"/>
                  </a:cubicBezTo>
                  <a:close/>
                </a:path>
              </a:pathLst>
            </a:custGeom>
            <a:solidFill>
              <a:schemeClr val="accent2">
                <a:alpha val="70000"/>
              </a:schemeClr>
            </a:solidFill>
            <a:ln w="9525">
              <a:noFill/>
              <a:round/>
            </a:ln>
          </p:spPr>
          <p:txBody>
            <a:bodyPr vert="horz" wrap="square" lIns="91440" tIns="45720" rIns="91440" bIns="45720" numCol="1" anchor="t" anchorCtr="0" compatLnSpc="1"/>
            <a:lstStyle/>
            <a:p>
              <a:endParaRPr lang="en-US"/>
            </a:p>
          </p:txBody>
        </p:sp>
        <p:sp>
          <p:nvSpPr>
            <p:cNvPr id="57" name="Freeform 254"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p:nvPr/>
          </p:nvSpPr>
          <p:spPr bwMode="auto">
            <a:xfrm>
              <a:off x="6221659" y="4765674"/>
              <a:ext cx="841375" cy="844550"/>
            </a:xfrm>
            <a:custGeom>
              <a:avLst/>
              <a:gdLst>
                <a:gd name="T0" fmla="*/ 63 w 224"/>
                <a:gd name="T1" fmla="*/ 27 h 225"/>
                <a:gd name="T2" fmla="*/ 197 w 224"/>
                <a:gd name="T3" fmla="*/ 63 h 225"/>
                <a:gd name="T4" fmla="*/ 161 w 224"/>
                <a:gd name="T5" fmla="*/ 198 h 225"/>
                <a:gd name="T6" fmla="*/ 27 w 224"/>
                <a:gd name="T7" fmla="*/ 162 h 225"/>
                <a:gd name="T8" fmla="*/ 63 w 224"/>
                <a:gd name="T9" fmla="*/ 27 h 225"/>
              </a:gdLst>
              <a:ahLst/>
              <a:cxnLst>
                <a:cxn ang="0">
                  <a:pos x="T0" y="T1"/>
                </a:cxn>
                <a:cxn ang="0">
                  <a:pos x="T2" y="T3"/>
                </a:cxn>
                <a:cxn ang="0">
                  <a:pos x="T4" y="T5"/>
                </a:cxn>
                <a:cxn ang="0">
                  <a:pos x="T6" y="T7"/>
                </a:cxn>
                <a:cxn ang="0">
                  <a:pos x="T8" y="T9"/>
                </a:cxn>
              </a:cxnLst>
              <a:rect l="0" t="0" r="r" b="b"/>
              <a:pathLst>
                <a:path w="224" h="225">
                  <a:moveTo>
                    <a:pt x="63" y="27"/>
                  </a:moveTo>
                  <a:cubicBezTo>
                    <a:pt x="110" y="0"/>
                    <a:pt x="170" y="16"/>
                    <a:pt x="197" y="63"/>
                  </a:cubicBezTo>
                  <a:cubicBezTo>
                    <a:pt x="224" y="110"/>
                    <a:pt x="208" y="170"/>
                    <a:pt x="161" y="198"/>
                  </a:cubicBezTo>
                  <a:cubicBezTo>
                    <a:pt x="114" y="225"/>
                    <a:pt x="54" y="209"/>
                    <a:pt x="27" y="162"/>
                  </a:cubicBezTo>
                  <a:cubicBezTo>
                    <a:pt x="0" y="115"/>
                    <a:pt x="16" y="54"/>
                    <a:pt x="63" y="27"/>
                  </a:cubicBezTo>
                  <a:close/>
                </a:path>
              </a:pathLst>
            </a:custGeom>
            <a:solidFill>
              <a:schemeClr val="accent4">
                <a:alpha val="70000"/>
              </a:schemeClr>
            </a:solidFill>
            <a:ln w="9525">
              <a:noFill/>
              <a:round/>
            </a:ln>
          </p:spPr>
          <p:txBody>
            <a:bodyPr vert="horz" wrap="square" lIns="91440" tIns="45720" rIns="91440" bIns="45720" numCol="1" anchor="t" anchorCtr="0" compatLnSpc="1"/>
            <a:lstStyle/>
            <a:p>
              <a:endParaRPr lang="en-US"/>
            </a:p>
          </p:txBody>
        </p:sp>
        <p:sp>
          <p:nvSpPr>
            <p:cNvPr id="58" name="Freeform 255"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p:nvPr/>
          </p:nvSpPr>
          <p:spPr bwMode="auto">
            <a:xfrm>
              <a:off x="6191497" y="3348037"/>
              <a:ext cx="258763" cy="260350"/>
            </a:xfrm>
            <a:custGeom>
              <a:avLst/>
              <a:gdLst>
                <a:gd name="T0" fmla="*/ 20 w 69"/>
                <a:gd name="T1" fmla="*/ 8 h 69"/>
                <a:gd name="T2" fmla="*/ 61 w 69"/>
                <a:gd name="T3" fmla="*/ 19 h 69"/>
                <a:gd name="T4" fmla="*/ 50 w 69"/>
                <a:gd name="T5" fmla="*/ 61 h 69"/>
                <a:gd name="T6" fmla="*/ 9 w 69"/>
                <a:gd name="T7" fmla="*/ 50 h 69"/>
                <a:gd name="T8" fmla="*/ 20 w 69"/>
                <a:gd name="T9" fmla="*/ 8 h 69"/>
              </a:gdLst>
              <a:ahLst/>
              <a:cxnLst>
                <a:cxn ang="0">
                  <a:pos x="T0" y="T1"/>
                </a:cxn>
                <a:cxn ang="0">
                  <a:pos x="T2" y="T3"/>
                </a:cxn>
                <a:cxn ang="0">
                  <a:pos x="T4" y="T5"/>
                </a:cxn>
                <a:cxn ang="0">
                  <a:pos x="T6" y="T7"/>
                </a:cxn>
                <a:cxn ang="0">
                  <a:pos x="T8" y="T9"/>
                </a:cxn>
              </a:cxnLst>
              <a:rect l="0" t="0" r="r" b="b"/>
              <a:pathLst>
                <a:path w="69" h="69">
                  <a:moveTo>
                    <a:pt x="20" y="8"/>
                  </a:moveTo>
                  <a:cubicBezTo>
                    <a:pt x="34" y="0"/>
                    <a:pt x="53" y="5"/>
                    <a:pt x="61" y="19"/>
                  </a:cubicBezTo>
                  <a:cubicBezTo>
                    <a:pt x="69" y="34"/>
                    <a:pt x="64" y="52"/>
                    <a:pt x="50" y="61"/>
                  </a:cubicBezTo>
                  <a:cubicBezTo>
                    <a:pt x="35" y="69"/>
                    <a:pt x="17" y="64"/>
                    <a:pt x="9" y="50"/>
                  </a:cubicBezTo>
                  <a:cubicBezTo>
                    <a:pt x="0" y="35"/>
                    <a:pt x="5" y="17"/>
                    <a:pt x="20" y="8"/>
                  </a:cubicBezTo>
                  <a:close/>
                </a:path>
              </a:pathLst>
            </a:custGeom>
            <a:solidFill>
              <a:schemeClr val="accent5">
                <a:alpha val="70000"/>
              </a:schemeClr>
            </a:solidFill>
            <a:ln w="9525">
              <a:noFill/>
              <a:round/>
            </a:ln>
          </p:spPr>
          <p:txBody>
            <a:bodyPr vert="horz" wrap="square" lIns="91440" tIns="45720" rIns="91440" bIns="45720" numCol="1" anchor="t" anchorCtr="0" compatLnSpc="1"/>
            <a:lstStyle/>
            <a:p>
              <a:endParaRPr lang="en-US"/>
            </a:p>
          </p:txBody>
        </p:sp>
        <p:sp>
          <p:nvSpPr>
            <p:cNvPr id="59" name="Freeform 256"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p:nvPr/>
          </p:nvSpPr>
          <p:spPr bwMode="auto">
            <a:xfrm>
              <a:off x="6067672" y="1600199"/>
              <a:ext cx="323850" cy="327025"/>
            </a:xfrm>
            <a:custGeom>
              <a:avLst/>
              <a:gdLst>
                <a:gd name="T0" fmla="*/ 24 w 86"/>
                <a:gd name="T1" fmla="*/ 11 h 87"/>
                <a:gd name="T2" fmla="*/ 76 w 86"/>
                <a:gd name="T3" fmla="*/ 25 h 87"/>
                <a:gd name="T4" fmla="*/ 62 w 86"/>
                <a:gd name="T5" fmla="*/ 76 h 87"/>
                <a:gd name="T6" fmla="*/ 10 w 86"/>
                <a:gd name="T7" fmla="*/ 62 h 87"/>
                <a:gd name="T8" fmla="*/ 24 w 86"/>
                <a:gd name="T9" fmla="*/ 11 h 87"/>
              </a:gdLst>
              <a:ahLst/>
              <a:cxnLst>
                <a:cxn ang="0">
                  <a:pos x="T0" y="T1"/>
                </a:cxn>
                <a:cxn ang="0">
                  <a:pos x="T2" y="T3"/>
                </a:cxn>
                <a:cxn ang="0">
                  <a:pos x="T4" y="T5"/>
                </a:cxn>
                <a:cxn ang="0">
                  <a:pos x="T6" y="T7"/>
                </a:cxn>
                <a:cxn ang="0">
                  <a:pos x="T8" y="T9"/>
                </a:cxn>
              </a:cxnLst>
              <a:rect l="0" t="0" r="r" b="b"/>
              <a:pathLst>
                <a:path w="86" h="87">
                  <a:moveTo>
                    <a:pt x="24" y="11"/>
                  </a:moveTo>
                  <a:cubicBezTo>
                    <a:pt x="42" y="0"/>
                    <a:pt x="65" y="7"/>
                    <a:pt x="76" y="25"/>
                  </a:cubicBezTo>
                  <a:cubicBezTo>
                    <a:pt x="86" y="43"/>
                    <a:pt x="80" y="66"/>
                    <a:pt x="62" y="76"/>
                  </a:cubicBezTo>
                  <a:cubicBezTo>
                    <a:pt x="44" y="87"/>
                    <a:pt x="21" y="81"/>
                    <a:pt x="10" y="62"/>
                  </a:cubicBezTo>
                  <a:cubicBezTo>
                    <a:pt x="0" y="44"/>
                    <a:pt x="6" y="21"/>
                    <a:pt x="24" y="11"/>
                  </a:cubicBezTo>
                  <a:close/>
                </a:path>
              </a:pathLst>
            </a:custGeom>
            <a:solidFill>
              <a:schemeClr val="accent5">
                <a:alpha val="70000"/>
              </a:schemeClr>
            </a:solidFill>
            <a:ln w="9525">
              <a:noFill/>
              <a:round/>
            </a:ln>
          </p:spPr>
          <p:txBody>
            <a:bodyPr vert="horz" wrap="square" lIns="91440" tIns="45720" rIns="91440" bIns="45720" numCol="1" anchor="t" anchorCtr="0" compatLnSpc="1"/>
            <a:lstStyle/>
            <a:p>
              <a:endParaRPr lang="en-US"/>
            </a:p>
          </p:txBody>
        </p:sp>
        <p:sp>
          <p:nvSpPr>
            <p:cNvPr id="60" name="Freeform 257"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p:nvPr/>
          </p:nvSpPr>
          <p:spPr bwMode="auto">
            <a:xfrm>
              <a:off x="5127872" y="1852612"/>
              <a:ext cx="1352550" cy="1352550"/>
            </a:xfrm>
            <a:custGeom>
              <a:avLst/>
              <a:gdLst>
                <a:gd name="T0" fmla="*/ 101 w 360"/>
                <a:gd name="T1" fmla="*/ 316 h 360"/>
                <a:gd name="T2" fmla="*/ 43 w 360"/>
                <a:gd name="T3" fmla="*/ 101 h 360"/>
                <a:gd name="T4" fmla="*/ 259 w 360"/>
                <a:gd name="T5" fmla="*/ 43 h 360"/>
                <a:gd name="T6" fmla="*/ 316 w 360"/>
                <a:gd name="T7" fmla="*/ 259 h 360"/>
                <a:gd name="T8" fmla="*/ 101 w 360"/>
                <a:gd name="T9" fmla="*/ 316 h 360"/>
              </a:gdLst>
              <a:ahLst/>
              <a:cxnLst>
                <a:cxn ang="0">
                  <a:pos x="T0" y="T1"/>
                </a:cxn>
                <a:cxn ang="0">
                  <a:pos x="T2" y="T3"/>
                </a:cxn>
                <a:cxn ang="0">
                  <a:pos x="T4" y="T5"/>
                </a:cxn>
                <a:cxn ang="0">
                  <a:pos x="T6" y="T7"/>
                </a:cxn>
                <a:cxn ang="0">
                  <a:pos x="T8" y="T9"/>
                </a:cxn>
              </a:cxnLst>
              <a:rect l="0" t="0" r="r" b="b"/>
              <a:pathLst>
                <a:path w="360" h="360">
                  <a:moveTo>
                    <a:pt x="101" y="316"/>
                  </a:moveTo>
                  <a:cubicBezTo>
                    <a:pt x="26" y="273"/>
                    <a:pt x="0" y="176"/>
                    <a:pt x="43" y="101"/>
                  </a:cubicBezTo>
                  <a:cubicBezTo>
                    <a:pt x="87" y="26"/>
                    <a:pt x="183" y="0"/>
                    <a:pt x="259" y="43"/>
                  </a:cubicBezTo>
                  <a:cubicBezTo>
                    <a:pt x="334" y="87"/>
                    <a:pt x="360" y="183"/>
                    <a:pt x="316" y="259"/>
                  </a:cubicBezTo>
                  <a:cubicBezTo>
                    <a:pt x="273" y="334"/>
                    <a:pt x="177" y="360"/>
                    <a:pt x="101" y="316"/>
                  </a:cubicBezTo>
                  <a:close/>
                </a:path>
              </a:pathLst>
            </a:custGeom>
            <a:solidFill>
              <a:schemeClr val="accent4"/>
            </a:solidFill>
            <a:ln w="9525">
              <a:noFill/>
              <a:round/>
            </a:ln>
          </p:spPr>
          <p:txBody>
            <a:bodyPr vert="horz" wrap="square" lIns="91440" tIns="45720" rIns="91440" bIns="45720" numCol="1" anchor="t" anchorCtr="0" compatLnSpc="1"/>
            <a:lstStyle/>
            <a:p>
              <a:endParaRPr lang="en-US"/>
            </a:p>
          </p:txBody>
        </p:sp>
        <p:sp>
          <p:nvSpPr>
            <p:cNvPr id="61" name="Freeform 258"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p:nvPr/>
          </p:nvSpPr>
          <p:spPr bwMode="auto">
            <a:xfrm>
              <a:off x="7176530" y="3150392"/>
              <a:ext cx="846138" cy="846138"/>
            </a:xfrm>
            <a:custGeom>
              <a:avLst/>
              <a:gdLst>
                <a:gd name="T0" fmla="*/ 63 w 225"/>
                <a:gd name="T1" fmla="*/ 27 h 225"/>
                <a:gd name="T2" fmla="*/ 197 w 225"/>
                <a:gd name="T3" fmla="*/ 63 h 225"/>
                <a:gd name="T4" fmla="*/ 161 w 225"/>
                <a:gd name="T5" fmla="*/ 198 h 225"/>
                <a:gd name="T6" fmla="*/ 27 w 225"/>
                <a:gd name="T7" fmla="*/ 162 h 225"/>
                <a:gd name="T8" fmla="*/ 63 w 225"/>
                <a:gd name="T9" fmla="*/ 27 h 225"/>
              </a:gdLst>
              <a:ahLst/>
              <a:cxnLst>
                <a:cxn ang="0">
                  <a:pos x="T0" y="T1"/>
                </a:cxn>
                <a:cxn ang="0">
                  <a:pos x="T2" y="T3"/>
                </a:cxn>
                <a:cxn ang="0">
                  <a:pos x="T4" y="T5"/>
                </a:cxn>
                <a:cxn ang="0">
                  <a:pos x="T6" y="T7"/>
                </a:cxn>
                <a:cxn ang="0">
                  <a:pos x="T8" y="T9"/>
                </a:cxn>
              </a:cxnLst>
              <a:rect l="0" t="0" r="r" b="b"/>
              <a:pathLst>
                <a:path w="225" h="225">
                  <a:moveTo>
                    <a:pt x="63" y="27"/>
                  </a:moveTo>
                  <a:cubicBezTo>
                    <a:pt x="110" y="0"/>
                    <a:pt x="170" y="16"/>
                    <a:pt x="197" y="63"/>
                  </a:cubicBezTo>
                  <a:cubicBezTo>
                    <a:pt x="225" y="110"/>
                    <a:pt x="208" y="170"/>
                    <a:pt x="161" y="198"/>
                  </a:cubicBezTo>
                  <a:cubicBezTo>
                    <a:pt x="114" y="225"/>
                    <a:pt x="54" y="209"/>
                    <a:pt x="27" y="162"/>
                  </a:cubicBezTo>
                  <a:cubicBezTo>
                    <a:pt x="0" y="115"/>
                    <a:pt x="16" y="55"/>
                    <a:pt x="63" y="27"/>
                  </a:cubicBezTo>
                  <a:close/>
                </a:path>
              </a:pathLst>
            </a:custGeom>
            <a:solidFill>
              <a:schemeClr val="accent4"/>
            </a:solidFill>
            <a:ln w="9525">
              <a:noFill/>
              <a:round/>
            </a:ln>
          </p:spPr>
          <p:txBody>
            <a:bodyPr vert="horz" wrap="square" lIns="91440" tIns="45720" rIns="91440" bIns="45720" numCol="1" anchor="t" anchorCtr="0" compatLnSpc="1"/>
            <a:lstStyle/>
            <a:p>
              <a:endParaRPr lang="en-US"/>
            </a:p>
          </p:txBody>
        </p:sp>
        <p:sp>
          <p:nvSpPr>
            <p:cNvPr id="62" name="Freeform 259"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p:nvPr/>
          </p:nvSpPr>
          <p:spPr bwMode="auto">
            <a:xfrm>
              <a:off x="6450259" y="1379537"/>
              <a:ext cx="944563" cy="942975"/>
            </a:xfrm>
            <a:custGeom>
              <a:avLst/>
              <a:gdLst>
                <a:gd name="T0" fmla="*/ 180 w 251"/>
                <a:gd name="T1" fmla="*/ 221 h 251"/>
                <a:gd name="T2" fmla="*/ 30 w 251"/>
                <a:gd name="T3" fmla="*/ 180 h 251"/>
                <a:gd name="T4" fmla="*/ 70 w 251"/>
                <a:gd name="T5" fmla="*/ 30 h 251"/>
                <a:gd name="T6" fmla="*/ 221 w 251"/>
                <a:gd name="T7" fmla="*/ 70 h 251"/>
                <a:gd name="T8" fmla="*/ 180 w 251"/>
                <a:gd name="T9" fmla="*/ 221 h 251"/>
              </a:gdLst>
              <a:ahLst/>
              <a:cxnLst>
                <a:cxn ang="0">
                  <a:pos x="T0" y="T1"/>
                </a:cxn>
                <a:cxn ang="0">
                  <a:pos x="T2" y="T3"/>
                </a:cxn>
                <a:cxn ang="0">
                  <a:pos x="T4" y="T5"/>
                </a:cxn>
                <a:cxn ang="0">
                  <a:pos x="T6" y="T7"/>
                </a:cxn>
                <a:cxn ang="0">
                  <a:pos x="T8" y="T9"/>
                </a:cxn>
              </a:cxnLst>
              <a:rect l="0" t="0" r="r" b="b"/>
              <a:pathLst>
                <a:path w="251" h="251">
                  <a:moveTo>
                    <a:pt x="180" y="221"/>
                  </a:moveTo>
                  <a:cubicBezTo>
                    <a:pt x="128" y="251"/>
                    <a:pt x="60" y="233"/>
                    <a:pt x="30" y="180"/>
                  </a:cubicBezTo>
                  <a:cubicBezTo>
                    <a:pt x="0" y="128"/>
                    <a:pt x="18" y="60"/>
                    <a:pt x="70" y="30"/>
                  </a:cubicBezTo>
                  <a:cubicBezTo>
                    <a:pt x="123" y="0"/>
                    <a:pt x="190" y="18"/>
                    <a:pt x="221" y="70"/>
                  </a:cubicBezTo>
                  <a:cubicBezTo>
                    <a:pt x="251" y="123"/>
                    <a:pt x="233" y="190"/>
                    <a:pt x="180" y="221"/>
                  </a:cubicBezTo>
                  <a:close/>
                </a:path>
              </a:pathLst>
            </a:custGeom>
            <a:solidFill>
              <a:schemeClr val="accent6"/>
            </a:solidFill>
            <a:ln w="9525">
              <a:noFill/>
              <a:round/>
            </a:ln>
          </p:spPr>
          <p:txBody>
            <a:bodyPr vert="horz" wrap="square" lIns="91440" tIns="45720" rIns="91440" bIns="45720" numCol="1" anchor="t" anchorCtr="0" compatLnSpc="1"/>
            <a:lstStyle/>
            <a:p>
              <a:endParaRPr lang="en-US"/>
            </a:p>
          </p:txBody>
        </p:sp>
        <p:sp>
          <p:nvSpPr>
            <p:cNvPr id="63" name="Oval 260"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a:spLocks noChangeArrowheads="1"/>
            </p:cNvSpPr>
            <p:nvPr/>
          </p:nvSpPr>
          <p:spPr bwMode="auto">
            <a:xfrm>
              <a:off x="3770559" y="2484437"/>
              <a:ext cx="931863" cy="931863"/>
            </a:xfrm>
            <a:prstGeom prst="ellipse">
              <a:avLst/>
            </a:prstGeom>
            <a:solidFill>
              <a:schemeClr val="accent2"/>
            </a:solidFill>
            <a:ln w="9525">
              <a:noFill/>
              <a:round/>
            </a:ln>
          </p:spPr>
          <p:txBody>
            <a:bodyPr vert="horz" wrap="square" lIns="91440" tIns="45720" rIns="91440" bIns="45720" numCol="1" anchor="t" anchorCtr="0" compatLnSpc="1"/>
            <a:lstStyle/>
            <a:p>
              <a:endParaRPr lang="en-US"/>
            </a:p>
          </p:txBody>
        </p:sp>
        <p:sp>
          <p:nvSpPr>
            <p:cNvPr id="64" name="Freeform 261"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p:nvPr/>
          </p:nvSpPr>
          <p:spPr bwMode="auto">
            <a:xfrm>
              <a:off x="4083297" y="4367212"/>
              <a:ext cx="1017588" cy="1017588"/>
            </a:xfrm>
            <a:custGeom>
              <a:avLst/>
              <a:gdLst>
                <a:gd name="T0" fmla="*/ 76 w 271"/>
                <a:gd name="T1" fmla="*/ 33 h 271"/>
                <a:gd name="T2" fmla="*/ 238 w 271"/>
                <a:gd name="T3" fmla="*/ 76 h 271"/>
                <a:gd name="T4" fmla="*/ 195 w 271"/>
                <a:gd name="T5" fmla="*/ 238 h 271"/>
                <a:gd name="T6" fmla="*/ 33 w 271"/>
                <a:gd name="T7" fmla="*/ 195 h 271"/>
                <a:gd name="T8" fmla="*/ 76 w 271"/>
                <a:gd name="T9" fmla="*/ 33 h 271"/>
              </a:gdLst>
              <a:ahLst/>
              <a:cxnLst>
                <a:cxn ang="0">
                  <a:pos x="T0" y="T1"/>
                </a:cxn>
                <a:cxn ang="0">
                  <a:pos x="T2" y="T3"/>
                </a:cxn>
                <a:cxn ang="0">
                  <a:pos x="T4" y="T5"/>
                </a:cxn>
                <a:cxn ang="0">
                  <a:pos x="T6" y="T7"/>
                </a:cxn>
                <a:cxn ang="0">
                  <a:pos x="T8" y="T9"/>
                </a:cxn>
              </a:cxnLst>
              <a:rect l="0" t="0" r="r" b="b"/>
              <a:pathLst>
                <a:path w="271" h="271">
                  <a:moveTo>
                    <a:pt x="76" y="33"/>
                  </a:moveTo>
                  <a:cubicBezTo>
                    <a:pt x="133" y="0"/>
                    <a:pt x="205" y="20"/>
                    <a:pt x="238" y="76"/>
                  </a:cubicBezTo>
                  <a:cubicBezTo>
                    <a:pt x="271" y="133"/>
                    <a:pt x="251" y="206"/>
                    <a:pt x="195" y="238"/>
                  </a:cubicBezTo>
                  <a:cubicBezTo>
                    <a:pt x="138" y="271"/>
                    <a:pt x="66" y="251"/>
                    <a:pt x="33" y="195"/>
                  </a:cubicBezTo>
                  <a:cubicBezTo>
                    <a:pt x="0" y="138"/>
                    <a:pt x="20" y="66"/>
                    <a:pt x="76" y="33"/>
                  </a:cubicBezTo>
                  <a:close/>
                </a:path>
              </a:pathLst>
            </a:custGeom>
            <a:solidFill>
              <a:schemeClr val="accent3"/>
            </a:solidFill>
            <a:ln w="9525">
              <a:noFill/>
              <a:round/>
            </a:ln>
          </p:spPr>
          <p:txBody>
            <a:bodyPr vert="horz" wrap="square" lIns="91440" tIns="45720" rIns="91440" bIns="45720" numCol="1" anchor="t" anchorCtr="0" compatLnSpc="1"/>
            <a:lstStyle/>
            <a:p>
              <a:endParaRPr lang="en-US"/>
            </a:p>
          </p:txBody>
        </p:sp>
        <p:sp>
          <p:nvSpPr>
            <p:cNvPr id="66" name="Freeform 262"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p:nvPr/>
          </p:nvSpPr>
          <p:spPr bwMode="auto">
            <a:xfrm>
              <a:off x="7372597" y="2105024"/>
              <a:ext cx="992188" cy="992188"/>
            </a:xfrm>
            <a:custGeom>
              <a:avLst/>
              <a:gdLst>
                <a:gd name="T0" fmla="*/ 190 w 264"/>
                <a:gd name="T1" fmla="*/ 32 h 264"/>
                <a:gd name="T2" fmla="*/ 232 w 264"/>
                <a:gd name="T3" fmla="*/ 190 h 264"/>
                <a:gd name="T4" fmla="*/ 74 w 264"/>
                <a:gd name="T5" fmla="*/ 232 h 264"/>
                <a:gd name="T6" fmla="*/ 32 w 264"/>
                <a:gd name="T7" fmla="*/ 74 h 264"/>
                <a:gd name="T8" fmla="*/ 190 w 264"/>
                <a:gd name="T9" fmla="*/ 32 h 264"/>
              </a:gdLst>
              <a:ahLst/>
              <a:cxnLst>
                <a:cxn ang="0">
                  <a:pos x="T0" y="T1"/>
                </a:cxn>
                <a:cxn ang="0">
                  <a:pos x="T2" y="T3"/>
                </a:cxn>
                <a:cxn ang="0">
                  <a:pos x="T4" y="T5"/>
                </a:cxn>
                <a:cxn ang="0">
                  <a:pos x="T6" y="T7"/>
                </a:cxn>
                <a:cxn ang="0">
                  <a:pos x="T8" y="T9"/>
                </a:cxn>
              </a:cxnLst>
              <a:rect l="0" t="0" r="r" b="b"/>
              <a:pathLst>
                <a:path w="264" h="264">
                  <a:moveTo>
                    <a:pt x="190" y="32"/>
                  </a:moveTo>
                  <a:cubicBezTo>
                    <a:pt x="245" y="64"/>
                    <a:pt x="264" y="134"/>
                    <a:pt x="232" y="190"/>
                  </a:cubicBezTo>
                  <a:cubicBezTo>
                    <a:pt x="200" y="245"/>
                    <a:pt x="129" y="264"/>
                    <a:pt x="74" y="232"/>
                  </a:cubicBezTo>
                  <a:cubicBezTo>
                    <a:pt x="19" y="200"/>
                    <a:pt x="0" y="129"/>
                    <a:pt x="32" y="74"/>
                  </a:cubicBezTo>
                  <a:cubicBezTo>
                    <a:pt x="64" y="19"/>
                    <a:pt x="134" y="0"/>
                    <a:pt x="190" y="32"/>
                  </a:cubicBezTo>
                  <a:close/>
                </a:path>
              </a:pathLst>
            </a:custGeom>
            <a:solidFill>
              <a:schemeClr val="accent5"/>
            </a:solidFill>
            <a:ln w="9525">
              <a:noFill/>
              <a:round/>
            </a:ln>
          </p:spPr>
          <p:txBody>
            <a:bodyPr vert="horz" wrap="square" lIns="91440" tIns="45720" rIns="91440" bIns="45720" numCol="1" anchor="t" anchorCtr="0" compatLnSpc="1"/>
            <a:lstStyle/>
            <a:p>
              <a:endParaRPr lang="en-US"/>
            </a:p>
          </p:txBody>
        </p:sp>
        <p:sp>
          <p:nvSpPr>
            <p:cNvPr id="67" name="Oval 263"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a:spLocks noChangeArrowheads="1"/>
            </p:cNvSpPr>
            <p:nvPr/>
          </p:nvSpPr>
          <p:spPr bwMode="auto">
            <a:xfrm>
              <a:off x="7699622" y="4006849"/>
              <a:ext cx="866775" cy="866775"/>
            </a:xfrm>
            <a:prstGeom prst="ellipse">
              <a:avLst/>
            </a:prstGeom>
            <a:solidFill>
              <a:schemeClr val="accent1"/>
            </a:solidFill>
            <a:ln w="9525">
              <a:noFill/>
              <a:round/>
            </a:ln>
          </p:spPr>
          <p:txBody>
            <a:bodyPr vert="horz" wrap="square" lIns="91440" tIns="45720" rIns="91440" bIns="45720" numCol="1" anchor="t" anchorCtr="0" compatLnSpc="1"/>
            <a:lstStyle/>
            <a:p>
              <a:endParaRPr lang="en-US"/>
            </a:p>
          </p:txBody>
        </p:sp>
        <p:grpSp>
          <p:nvGrpSpPr>
            <p:cNvPr id="68" name="Group 264"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7903409" y="4220942"/>
              <a:ext cx="464344" cy="465138"/>
              <a:chOff x="9145588" y="4435475"/>
              <a:chExt cx="464344" cy="465138"/>
            </a:xfrm>
            <a:solidFill>
              <a:schemeClr val="bg1"/>
            </a:solidFill>
          </p:grpSpPr>
          <p:sp>
            <p:nvSpPr>
              <p:cNvPr id="69"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70"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71"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72"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73"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74"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75"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76"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77"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nvGrpSpPr>
            <p:cNvPr id="78" name="Group 265"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4004318" y="2751728"/>
              <a:ext cx="464344" cy="450850"/>
              <a:chOff x="8216107" y="4449763"/>
              <a:chExt cx="464344" cy="450850"/>
            </a:xfrm>
            <a:solidFill>
              <a:schemeClr val="bg1"/>
            </a:solidFill>
          </p:grpSpPr>
          <p:sp>
            <p:nvSpPr>
              <p:cNvPr id="79" name="AutoShape 16"/>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80" name="AutoShape 17"/>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81" name="Group 266"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4360709" y="4667073"/>
              <a:ext cx="465138" cy="435769"/>
              <a:chOff x="5368132" y="3540125"/>
              <a:chExt cx="465138" cy="435769"/>
            </a:xfrm>
            <a:solidFill>
              <a:schemeClr val="bg1"/>
            </a:solidFill>
          </p:grpSpPr>
          <p:sp>
            <p:nvSpPr>
              <p:cNvPr id="82"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83"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84" name="Group 267"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7723022" y="2368549"/>
              <a:ext cx="319088" cy="465138"/>
              <a:chOff x="3582988" y="3510757"/>
              <a:chExt cx="319088" cy="465138"/>
            </a:xfrm>
            <a:solidFill>
              <a:schemeClr val="bg1"/>
            </a:solidFill>
          </p:grpSpPr>
          <p:sp>
            <p:nvSpPr>
              <p:cNvPr id="85"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86"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nvGrpSpPr>
            <p:cNvPr id="87" name="Group 268"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5571578" y="2341781"/>
              <a:ext cx="465138" cy="391319"/>
              <a:chOff x="5368132" y="2625725"/>
              <a:chExt cx="465138" cy="391319"/>
            </a:xfrm>
            <a:solidFill>
              <a:schemeClr val="bg1"/>
            </a:solidFill>
          </p:grpSpPr>
          <p:sp>
            <p:nvSpPr>
              <p:cNvPr id="88"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89"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90"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91" name="Group 269"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GrpSpPr/>
            <p:nvPr/>
          </p:nvGrpSpPr>
          <p:grpSpPr>
            <a:xfrm>
              <a:off x="6687988" y="1668858"/>
              <a:ext cx="464344" cy="362744"/>
              <a:chOff x="2581275" y="1710532"/>
              <a:chExt cx="464344" cy="362744"/>
            </a:xfrm>
            <a:solidFill>
              <a:schemeClr val="bg1"/>
            </a:solidFill>
          </p:grpSpPr>
          <p:sp>
            <p:nvSpPr>
              <p:cNvPr id="92"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93"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94"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95"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96"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97"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98"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99" name="Freeform 270"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a:spLocks noEditPoints="1"/>
            </p:cNvSpPr>
            <p:nvPr/>
          </p:nvSpPr>
          <p:spPr bwMode="auto">
            <a:xfrm>
              <a:off x="6599288" y="2821299"/>
              <a:ext cx="374026" cy="374026"/>
            </a:xfrm>
            <a:custGeom>
              <a:avLst/>
              <a:gdLst>
                <a:gd name="T0" fmla="*/ 46 w 91"/>
                <a:gd name="T1" fmla="*/ 0 h 91"/>
                <a:gd name="T2" fmla="*/ 78 w 91"/>
                <a:gd name="T3" fmla="*/ 14 h 91"/>
                <a:gd name="T4" fmla="*/ 91 w 91"/>
                <a:gd name="T5" fmla="*/ 46 h 91"/>
                <a:gd name="T6" fmla="*/ 78 w 91"/>
                <a:gd name="T7" fmla="*/ 78 h 91"/>
                <a:gd name="T8" fmla="*/ 46 w 91"/>
                <a:gd name="T9" fmla="*/ 91 h 91"/>
                <a:gd name="T10" fmla="*/ 13 w 91"/>
                <a:gd name="T11" fmla="*/ 78 h 91"/>
                <a:gd name="T12" fmla="*/ 0 w 91"/>
                <a:gd name="T13" fmla="*/ 46 h 91"/>
                <a:gd name="T14" fmla="*/ 13 w 91"/>
                <a:gd name="T15" fmla="*/ 14 h 91"/>
                <a:gd name="T16" fmla="*/ 46 w 91"/>
                <a:gd name="T17" fmla="*/ 0 h 91"/>
                <a:gd name="T18" fmla="*/ 63 w 91"/>
                <a:gd name="T19" fmla="*/ 51 h 91"/>
                <a:gd name="T20" fmla="*/ 64 w 91"/>
                <a:gd name="T21" fmla="*/ 41 h 91"/>
                <a:gd name="T22" fmla="*/ 52 w 91"/>
                <a:gd name="T23" fmla="*/ 34 h 91"/>
                <a:gd name="T24" fmla="*/ 41 w 91"/>
                <a:gd name="T25" fmla="*/ 27 h 91"/>
                <a:gd name="T26" fmla="*/ 32 w 91"/>
                <a:gd name="T27" fmla="*/ 32 h 91"/>
                <a:gd name="T28" fmla="*/ 32 w 91"/>
                <a:gd name="T29" fmla="*/ 46 h 91"/>
                <a:gd name="T30" fmla="*/ 32 w 91"/>
                <a:gd name="T31" fmla="*/ 59 h 91"/>
                <a:gd name="T32" fmla="*/ 40 w 91"/>
                <a:gd name="T33" fmla="*/ 65 h 91"/>
                <a:gd name="T34" fmla="*/ 52 w 91"/>
                <a:gd name="T35" fmla="*/ 58 h 91"/>
                <a:gd name="T36" fmla="*/ 63 w 91"/>
                <a:gd name="T37" fmla="*/ 51 h 91"/>
                <a:gd name="T38" fmla="*/ 66 w 91"/>
                <a:gd name="T39" fmla="*/ 25 h 91"/>
                <a:gd name="T40" fmla="*/ 46 w 91"/>
                <a:gd name="T41" fmla="*/ 16 h 91"/>
                <a:gd name="T42" fmla="*/ 25 w 91"/>
                <a:gd name="T43" fmla="*/ 25 h 91"/>
                <a:gd name="T44" fmla="*/ 16 w 91"/>
                <a:gd name="T45" fmla="*/ 46 h 91"/>
                <a:gd name="T46" fmla="*/ 25 w 91"/>
                <a:gd name="T47" fmla="*/ 67 h 91"/>
                <a:gd name="T48" fmla="*/ 46 w 91"/>
                <a:gd name="T49" fmla="*/ 75 h 91"/>
                <a:gd name="T50" fmla="*/ 66 w 91"/>
                <a:gd name="T51" fmla="*/ 67 h 91"/>
                <a:gd name="T52" fmla="*/ 75 w 91"/>
                <a:gd name="T53" fmla="*/ 46 h 91"/>
                <a:gd name="T54" fmla="*/ 66 w 91"/>
                <a:gd name="T55" fmla="*/ 2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 h="91">
                  <a:moveTo>
                    <a:pt x="46" y="0"/>
                  </a:moveTo>
                  <a:cubicBezTo>
                    <a:pt x="58" y="0"/>
                    <a:pt x="70" y="5"/>
                    <a:pt x="78" y="14"/>
                  </a:cubicBezTo>
                  <a:cubicBezTo>
                    <a:pt x="86" y="22"/>
                    <a:pt x="91" y="33"/>
                    <a:pt x="91" y="46"/>
                  </a:cubicBezTo>
                  <a:cubicBezTo>
                    <a:pt x="91" y="58"/>
                    <a:pt x="86" y="70"/>
                    <a:pt x="78" y="78"/>
                  </a:cubicBezTo>
                  <a:cubicBezTo>
                    <a:pt x="70" y="86"/>
                    <a:pt x="58" y="91"/>
                    <a:pt x="46" y="91"/>
                  </a:cubicBezTo>
                  <a:cubicBezTo>
                    <a:pt x="33" y="91"/>
                    <a:pt x="22" y="86"/>
                    <a:pt x="13" y="78"/>
                  </a:cubicBezTo>
                  <a:cubicBezTo>
                    <a:pt x="5" y="70"/>
                    <a:pt x="0" y="58"/>
                    <a:pt x="0" y="46"/>
                  </a:cubicBezTo>
                  <a:cubicBezTo>
                    <a:pt x="0" y="33"/>
                    <a:pt x="5" y="22"/>
                    <a:pt x="13" y="14"/>
                  </a:cubicBezTo>
                  <a:cubicBezTo>
                    <a:pt x="22" y="5"/>
                    <a:pt x="33" y="0"/>
                    <a:pt x="46" y="0"/>
                  </a:cubicBezTo>
                  <a:close/>
                  <a:moveTo>
                    <a:pt x="63" y="51"/>
                  </a:moveTo>
                  <a:cubicBezTo>
                    <a:pt x="68" y="48"/>
                    <a:pt x="69" y="44"/>
                    <a:pt x="64" y="41"/>
                  </a:cubicBezTo>
                  <a:cubicBezTo>
                    <a:pt x="60" y="39"/>
                    <a:pt x="56" y="36"/>
                    <a:pt x="52" y="34"/>
                  </a:cubicBezTo>
                  <a:cubicBezTo>
                    <a:pt x="48" y="32"/>
                    <a:pt x="44" y="30"/>
                    <a:pt x="41" y="27"/>
                  </a:cubicBezTo>
                  <a:cubicBezTo>
                    <a:pt x="36" y="25"/>
                    <a:pt x="32" y="26"/>
                    <a:pt x="32" y="32"/>
                  </a:cubicBezTo>
                  <a:cubicBezTo>
                    <a:pt x="32" y="36"/>
                    <a:pt x="32" y="41"/>
                    <a:pt x="32" y="46"/>
                  </a:cubicBezTo>
                  <a:cubicBezTo>
                    <a:pt x="32" y="50"/>
                    <a:pt x="32" y="55"/>
                    <a:pt x="32" y="59"/>
                  </a:cubicBezTo>
                  <a:cubicBezTo>
                    <a:pt x="32" y="64"/>
                    <a:pt x="35" y="67"/>
                    <a:pt x="40" y="65"/>
                  </a:cubicBezTo>
                  <a:cubicBezTo>
                    <a:pt x="44" y="62"/>
                    <a:pt x="48" y="60"/>
                    <a:pt x="52" y="58"/>
                  </a:cubicBezTo>
                  <a:cubicBezTo>
                    <a:pt x="56" y="55"/>
                    <a:pt x="60" y="53"/>
                    <a:pt x="63" y="51"/>
                  </a:cubicBezTo>
                  <a:close/>
                  <a:moveTo>
                    <a:pt x="66" y="25"/>
                  </a:moveTo>
                  <a:cubicBezTo>
                    <a:pt x="61" y="20"/>
                    <a:pt x="54" y="16"/>
                    <a:pt x="46" y="16"/>
                  </a:cubicBezTo>
                  <a:cubicBezTo>
                    <a:pt x="38" y="16"/>
                    <a:pt x="30" y="20"/>
                    <a:pt x="25" y="25"/>
                  </a:cubicBezTo>
                  <a:cubicBezTo>
                    <a:pt x="20" y="30"/>
                    <a:pt x="16" y="38"/>
                    <a:pt x="16" y="46"/>
                  </a:cubicBezTo>
                  <a:cubicBezTo>
                    <a:pt x="16" y="54"/>
                    <a:pt x="20" y="61"/>
                    <a:pt x="25" y="67"/>
                  </a:cubicBezTo>
                  <a:cubicBezTo>
                    <a:pt x="30" y="72"/>
                    <a:pt x="38" y="75"/>
                    <a:pt x="46" y="75"/>
                  </a:cubicBezTo>
                  <a:cubicBezTo>
                    <a:pt x="54" y="75"/>
                    <a:pt x="61" y="72"/>
                    <a:pt x="66" y="67"/>
                  </a:cubicBezTo>
                  <a:cubicBezTo>
                    <a:pt x="72" y="61"/>
                    <a:pt x="75" y="54"/>
                    <a:pt x="75" y="46"/>
                  </a:cubicBezTo>
                  <a:cubicBezTo>
                    <a:pt x="75" y="38"/>
                    <a:pt x="72" y="30"/>
                    <a:pt x="66" y="25"/>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00" name="Freeform 271"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a:spLocks noEditPoints="1"/>
            </p:cNvSpPr>
            <p:nvPr/>
          </p:nvSpPr>
          <p:spPr bwMode="auto">
            <a:xfrm>
              <a:off x="7413794" y="3377042"/>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01" name="Freeform 272"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a:spLocks noEditPoints="1"/>
            </p:cNvSpPr>
            <p:nvPr/>
          </p:nvSpPr>
          <p:spPr bwMode="auto">
            <a:xfrm>
              <a:off x="6343870" y="410284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02" name="Freeform 273"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a:spLocks noEditPoints="1"/>
            </p:cNvSpPr>
            <p:nvPr/>
          </p:nvSpPr>
          <p:spPr bwMode="auto">
            <a:xfrm>
              <a:off x="5407634" y="3610779"/>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03" name="Freeform 274"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a:spLocks noEditPoints="1"/>
            </p:cNvSpPr>
            <p:nvPr/>
          </p:nvSpPr>
          <p:spPr bwMode="auto">
            <a:xfrm>
              <a:off x="5437306" y="4895190"/>
              <a:ext cx="332043" cy="459900"/>
            </a:xfrm>
            <a:custGeom>
              <a:avLst/>
              <a:gdLst>
                <a:gd name="T0" fmla="*/ 62 w 81"/>
                <a:gd name="T1" fmla="*/ 37 h 112"/>
                <a:gd name="T2" fmla="*/ 74 w 81"/>
                <a:gd name="T3" fmla="*/ 36 h 112"/>
                <a:gd name="T4" fmla="*/ 69 w 81"/>
                <a:gd name="T5" fmla="*/ 43 h 112"/>
                <a:gd name="T6" fmla="*/ 69 w 81"/>
                <a:gd name="T7" fmla="*/ 100 h 112"/>
                <a:gd name="T8" fmla="*/ 12 w 81"/>
                <a:gd name="T9" fmla="*/ 100 h 112"/>
                <a:gd name="T10" fmla="*/ 12 w 81"/>
                <a:gd name="T11" fmla="*/ 43 h 112"/>
                <a:gd name="T12" fmla="*/ 36 w 81"/>
                <a:gd name="T13" fmla="*/ 27 h 112"/>
                <a:gd name="T14" fmla="*/ 29 w 81"/>
                <a:gd name="T15" fmla="*/ 21 h 112"/>
                <a:gd name="T16" fmla="*/ 22 w 81"/>
                <a:gd name="T17" fmla="*/ 12 h 112"/>
                <a:gd name="T18" fmla="*/ 41 w 81"/>
                <a:gd name="T19" fmla="*/ 0 h 112"/>
                <a:gd name="T20" fmla="*/ 59 w 81"/>
                <a:gd name="T21" fmla="*/ 12 h 112"/>
                <a:gd name="T22" fmla="*/ 52 w 81"/>
                <a:gd name="T23" fmla="*/ 21 h 112"/>
                <a:gd name="T24" fmla="*/ 45 w 81"/>
                <a:gd name="T25" fmla="*/ 27 h 112"/>
                <a:gd name="T26" fmla="*/ 29 w 81"/>
                <a:gd name="T27" fmla="*/ 15 h 112"/>
                <a:gd name="T28" fmla="*/ 52 w 81"/>
                <a:gd name="T29" fmla="*/ 14 h 112"/>
                <a:gd name="T30" fmla="*/ 53 w 81"/>
                <a:gd name="T31" fmla="*/ 12 h 112"/>
                <a:gd name="T32" fmla="*/ 41 w 81"/>
                <a:gd name="T33" fmla="*/ 5 h 112"/>
                <a:gd name="T34" fmla="*/ 28 w 81"/>
                <a:gd name="T35" fmla="*/ 12 h 112"/>
                <a:gd name="T36" fmla="*/ 20 w 81"/>
                <a:gd name="T37" fmla="*/ 53 h 112"/>
                <a:gd name="T38" fmla="*/ 27 w 81"/>
                <a:gd name="T39" fmla="*/ 56 h 112"/>
                <a:gd name="T40" fmla="*/ 20 w 81"/>
                <a:gd name="T41" fmla="*/ 53 h 112"/>
                <a:gd name="T42" fmla="*/ 27 w 81"/>
                <a:gd name="T43" fmla="*/ 87 h 112"/>
                <a:gd name="T44" fmla="*/ 20 w 81"/>
                <a:gd name="T45" fmla="*/ 90 h 112"/>
                <a:gd name="T46" fmla="*/ 61 w 81"/>
                <a:gd name="T47" fmla="*/ 90 h 112"/>
                <a:gd name="T48" fmla="*/ 54 w 81"/>
                <a:gd name="T49" fmla="*/ 87 h 112"/>
                <a:gd name="T50" fmla="*/ 61 w 81"/>
                <a:gd name="T51" fmla="*/ 90 h 112"/>
                <a:gd name="T52" fmla="*/ 61 w 81"/>
                <a:gd name="T53" fmla="*/ 70 h 112"/>
                <a:gd name="T54" fmla="*/ 68 w 81"/>
                <a:gd name="T55" fmla="*/ 73 h 112"/>
                <a:gd name="T56" fmla="*/ 42 w 81"/>
                <a:gd name="T57" fmla="*/ 99 h 112"/>
                <a:gd name="T58" fmla="*/ 39 w 81"/>
                <a:gd name="T59" fmla="*/ 92 h 112"/>
                <a:gd name="T60" fmla="*/ 42 w 81"/>
                <a:gd name="T61" fmla="*/ 99 h 112"/>
                <a:gd name="T62" fmla="*/ 20 w 81"/>
                <a:gd name="T63" fmla="*/ 73 h 112"/>
                <a:gd name="T64" fmla="*/ 13 w 81"/>
                <a:gd name="T65" fmla="*/ 70 h 112"/>
                <a:gd name="T66" fmla="*/ 39 w 81"/>
                <a:gd name="T67" fmla="*/ 44 h 112"/>
                <a:gd name="T68" fmla="*/ 42 w 81"/>
                <a:gd name="T69" fmla="*/ 51 h 112"/>
                <a:gd name="T70" fmla="*/ 39 w 81"/>
                <a:gd name="T71" fmla="*/ 44 h 112"/>
                <a:gd name="T72" fmla="*/ 45 w 81"/>
                <a:gd name="T73" fmla="*/ 68 h 112"/>
                <a:gd name="T74" fmla="*/ 54 w 81"/>
                <a:gd name="T75" fmla="*/ 49 h 112"/>
                <a:gd name="T76" fmla="*/ 38 w 81"/>
                <a:gd name="T77" fmla="*/ 67 h 112"/>
                <a:gd name="T78" fmla="*/ 43 w 81"/>
                <a:gd name="T79" fmla="*/ 78 h 112"/>
                <a:gd name="T80" fmla="*/ 58 w 81"/>
                <a:gd name="T81" fmla="*/ 82 h 112"/>
                <a:gd name="T82" fmla="*/ 46 w 81"/>
                <a:gd name="T83" fmla="*/ 73 h 112"/>
                <a:gd name="T84" fmla="*/ 61 w 81"/>
                <a:gd name="T85" fmla="*/ 51 h 112"/>
                <a:gd name="T86" fmla="*/ 20 w 81"/>
                <a:gd name="T87" fmla="*/ 51 h 112"/>
                <a:gd name="T88" fmla="*/ 20 w 81"/>
                <a:gd name="T89" fmla="*/ 92 h 112"/>
                <a:gd name="T90" fmla="*/ 61 w 81"/>
                <a:gd name="T91" fmla="*/ 92 h 112"/>
                <a:gd name="T92" fmla="*/ 61 w 81"/>
                <a:gd name="T93" fmla="*/ 5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1" h="112">
                  <a:moveTo>
                    <a:pt x="45" y="31"/>
                  </a:moveTo>
                  <a:cubicBezTo>
                    <a:pt x="51" y="32"/>
                    <a:pt x="57" y="34"/>
                    <a:pt x="62" y="37"/>
                  </a:cubicBezTo>
                  <a:cubicBezTo>
                    <a:pt x="68" y="31"/>
                    <a:pt x="68" y="31"/>
                    <a:pt x="68" y="31"/>
                  </a:cubicBezTo>
                  <a:cubicBezTo>
                    <a:pt x="74" y="36"/>
                    <a:pt x="74" y="36"/>
                    <a:pt x="74" y="36"/>
                  </a:cubicBezTo>
                  <a:cubicBezTo>
                    <a:pt x="69" y="42"/>
                    <a:pt x="69" y="42"/>
                    <a:pt x="69" y="42"/>
                  </a:cubicBezTo>
                  <a:cubicBezTo>
                    <a:pt x="69" y="43"/>
                    <a:pt x="69" y="43"/>
                    <a:pt x="69" y="43"/>
                  </a:cubicBezTo>
                  <a:cubicBezTo>
                    <a:pt x="77" y="50"/>
                    <a:pt x="81" y="60"/>
                    <a:pt x="81" y="72"/>
                  </a:cubicBezTo>
                  <a:cubicBezTo>
                    <a:pt x="81" y="83"/>
                    <a:pt x="77" y="93"/>
                    <a:pt x="69" y="100"/>
                  </a:cubicBezTo>
                  <a:cubicBezTo>
                    <a:pt x="62" y="108"/>
                    <a:pt x="52" y="112"/>
                    <a:pt x="41" y="112"/>
                  </a:cubicBezTo>
                  <a:cubicBezTo>
                    <a:pt x="29" y="112"/>
                    <a:pt x="19" y="108"/>
                    <a:pt x="12" y="100"/>
                  </a:cubicBezTo>
                  <a:cubicBezTo>
                    <a:pt x="5" y="93"/>
                    <a:pt x="0" y="83"/>
                    <a:pt x="0" y="72"/>
                  </a:cubicBezTo>
                  <a:cubicBezTo>
                    <a:pt x="0" y="60"/>
                    <a:pt x="5" y="50"/>
                    <a:pt x="12" y="43"/>
                  </a:cubicBezTo>
                  <a:cubicBezTo>
                    <a:pt x="18" y="37"/>
                    <a:pt x="27" y="32"/>
                    <a:pt x="36" y="31"/>
                  </a:cubicBezTo>
                  <a:cubicBezTo>
                    <a:pt x="36" y="27"/>
                    <a:pt x="36" y="27"/>
                    <a:pt x="36" y="27"/>
                  </a:cubicBezTo>
                  <a:cubicBezTo>
                    <a:pt x="29" y="27"/>
                    <a:pt x="29" y="27"/>
                    <a:pt x="29" y="27"/>
                  </a:cubicBezTo>
                  <a:cubicBezTo>
                    <a:pt x="29" y="21"/>
                    <a:pt x="29" y="21"/>
                    <a:pt x="29" y="21"/>
                  </a:cubicBezTo>
                  <a:cubicBezTo>
                    <a:pt x="29" y="21"/>
                    <a:pt x="29" y="21"/>
                    <a:pt x="28" y="21"/>
                  </a:cubicBezTo>
                  <a:cubicBezTo>
                    <a:pt x="25" y="19"/>
                    <a:pt x="22" y="15"/>
                    <a:pt x="22" y="12"/>
                  </a:cubicBezTo>
                  <a:cubicBezTo>
                    <a:pt x="22" y="8"/>
                    <a:pt x="25" y="5"/>
                    <a:pt x="28" y="3"/>
                  </a:cubicBezTo>
                  <a:cubicBezTo>
                    <a:pt x="32" y="1"/>
                    <a:pt x="36" y="0"/>
                    <a:pt x="41" y="0"/>
                  </a:cubicBezTo>
                  <a:cubicBezTo>
                    <a:pt x="45" y="0"/>
                    <a:pt x="50" y="1"/>
                    <a:pt x="53" y="3"/>
                  </a:cubicBezTo>
                  <a:cubicBezTo>
                    <a:pt x="57" y="5"/>
                    <a:pt x="59" y="8"/>
                    <a:pt x="59" y="12"/>
                  </a:cubicBezTo>
                  <a:cubicBezTo>
                    <a:pt x="59" y="15"/>
                    <a:pt x="57" y="19"/>
                    <a:pt x="53" y="21"/>
                  </a:cubicBezTo>
                  <a:cubicBezTo>
                    <a:pt x="53" y="21"/>
                    <a:pt x="52" y="21"/>
                    <a:pt x="52" y="21"/>
                  </a:cubicBezTo>
                  <a:cubicBezTo>
                    <a:pt x="52" y="27"/>
                    <a:pt x="52" y="27"/>
                    <a:pt x="52" y="27"/>
                  </a:cubicBezTo>
                  <a:cubicBezTo>
                    <a:pt x="45" y="27"/>
                    <a:pt x="45" y="27"/>
                    <a:pt x="45" y="27"/>
                  </a:cubicBezTo>
                  <a:cubicBezTo>
                    <a:pt x="45" y="31"/>
                    <a:pt x="45" y="31"/>
                    <a:pt x="45" y="31"/>
                  </a:cubicBezTo>
                  <a:close/>
                  <a:moveTo>
                    <a:pt x="29" y="15"/>
                  </a:moveTo>
                  <a:cubicBezTo>
                    <a:pt x="29" y="14"/>
                    <a:pt x="29" y="14"/>
                    <a:pt x="29" y="14"/>
                  </a:cubicBezTo>
                  <a:cubicBezTo>
                    <a:pt x="52" y="14"/>
                    <a:pt x="52" y="14"/>
                    <a:pt x="52" y="14"/>
                  </a:cubicBezTo>
                  <a:cubicBezTo>
                    <a:pt x="52" y="15"/>
                    <a:pt x="52" y="15"/>
                    <a:pt x="52" y="15"/>
                  </a:cubicBezTo>
                  <a:cubicBezTo>
                    <a:pt x="53" y="14"/>
                    <a:pt x="53" y="13"/>
                    <a:pt x="53" y="12"/>
                  </a:cubicBezTo>
                  <a:cubicBezTo>
                    <a:pt x="53" y="10"/>
                    <a:pt x="52" y="9"/>
                    <a:pt x="50" y="8"/>
                  </a:cubicBezTo>
                  <a:cubicBezTo>
                    <a:pt x="48" y="6"/>
                    <a:pt x="44" y="5"/>
                    <a:pt x="41" y="5"/>
                  </a:cubicBezTo>
                  <a:cubicBezTo>
                    <a:pt x="37" y="5"/>
                    <a:pt x="33" y="6"/>
                    <a:pt x="31" y="8"/>
                  </a:cubicBezTo>
                  <a:cubicBezTo>
                    <a:pt x="29" y="9"/>
                    <a:pt x="28" y="10"/>
                    <a:pt x="28" y="12"/>
                  </a:cubicBezTo>
                  <a:cubicBezTo>
                    <a:pt x="28" y="13"/>
                    <a:pt x="28" y="14"/>
                    <a:pt x="29" y="15"/>
                  </a:cubicBezTo>
                  <a:close/>
                  <a:moveTo>
                    <a:pt x="20" y="53"/>
                  </a:moveTo>
                  <a:cubicBezTo>
                    <a:pt x="25" y="58"/>
                    <a:pt x="25" y="58"/>
                    <a:pt x="25" y="58"/>
                  </a:cubicBezTo>
                  <a:cubicBezTo>
                    <a:pt x="27" y="56"/>
                    <a:pt x="27" y="56"/>
                    <a:pt x="27" y="56"/>
                  </a:cubicBezTo>
                  <a:cubicBezTo>
                    <a:pt x="22" y="51"/>
                    <a:pt x="22" y="51"/>
                    <a:pt x="22" y="51"/>
                  </a:cubicBezTo>
                  <a:cubicBezTo>
                    <a:pt x="20" y="53"/>
                    <a:pt x="20" y="53"/>
                    <a:pt x="20" y="53"/>
                  </a:cubicBezTo>
                  <a:close/>
                  <a:moveTo>
                    <a:pt x="22" y="92"/>
                  </a:moveTo>
                  <a:cubicBezTo>
                    <a:pt x="27" y="87"/>
                    <a:pt x="27" y="87"/>
                    <a:pt x="27" y="87"/>
                  </a:cubicBezTo>
                  <a:cubicBezTo>
                    <a:pt x="25" y="85"/>
                    <a:pt x="25" y="85"/>
                    <a:pt x="25" y="85"/>
                  </a:cubicBezTo>
                  <a:cubicBezTo>
                    <a:pt x="20" y="90"/>
                    <a:pt x="20" y="90"/>
                    <a:pt x="20" y="90"/>
                  </a:cubicBezTo>
                  <a:cubicBezTo>
                    <a:pt x="22" y="92"/>
                    <a:pt x="22" y="92"/>
                    <a:pt x="22" y="92"/>
                  </a:cubicBezTo>
                  <a:close/>
                  <a:moveTo>
                    <a:pt x="61" y="90"/>
                  </a:moveTo>
                  <a:cubicBezTo>
                    <a:pt x="56" y="85"/>
                    <a:pt x="56" y="85"/>
                    <a:pt x="56" y="85"/>
                  </a:cubicBezTo>
                  <a:cubicBezTo>
                    <a:pt x="54" y="87"/>
                    <a:pt x="54" y="87"/>
                    <a:pt x="54" y="87"/>
                  </a:cubicBezTo>
                  <a:cubicBezTo>
                    <a:pt x="59" y="92"/>
                    <a:pt x="59" y="92"/>
                    <a:pt x="59" y="92"/>
                  </a:cubicBezTo>
                  <a:cubicBezTo>
                    <a:pt x="61" y="90"/>
                    <a:pt x="61" y="90"/>
                    <a:pt x="61" y="90"/>
                  </a:cubicBezTo>
                  <a:close/>
                  <a:moveTo>
                    <a:pt x="68" y="70"/>
                  </a:moveTo>
                  <a:cubicBezTo>
                    <a:pt x="61" y="70"/>
                    <a:pt x="61" y="70"/>
                    <a:pt x="61" y="70"/>
                  </a:cubicBezTo>
                  <a:cubicBezTo>
                    <a:pt x="61" y="73"/>
                    <a:pt x="61" y="73"/>
                    <a:pt x="61" y="73"/>
                  </a:cubicBezTo>
                  <a:cubicBezTo>
                    <a:pt x="68" y="73"/>
                    <a:pt x="68" y="73"/>
                    <a:pt x="68" y="73"/>
                  </a:cubicBezTo>
                  <a:cubicBezTo>
                    <a:pt x="68" y="70"/>
                    <a:pt x="68" y="70"/>
                    <a:pt x="68" y="70"/>
                  </a:cubicBezTo>
                  <a:close/>
                  <a:moveTo>
                    <a:pt x="42" y="99"/>
                  </a:moveTo>
                  <a:cubicBezTo>
                    <a:pt x="42" y="92"/>
                    <a:pt x="42" y="92"/>
                    <a:pt x="42" y="92"/>
                  </a:cubicBezTo>
                  <a:cubicBezTo>
                    <a:pt x="39" y="92"/>
                    <a:pt x="39" y="92"/>
                    <a:pt x="39" y="92"/>
                  </a:cubicBezTo>
                  <a:cubicBezTo>
                    <a:pt x="39" y="99"/>
                    <a:pt x="39" y="99"/>
                    <a:pt x="39" y="99"/>
                  </a:cubicBezTo>
                  <a:cubicBezTo>
                    <a:pt x="42" y="99"/>
                    <a:pt x="42" y="99"/>
                    <a:pt x="42" y="99"/>
                  </a:cubicBezTo>
                  <a:close/>
                  <a:moveTo>
                    <a:pt x="13" y="73"/>
                  </a:moveTo>
                  <a:cubicBezTo>
                    <a:pt x="20" y="73"/>
                    <a:pt x="20" y="73"/>
                    <a:pt x="20" y="73"/>
                  </a:cubicBezTo>
                  <a:cubicBezTo>
                    <a:pt x="20" y="70"/>
                    <a:pt x="20" y="70"/>
                    <a:pt x="20" y="70"/>
                  </a:cubicBezTo>
                  <a:cubicBezTo>
                    <a:pt x="13" y="70"/>
                    <a:pt x="13" y="70"/>
                    <a:pt x="13" y="70"/>
                  </a:cubicBezTo>
                  <a:cubicBezTo>
                    <a:pt x="13" y="73"/>
                    <a:pt x="13" y="73"/>
                    <a:pt x="13" y="73"/>
                  </a:cubicBezTo>
                  <a:close/>
                  <a:moveTo>
                    <a:pt x="39" y="44"/>
                  </a:moveTo>
                  <a:cubicBezTo>
                    <a:pt x="39" y="51"/>
                    <a:pt x="39" y="51"/>
                    <a:pt x="39" y="51"/>
                  </a:cubicBezTo>
                  <a:cubicBezTo>
                    <a:pt x="42" y="51"/>
                    <a:pt x="42" y="51"/>
                    <a:pt x="42" y="51"/>
                  </a:cubicBezTo>
                  <a:cubicBezTo>
                    <a:pt x="42" y="44"/>
                    <a:pt x="42" y="44"/>
                    <a:pt x="42" y="44"/>
                  </a:cubicBezTo>
                  <a:cubicBezTo>
                    <a:pt x="39" y="44"/>
                    <a:pt x="39" y="44"/>
                    <a:pt x="39" y="44"/>
                  </a:cubicBezTo>
                  <a:close/>
                  <a:moveTo>
                    <a:pt x="46" y="70"/>
                  </a:moveTo>
                  <a:cubicBezTo>
                    <a:pt x="45" y="69"/>
                    <a:pt x="45" y="69"/>
                    <a:pt x="45" y="68"/>
                  </a:cubicBezTo>
                  <a:cubicBezTo>
                    <a:pt x="49" y="63"/>
                    <a:pt x="53" y="57"/>
                    <a:pt x="57" y="51"/>
                  </a:cubicBezTo>
                  <a:cubicBezTo>
                    <a:pt x="56" y="50"/>
                    <a:pt x="55" y="49"/>
                    <a:pt x="54" y="49"/>
                  </a:cubicBezTo>
                  <a:cubicBezTo>
                    <a:pt x="49" y="54"/>
                    <a:pt x="45" y="60"/>
                    <a:pt x="41" y="67"/>
                  </a:cubicBezTo>
                  <a:cubicBezTo>
                    <a:pt x="40" y="66"/>
                    <a:pt x="39" y="66"/>
                    <a:pt x="38" y="67"/>
                  </a:cubicBezTo>
                  <a:cubicBezTo>
                    <a:pt x="35" y="68"/>
                    <a:pt x="33" y="72"/>
                    <a:pt x="35" y="75"/>
                  </a:cubicBezTo>
                  <a:cubicBezTo>
                    <a:pt x="36" y="78"/>
                    <a:pt x="40" y="79"/>
                    <a:pt x="43" y="78"/>
                  </a:cubicBezTo>
                  <a:cubicBezTo>
                    <a:pt x="43" y="78"/>
                    <a:pt x="43" y="77"/>
                    <a:pt x="44" y="77"/>
                  </a:cubicBezTo>
                  <a:cubicBezTo>
                    <a:pt x="48" y="79"/>
                    <a:pt x="53" y="81"/>
                    <a:pt x="58" y="82"/>
                  </a:cubicBezTo>
                  <a:cubicBezTo>
                    <a:pt x="58" y="80"/>
                    <a:pt x="59" y="79"/>
                    <a:pt x="59" y="78"/>
                  </a:cubicBezTo>
                  <a:cubicBezTo>
                    <a:pt x="55" y="76"/>
                    <a:pt x="51" y="74"/>
                    <a:pt x="46" y="73"/>
                  </a:cubicBezTo>
                  <a:cubicBezTo>
                    <a:pt x="46" y="72"/>
                    <a:pt x="46" y="71"/>
                    <a:pt x="46" y="70"/>
                  </a:cubicBezTo>
                  <a:close/>
                  <a:moveTo>
                    <a:pt x="61" y="51"/>
                  </a:moveTo>
                  <a:cubicBezTo>
                    <a:pt x="56" y="45"/>
                    <a:pt x="49" y="42"/>
                    <a:pt x="41" y="42"/>
                  </a:cubicBezTo>
                  <a:cubicBezTo>
                    <a:pt x="32" y="42"/>
                    <a:pt x="25" y="45"/>
                    <a:pt x="20" y="51"/>
                  </a:cubicBezTo>
                  <a:cubicBezTo>
                    <a:pt x="14" y="56"/>
                    <a:pt x="11" y="63"/>
                    <a:pt x="11" y="72"/>
                  </a:cubicBezTo>
                  <a:cubicBezTo>
                    <a:pt x="11" y="80"/>
                    <a:pt x="14" y="87"/>
                    <a:pt x="20" y="92"/>
                  </a:cubicBezTo>
                  <a:cubicBezTo>
                    <a:pt x="25" y="98"/>
                    <a:pt x="32" y="101"/>
                    <a:pt x="41" y="101"/>
                  </a:cubicBezTo>
                  <a:cubicBezTo>
                    <a:pt x="49" y="101"/>
                    <a:pt x="56" y="98"/>
                    <a:pt x="61" y="92"/>
                  </a:cubicBezTo>
                  <a:cubicBezTo>
                    <a:pt x="67" y="87"/>
                    <a:pt x="70" y="80"/>
                    <a:pt x="70" y="72"/>
                  </a:cubicBezTo>
                  <a:cubicBezTo>
                    <a:pt x="70" y="63"/>
                    <a:pt x="67" y="56"/>
                    <a:pt x="61" y="51"/>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04" name="Freeform 275" descr="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
            <p:cNvSpPr>
              <a:spLocks noEditPoints="1"/>
            </p:cNvSpPr>
            <p:nvPr/>
          </p:nvSpPr>
          <p:spPr bwMode="auto">
            <a:xfrm>
              <a:off x="6442636" y="4988680"/>
              <a:ext cx="395017" cy="416009"/>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1000"/>
                                        <p:tgtEl>
                                          <p:spTgt spid="65"/>
                                        </p:tgtEl>
                                      </p:cBhvr>
                                    </p:animEffect>
                                    <p:anim calcmode="lin" valueType="num">
                                      <p:cBhvr>
                                        <p:cTn id="8" dur="1000" fill="hold"/>
                                        <p:tgtEl>
                                          <p:spTgt spid="65"/>
                                        </p:tgtEl>
                                        <p:attrNameLst>
                                          <p:attrName>ppt_x</p:attrName>
                                        </p:attrNameLst>
                                      </p:cBhvr>
                                      <p:tavLst>
                                        <p:tav tm="0">
                                          <p:val>
                                            <p:strVal val="#ppt_x"/>
                                          </p:val>
                                        </p:tav>
                                        <p:tav tm="100000">
                                          <p:val>
                                            <p:strVal val="#ppt_x"/>
                                          </p:val>
                                        </p:tav>
                                      </p:tavLst>
                                    </p:anim>
                                    <p:anim calcmode="lin" valueType="num">
                                      <p:cBhvr>
                                        <p:cTn id="9"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千图网海量PPT模板www.58pic.com">
  <a:themeElements>
    <a:clrScheme name="自定义 19">
      <a:dk1>
        <a:sysClr val="windowText" lastClr="000000"/>
      </a:dk1>
      <a:lt1>
        <a:sysClr val="window" lastClr="FFFFFF"/>
      </a:lt1>
      <a:dk2>
        <a:srgbClr val="44546A"/>
      </a:dk2>
      <a:lt2>
        <a:srgbClr val="E7E6E6"/>
      </a:lt2>
      <a:accent1>
        <a:srgbClr val="01558E"/>
      </a:accent1>
      <a:accent2>
        <a:srgbClr val="FED31C"/>
      </a:accent2>
      <a:accent3>
        <a:srgbClr val="01558E"/>
      </a:accent3>
      <a:accent4>
        <a:srgbClr val="FED31C"/>
      </a:accent4>
      <a:accent5>
        <a:srgbClr val="01558E"/>
      </a:accent5>
      <a:accent6>
        <a:srgbClr val="FED31C"/>
      </a:accent6>
      <a:hlink>
        <a:srgbClr val="01558E"/>
      </a:hlink>
      <a:folHlink>
        <a:srgbClr val="FED31C"/>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lumMod val="95000"/>
            <a:lumOff val="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119</TotalTime>
  <Words>4245</Words>
  <Application>Microsoft Office PowerPoint</Application>
  <PresentationFormat>宽屏</PresentationFormat>
  <Paragraphs>269</Paragraphs>
  <Slides>38</Slides>
  <Notes>13</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38</vt:i4>
      </vt:variant>
    </vt:vector>
  </HeadingPairs>
  <TitlesOfParts>
    <vt:vector size="50" baseType="lpstr">
      <vt:lpstr>Arial Unicode MS</vt:lpstr>
      <vt:lpstr>FZLTDHK-GBK1-0</vt:lpstr>
      <vt:lpstr>FZLTXIHJW-GB1-0</vt:lpstr>
      <vt:lpstr>Gill Sans</vt:lpstr>
      <vt:lpstr>等线</vt:lpstr>
      <vt:lpstr>经典综艺体简</vt:lpstr>
      <vt:lpstr>宋体</vt:lpstr>
      <vt:lpstr>微软雅黑</vt:lpstr>
      <vt:lpstr>Arial</vt:lpstr>
      <vt:lpstr>Impact</vt:lpstr>
      <vt:lpstr>Wingdings</vt:lpstr>
      <vt:lpstr>千图网海量PPT模板www.58pic.com</vt:lpstr>
      <vt:lpstr>PowerPoint 演示文稿</vt:lpstr>
      <vt:lpstr>PowerPoint 演示文稿</vt:lpstr>
      <vt:lpstr>PowerPoint 演示文稿</vt:lpstr>
      <vt:lpstr>PowerPoint 演示文稿</vt:lpstr>
      <vt:lpstr>（一）认识云计算</vt:lpstr>
      <vt:lpstr>（二）云计算技术的特点</vt:lpstr>
      <vt:lpstr>（三）云计算的应用</vt:lpstr>
      <vt:lpstr>（三）云计算的应用</vt:lpstr>
      <vt:lpstr>（三）云计算的应用</vt:lpstr>
      <vt:lpstr>（三）云计算的应用</vt:lpstr>
      <vt:lpstr>PowerPoint 演示文稿</vt:lpstr>
      <vt:lpstr>PowerPoint 演示文稿</vt:lpstr>
      <vt:lpstr>PowerPoint 演示文稿</vt:lpstr>
      <vt:lpstr>（一）大数据的概念</vt:lpstr>
      <vt:lpstr>（二）数据的计量单位</vt:lpstr>
      <vt:lpstr>（三）大数据处理的基本流程</vt:lpstr>
      <vt:lpstr>（三）大数据处理的基本流程</vt:lpstr>
      <vt:lpstr>（四）大数据的典型应用案例</vt:lpstr>
      <vt:lpstr>PowerPoint 演示文稿</vt:lpstr>
      <vt:lpstr>PowerPoint 演示文稿</vt:lpstr>
      <vt:lpstr>PowerPoint 演示文稿</vt:lpstr>
      <vt:lpstr>（一）VR、AR、MR和CR</vt:lpstr>
      <vt:lpstr>（一）VR、AR、MR和CR</vt:lpstr>
      <vt:lpstr>（一）VR、AR、MR和CR</vt:lpstr>
      <vt:lpstr>（一）VR、AR、MR和CR</vt:lpstr>
      <vt:lpstr>（二）AI</vt:lpstr>
      <vt:lpstr>（三）3D打印</vt:lpstr>
      <vt:lpstr>（四）互联网+</vt:lpstr>
      <vt:lpstr>（四）互联网+</vt:lpstr>
      <vt:lpstr>（四）互联网+</vt:lpstr>
      <vt:lpstr>（四）互联网+</vt:lpstr>
      <vt:lpstr>（五）区块链</vt:lpstr>
      <vt:lpstr>（五）区块链</vt:lpstr>
      <vt:lpstr>（五）区块链</vt:lpstr>
      <vt:lpstr>PowerPoint 演示文稿</vt:lpstr>
      <vt:lpstr>课后练习</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逆流的小鱼</dc:creator>
  <cp:lastModifiedBy>admin</cp:lastModifiedBy>
  <cp:revision>156</cp:revision>
  <dcterms:created xsi:type="dcterms:W3CDTF">2017-09-25T13:59:00Z</dcterms:created>
  <dcterms:modified xsi:type="dcterms:W3CDTF">2018-08-29T10:22:50Z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2052-10.1.0.7468</vt:lpwstr>
  </property>
</Properties>
</file>