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6" r:id="rId7"/>
    <p:sldId id="258" r:id="rId8"/>
    <p:sldId id="314" r:id="rId9"/>
    <p:sldId id="315" r:id="rId10"/>
    <p:sldId id="316" r:id="rId11"/>
    <p:sldId id="278" r:id="rId12"/>
    <p:sldId id="280" r:id="rId13"/>
    <p:sldId id="270" r:id="rId14"/>
    <p:sldId id="313" r:id="rId15"/>
    <p:sldId id="290" r:id="rId16"/>
    <p:sldId id="271" r:id="rId17"/>
    <p:sldId id="279" r:id="rId18"/>
    <p:sldId id="342" r:id="rId19"/>
    <p:sldId id="282" r:id="rId20"/>
    <p:sldId id="283" r:id="rId21"/>
    <p:sldId id="281" r:id="rId22"/>
    <p:sldId id="284" r:id="rId23"/>
    <p:sldId id="285" r:id="rId24"/>
    <p:sldId id="26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82A2"/>
    <a:srgbClr val="878586"/>
    <a:srgbClr val="EB678E"/>
    <a:srgbClr val="C6C6C6"/>
    <a:srgbClr val="92928C"/>
    <a:srgbClr val="E8E3E8"/>
    <a:srgbClr val="9E9E9E"/>
    <a:srgbClr val="F4F1E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873"/>
        <p:guide orient="horz" pos="3997"/>
        <p:guide orient="horz" pos="3759"/>
        <p:guide orient="horz" pos="533"/>
        <p:guide pos="3594"/>
        <p:guide pos="841"/>
        <p:guide pos="3840"/>
        <p:guide pos="4184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CBBD-4656-4EA0-B3E2-A7B0FA2F5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D683-89E0-4F51-8F3D-5FDD353A1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如果你不能确定面料的材质，可以向店员进行确认，可以说：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859" t="2931" r="2235" b="14984"/>
          <a:stretch>
            <a:fillRect/>
          </a:stretch>
        </p:blipFill>
        <p:spPr>
          <a:xfrm>
            <a:off x="0" y="18116"/>
            <a:ext cx="12192000" cy="68033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322576"/>
            <a:ext cx="5724144" cy="11873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200" t="-9733" r="2970" b="15286"/>
          <a:stretch>
            <a:fillRect/>
          </a:stretch>
        </p:blipFill>
        <p:spPr>
          <a:xfrm>
            <a:off x="0" y="-1058525"/>
            <a:ext cx="12192000" cy="79165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234468"/>
            <a:ext cx="4215539" cy="828890"/>
          </a:xfrm>
          <a:prstGeom prst="rect">
            <a:avLst/>
          </a:prstGeom>
          <a:solidFill>
            <a:srgbClr val="89A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srgbClr val="ACBFC5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CD20-193D-4739-8ACF-A42F781DE6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883B-88A2-4CCD-8AB6-6865725CB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hyperlink" Target="%5b&#35270;&#39057;%5d&#22269;&#22806;&#36141;&#29289;&#36864;&#31246;&#27493;&#39588;&#12298;&#26053;&#28216;&#30475;&#20170;&#22825;&#12299;20110926.mp4" TargetMode="Externa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hyperlink" Target="&#22914;&#20309;&#36827;&#34892;&#36141;&#29289;&#36864;&#31246;%20English.avi" TargetMode="Externa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0" y="1801905"/>
            <a:ext cx="9507071" cy="1667435"/>
          </a:xfrm>
          <a:prstGeom prst="homePlate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08698" y="2056865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08698" y="3197613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519936" y="431398"/>
            <a:ext cx="1152128" cy="1152128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878586"/>
                </a:solidFill>
              </a:rPr>
              <a:t>logo</a:t>
            </a:r>
            <a:endParaRPr lang="zh-CN" altLang="en-US" sz="2800" dirty="0">
              <a:solidFill>
                <a:srgbClr val="87858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8698" y="2217345"/>
            <a:ext cx="5759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/>
            <a:r>
              <a:rPr lang="zh-CN" altLang="en-US" sz="5400" smtClean="0">
                <a:sym typeface="+mn-ea"/>
              </a:rPr>
              <a:t>出国旅游那些事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4915" y="3580107"/>
            <a:ext cx="3022170" cy="12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540" y="536575"/>
            <a:ext cx="1010285" cy="941705"/>
          </a:xfrm>
          <a:prstGeom prst="rect">
            <a:avLst/>
          </a:prstGeom>
        </p:spPr>
      </p:pic>
      <p:sp>
        <p:nvSpPr>
          <p:cNvPr id="3101" name="矩形 5"/>
          <p:cNvSpPr>
            <a:spLocks noChangeArrowheads="1"/>
          </p:cNvSpPr>
          <p:nvPr/>
        </p:nvSpPr>
        <p:spPr bwMode="auto">
          <a:xfrm>
            <a:off x="1915795" y="4806315"/>
            <a:ext cx="1325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微软雅黑" panose="020B0503020204020204" pitchFamily="34" charset="-122"/>
              </a:rPr>
              <a:t>公共教学部</a:t>
            </a:r>
            <a:endParaRPr lang="zh-CN" altLang="en-US" sz="180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1625" y="131889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使用蓝联卡退税步骤</a:t>
            </a:r>
            <a:endParaRPr lang="zh-CN" altLang="en-US" sz="2800"/>
          </a:p>
        </p:txBody>
      </p:sp>
      <p:pic>
        <p:nvPicPr>
          <p:cNvPr id="10" name="图片 9" descr="G%M2S[NF82A4D676]Q}ND[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810" y="2313940"/>
            <a:ext cx="5362575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1625" y="1318895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使用蓝联卡欧洲退税流程</a:t>
            </a:r>
            <a:endParaRPr lang="zh-CN" altLang="en-US" sz="2800"/>
          </a:p>
        </p:txBody>
      </p:sp>
      <p:pic>
        <p:nvPicPr>
          <p:cNvPr id="4" name="图片 3" descr="}IK6@%7$N[Y@][B_FLKQ6@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0" y="2040255"/>
            <a:ext cx="6129655" cy="404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9480" y="1318895"/>
            <a:ext cx="6556375" cy="3106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/>
              <a:t>       </a:t>
            </a:r>
            <a:r>
              <a:rPr lang="zh-CN" altLang="en-US" sz="2800"/>
              <a:t>澳大利亚退税</a:t>
            </a:r>
            <a:endParaRPr lang="zh-CN" altLang="en-US" sz="2800"/>
          </a:p>
          <a:p>
            <a:pPr algn="l">
              <a:lnSpc>
                <a:spcPct val="140000"/>
              </a:lnSpc>
            </a:pPr>
            <a:endParaRPr lang="en-US" altLang="zh-CN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价值超过澳币300元的含税物品</a:t>
            </a:r>
            <a:endParaRPr lang="zh-CN" altLang="en-US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2.带出澳洲使用和消费</a:t>
            </a:r>
            <a:endParaRPr lang="en-US" altLang="zh-CN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3.离开澳洲前60天内购买，以发票日期为准</a:t>
            </a:r>
            <a:endParaRPr lang="en-US" altLang="zh-CN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4.退税金额 = 物品价格 - 物品价格/1.1</a:t>
            </a:r>
            <a:endParaRPr lang="en-US" altLang="zh-CN" sz="2400"/>
          </a:p>
        </p:txBody>
      </p:sp>
      <p:pic>
        <p:nvPicPr>
          <p:cNvPr id="12" name="图片 11" descr="澳大利亚旅游购物退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60" y="1571625"/>
            <a:ext cx="28575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93948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93948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5" y="1964690"/>
            <a:ext cx="3140710" cy="40830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60830" y="864235"/>
            <a:ext cx="77311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海外购物可即时退税 境外移动支付进入快车道？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1170940" y="1559560"/>
            <a:ext cx="4754880" cy="4892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/>
              <a:t>腾讯退税通</a:t>
            </a:r>
            <a:r>
              <a:rPr lang="en-US" altLang="zh-CN" sz="2400"/>
              <a:t>+</a:t>
            </a:r>
            <a:r>
              <a:rPr lang="zh-CN" altLang="en-US" sz="2400"/>
              <a:t>德国易退税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/>
              <a:t>支付宝</a:t>
            </a:r>
            <a:r>
              <a:rPr lang="en-US" altLang="zh-CN" sz="2400"/>
              <a:t>+</a:t>
            </a:r>
            <a:r>
              <a:rPr lang="zh-CN" altLang="en-US" sz="2400"/>
              <a:t>环球蓝联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/>
              <a:t>支付宝</a:t>
            </a:r>
            <a:r>
              <a:rPr lang="en-US" altLang="zh-CN" sz="2400"/>
              <a:t>+</a:t>
            </a:r>
            <a:r>
              <a:rPr lang="zh-CN" altLang="en-US" sz="2400"/>
              <a:t>德国退税平台易游集团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/>
              <a:t>线上退税的过程：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填写退税单、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商店确认盖章、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机场海关处认证盖章、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在退税柜台扫码下载退税程序、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生成收款条形码、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退税工作人员扫码并输入退税金额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确认转账，收到人民币的退税金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国外消费退税时常用的英语词汇与表达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4490" y="1092835"/>
            <a:ext cx="9258300" cy="4829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                          Tax Refund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Can you tell me how much my duty -free allowance is?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It depends on where you are going? What’s your destination?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I’m on the way to the United States.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In that case you can purchase up to 200 cigarettes,one liter of     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alcohol to take into the country with you. You just have to 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show me your passport and your boarding pass.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Ok, here you are. And what are the rules about other 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 merchandise ? How much perfume can I buy?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You can spend $800 in total.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国外消费退税时常用的英语词汇与表达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17065" y="1092835"/>
            <a:ext cx="799973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                                         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Tax Refund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Ok. And how does the VAT refund work while I’m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 in the United States?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Some stores in the States offer that service at the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checkouts. They will offer you a VAT form.And you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can get a rebate.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It sounds a bit complicated.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There are a few formalities to go through. You can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ask the cashier when you make purchases.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Ok. Thanks for your help.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1143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13230" y="1092835"/>
            <a:ext cx="826198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0"/>
              <a:t>Can you tell me how much my duty -free allowance is?（您能告诉我我的免税限额是多少吗？）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duty/'dju:tɪ/：n.责任，职务；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                              关税（侧重于进口关税）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duty –free：免税的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allowance/ə'laʊəns/：n.限额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duty-free allowance：免税定额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tax/tæks/：n.税（泛指政府征收的各种税）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tax-free：免税的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tax refund：退税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tariff/'tærɪf/：n.关税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（特指政府向进出口商品征收的一项或若干项税种）</a:t>
            </a:r>
            <a:endParaRPr sz="2800" b="0">
              <a:solidFill>
                <a:srgbClr val="FF0000"/>
              </a:solidFill>
            </a:endParaRPr>
          </a:p>
        </p:txBody>
      </p:sp>
      <p:sp>
        <p:nvSpPr>
          <p:cNvPr id="10" name="燕尾形 6"/>
          <p:cNvSpPr>
            <a:spLocks noChangeArrowheads="1"/>
          </p:cNvSpPr>
          <p:nvPr/>
        </p:nvSpPr>
        <p:spPr bwMode="auto">
          <a:xfrm>
            <a:off x="1256030" y="43151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燕尾形 10"/>
          <p:cNvSpPr>
            <a:spLocks noChangeArrowheads="1"/>
          </p:cNvSpPr>
          <p:nvPr/>
        </p:nvSpPr>
        <p:spPr bwMode="auto">
          <a:xfrm>
            <a:off x="1420400" y="43151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5" descr="duty –free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695" y="1703705"/>
            <a:ext cx="199961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17" descr="taxfr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20" y="4239260"/>
            <a:ext cx="1850390" cy="1506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3840" y="846455"/>
            <a:ext cx="90805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What are the rule about other merchandise ? </a:t>
            </a:r>
            <a:endParaRPr lang="zh-CN" altLang="en-US" sz="2800"/>
          </a:p>
          <a:p>
            <a:r>
              <a:rPr lang="zh-CN" altLang="en-US" sz="2800"/>
              <a:t>（对于其他商品有什么规定呢？）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merchandise/'mɜ:tʃ(ə)ndaɪs;-z/：n.商品；货物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What kind of merchandise is free of duty?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（什么样的商品是免税的？）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16735" y="3418205"/>
            <a:ext cx="97383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How does the VAT refund work while I</a:t>
            </a:r>
            <a:r>
              <a:rPr lang="en-US" altLang="zh-CN" sz="2800"/>
              <a:t>'</a:t>
            </a:r>
            <a:r>
              <a:rPr lang="zh-CN" altLang="en-US" sz="2800"/>
              <a:t>m in the United States?（我在美国的时候，增值税退税要如何办理呢？）</a:t>
            </a:r>
            <a:endParaRPr lang="zh-CN" altLang="en-US" sz="2800"/>
          </a:p>
          <a:p>
            <a:r>
              <a:rPr lang="zh-CN" altLang="en-US" sz="2800"/>
              <a:t>May I know the procedure of tax refund, please?</a:t>
            </a:r>
            <a:endParaRPr lang="zh-CN" altLang="en-US" sz="2800"/>
          </a:p>
          <a:p>
            <a:r>
              <a:rPr lang="zh-CN" altLang="en-US" sz="2800"/>
              <a:t>（我想了解一下退税的程序，可以吗？）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procedure/prə'si:dʒə/：n.程序，手续；步骤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4" name="燕尾形 6"/>
          <p:cNvSpPr>
            <a:spLocks noChangeArrowheads="1"/>
          </p:cNvSpPr>
          <p:nvPr/>
        </p:nvSpPr>
        <p:spPr bwMode="auto">
          <a:xfrm>
            <a:off x="109283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燕尾形 14"/>
          <p:cNvSpPr>
            <a:spLocks noChangeArrowheads="1"/>
          </p:cNvSpPr>
          <p:nvPr/>
        </p:nvSpPr>
        <p:spPr bwMode="auto">
          <a:xfrm>
            <a:off x="125720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8135" y="674370"/>
            <a:ext cx="9738360" cy="5128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/>
              <a:t>Could you please tell me how to draw back the duties?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（您能告诉我如何办理退税吗？）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draw back：收回，退税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Where can I claim a tax refund?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（我在哪里办理退税呢？）                                                                     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claim/kleɪm/：v.要求，索取</a:t>
            </a:r>
            <a:endParaRPr lang="zh-CN" altLang="en-US" sz="280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</a:rPr>
              <a:t>Can you help me with the tax refund formalities?</a:t>
            </a:r>
            <a:endParaRPr lang="zh-CN" altLang="en-US" sz="28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</a:rPr>
              <a:t>（您能帮我办理退税手续吗？）</a:t>
            </a:r>
            <a:endParaRPr lang="zh-CN" altLang="en-US" sz="28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formality/fɔ'mæləti/：n.手续，程序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17015" y="846455"/>
            <a:ext cx="973836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Some stores in the States offer that service at the checkout. They will offer you a VAT form. And you can get a rebate.</a:t>
            </a:r>
            <a:endParaRPr lang="zh-CN" altLang="en-US" sz="2800"/>
          </a:p>
          <a:p>
            <a:r>
              <a:rPr lang="zh-CN" altLang="en-US" sz="2800"/>
              <a:t>（美国的一些商店在结账的时候会提供这种服务。他们会给您提供退税单。你可以得到退款。）</a:t>
            </a:r>
            <a:endParaRPr lang="zh-CN" altLang="en-US" sz="2800"/>
          </a:p>
          <a:p>
            <a:r>
              <a:rPr lang="en-US" altLang="zh-CN" sz="2800">
                <a:solidFill>
                  <a:srgbClr val="FF0000"/>
                </a:solidFill>
              </a:rPr>
              <a:t>checkout/'tʃekaʊt/：n.收款台，结账台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VAT form：退税单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a tax refund form：退税单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May I have a tax refund form please?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（能给我一张退税单吗？）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rebate/'ri:beɪt/：n.部分退款，折扣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4" name="燕尾形 6"/>
          <p:cNvSpPr>
            <a:spLocks noChangeArrowheads="1"/>
          </p:cNvSpPr>
          <p:nvPr/>
        </p:nvSpPr>
        <p:spPr bwMode="auto">
          <a:xfrm>
            <a:off x="1061720" y="402050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燕尾形 14"/>
          <p:cNvSpPr>
            <a:spLocks noChangeArrowheads="1"/>
          </p:cNvSpPr>
          <p:nvPr/>
        </p:nvSpPr>
        <p:spPr bwMode="auto">
          <a:xfrm rot="21180000">
            <a:off x="1167035" y="40103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-2147482611" descr="VAT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035" y="2306320"/>
            <a:ext cx="3726815" cy="3661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6491205" y="3877343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491205" y="244623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-5715"/>
            <a:ext cx="3798277" cy="6858000"/>
          </a:xfrm>
          <a:prstGeom prst="rect">
            <a:avLst/>
          </a:prstGeom>
          <a:solidFill>
            <a:srgbClr val="9292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766" y="1201896"/>
            <a:ext cx="3353435" cy="3297555"/>
            <a:chOff x="222766" y="900528"/>
            <a:chExt cx="3353435" cy="3297555"/>
          </a:xfrm>
        </p:grpSpPr>
        <p:sp>
          <p:nvSpPr>
            <p:cNvPr id="7" name="矩形 6"/>
            <p:cNvSpPr/>
            <p:nvPr/>
          </p:nvSpPr>
          <p:spPr>
            <a:xfrm>
              <a:off x="791091" y="900528"/>
              <a:ext cx="2419985" cy="1342390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旅行中的购物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2766" y="3368138"/>
              <a:ext cx="335343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购物事项 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Matters on Shopping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7925" y="244623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32411" y="2483391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讨价还价 Bargaining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87109" y="3882648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4" name="圆角矩形 13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4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718935" y="3976370"/>
            <a:ext cx="465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 After-sales Service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309966"/>
            <a:ext cx="6096000" cy="263471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345238"/>
            <a:ext cx="6096000" cy="2634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491205" y="31720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987925" y="31720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132411" y="32091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成交付款 Paying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91205" y="171344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987925" y="171344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0" name="圆角矩形 2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718935" y="1750695"/>
            <a:ext cx="5012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选购商品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Shopping Around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468345" y="45944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965065" y="45944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5" name="圆角矩形 3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5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109551" y="46315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退税 Tax Refund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37360" y="1092835"/>
            <a:ext cx="8625840" cy="31921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/>
              <a:t>What</a:t>
            </a:r>
            <a:r>
              <a:rPr lang="en-US" altLang="zh-CN" sz="2800"/>
              <a:t>'</a:t>
            </a:r>
            <a:r>
              <a:rPr lang="zh-CN" altLang="en-US" sz="2800"/>
              <a:t>s the duty rate?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（税率是多少？）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How much do I need to spend in order to get a tax refund?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（消费多少金额可以办退税？）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What</a:t>
            </a:r>
            <a:r>
              <a:rPr lang="en-US" altLang="zh-CN" sz="2800"/>
              <a:t>'</a:t>
            </a:r>
            <a:r>
              <a:rPr lang="zh-CN" altLang="en-US" sz="2800"/>
              <a:t>s the minimum I have to spend?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（我至少要花多少钱才能退税？）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 flipH="1">
            <a:off x="6953574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79181" y="2567074"/>
            <a:ext cx="1433638" cy="1481803"/>
          </a:xfrm>
          <a:prstGeom prst="ellipse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logo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" y="2918460"/>
            <a:ext cx="4605338" cy="777875"/>
          </a:xfrm>
        </p:spPr>
        <p:txBody>
          <a:bodyPr>
            <a:normAutofit fontScale="90000"/>
          </a:bodyPr>
          <a:p>
            <a:pPr marL="0" indent="0" eaLnBrk="1" hangingPunct="1"/>
            <a:r>
              <a:rPr lang="zh-CN" altLang="zh-CN" smtClean="0">
                <a:sym typeface="微软雅黑" panose="020B0503020204020204" pitchFamily="34" charset="-122"/>
              </a:rPr>
              <a:t>感谢聆听</a:t>
            </a:r>
            <a:endParaRPr lang="zh-CN" altLang="zh-CN" smtClean="0">
              <a:sym typeface="微软雅黑" panose="020B0503020204020204" pitchFamily="34" charset="-122"/>
            </a:endParaRPr>
          </a:p>
        </p:txBody>
      </p:sp>
      <p:sp>
        <p:nvSpPr>
          <p:cNvPr id="26652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7675880" y="2918460"/>
            <a:ext cx="4853305" cy="458470"/>
          </a:xfrm>
        </p:spPr>
        <p:txBody>
          <a:bodyPr>
            <a:noAutofit/>
          </a:bodyPr>
          <a:p>
            <a:pPr eaLnBrk="1" hangingPunct="1"/>
            <a:r>
              <a:rPr lang="en-US" altLang="zh-CN" sz="3200" smtClean="0"/>
              <a:t>THANKS FOR LISTENING</a:t>
            </a:r>
            <a:endParaRPr lang="en-US" altLang="zh-CN" sz="3200" smtClean="0"/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0385" y="2820670"/>
            <a:ext cx="1043305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679252"/>
            <a:ext cx="6642100" cy="584775"/>
            <a:chOff x="0" y="756663"/>
            <a:chExt cx="6642100" cy="584775"/>
          </a:xfrm>
        </p:grpSpPr>
        <p:sp>
          <p:nvSpPr>
            <p:cNvPr id="38" name="矩形 37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3955" y="756663"/>
              <a:ext cx="547814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选购商品 Shopping Around</a:t>
              </a:r>
              <a:endParaRPr lang="zh-CN" altLang="en-US" sz="32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83" name="矩形 10"/>
          <p:cNvSpPr>
            <a:spLocks noChangeArrowheads="1"/>
          </p:cNvSpPr>
          <p:nvPr/>
        </p:nvSpPr>
        <p:spPr bwMode="auto">
          <a:xfrm>
            <a:off x="2110105" y="2034540"/>
            <a:ext cx="7270750" cy="575945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4" name="矩形 5"/>
          <p:cNvSpPr>
            <a:spLocks noChangeArrowheads="1"/>
          </p:cNvSpPr>
          <p:nvPr/>
        </p:nvSpPr>
        <p:spPr bwMode="auto">
          <a:xfrm>
            <a:off x="2110105" y="2610485"/>
            <a:ext cx="7270115" cy="280924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5200" y="2740025"/>
            <a:ext cx="702500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※视频导入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国外消费退税的常识知识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国外消费简单退税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国外消费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退税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时常用的英语词汇与表达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80945" y="2034540"/>
            <a:ext cx="988060" cy="533400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8" name="圆角矩形 17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80945" y="2034540"/>
            <a:ext cx="1355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None/>
            </a:pPr>
            <a:r>
              <a:rPr lang="zh-CN" altLang="zh-CN" sz="2800" smtClean="0">
                <a:solidFill>
                  <a:schemeClr val="bg1"/>
                </a:solidFill>
                <a:sym typeface="+mn-ea"/>
              </a:rPr>
              <a:t>目 录</a:t>
            </a:r>
            <a:endParaRPr lang="zh-CN" altLang="zh-CN" sz="280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3" name="图片 2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pic>
        <p:nvPicPr>
          <p:cNvPr id="3" name="图片 2" descr="中国游客境外购物近五成没退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70" y="1261745"/>
            <a:ext cx="3576320" cy="4649470"/>
          </a:xfrm>
          <a:prstGeom prst="rect">
            <a:avLst/>
          </a:prstGeom>
        </p:spPr>
      </p:pic>
      <p:pic>
        <p:nvPicPr>
          <p:cNvPr id="4" name="图片 3" descr="去年平白“遗落”十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855" y="1261745"/>
            <a:ext cx="3575685" cy="464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国外消费退税的常识知识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165" y="124142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认清标志，进店购物</a:t>
            </a:r>
            <a:endParaRPr lang="zh-CN" altLang="en-US" sz="2800"/>
          </a:p>
        </p:txBody>
      </p:sp>
      <p:pic>
        <p:nvPicPr>
          <p:cNvPr id="4" name="图片 -2147482620" descr="IMG_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995" y="921385"/>
            <a:ext cx="516255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22" descr="Tax Ref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940" y="4483100"/>
            <a:ext cx="1413510" cy="1884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" descr="Premier Tax Fr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010" y="1941195"/>
            <a:ext cx="2494915" cy="1584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 descr="Tax Fre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95" y="1941195"/>
            <a:ext cx="2112645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328295" y="3659505"/>
            <a:ext cx="24237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Tax-Free shopping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4013835" y="3659505"/>
            <a:ext cx="22479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Premier Tax Free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4013835" y="5907405"/>
            <a:ext cx="15328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Tax Refund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国外消费退税的常识知识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165" y="1241425"/>
            <a:ext cx="4547235" cy="27070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“最低消费金额”的规定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>
              <a:lnSpc>
                <a:spcPct val="150000"/>
              </a:lnSpc>
            </a:pPr>
            <a:endParaRPr lang="zh-CN" altLang="en-US" sz="2800"/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退税的商品必须是离境以前1-3个</a:t>
            </a:r>
            <a:endParaRPr lang="zh-CN" altLang="en-US" sz="24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月以内购买的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4" name="图片 -214748261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660" y="1241425"/>
            <a:ext cx="4209415" cy="4926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国外消费退税的常识知识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165" y="1241425"/>
            <a:ext cx="6228080" cy="31076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现场退税</a:t>
            </a:r>
            <a:endParaRPr lang="zh-CN" altLang="en-US" sz="2800"/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退税商品有时会碰到需要检查的情况，</a:t>
            </a:r>
            <a:endParaRPr lang="zh-CN" altLang="en-US" sz="28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在办理完退税之前，</a:t>
            </a:r>
            <a:endParaRPr lang="zh-CN" altLang="en-US" sz="28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最好是随身携带，</a:t>
            </a:r>
            <a:endParaRPr lang="zh-CN" altLang="en-US" sz="28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不要把外包装拆掉。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4" name="图片 8" descr="检查退税商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508885"/>
            <a:ext cx="4386580" cy="2864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-119380" y="3484245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国外消费简单退税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9090" y="1241425"/>
            <a:ext cx="2677922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/>
              <a:t>              </a:t>
            </a:r>
            <a:r>
              <a:rPr lang="zh-CN" altLang="en-US" sz="2800"/>
              <a:t>现场退税：</a:t>
            </a:r>
            <a:endParaRPr lang="zh-CN" altLang="en-US" sz="2800"/>
          </a:p>
          <a:p>
            <a:pPr algn="l"/>
            <a:r>
              <a:rPr lang="zh-CN" altLang="en-US" sz="2400"/>
              <a:t>比较安全，能够当场拿到现金，</a:t>
            </a:r>
            <a:endParaRPr lang="zh-CN" altLang="en-US" sz="2400"/>
          </a:p>
          <a:p>
            <a:pPr algn="l"/>
            <a:r>
              <a:rPr lang="zh-CN" altLang="en-US" sz="2400"/>
              <a:t>需要排队，退的是当地货币，考虑汇率问题，</a:t>
            </a:r>
            <a:endParaRPr lang="zh-CN" altLang="en-US" sz="2400"/>
          </a:p>
          <a:p>
            <a:pPr algn="l"/>
            <a:r>
              <a:rPr lang="zh-CN" altLang="en-US" sz="2400"/>
              <a:t>收取服务费。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44955" y="296227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银行卡退税</a:t>
            </a:r>
            <a:endParaRPr lang="zh-CN" altLang="en-US" sz="2800"/>
          </a:p>
        </p:txBody>
      </p:sp>
      <p:sp>
        <p:nvSpPr>
          <p:cNvPr id="13" name="燕尾形 6"/>
          <p:cNvSpPr>
            <a:spLocks noChangeArrowheads="1"/>
          </p:cNvSpPr>
          <p:nvPr/>
        </p:nvSpPr>
        <p:spPr bwMode="auto">
          <a:xfrm>
            <a:off x="871220" y="46491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燕尾形 7"/>
          <p:cNvSpPr>
            <a:spLocks noChangeArrowheads="1"/>
          </p:cNvSpPr>
          <p:nvPr/>
        </p:nvSpPr>
        <p:spPr bwMode="auto">
          <a:xfrm>
            <a:off x="1052735" y="464915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56055" y="450532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第三方退税</a:t>
            </a:r>
            <a:endParaRPr lang="zh-CN" altLang="en-US" sz="2800"/>
          </a:p>
        </p:txBody>
      </p:sp>
      <p:sp>
        <p:nvSpPr>
          <p:cNvPr id="17" name="燕尾形 6"/>
          <p:cNvSpPr>
            <a:spLocks noChangeArrowheads="1"/>
          </p:cNvSpPr>
          <p:nvPr/>
        </p:nvSpPr>
        <p:spPr bwMode="auto">
          <a:xfrm>
            <a:off x="960120" y="310610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燕尾形 7"/>
          <p:cNvSpPr>
            <a:spLocks noChangeArrowheads="1"/>
          </p:cNvSpPr>
          <p:nvPr/>
        </p:nvSpPr>
        <p:spPr bwMode="auto">
          <a:xfrm>
            <a:off x="1141635" y="310610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9" name="图片 18" descr="《生活提示》境外消费简单退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005" y="992505"/>
            <a:ext cx="3374390" cy="438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1625" y="1318895"/>
            <a:ext cx="65538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出国购物退税神器</a:t>
            </a:r>
            <a:r>
              <a:rPr lang="en-US" altLang="zh-CN" sz="2800"/>
              <a:t>---</a:t>
            </a:r>
            <a:r>
              <a:rPr lang="zh-CN" altLang="en-US" sz="2800"/>
              <a:t>环球蓝联卡快捷退税</a:t>
            </a:r>
            <a:endParaRPr lang="zh-CN" altLang="en-US" sz="2800"/>
          </a:p>
        </p:txBody>
      </p:sp>
      <p:pic>
        <p:nvPicPr>
          <p:cNvPr id="14" name="图片 13" descr="出国购物退税神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30" y="2192020"/>
            <a:ext cx="28575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3288</Words>
  <Application>WPS 演示</Application>
  <PresentationFormat>自定义</PresentationFormat>
  <Paragraphs>199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Engravers MT</vt:lpstr>
      <vt:lpstr>Segoe Print</vt:lpstr>
      <vt:lpstr>华文楷体</vt:lpstr>
      <vt:lpstr>Arial Unicode MS</vt:lpstr>
      <vt:lpstr>Calibri Light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风雨同行</cp:lastModifiedBy>
  <cp:revision>243</cp:revision>
  <dcterms:created xsi:type="dcterms:W3CDTF">2019-09-02T12:14:00Z</dcterms:created>
  <dcterms:modified xsi:type="dcterms:W3CDTF">2020-03-10T16:45:59Z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