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6" r:id="rId7"/>
    <p:sldId id="315" r:id="rId8"/>
    <p:sldId id="258" r:id="rId9"/>
    <p:sldId id="382" r:id="rId10"/>
    <p:sldId id="383" r:id="rId11"/>
    <p:sldId id="314" r:id="rId12"/>
    <p:sldId id="316" r:id="rId13"/>
    <p:sldId id="278" r:id="rId14"/>
    <p:sldId id="280" r:id="rId15"/>
    <p:sldId id="270" r:id="rId16"/>
    <p:sldId id="313" r:id="rId17"/>
    <p:sldId id="290" r:id="rId18"/>
    <p:sldId id="271" r:id="rId19"/>
    <p:sldId id="349" r:id="rId20"/>
    <p:sldId id="350" r:id="rId21"/>
    <p:sldId id="351" r:id="rId22"/>
    <p:sldId id="352" r:id="rId23"/>
    <p:sldId id="353" r:id="rId24"/>
    <p:sldId id="279" r:id="rId25"/>
    <p:sldId id="380" r:id="rId26"/>
    <p:sldId id="381" r:id="rId27"/>
    <p:sldId id="342" r:id="rId28"/>
    <p:sldId id="282" r:id="rId29"/>
    <p:sldId id="283" r:id="rId30"/>
    <p:sldId id="281" r:id="rId31"/>
    <p:sldId id="284" r:id="rId32"/>
    <p:sldId id="285" r:id="rId33"/>
    <p:sldId id="354" r:id="rId34"/>
    <p:sldId id="355" r:id="rId35"/>
    <p:sldId id="356" r:id="rId36"/>
    <p:sldId id="357" r:id="rId37"/>
    <p:sldId id="358" r:id="rId38"/>
    <p:sldId id="360" r:id="rId39"/>
    <p:sldId id="377" r:id="rId40"/>
    <p:sldId id="378" r:id="rId41"/>
    <p:sldId id="379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268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82A2"/>
    <a:srgbClr val="878586"/>
    <a:srgbClr val="EB678E"/>
    <a:srgbClr val="C6C6C6"/>
    <a:srgbClr val="92928C"/>
    <a:srgbClr val="E8E3E8"/>
    <a:srgbClr val="9E9E9E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946"/>
        <p:guide orient="horz" pos="3997"/>
        <p:guide orient="horz" pos="3759"/>
        <p:guide orient="horz" pos="533"/>
        <p:guide pos="3594"/>
        <p:guide pos="841"/>
        <p:guide pos="3810"/>
        <p:guide pos="4184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如果你不能确定面料的材质，可以向店员进行确认，可以说：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GIF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zh-CN" altLang="en-US" sz="5400" smtClean="0">
                <a:sym typeface="+mn-ea"/>
              </a:rPr>
              <a:t>出国旅游那些事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536575"/>
            <a:ext cx="1010285" cy="941705"/>
          </a:xfrm>
          <a:prstGeom prst="rect">
            <a:avLst/>
          </a:prstGeom>
        </p:spPr>
      </p:pic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1915795" y="480631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-119380" y="3484245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090" y="1241425"/>
            <a:ext cx="267792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     </a:t>
            </a:r>
            <a:r>
              <a:rPr lang="zh-CN" altLang="en-US" sz="2800"/>
              <a:t>May I have a look at the diamond ring displayed on the counter please?</a:t>
            </a:r>
            <a:endParaRPr lang="zh-CN" altLang="en-US" sz="2800"/>
          </a:p>
          <a:p>
            <a:r>
              <a:rPr lang="zh-CN" altLang="en-US" sz="2800"/>
              <a:t>           （能让我看一下柜台上展示的那个钻戒吗？）</a:t>
            </a:r>
            <a:endParaRPr lang="zh-CN" altLang="en-US" sz="2800"/>
          </a:p>
          <a:p>
            <a:r>
              <a:rPr lang="zh-CN" altLang="en-US" sz="2800"/>
              <a:t>             diamond/'daɪəmənd/：n.钻石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1544955" y="2962275"/>
            <a:ext cx="7248525" cy="2330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/>
              <a:t>Can I have a look at the bracelets in the window?</a:t>
            </a:r>
            <a:endParaRPr lang="zh-CN" altLang="en-US" sz="2800"/>
          </a:p>
          <a:p>
            <a:pPr algn="l">
              <a:lnSpc>
                <a:spcPct val="130000"/>
              </a:lnSpc>
            </a:pPr>
            <a:r>
              <a:rPr lang="zh-CN" altLang="en-US" sz="2800"/>
              <a:t>（我可以看看橱窗里的手镯吗？）</a:t>
            </a:r>
            <a:endParaRPr lang="zh-CN" altLang="en-US" sz="2800"/>
          </a:p>
          <a:p>
            <a:pPr algn="l">
              <a:lnSpc>
                <a:spcPct val="130000"/>
              </a:lnSpc>
            </a:pPr>
            <a:r>
              <a:rPr lang="zh-CN" altLang="en-US" sz="2800"/>
              <a:t>Can you show me the beautiful brooch?</a:t>
            </a:r>
            <a:endParaRPr lang="zh-CN" altLang="en-US" sz="2800"/>
          </a:p>
          <a:p>
            <a:pPr algn="l">
              <a:lnSpc>
                <a:spcPct val="130000"/>
              </a:lnSpc>
            </a:pPr>
            <a:r>
              <a:rPr lang="zh-CN" altLang="en-US" sz="2800"/>
              <a:t>（那枚亮丽的胸针给我看看好吗？）</a:t>
            </a:r>
            <a:endParaRPr lang="zh-CN" altLang="en-US" sz="2800"/>
          </a:p>
        </p:txBody>
      </p:sp>
      <p:sp>
        <p:nvSpPr>
          <p:cNvPr id="17" name="燕尾形 6"/>
          <p:cNvSpPr>
            <a:spLocks noChangeArrowheads="1"/>
          </p:cNvSpPr>
          <p:nvPr/>
        </p:nvSpPr>
        <p:spPr bwMode="auto">
          <a:xfrm>
            <a:off x="960120" y="310610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燕尾形 7"/>
          <p:cNvSpPr>
            <a:spLocks noChangeArrowheads="1"/>
          </p:cNvSpPr>
          <p:nvPr/>
        </p:nvSpPr>
        <p:spPr bwMode="auto">
          <a:xfrm>
            <a:off x="1141635" y="310610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-2147482610" descr="diam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35" y="1820545"/>
            <a:ext cx="2255520" cy="1141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1625" y="1318895"/>
            <a:ext cx="9166860" cy="31921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sz="2800"/>
              <a:t>This particular ring is set in 18-carat white gold.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（这枚戒指是鑲嵌在18开的白合金里的。）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carat/'kærət/ = karat：n.开（表示黄金成色的单位）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18-carat：18开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white gold：白合金，人造白金（金、镍、铂、锌的合金）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18-carat white gold：18开白合金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16" descr="白合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475" y="3909060"/>
            <a:ext cx="2444115" cy="2444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1625" y="1318895"/>
            <a:ext cx="963422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We also have some beautiful platinum and sapphire rings on sale.</a:t>
            </a:r>
            <a:endParaRPr lang="zh-CN" altLang="en-US" sz="2800"/>
          </a:p>
          <a:p>
            <a:r>
              <a:rPr lang="zh-CN" altLang="en-US" sz="2800"/>
              <a:t>（我们还有一些漂亮的白金和蓝宝石戒指在降价销售。）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platinum/'plætɪnəm/：n.白金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sapphire /'sæfaɪə(r)/：n.蓝宝石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608" descr="platin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53" y="2371408"/>
            <a:ext cx="1538605" cy="1155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07" descr="sapphi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3995420"/>
            <a:ext cx="1835785" cy="162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1625" y="1318895"/>
            <a:ext cx="8385175" cy="4569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What grade of diamond is this?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（这是哪种级别的钻石？）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Pure gold or carats?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（纯金的还是K金的？）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How many carats is this ring?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（这戒指是多少K金的？）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What kind of stone is this?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（这是什么宝石？）                      stone/stəʊn/：n.宝石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606" descr="宝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95" y="2334895"/>
            <a:ext cx="218948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0440" y="1092835"/>
            <a:ext cx="8666480" cy="2501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/>
              <a:t>       </a:t>
            </a:r>
            <a:r>
              <a:rPr lang="zh-CN" altLang="en-US" sz="2800"/>
              <a:t>This necklace comes with matching earrings.</a:t>
            </a:r>
            <a:endParaRPr lang="zh-CN" altLang="en-US" sz="2800"/>
          </a:p>
          <a:p>
            <a:pPr>
              <a:lnSpc>
                <a:spcPct val="140000"/>
              </a:lnSpc>
            </a:pPr>
            <a:r>
              <a:rPr lang="zh-CN" altLang="en-US" sz="2800"/>
              <a:t>（这条项链还搭配同款的耳环。）</a:t>
            </a:r>
            <a:endParaRPr lang="zh-CN" altLang="en-US" sz="2800"/>
          </a:p>
          <a:p>
            <a:pPr>
              <a:lnSpc>
                <a:spcPct val="140000"/>
              </a:lnSpc>
            </a:pPr>
            <a:r>
              <a:rPr lang="zh-CN" altLang="en-US" sz="2800"/>
              <a:t>come with：与……一起供给；</a:t>
            </a:r>
            <a:endParaRPr lang="zh-CN" altLang="en-US" sz="2800"/>
          </a:p>
          <a:p>
            <a:pPr>
              <a:lnSpc>
                <a:spcPct val="140000"/>
              </a:lnSpc>
            </a:pPr>
            <a:r>
              <a:rPr lang="zh-CN" altLang="en-US" sz="2800"/>
              <a:t>matching earrings：同款耳环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燕尾形 6"/>
          <p:cNvSpPr>
            <a:spLocks noChangeArrowheads="1"/>
          </p:cNvSpPr>
          <p:nvPr/>
        </p:nvSpPr>
        <p:spPr bwMode="auto">
          <a:xfrm>
            <a:off x="848360" y="419512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燕尾形 7"/>
          <p:cNvSpPr>
            <a:spLocks noChangeArrowheads="1"/>
          </p:cNvSpPr>
          <p:nvPr/>
        </p:nvSpPr>
        <p:spPr bwMode="auto">
          <a:xfrm>
            <a:off x="1029875" y="419512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2550" y="4050665"/>
            <a:ext cx="8234680" cy="2330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/>
              <a:t>Are these genuine pearls? （这些是天然珍珠吗？）</a:t>
            </a:r>
            <a:endParaRPr lang="zh-CN" altLang="en-US" sz="2800"/>
          </a:p>
          <a:p>
            <a:pPr algn="l">
              <a:lnSpc>
                <a:spcPct val="130000"/>
              </a:lnSpc>
            </a:pPr>
            <a:r>
              <a:rPr lang="zh-CN" altLang="en-US" sz="2800"/>
              <a:t>genuine pearls：天然珍珠    natural pearls：天然珍珠</a:t>
            </a:r>
            <a:endParaRPr lang="zh-CN" altLang="en-US" sz="2800"/>
          </a:p>
          <a:p>
            <a:pPr algn="l">
              <a:lnSpc>
                <a:spcPct val="130000"/>
              </a:lnSpc>
            </a:pPr>
            <a:r>
              <a:rPr lang="zh-CN" altLang="en-US" sz="2800"/>
              <a:t>artificial pearls：人造珍珠    cultured peals：人造珍珠</a:t>
            </a:r>
            <a:endParaRPr lang="zh-CN" altLang="en-US" sz="2800"/>
          </a:p>
          <a:p>
            <a:pPr algn="l">
              <a:lnSpc>
                <a:spcPct val="130000"/>
              </a:lnSpc>
            </a:pPr>
            <a:r>
              <a:rPr lang="zh-CN" altLang="en-US" sz="2800"/>
              <a:t>cultured /'kʌltʃəd/：a.人工培养的</a:t>
            </a:r>
            <a:endParaRPr lang="zh-CN" altLang="en-US" sz="2800"/>
          </a:p>
        </p:txBody>
      </p:sp>
      <p:pic>
        <p:nvPicPr>
          <p:cNvPr id="12" name="图片 -2147482589" descr="天然珍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95" y="2647950"/>
            <a:ext cx="2310765" cy="1284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4614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4614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3520" y="1316990"/>
            <a:ext cx="7480935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They are genuine freshwater pearls from Australia.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（它们是产自澳大利亚的天然淡水珍珠。）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freshwater/'freʃwɔ:tə/：a.淡水的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freshwater pearls：淡水珍珠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seawater pearls：海水珍珠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21945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4614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4614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3520" y="1316990"/>
            <a:ext cx="7480935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They are genuine freshwater pearls from Australia.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（它们是产自澳大利亚的天然淡水珍珠。）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freshwater/'freʃwɔ:tə/：a.淡水的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freshwater pearls：淡水珍珠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seawater pearls：海水珍珠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21945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4614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4614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3520" y="1316990"/>
            <a:ext cx="10237470" cy="4742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They come with an authenticity certificate.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（他们附有品质鉴定书。）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authenticity/ɔ:θen'tɪsɪtɪ/：n.可信性，真实性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certificate/sə'tɪfɪkɪt/：n.证书；执照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Do you provide an authenticity certificate?（你们提供保证书吗？）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Does it have a warranty to go with?（它附有保证书吗？）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How long is the warranty period?（保修期是多久？）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warranty/'wɒr(ə)ntɪ/： n. （美国法律中的术语）担保书，保修单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21945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599" descr="certific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30" y="1092835"/>
            <a:ext cx="2682240" cy="253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807720" y="404590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燕尾形 7"/>
          <p:cNvSpPr>
            <a:spLocks noChangeArrowheads="1"/>
          </p:cNvSpPr>
          <p:nvPr/>
        </p:nvSpPr>
        <p:spPr bwMode="auto">
          <a:xfrm>
            <a:off x="989235" y="404590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4614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4614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56055" y="1257300"/>
            <a:ext cx="6836410" cy="4225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I also want to see some men</a:t>
            </a:r>
            <a:r>
              <a:rPr lang="en-US" altLang="zh-CN" sz="2800"/>
              <a:t>’</a:t>
            </a:r>
            <a:r>
              <a:rPr lang="zh-CN" altLang="en-US" sz="2800"/>
              <a:t>s digital watches.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（我还想看一些男士数字手表。）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digital watches：数字手表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a wrist watch 腕表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a  pocket watch 怀表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a dress watch正装表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a sports watch运动手表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a mechanical watch 机械表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21945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8" descr="a  mechanical watch 机械表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35" y="4512310"/>
            <a:ext cx="1642110" cy="1093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 descr="a  pocket watch 怀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630" y="2936875"/>
            <a:ext cx="1519555" cy="1146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4614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4614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3520" y="1316990"/>
            <a:ext cx="8438515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It</a:t>
            </a:r>
            <a:r>
              <a:rPr lang="en-US" altLang="zh-CN" sz="2800"/>
              <a:t>’</a:t>
            </a:r>
            <a:r>
              <a:rPr lang="zh-CN" altLang="en-US" sz="2800"/>
              <a:t>s discounted to $250.（这一块打折后是250美元。）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discount to：打折至…，后接“打折后的价格”。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discount by：打折了多少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These items will be discounted by ten percent next week.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（这些商品下周将会打九折。）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21945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467710" y="294407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5" y="0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766" y="1201896"/>
            <a:ext cx="3353435" cy="3297555"/>
            <a:chOff x="222766" y="900528"/>
            <a:chExt cx="3353435" cy="3297555"/>
          </a:xfrm>
        </p:grpSpPr>
        <p:sp>
          <p:nvSpPr>
            <p:cNvPr id="7" name="矩形 6"/>
            <p:cNvSpPr/>
            <p:nvPr/>
          </p:nvSpPr>
          <p:spPr>
            <a:xfrm>
              <a:off x="791091" y="900528"/>
              <a:ext cx="2419985" cy="134239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旅行中的购物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766" y="3368138"/>
              <a:ext cx="33534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购买具体商品 Making a Purchase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64430" y="294407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605905" y="2981325"/>
            <a:ext cx="4510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购买化妆品 Buying Cosmetics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67710" y="366987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964430" y="366987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605905" y="3707130"/>
            <a:ext cx="471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购买纪念品 Buying Souvenirs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67710" y="221128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964430" y="221128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695440" y="2248535"/>
            <a:ext cx="501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购买配饰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Buying Accessories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4614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4614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56055" y="1316355"/>
            <a:ext cx="9554845" cy="4225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sz="2800"/>
              <a:t>It’s water-resistant to 100 meters and comes with a full warranty.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（它防水深度是100米，还附有完全保证书。）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water-resistant/rɪ'zɪstənt/：a．防水的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waterproof/'wɔ:təpru:f/：a．防水的</a:t>
            </a:r>
            <a:endParaRPr sz="2800"/>
          </a:p>
          <a:p>
            <a:pPr>
              <a:lnSpc>
                <a:spcPct val="120000"/>
              </a:lnSpc>
            </a:pPr>
            <a:endParaRPr sz="2800"/>
          </a:p>
          <a:p>
            <a:pPr>
              <a:lnSpc>
                <a:spcPct val="120000"/>
              </a:lnSpc>
            </a:pPr>
            <a:r>
              <a:rPr sz="2800"/>
              <a:t>shockproof/'ʃɒkpruf/：a.防震的</a:t>
            </a:r>
            <a:endParaRPr sz="2800"/>
          </a:p>
          <a:p>
            <a:pPr>
              <a:lnSpc>
                <a:spcPct val="120000"/>
              </a:lnSpc>
            </a:pPr>
            <a:endParaRPr sz="2800"/>
          </a:p>
          <a:p>
            <a:pPr>
              <a:lnSpc>
                <a:spcPct val="120000"/>
              </a:lnSpc>
            </a:pPr>
            <a:r>
              <a:rPr sz="2800"/>
              <a:t>luminous/'lu:mɪnəs/：a.发光的；发亮的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21945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597" descr="water-resistant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10" y="1985645"/>
            <a:ext cx="197231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595" descr="shockproo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63" y="3623628"/>
            <a:ext cx="1280795" cy="1280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-2147482588" descr="luminou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775" y="5099685"/>
            <a:ext cx="1214120" cy="1214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购买化妆品的攻略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56055" y="1755140"/>
            <a:ext cx="9258300" cy="2675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购买化妆品攻略</a:t>
            </a:r>
            <a:r>
              <a:rPr lang="zh-CN" altLang="en-US" sz="2800" b="0"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6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事先做功课，官网查价格；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6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购买渠道很重要，保真安全是王道；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6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品牌特色要知道，优惠省钱有妙招。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如何在美国购买化妆品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1875790"/>
            <a:ext cx="2857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国外购买化妆品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---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情景会话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56055" y="1168400"/>
            <a:ext cx="9258300" cy="452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</a:t>
            </a: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Buying cosmetics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Customer: I need to update my cosmetics for summer. Can you recommend something for dry, sensitive skins? Sometimes I also get a few pimples.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Assistant: This is a new complete skin care package. It comes with a mild creamy cleanser and a day cream which is suitable for acne-prone skin.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Customer: Does the day cream have any sun protection?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Assistant: It has an SPF 15 in it. You apply the moisturizer to your skin and your face every morning after cleansing.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国外购买化妆品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---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情景会话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66850" y="1092835"/>
            <a:ext cx="9258300" cy="4078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20000"/>
              </a:lnSpc>
            </a:pP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Customer: Thanks. I also need a new foundation as well.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Assistant: This is a new foundation from Dior. It has a loose powder and comes in a variety of shades. This lengthening mascara is very popular, too.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Customer: Thanks. I'll take the skin care package and the mascara.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sz="2400" b="0">
                <a:latin typeface="Times New Roman" panose="02020603050405020304" charset="0"/>
                <a:ea typeface="宋体" panose="02010600030101010101" pitchFamily="2" charset="-122"/>
              </a:rPr>
              <a:t>Assistant: OK, it comes to $80. Here is a complimentary sample of the latest perfume from Dior. It has a lovely light scent which is perfect for summer.</a:t>
            </a:r>
            <a:endParaRPr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93850" y="1224915"/>
            <a:ext cx="8910955" cy="5087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I need to update my cosmetics for summer.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（我需要更新夏天用的化装品。）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cosmetic/kɒz'metɪk/：n.化妆品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Can you recommend something for dry, sensitive skins?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（对于干性和敏感性皮肤，您能推荐什么呢？）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sensitive/'sensɪtɪv/：a.敏感的；易受影响的；易受伤害的dry, sensitive skins：干性和敏感性皮肤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4" name="图片 -2147482623" descr="cosmet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0" y="1386205"/>
            <a:ext cx="1993265" cy="211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燕尾形 6"/>
          <p:cNvSpPr>
            <a:spLocks noChangeArrowheads="1"/>
          </p:cNvSpPr>
          <p:nvPr/>
        </p:nvSpPr>
        <p:spPr bwMode="auto">
          <a:xfrm>
            <a:off x="1006475" y="393477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燕尾形 7"/>
          <p:cNvSpPr>
            <a:spLocks noChangeArrowheads="1"/>
          </p:cNvSpPr>
          <p:nvPr/>
        </p:nvSpPr>
        <p:spPr bwMode="auto">
          <a:xfrm>
            <a:off x="1170845" y="393477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56055" y="1386205"/>
            <a:ext cx="826198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/>
              <a:t>肌肤类型的英语表达</a:t>
            </a:r>
            <a:r>
              <a:rPr lang="zh-CN" sz="2800" b="0"/>
              <a:t>：</a:t>
            </a:r>
            <a:endParaRPr lang="zh-CN" sz="2800" b="0"/>
          </a:p>
          <a:p>
            <a:pPr indent="0"/>
            <a:r>
              <a:rPr sz="2800" b="0"/>
              <a:t>oily/'ɒɪlɪ/skin：油性肌肤</a:t>
            </a:r>
            <a:endParaRPr sz="2800" b="0"/>
          </a:p>
          <a:p>
            <a:pPr indent="0"/>
            <a:r>
              <a:rPr sz="2800" b="0"/>
              <a:t>normal/'nɔ:m(ə)l/ skin：中性皮肤</a:t>
            </a:r>
            <a:endParaRPr sz="2800" b="0"/>
          </a:p>
          <a:p>
            <a:pPr indent="0"/>
            <a:r>
              <a:rPr sz="2800" b="0"/>
              <a:t>combination/kɒmbɪ'neɪʃ(ə)n/ skin：混合型皮肤</a:t>
            </a:r>
            <a:endParaRPr sz="2800" b="0"/>
          </a:p>
          <a:p>
            <a:pPr indent="0"/>
            <a:r>
              <a:rPr sz="2800" b="0"/>
              <a:t>combination to oily skin：混合偏油性肌肤</a:t>
            </a:r>
            <a:endParaRPr sz="2800" b="0"/>
          </a:p>
          <a:p>
            <a:pPr indent="0"/>
            <a:endParaRPr sz="2800" b="0"/>
          </a:p>
          <a:p>
            <a:pPr indent="0"/>
            <a:r>
              <a:rPr sz="2800" b="0"/>
              <a:t>   Sometimes I also get a few pimples.</a:t>
            </a:r>
            <a:endParaRPr sz="2800" b="0"/>
          </a:p>
          <a:p>
            <a:pPr indent="0"/>
            <a:r>
              <a:rPr sz="2800" b="0"/>
              <a:t>（有时我还长痘痘。）</a:t>
            </a:r>
            <a:endParaRPr sz="2800" b="0"/>
          </a:p>
          <a:p>
            <a:pPr indent="0"/>
            <a:r>
              <a:rPr sz="2800" b="0"/>
              <a:t>pimple/'pɪmp(ə)l/：n.粉刺，小脓疱</a:t>
            </a:r>
            <a:endParaRPr sz="2800" b="0"/>
          </a:p>
          <a:p>
            <a:pPr indent="0"/>
            <a:r>
              <a:rPr sz="2800" b="0"/>
              <a:t>acne/'ækni/：n.痤疮；粉刺</a:t>
            </a:r>
            <a:endParaRPr sz="2800" b="0"/>
          </a:p>
        </p:txBody>
      </p:sp>
      <p:sp>
        <p:nvSpPr>
          <p:cNvPr id="10" name="燕尾形 6"/>
          <p:cNvSpPr>
            <a:spLocks noChangeArrowheads="1"/>
          </p:cNvSpPr>
          <p:nvPr/>
        </p:nvSpPr>
        <p:spPr bwMode="auto">
          <a:xfrm>
            <a:off x="1256030" y="43151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燕尾形 10"/>
          <p:cNvSpPr>
            <a:spLocks noChangeArrowheads="1"/>
          </p:cNvSpPr>
          <p:nvPr/>
        </p:nvSpPr>
        <p:spPr bwMode="auto">
          <a:xfrm>
            <a:off x="1420400" y="43151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-2147482622" descr="pi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90" y="4052570"/>
            <a:ext cx="1803400" cy="1226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3840" y="1182370"/>
            <a:ext cx="90805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This is a new complete skin care package.</a:t>
            </a:r>
            <a:endParaRPr lang="zh-CN" altLang="en-US" sz="2800"/>
          </a:p>
          <a:p>
            <a:r>
              <a:rPr lang="zh-CN" altLang="en-US" sz="2800"/>
              <a:t>（这是一套护肤套装。）</a:t>
            </a:r>
            <a:endParaRPr lang="zh-CN" altLang="en-US" sz="2800"/>
          </a:p>
          <a:p>
            <a:r>
              <a:rPr lang="zh-CN" altLang="en-US" sz="2800"/>
              <a:t>skin care：皮肤护理</a:t>
            </a:r>
            <a:endParaRPr lang="zh-CN" altLang="en-US" sz="2800"/>
          </a:p>
          <a:p>
            <a:r>
              <a:rPr lang="zh-CN" altLang="en-US" sz="2800"/>
              <a:t>package/'pækɪdʒ/：n.一整套东西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1513840" y="3465830"/>
            <a:ext cx="97383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/>
              <a:t>It comes with a mild creamy cleanser and a day cream which is suitable for acne-prone skin.</a:t>
            </a:r>
            <a:endParaRPr sz="2800"/>
          </a:p>
          <a:p>
            <a:r>
              <a:rPr sz="2800"/>
              <a:t>（它包括一个柔和的洁面乳和一个日霜，非常适合容易长痘痘的肌肤。）</a:t>
            </a:r>
            <a:endParaRPr sz="2800"/>
          </a:p>
          <a:p>
            <a:r>
              <a:rPr sz="2800"/>
              <a:t>mild/maɪld/：a.温和的；柔和的</a:t>
            </a:r>
            <a:endParaRPr sz="2800"/>
          </a:p>
          <a:p>
            <a:r>
              <a:rPr sz="2800"/>
              <a:t>creamy/'kri:mi/：a.乳脂状的</a:t>
            </a:r>
            <a:endParaRPr sz="2800"/>
          </a:p>
          <a:p>
            <a:r>
              <a:rPr sz="2800"/>
              <a:t>cleanser/'klenzə(r)/：n.洁面乳</a:t>
            </a:r>
            <a:endParaRPr sz="2800"/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109283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>
            <a:off x="125720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620" descr="一整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370" y="1092835"/>
            <a:ext cx="1698625" cy="169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6055" y="1214120"/>
            <a:ext cx="9738360" cy="3449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cream/kri:m/：n.面霜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a day cream：日霜</a:t>
            </a:r>
            <a:endParaRPr lang="zh-CN" altLang="en-US" sz="2800"/>
          </a:p>
          <a:p>
            <a:pPr>
              <a:lnSpc>
                <a:spcPct val="130000"/>
              </a:lnSpc>
            </a:pP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a night cream：晚霜</a:t>
            </a:r>
            <a:endParaRPr lang="zh-CN" altLang="en-US" sz="2800"/>
          </a:p>
          <a:p>
            <a:pPr>
              <a:lnSpc>
                <a:spcPct val="130000"/>
              </a:lnSpc>
            </a:pP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acne-prone：易长粉刺的，易长痘痘的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9" descr="a day cre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92835"/>
            <a:ext cx="2028825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-2147482619" descr="a night cre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2412365"/>
            <a:ext cx="2499360" cy="2499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6055" y="1313815"/>
            <a:ext cx="973836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Does it help to get rid of pimples?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（这个对祛痘有效吗？）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What kind of product can fade freckles?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（什么产品可以淡化雀斑？）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fade/feɪd/：v.使褪色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freckle/'frekəl/：n.雀斑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-2147482615" descr="_3T%QTRBRG2]U$G4ENOB[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55" y="2413635"/>
            <a:ext cx="2150745" cy="2030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055" y="1386205"/>
            <a:ext cx="8036560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sz="2800"/>
              <a:t>Could you introduce some whitening products for me?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（您能给我介绍一些美白产品吗？）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Could you tell me more about your moisturizers?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（您可以给我多说一下你们的保湿产品吗？）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moisturizer/'mɔɪstʃəraɪzə(r)/：n.保湿霜，润肤霜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-2147482614" descr="moisturiz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15" y="2343785"/>
            <a:ext cx="2515235" cy="2515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679252"/>
            <a:ext cx="6642100" cy="584775"/>
            <a:chOff x="0" y="756663"/>
            <a:chExt cx="6642100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955" y="756663"/>
              <a:ext cx="54781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选购商品 Shopping Around</a:t>
              </a:r>
              <a:endPara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2110105" y="2034540"/>
            <a:ext cx="7270750" cy="575945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2110105" y="2610485"/>
            <a:ext cx="7270115" cy="280924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0" y="2740025"/>
            <a:ext cx="70250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时注意事项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常用的英语词汇与表达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※购买化妆品的攻略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※购买化妆品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※购买纪念品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时注意事项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※购买纪念品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80945" y="2034540"/>
            <a:ext cx="988060" cy="533400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8" name="圆角矩形 17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80945" y="2034540"/>
            <a:ext cx="1355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None/>
            </a:pPr>
            <a:r>
              <a:rPr lang="zh-CN" altLang="zh-CN" sz="2800" smtClean="0">
                <a:solidFill>
                  <a:schemeClr val="bg1"/>
                </a:solidFill>
                <a:sym typeface="+mn-ea"/>
              </a:rPr>
              <a:t>目 录</a:t>
            </a:r>
            <a:endParaRPr lang="zh-CN" altLang="zh-CN" sz="280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7360" y="1092835"/>
            <a:ext cx="7294880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sz="2800"/>
              <a:t> It has SPF 15 in it.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（它里面含有15的防晒系数。）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SPF：Sun protection factor的缩写；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防晒系数，防晒指数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表示防晒护肤产品对紫外线防护能力的大小。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-2147482613" descr="9Y@G$R%8PURSS[__GF{2`B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10" y="1809750"/>
            <a:ext cx="2236470" cy="2243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9330" y="1203960"/>
            <a:ext cx="11597640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sz="2800"/>
              <a:t>     </a:t>
            </a:r>
            <a:r>
              <a:rPr sz="2800"/>
              <a:t>You apply the moisturizer to your skin and your face every morning 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     after cleansing.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（每天早晨清洁完以后，您把这个保湿霜涂抹在您的肌肤上和脸上。）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apply/ə'plaɪ/：v.涂，敷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apply sth. to…：在……处涂抹……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I also need a new foundation.（我还需要一个新的粉底霜。）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foundation/faʊn'deɪʃn/：n.粉底霜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638810" y="404463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燕尾形 7"/>
          <p:cNvSpPr>
            <a:spLocks noChangeArrowheads="1"/>
          </p:cNvSpPr>
          <p:nvPr/>
        </p:nvSpPr>
        <p:spPr bwMode="auto">
          <a:xfrm>
            <a:off x="807625" y="404463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" name="图片 -2147482610" descr="AB86~MNENQV}}%6}(C$A{L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80" y="4351655"/>
            <a:ext cx="2568575" cy="2239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055" y="1092835"/>
            <a:ext cx="8115300" cy="4225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sz="2800"/>
              <a:t>What do you have in foundation?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（你们都有哪些粉底？）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I’d like to buy a foundation with sun protection.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（我想买一个有防晒功效的粉底。）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It has a loose powder and comes in a variety of shades.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（它有一个散粉，而且有各种色调。）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a loose powder：散粉</a:t>
            </a:r>
            <a:endParaRPr sz="2800"/>
          </a:p>
          <a:p>
            <a:pPr>
              <a:lnSpc>
                <a:spcPct val="120000"/>
              </a:lnSpc>
            </a:pPr>
            <a:r>
              <a:rPr sz="2800"/>
              <a:t>shading powder：散粉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-2147482603" descr="a loose pow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70" y="3879215"/>
            <a:ext cx="2533650" cy="1736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410749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410749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055" y="1284605"/>
            <a:ext cx="9478010" cy="57759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sz="2800"/>
              <a:t>This lengthening mascara is very popular, too.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（这个有加长效果的睫毛膏也非常受欢迎。）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mascara/mæ'skɑ:rə/：n.睫毛膏</a:t>
            </a:r>
            <a:endParaRPr sz="2800"/>
          </a:p>
          <a:p>
            <a:pPr algn="l">
              <a:lnSpc>
                <a:spcPct val="120000"/>
              </a:lnSpc>
            </a:pPr>
            <a:endParaRPr sz="2800"/>
          </a:p>
          <a:p>
            <a:pPr algn="l">
              <a:lnSpc>
                <a:spcPct val="120000"/>
              </a:lnSpc>
            </a:pP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Here is a complimentary sample of the latest perfume from Dior.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（这是一件免费赠送的样品，是迪奥最新款的香水。）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complimentary/kɒmplɪ'ment(ə)rɪ/：a.赠送的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sample/'sɑ:mp(ə)l：n. 样品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perfume/'pɜ:fju:m/：n. 香水</a:t>
            </a:r>
            <a:endParaRPr sz="2800"/>
          </a:p>
          <a:p>
            <a:pPr>
              <a:lnSpc>
                <a:spcPct val="120000"/>
              </a:lnSpc>
            </a:pP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-2147482608" descr="mascara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55" y="2475865"/>
            <a:ext cx="4007485" cy="1366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燕尾形 6"/>
          <p:cNvSpPr>
            <a:spLocks noChangeArrowheads="1"/>
          </p:cNvSpPr>
          <p:nvPr/>
        </p:nvSpPr>
        <p:spPr bwMode="auto">
          <a:xfrm>
            <a:off x="989330" y="15249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燕尾形 7"/>
          <p:cNvSpPr>
            <a:spLocks noChangeArrowheads="1"/>
          </p:cNvSpPr>
          <p:nvPr/>
        </p:nvSpPr>
        <p:spPr bwMode="auto">
          <a:xfrm>
            <a:off x="1153700" y="15249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055" y="1386205"/>
            <a:ext cx="10029825" cy="31921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sz="2800"/>
              <a:t>It has a lovely light scent which is perfect for summer.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（它有一股美妙的淡淡的清香，非常适合在夏天使用。）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lovely/'lʌvli/：a.有吸引力的；迷人的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light/laɪt/：a.清淡的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scent/sent/：n.香气；香味</a:t>
            </a:r>
            <a:endParaRPr sz="2800"/>
          </a:p>
          <a:p>
            <a:pPr algn="l">
              <a:lnSpc>
                <a:spcPct val="120000"/>
              </a:lnSpc>
            </a:pPr>
            <a:r>
              <a:rPr sz="2800"/>
              <a:t>be perfect for：对……是完美的，对……是适合的，对……是理想的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购买化妆品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时注意事项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pic>
        <p:nvPicPr>
          <p:cNvPr id="3" name="图片 2" descr="国外购物有讲究入境携带需谨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10" y="1394460"/>
            <a:ext cx="3255645" cy="4232275"/>
          </a:xfrm>
          <a:prstGeom prst="rect">
            <a:avLst/>
          </a:prstGeom>
        </p:spPr>
      </p:pic>
      <p:pic>
        <p:nvPicPr>
          <p:cNvPr id="4" name="图片 3" descr="国外购物有讲究 避免不必要损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65" y="1278890"/>
            <a:ext cx="3432810" cy="446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时注意事项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60755" y="1430655"/>
            <a:ext cx="96335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ea typeface="宋体" panose="02010600030101010101" pitchFamily="2" charset="-122"/>
              </a:rPr>
              <a:t>传统收藏品是不错的旅行纪念品</a:t>
            </a:r>
            <a:endParaRPr lang="zh-CN" sz="2800" b="0">
              <a:ea typeface="宋体" panose="02010600030101010101" pitchFamily="2" charset="-122"/>
            </a:endParaRPr>
          </a:p>
          <a:p>
            <a:pPr indent="0"/>
            <a:r>
              <a:rPr lang="zh-CN" altLang="en-US" sz="2800"/>
              <a:t>历史悠久的金银首饰铺里，定制一条项链或者一枚戒指</a:t>
            </a:r>
            <a:endParaRPr lang="zh-CN" altLang="en-US" sz="2800"/>
          </a:p>
          <a:p>
            <a:pPr indent="0"/>
            <a:r>
              <a:rPr lang="zh-CN" altLang="en-US" sz="2800"/>
              <a:t>法国、德国、英国都出产质量不错的瓷器，价格不算太高：</a:t>
            </a:r>
            <a:endParaRPr lang="zh-CN" altLang="en-US" sz="2800"/>
          </a:p>
          <a:p>
            <a:pPr indent="0"/>
            <a:endParaRPr lang="zh-CN" altLang="en-US" sz="2800"/>
          </a:p>
        </p:txBody>
      </p:sp>
      <p:pic>
        <p:nvPicPr>
          <p:cNvPr id="3" name="图片 -2147482622" descr="戒指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778" y="1237933"/>
            <a:ext cx="1096645" cy="1096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5" descr="瓷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45" y="3070225"/>
            <a:ext cx="2148840" cy="1426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" descr="钟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2944495"/>
            <a:ext cx="1954530" cy="1551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3" descr="钢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75" y="4862195"/>
            <a:ext cx="2564130" cy="1386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5" descr="打火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645" y="4749165"/>
            <a:ext cx="2149475" cy="1612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情景会话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56055" y="1092835"/>
            <a:ext cx="882015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Buying Souvenirs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Customer: I want to buy some good quality souvenirs to take back to Beijing with me. Do you have any suggestions?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Assistant: These are great handicrafts made by the local women. They are typical of sort of things that have been made here for hundreds of years.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Customer: They are very beautiful. But they look a bit delicate. I want to buy things that won’t be damaged during the flight.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情景会话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56055" y="1353820"/>
            <a:ext cx="8663940" cy="4150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Assistant: I can wrap them especially for you. They are unique and you won’t find them anywhere else.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Customer: Oh, these key chains are rather cute.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Assistant: The patterns resemble souvenirs from this area. They are very unique.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Customer: My cousin collects key chains. Do you have some suggestions? 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Assistant: These ones have pictures of the beaches around here. They are great gifts because they are light and easy to carry in your luggage.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20495" y="1582420"/>
            <a:ext cx="979043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souvenir/,su:və'nɪə/：n.纪念品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 want to buy some good quality souvenirs to take back to Beijing with me.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（我想买一些高质量的纪念品带回北京。）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3" name="图片 -2147482616" descr="souven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330" y="3283585"/>
            <a:ext cx="2537460" cy="1805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导入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9178290" cy="560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南非买钻石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泰国买红、蓝宝石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                                              新加坡买祖母绿</a:t>
            </a:r>
            <a:endParaRPr lang="zh-CN" altLang="en-US" sz="2800"/>
          </a:p>
          <a:p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4" name="图片 -2147482622" descr="timg?image&amp;quality=80&amp;size=b9999_10000&amp;sec=1564474982735&amp;di=c327d6dde6c645d508339c004923bed5&amp;imgtype=0&amp;src=http%3A%2F%2Fass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5" y="3942715"/>
            <a:ext cx="2375535" cy="1782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591" descr="timg?image&amp;quality=80&amp;size=b9999_10000&amp;sec=1564474888387&amp;di=6f317e8bd66fcb9fdb71e93063f2a502&amp;imgtype=0&amp;src=http%3A%2F%2F5b0988e595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0" y="921385"/>
            <a:ext cx="2687955" cy="1791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-2147482623" descr="timg"/>
          <p:cNvPicPr>
            <a:picLocks noChangeAspect="1"/>
          </p:cNvPicPr>
          <p:nvPr/>
        </p:nvPicPr>
        <p:blipFill>
          <a:blip r:embed="rId4"/>
          <a:srcRect t="5766" b="11571"/>
          <a:stretch>
            <a:fillRect/>
          </a:stretch>
        </p:blipFill>
        <p:spPr>
          <a:xfrm>
            <a:off x="1811655" y="3674745"/>
            <a:ext cx="2585720" cy="213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56055" y="1294130"/>
            <a:ext cx="878522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Do you have any suggestions?（您能给我一些建议吗？）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Is there anything special you can recommend? 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（您有什么特别的东西可以推荐的吗？）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What souvenirs can you recommend?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（您可以给我推荐一下纪念品吗？）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What do you recommend as a souvenir from this country?（这个国家有什么值得推荐的纪念品？）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71625" y="1390650"/>
            <a:ext cx="902271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These are great handicrafts made by the local women.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（这些都是当地妇女制作的很不错的手工艺品。）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handicraft/'hændɪkrɑ:ft/：n.手工艺品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3" name="图片 -2147482614" descr="handicra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90" y="2806065"/>
            <a:ext cx="2509520" cy="3345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383665" y="1225550"/>
            <a:ext cx="10397490" cy="4569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They are typical of sort of things that have been made here for hundreds of years.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（手工艺品都是典型的那种在本地有数百年制作历史的东西。）</a:t>
            </a:r>
            <a:endParaRPr lang="en-US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800"/>
              <a:t>typical/'tɪpɪk(ə)l/：a.典型的，特有的</a:t>
            </a:r>
            <a:endParaRPr lang="zh-CN" altLang="en-US" sz="2800"/>
          </a:p>
          <a:p>
            <a:pPr indent="0">
              <a:lnSpc>
                <a:spcPct val="130000"/>
              </a:lnSpc>
            </a:pPr>
            <a:r>
              <a:rPr lang="zh-CN" altLang="en-US" sz="2800"/>
              <a:t>sort of：有几分地，到某种程度</a:t>
            </a:r>
            <a:endParaRPr lang="zh-CN" altLang="en-US" sz="2800"/>
          </a:p>
          <a:p>
            <a:pPr indent="0">
              <a:lnSpc>
                <a:spcPct val="130000"/>
              </a:lnSpc>
            </a:pPr>
            <a:r>
              <a:rPr lang="zh-CN" altLang="en-US" sz="2800"/>
              <a:t>hundreds of：（形容数量众多）成百上千的，数以百计的</a:t>
            </a:r>
            <a:endParaRPr lang="zh-CN" altLang="en-US" sz="2800"/>
          </a:p>
          <a:p>
            <a:pPr indent="0">
              <a:lnSpc>
                <a:spcPct val="130000"/>
              </a:lnSpc>
            </a:pPr>
            <a:r>
              <a:rPr lang="zh-CN" altLang="en-US" sz="2800"/>
              <a:t>当hundred和具体的数字连用时一般用单数，后不接介词of。</a:t>
            </a:r>
            <a:endParaRPr lang="zh-CN" altLang="en-US" sz="2800"/>
          </a:p>
          <a:p>
            <a:pPr indent="0">
              <a:lnSpc>
                <a:spcPct val="130000"/>
              </a:lnSpc>
            </a:pPr>
            <a:r>
              <a:rPr lang="zh-CN" altLang="en-US" sz="2800"/>
              <a:t>two hundred dollars：200美元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-92710" y="8128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29715" y="1438275"/>
            <a:ext cx="921448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They look a bit delicate.（它们看上去有点容易损坏。）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look：（连系动词）看起来；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bit：一点儿，有一点儿；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delicate/'delɪkət/：a.易碎的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56055" y="1306195"/>
            <a:ext cx="9035415" cy="3881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 want to buy things that won’t be damaged during the flight.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（我需要买在飞行途中不会破坏的东西。）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Where can I buy the local products that are easy to carry? （哪里可以买到方便携带的特产？）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Is this local products hard to preserve?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（这个特产容易保存吗？）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preserve/prɪ'zɜːv/：v.保存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1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Is this easy to transport? （这个运输方便吗？）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90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购买纪念品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61110" y="1364615"/>
            <a:ext cx="9670415" cy="4225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They are great gifts because they are light and easy to carry in your luggage.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2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（它们是很好的礼物，因为它们很轻，也容易放在您的行李包里携带。）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2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easy to carry：便于携带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2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luggage/'lʌɡɪdʒ/：n.行李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2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luggage一般是不可数名词；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20000"/>
              </a:lnSpc>
            </a:pPr>
            <a:r>
              <a:rPr lang="en-US" sz="28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How many pieces of luggage have you got?（你有几件行李? ）</a:t>
            </a:r>
            <a:endParaRPr lang="en-US" sz="28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" y="2918460"/>
            <a:ext cx="4605338" cy="777875"/>
          </a:xfrm>
        </p:spPr>
        <p:txBody>
          <a:bodyPr>
            <a:normAutofit fontScale="90000"/>
          </a:bodyPr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675880" y="2918460"/>
            <a:ext cx="4853305" cy="458470"/>
          </a:xfrm>
        </p:spPr>
        <p:txBody>
          <a:bodyPr>
            <a:noAutofit/>
          </a:bodyPr>
          <a:p>
            <a:pPr eaLnBrk="1" hangingPunct="1"/>
            <a:r>
              <a:rPr lang="en-US" altLang="zh-CN" sz="3200" smtClean="0"/>
              <a:t>THANKS FOR LISTENING</a:t>
            </a:r>
            <a:endParaRPr lang="en-US" altLang="zh-CN" sz="3200" smtClean="0"/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0385" y="2820670"/>
            <a:ext cx="104330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时注意事项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41780" y="1761808"/>
            <a:ext cx="5080000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正规商场买，带鉴定证书</a:t>
            </a:r>
            <a:endParaRPr lang="zh-CN" altLang="en-US" sz="20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Nature emerald（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天然祖母绿）</a:t>
            </a:r>
            <a:endParaRPr lang="zh-CN" altLang="en-US" sz="20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Synthetic Emerald</a:t>
            </a:r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（合成祖母绿）</a:t>
            </a:r>
            <a:endParaRPr lang="zh-CN" sz="20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Optimization emerald</a:t>
            </a:r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（优化祖母绿）</a:t>
            </a:r>
            <a:endParaRPr lang="zh-CN" sz="20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/>
              <a:t>CMA、CAL和CS认可标志</a:t>
            </a:r>
            <a:endParaRPr lang="zh-CN" altLang="en-US" sz="2000"/>
          </a:p>
        </p:txBody>
      </p:sp>
      <p:pic>
        <p:nvPicPr>
          <p:cNvPr id="6" name="图片 5" descr="购买玉石是假货 [看东方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1248410"/>
            <a:ext cx="3447415" cy="4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国外购买配饰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情景会话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13535" y="995045"/>
            <a:ext cx="927989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               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Buying Accessories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Customer: May I have a look at the diamond ring displayed on the counter please?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Assistant: Sure. This particular ring is set in 18-carat white gold. We also have some beautiful platinum and sapphire rings on sale.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Customer: They are so lovely. May I see that diamond necklace?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Assistant: This necklace comes with matching earrings. We also have a beautiful bracelet that would really suit you.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Customer: Ok, I also want to buy a pearl brooch for my mother. Are these genuine pearls.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国外购买配饰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情景会话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13535" y="995045"/>
            <a:ext cx="92798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               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Buying Accessories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Assistant: Yes, they are genuine freshwater pearls from Australia. They come with an authenticity certificate.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Customer: I also want to see some men's digital watches. Is that one on sale?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Assistant: Yes. It’s discounted to $250. It's water-resistant to 100 meters and comes with a full warranty</a:t>
            </a:r>
            <a:endParaRPr 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5180330" cy="52622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accessory/ək'sesəri/：n.配饰</a:t>
            </a:r>
            <a:endParaRPr lang="zh-CN" altLang="en-US" sz="2800"/>
          </a:p>
          <a:p>
            <a:endParaRPr lang="zh-CN" altLang="en-US" sz="2800"/>
          </a:p>
          <a:p>
            <a:pPr>
              <a:buClrTx/>
              <a:buSzTx/>
              <a:buFontTx/>
            </a:pPr>
            <a:r>
              <a:rPr lang="zh-CN" altLang="en-US" sz="2800">
                <a:sym typeface="+mn-ea"/>
              </a:rPr>
              <a:t>jewelry/'dʒu:əlri/珠宝，珠宝首饰</a:t>
            </a:r>
            <a:endParaRPr lang="zh-CN" altLang="en-US" sz="2800"/>
          </a:p>
          <a:p>
            <a:pPr>
              <a:buClrTx/>
              <a:buSzTx/>
              <a:buFontTx/>
            </a:pPr>
            <a:endParaRPr lang="zh-CN" altLang="en-US" sz="2800"/>
          </a:p>
          <a:p>
            <a:pPr>
              <a:buClrTx/>
              <a:buSzTx/>
              <a:buFontTx/>
            </a:pPr>
            <a:endParaRPr lang="zh-CN" altLang="en-US" sz="2800">
              <a:sym typeface="+mn-ea"/>
            </a:endParaRPr>
          </a:p>
          <a:p>
            <a:pPr>
              <a:buClrTx/>
              <a:buSzTx/>
              <a:buFontTx/>
            </a:pPr>
            <a:r>
              <a:rPr lang="zh-CN" altLang="en-US" sz="2800">
                <a:sym typeface="+mn-ea"/>
              </a:rPr>
              <a:t>ring/rɪŋ/戒指</a:t>
            </a:r>
            <a:endParaRPr lang="zh-CN" altLang="en-US" sz="2800">
              <a:sym typeface="+mn-ea"/>
            </a:endParaRPr>
          </a:p>
          <a:p>
            <a:pPr>
              <a:buClrTx/>
              <a:buSzTx/>
              <a:buFontTx/>
            </a:pP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ClrTx/>
              <a:buSzTx/>
              <a:buFontTx/>
            </a:pPr>
            <a:endParaRPr lang="zh-CN" altLang="en-US" sz="2800"/>
          </a:p>
          <a:p>
            <a:pPr>
              <a:buClrTx/>
              <a:buSzTx/>
              <a:buFontTx/>
            </a:pPr>
            <a:r>
              <a:rPr lang="zh-CN" altLang="en-US" sz="2800"/>
              <a:t>earring/'ɪərɪŋ/耳环</a:t>
            </a:r>
            <a:endParaRPr lang="zh-CN" altLang="en-US" sz="2800"/>
          </a:p>
          <a:p>
            <a:pPr>
              <a:buClrTx/>
              <a:buSzTx/>
              <a:buFontTx/>
            </a:pPr>
            <a:endParaRPr lang="zh-CN" altLang="en-US" sz="2800"/>
          </a:p>
          <a:p>
            <a:pPr>
              <a:buClrTx/>
              <a:buSzTx/>
              <a:buFontTx/>
            </a:pPr>
            <a:endParaRPr lang="zh-CN" altLang="en-US" sz="2800"/>
          </a:p>
          <a:p>
            <a:endParaRPr lang="zh-CN" altLang="en-US" sz="2800"/>
          </a:p>
        </p:txBody>
      </p:sp>
      <p:pic>
        <p:nvPicPr>
          <p:cNvPr id="4" name="图片 15" descr="jewel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735" y="1619250"/>
            <a:ext cx="1530985" cy="1436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4" descr="戒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3055620"/>
            <a:ext cx="2051685" cy="1369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-2147482590" descr="耳环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460" y="4576445"/>
            <a:ext cx="1688465" cy="1688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购买配饰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3505835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necklace/'nekləs/项链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2800"/>
          </a:p>
          <a:p>
            <a:pPr algn="l"/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zh-CN" altLang="en-US" sz="2800"/>
              <a:t>bracelet/'breɪslət/手镯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zh-CN" altLang="en-US" sz="2800"/>
              <a:t>brooch/brəʊtʃ/胸针</a:t>
            </a:r>
            <a:endParaRPr lang="zh-CN" altLang="en-US" sz="2800"/>
          </a:p>
        </p:txBody>
      </p:sp>
      <p:pic>
        <p:nvPicPr>
          <p:cNvPr id="4" name="图片 10" descr="手镯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60" y="2736215"/>
            <a:ext cx="2140585" cy="1210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16" descr="胸针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85" y="4195445"/>
            <a:ext cx="1958340" cy="2353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1" descr="项链1"/>
          <p:cNvPicPr>
            <a:picLocks noChangeAspect="1"/>
          </p:cNvPicPr>
          <p:nvPr/>
        </p:nvPicPr>
        <p:blipFill>
          <a:blip r:embed="rId4"/>
          <a:srcRect l="16454" r="5791" b="5141"/>
          <a:stretch>
            <a:fillRect/>
          </a:stretch>
        </p:blipFill>
        <p:spPr>
          <a:xfrm>
            <a:off x="5229225" y="1092835"/>
            <a:ext cx="1999615" cy="1471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9429</Words>
  <Application>WPS 演示</Application>
  <PresentationFormat>自定义</PresentationFormat>
  <Paragraphs>449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Engravers MT</vt:lpstr>
      <vt:lpstr>Segoe Print</vt:lpstr>
      <vt:lpstr>华文楷体</vt:lpstr>
      <vt:lpstr>Times New Roman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风雨同行</cp:lastModifiedBy>
  <cp:revision>383</cp:revision>
  <dcterms:created xsi:type="dcterms:W3CDTF">2019-09-02T12:14:00Z</dcterms:created>
  <dcterms:modified xsi:type="dcterms:W3CDTF">2020-03-10T16:41:05Z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