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8" r:id="rId3"/>
    <p:sldId id="277" r:id="rId4"/>
    <p:sldId id="275" r:id="rId5"/>
    <p:sldId id="265" r:id="rId6"/>
    <p:sldId id="266" r:id="rId7"/>
    <p:sldId id="267" r:id="rId8"/>
    <p:sldId id="269" r:id="rId9"/>
    <p:sldId id="270" r:id="rId10"/>
    <p:sldId id="272" r:id="rId11"/>
    <p:sldId id="282" r:id="rId12"/>
    <p:sldId id="283" r:id="rId13"/>
    <p:sldId id="271" r:id="rId14"/>
    <p:sldId id="284" r:id="rId15"/>
    <p:sldId id="274" r:id="rId16"/>
    <p:sldId id="280" r:id="rId17"/>
    <p:sldId id="281" r:id="rId18"/>
    <p:sldId id="279" r:id="rId19"/>
    <p:sldId id="273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istrator\Desktop\20131209143723-955094562zsdn2dc3f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折角形 1"/>
          <p:cNvSpPr/>
          <p:nvPr/>
        </p:nvSpPr>
        <p:spPr>
          <a:xfrm>
            <a:off x="0" y="0"/>
            <a:ext cx="9144000" cy="6858000"/>
          </a:xfrm>
          <a:prstGeom prst="foldedCorner">
            <a:avLst/>
          </a:prstGeom>
          <a:solidFill>
            <a:schemeClr val="tx2">
              <a:lumMod val="20000"/>
              <a:lumOff val="80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04800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 smtClean="0"/>
              <a:t>4.</a:t>
            </a:r>
            <a:r>
              <a:rPr lang="zh-CN" altLang="en-US" sz="6600" b="1" dirty="0" smtClean="0"/>
              <a:t>魔 </a:t>
            </a:r>
            <a:r>
              <a:rPr lang="zh-CN" altLang="en-US" sz="6600" b="1" dirty="0" smtClean="0"/>
              <a:t>女 宅 急 便</a:t>
            </a:r>
            <a:endParaRPr lang="en-US" altLang="zh-CN" sz="6600" b="1" dirty="0" smtClean="0"/>
          </a:p>
          <a:p>
            <a:r>
              <a:rPr lang="en-US" altLang="zh-CN" dirty="0" smtClean="0"/>
              <a:t>                           </a:t>
            </a:r>
          </a:p>
          <a:p>
            <a:r>
              <a:rPr lang="en-US" altLang="zh-CN" sz="4000" dirty="0" smtClean="0"/>
              <a:t>               ----</a:t>
            </a:r>
            <a:r>
              <a:rPr lang="zh-CN" altLang="en-US" sz="4000" dirty="0" smtClean="0"/>
              <a:t>宫崎骏动画电影欣赏</a:t>
            </a:r>
            <a:endParaRPr lang="en-US" altLang="zh-CN" sz="4000" dirty="0" smtClean="0"/>
          </a:p>
          <a:p>
            <a:r>
              <a:rPr lang="en-US" altLang="zh-CN" dirty="0" smtClean="0"/>
              <a:t>                                                                    </a:t>
            </a:r>
          </a:p>
          <a:p>
            <a:endParaRPr lang="en-US" altLang="zh-CN" dirty="0" smtClean="0"/>
          </a:p>
          <a:p>
            <a:r>
              <a:rPr lang="en-US" altLang="zh-CN" sz="2800" dirty="0" smtClean="0"/>
              <a:t>                                                                                                                 </a:t>
            </a:r>
          </a:p>
          <a:p>
            <a:r>
              <a:rPr lang="en-US" altLang="zh-CN" sz="2800" dirty="0" smtClean="0"/>
              <a:t>                                                      </a:t>
            </a:r>
            <a:r>
              <a:rPr lang="zh-CN" altLang="en-US" sz="2800" dirty="0" smtClean="0"/>
              <a:t>王洪芹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198437" y="392668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4.4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大师作品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角色介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绍</a:t>
            </a:r>
            <a:endParaRPr lang="zh-CN" altLang="en-US" dirty="0" smtClean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04800" y="1066800"/>
            <a:ext cx="5975350" cy="143933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34" name="图片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612" y="702733"/>
            <a:ext cx="4970463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537" y="685800"/>
            <a:ext cx="4970463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图片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4970463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图片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537" y="3393016"/>
            <a:ext cx="4970463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2"/>
          <p:cNvSpPr txBox="1">
            <a:spLocks noChangeArrowheads="1"/>
          </p:cNvSpPr>
          <p:nvPr/>
        </p:nvSpPr>
        <p:spPr bwMode="auto">
          <a:xfrm flipH="1">
            <a:off x="0" y="1384300"/>
            <a:ext cx="285115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乌露丝拉</a:t>
            </a:r>
            <a:br>
              <a:rPr lang="zh-CN" altLang="en-US" sz="2400" dirty="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2400" dirty="0">
              <a:solidFill>
                <a:srgbClr val="59595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9" name="TextBox 43"/>
          <p:cNvSpPr txBox="1">
            <a:spLocks noChangeArrowheads="1"/>
          </p:cNvSpPr>
          <p:nvPr/>
        </p:nvSpPr>
        <p:spPr bwMode="auto">
          <a:xfrm>
            <a:off x="446089" y="2219980"/>
            <a:ext cx="3025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少女画家。琪琪的朋友。住在小木屋里。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0" name="TextBox 44"/>
          <p:cNvSpPr txBox="1">
            <a:spLocks noChangeArrowheads="1"/>
          </p:cNvSpPr>
          <p:nvPr/>
        </p:nvSpPr>
        <p:spPr bwMode="auto">
          <a:xfrm flipH="1">
            <a:off x="4267200" y="1447800"/>
            <a:ext cx="23368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吉吉</a:t>
            </a:r>
            <a:br>
              <a:rPr lang="zh-CN" altLang="en-US" sz="2400" dirty="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2400" dirty="0">
              <a:solidFill>
                <a:srgbClr val="59595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" name="TextBox 45"/>
          <p:cNvSpPr txBox="1">
            <a:spLocks noChangeArrowheads="1"/>
          </p:cNvSpPr>
          <p:nvPr/>
        </p:nvSpPr>
        <p:spPr bwMode="auto">
          <a:xfrm>
            <a:off x="4735514" y="2006600"/>
            <a:ext cx="2808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琪琪的宠物猫。从出生就跟琪琪在一起。吉吉经常给琪琪提供帮助，和琪琪一起成长。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 flipH="1">
            <a:off x="0" y="4114800"/>
            <a:ext cx="244792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索娜 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44513" y="4747736"/>
            <a:ext cx="2808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好吃面包店老板娘，怀有身孕。心地善良、和蔼可亲，在得知琪琪没有住处后，就让她住了下来。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 flipH="1">
            <a:off x="4425951" y="4108002"/>
            <a:ext cx="244792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索娜的丈夫 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4887913" y="4810780"/>
            <a:ext cx="2808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好吃面包店的老板。他话很少，但善良、可爱、贴心、细心。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8" grpId="0"/>
      <p:bldP spid="50" grpId="0"/>
      <p:bldP spid="52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152400" y="381000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4.5 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大师作品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观影问题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04800" y="1066800"/>
            <a:ext cx="5975350" cy="143933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34" name="评语"/>
          <p:cNvSpPr>
            <a:spLocks noChangeArrowheads="1"/>
          </p:cNvSpPr>
          <p:nvPr/>
        </p:nvSpPr>
        <p:spPr bwMode="auto">
          <a:xfrm>
            <a:off x="96520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sp>
        <p:nvSpPr>
          <p:cNvPr id="45" name="TextBox 69"/>
          <p:cNvSpPr txBox="1">
            <a:spLocks noChangeArrowheads="1"/>
          </p:cNvSpPr>
          <p:nvPr/>
        </p:nvSpPr>
        <p:spPr bwMode="auto">
          <a:xfrm>
            <a:off x="844551" y="1801201"/>
            <a:ext cx="58102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dirty="0">
                <a:solidFill>
                  <a:srgbClr val="FFFFFF"/>
                </a:solidFill>
                <a:latin typeface="Agency FB"/>
                <a:ea typeface="微软雅黑" pitchFamily="34" charset="-122"/>
              </a:rPr>
              <a:t>开头</a:t>
            </a:r>
            <a:endParaRPr lang="en-US" sz="1200" b="1" dirty="0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46" name="TextBox 70"/>
          <p:cNvSpPr txBox="1">
            <a:spLocks noChangeArrowheads="1"/>
          </p:cNvSpPr>
          <p:nvPr/>
        </p:nvSpPr>
        <p:spPr bwMode="auto">
          <a:xfrm>
            <a:off x="2544763" y="1981200"/>
            <a:ext cx="579437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dirty="0">
                <a:solidFill>
                  <a:srgbClr val="FFFFFF"/>
                </a:solidFill>
                <a:latin typeface="Agency FB"/>
                <a:ea typeface="微软雅黑" pitchFamily="34" charset="-122"/>
              </a:rPr>
              <a:t>经过</a:t>
            </a:r>
            <a:endParaRPr lang="en-US" sz="1200" b="1" dirty="0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47" name="TextBox 71"/>
          <p:cNvSpPr txBox="1">
            <a:spLocks noChangeArrowheads="1"/>
          </p:cNvSpPr>
          <p:nvPr/>
        </p:nvSpPr>
        <p:spPr bwMode="auto">
          <a:xfrm>
            <a:off x="4191000" y="2133600"/>
            <a:ext cx="58102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dirty="0">
                <a:solidFill>
                  <a:srgbClr val="FFFFFF"/>
                </a:solidFill>
                <a:latin typeface="Agency FB"/>
                <a:ea typeface="微软雅黑" pitchFamily="34" charset="-122"/>
              </a:rPr>
              <a:t>发展</a:t>
            </a:r>
            <a:endParaRPr lang="en-US" sz="1200" b="1" dirty="0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48" name="TextBox 72"/>
          <p:cNvSpPr txBox="1">
            <a:spLocks noChangeArrowheads="1"/>
          </p:cNvSpPr>
          <p:nvPr/>
        </p:nvSpPr>
        <p:spPr bwMode="auto">
          <a:xfrm>
            <a:off x="5794375" y="2271185"/>
            <a:ext cx="579438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>
                <a:solidFill>
                  <a:srgbClr val="FFFFFF"/>
                </a:solidFill>
                <a:latin typeface="Agency FB"/>
                <a:ea typeface="微软雅黑" pitchFamily="34" charset="-122"/>
              </a:rPr>
              <a:t>高潮</a:t>
            </a:r>
            <a:endParaRPr lang="en-US" sz="1200" b="1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50" name="TextBox 78"/>
          <p:cNvSpPr txBox="1">
            <a:spLocks noChangeArrowheads="1"/>
          </p:cNvSpPr>
          <p:nvPr/>
        </p:nvSpPr>
        <p:spPr bwMode="auto">
          <a:xfrm>
            <a:off x="7467600" y="2438400"/>
            <a:ext cx="58102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dirty="0">
                <a:solidFill>
                  <a:srgbClr val="FFFFFF"/>
                </a:solidFill>
                <a:latin typeface="Agency FB"/>
                <a:ea typeface="微软雅黑" pitchFamily="34" charset="-122"/>
              </a:rPr>
              <a:t>结局</a:t>
            </a:r>
            <a:endParaRPr lang="en-US" sz="1200" b="1" dirty="0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55" name="TextBox 84"/>
          <p:cNvSpPr txBox="1">
            <a:spLocks noChangeArrowheads="1"/>
          </p:cNvSpPr>
          <p:nvPr/>
        </p:nvSpPr>
        <p:spPr bwMode="auto">
          <a:xfrm>
            <a:off x="381000" y="1905000"/>
            <a:ext cx="7224713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n-US" altLang="zh-CN" sz="2800" dirty="0" smtClean="0">
              <a:solidFill>
                <a:srgbClr val="595959"/>
              </a:solidFill>
              <a:ea typeface="微软雅黑" pitchFamily="34" charset="-122"/>
            </a:endParaRPr>
          </a:p>
          <a:p>
            <a:pPr marL="342900" indent="-342900" algn="just">
              <a:buAutoNum type="arabicPeriod"/>
            </a:pPr>
            <a:r>
              <a:rPr lang="zh-CN" altLang="en-US" sz="2800" dirty="0" smtClean="0">
                <a:solidFill>
                  <a:srgbClr val="595959"/>
                </a:solidFill>
                <a:ea typeface="微软雅黑" pitchFamily="34" charset="-122"/>
              </a:rPr>
              <a:t>为什么琪琪会突然失去魔法？</a:t>
            </a:r>
            <a:endParaRPr lang="en-US" altLang="zh-CN" sz="2800" dirty="0" smtClean="0">
              <a:solidFill>
                <a:srgbClr val="595959"/>
              </a:solidFill>
              <a:ea typeface="微软雅黑" pitchFamily="34" charset="-122"/>
            </a:endParaRPr>
          </a:p>
          <a:p>
            <a:pPr marL="342900" indent="-342900" algn="just"/>
            <a:endParaRPr lang="en-US" altLang="zh-CN" sz="2800" dirty="0" smtClean="0">
              <a:solidFill>
                <a:srgbClr val="595959"/>
              </a:solidFill>
              <a:ea typeface="微软雅黑" pitchFamily="34" charset="-122"/>
            </a:endParaRPr>
          </a:p>
          <a:p>
            <a:pPr marL="342900" indent="-342900" algn="just"/>
            <a:r>
              <a:rPr lang="en-US" altLang="zh-CN" sz="2800" dirty="0" smtClean="0">
                <a:solidFill>
                  <a:srgbClr val="595959"/>
                </a:solidFill>
                <a:ea typeface="微软雅黑" pitchFamily="34" charset="-122"/>
              </a:rPr>
              <a:t>     2.</a:t>
            </a:r>
            <a:r>
              <a:rPr lang="zh-CN" altLang="en-US" sz="2800" dirty="0" smtClean="0">
                <a:solidFill>
                  <a:srgbClr val="595959"/>
                </a:solidFill>
                <a:ea typeface="微软雅黑" pitchFamily="34" charset="-122"/>
              </a:rPr>
              <a:t>是什么让琪琪重新得到了魔法？</a:t>
            </a:r>
            <a:endParaRPr lang="en-US" altLang="zh-CN" sz="2800" dirty="0" smtClean="0">
              <a:solidFill>
                <a:srgbClr val="595959"/>
              </a:solidFill>
              <a:ea typeface="微软雅黑" pitchFamily="34" charset="-122"/>
            </a:endParaRPr>
          </a:p>
          <a:p>
            <a:pPr marL="342900" indent="-342900" algn="just"/>
            <a:endParaRPr lang="en-US" altLang="zh-CN" sz="2800" dirty="0" smtClean="0">
              <a:solidFill>
                <a:srgbClr val="595959"/>
              </a:solidFill>
              <a:ea typeface="微软雅黑" pitchFamily="34" charset="-122"/>
            </a:endParaRPr>
          </a:p>
          <a:p>
            <a:pPr marL="342900" indent="-342900" algn="just"/>
            <a:r>
              <a:rPr lang="en-US" altLang="zh-CN" sz="2800" dirty="0" smtClean="0">
                <a:solidFill>
                  <a:srgbClr val="595959"/>
                </a:solidFill>
                <a:ea typeface="微软雅黑" pitchFamily="34" charset="-122"/>
              </a:rPr>
              <a:t>         3.</a:t>
            </a:r>
            <a:r>
              <a:rPr lang="zh-CN" altLang="en-US" sz="2800" dirty="0" smtClean="0">
                <a:solidFill>
                  <a:srgbClr val="595959"/>
                </a:solidFill>
                <a:ea typeface="微软雅黑" pitchFamily="34" charset="-122"/>
              </a:rPr>
              <a:t>为什么琪琪会听不懂吉吉的语言了呢？</a:t>
            </a:r>
            <a:endParaRPr lang="en-US" altLang="zh-CN" sz="2800" dirty="0" smtClean="0">
              <a:solidFill>
                <a:srgbClr val="595959"/>
              </a:solidFill>
              <a:ea typeface="微软雅黑" pitchFamily="34" charset="-122"/>
            </a:endParaRPr>
          </a:p>
          <a:p>
            <a:pPr marL="342900" indent="-342900" algn="just"/>
            <a:endParaRPr lang="en-US" sz="1400" dirty="0">
              <a:solidFill>
                <a:srgbClr val="595959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5000"/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152400" y="381000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4.6 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大师作品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观影欣赏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04800" y="1066800"/>
            <a:ext cx="5975350" cy="143933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4.7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剧情回顾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04800" y="1066800"/>
            <a:ext cx="5975350" cy="143933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34" name="评语"/>
          <p:cNvSpPr>
            <a:spLocks noChangeArrowheads="1"/>
          </p:cNvSpPr>
          <p:nvPr/>
        </p:nvSpPr>
        <p:spPr bwMode="auto">
          <a:xfrm>
            <a:off x="96520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sp>
        <p:nvSpPr>
          <p:cNvPr id="36" name="矩形 60"/>
          <p:cNvSpPr>
            <a:spLocks noChangeArrowheads="1"/>
          </p:cNvSpPr>
          <p:nvPr/>
        </p:nvSpPr>
        <p:spPr bwMode="auto">
          <a:xfrm>
            <a:off x="2032001" y="2053167"/>
            <a:ext cx="1484313" cy="42481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52400" dir="6359999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7" name="矩形 61"/>
          <p:cNvSpPr>
            <a:spLocks noChangeArrowheads="1"/>
          </p:cNvSpPr>
          <p:nvPr/>
        </p:nvSpPr>
        <p:spPr bwMode="auto">
          <a:xfrm>
            <a:off x="381000" y="1371600"/>
            <a:ext cx="1485900" cy="4813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52400" dir="6359999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矩形 62"/>
          <p:cNvSpPr>
            <a:spLocks noChangeArrowheads="1"/>
          </p:cNvSpPr>
          <p:nvPr/>
        </p:nvSpPr>
        <p:spPr bwMode="auto">
          <a:xfrm>
            <a:off x="5341938" y="2053167"/>
            <a:ext cx="1484312" cy="42481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52400" dir="6359999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9" name="矩形 63"/>
          <p:cNvSpPr>
            <a:spLocks noChangeArrowheads="1"/>
          </p:cNvSpPr>
          <p:nvPr/>
        </p:nvSpPr>
        <p:spPr bwMode="auto">
          <a:xfrm>
            <a:off x="3684588" y="1488018"/>
            <a:ext cx="1485900" cy="4813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52400" dir="6359999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0" name="矩形 64"/>
          <p:cNvSpPr>
            <a:spLocks noChangeArrowheads="1"/>
          </p:cNvSpPr>
          <p:nvPr/>
        </p:nvSpPr>
        <p:spPr bwMode="auto">
          <a:xfrm>
            <a:off x="6981825" y="2504018"/>
            <a:ext cx="1570038" cy="3797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dist="152400" dir="6359999" algn="ctr" rotWithShape="0">
              <a:srgbClr val="000000">
                <a:alpha val="35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1" name="图片 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985837" cy="113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图片 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4" y="1333500"/>
            <a:ext cx="1004887" cy="107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图片 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752600"/>
            <a:ext cx="985838" cy="113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图片 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676400"/>
            <a:ext cx="1006475" cy="107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69"/>
          <p:cNvSpPr txBox="1">
            <a:spLocks noChangeArrowheads="1"/>
          </p:cNvSpPr>
          <p:nvPr/>
        </p:nvSpPr>
        <p:spPr bwMode="auto">
          <a:xfrm>
            <a:off x="844551" y="1801201"/>
            <a:ext cx="58102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dirty="0">
                <a:solidFill>
                  <a:srgbClr val="FFFFFF"/>
                </a:solidFill>
                <a:latin typeface="Agency FB"/>
                <a:ea typeface="微软雅黑" pitchFamily="34" charset="-122"/>
              </a:rPr>
              <a:t>开头</a:t>
            </a:r>
            <a:endParaRPr lang="en-US" sz="1200" b="1" dirty="0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46" name="TextBox 70"/>
          <p:cNvSpPr txBox="1">
            <a:spLocks noChangeArrowheads="1"/>
          </p:cNvSpPr>
          <p:nvPr/>
        </p:nvSpPr>
        <p:spPr bwMode="auto">
          <a:xfrm>
            <a:off x="2544763" y="1981200"/>
            <a:ext cx="579437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dirty="0">
                <a:solidFill>
                  <a:srgbClr val="FFFFFF"/>
                </a:solidFill>
                <a:latin typeface="Agency FB"/>
                <a:ea typeface="微软雅黑" pitchFamily="34" charset="-122"/>
              </a:rPr>
              <a:t>经过</a:t>
            </a:r>
            <a:endParaRPr lang="en-US" sz="1200" b="1" dirty="0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47" name="TextBox 71"/>
          <p:cNvSpPr txBox="1">
            <a:spLocks noChangeArrowheads="1"/>
          </p:cNvSpPr>
          <p:nvPr/>
        </p:nvSpPr>
        <p:spPr bwMode="auto">
          <a:xfrm>
            <a:off x="4191000" y="2133600"/>
            <a:ext cx="58102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dirty="0">
                <a:solidFill>
                  <a:srgbClr val="FFFFFF"/>
                </a:solidFill>
                <a:latin typeface="Agency FB"/>
                <a:ea typeface="微软雅黑" pitchFamily="34" charset="-122"/>
              </a:rPr>
              <a:t>发展</a:t>
            </a:r>
            <a:endParaRPr lang="en-US" sz="1200" b="1" dirty="0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48" name="TextBox 72"/>
          <p:cNvSpPr txBox="1">
            <a:spLocks noChangeArrowheads="1"/>
          </p:cNvSpPr>
          <p:nvPr/>
        </p:nvSpPr>
        <p:spPr bwMode="auto">
          <a:xfrm>
            <a:off x="5794375" y="2271185"/>
            <a:ext cx="579438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>
                <a:solidFill>
                  <a:srgbClr val="FFFFFF"/>
                </a:solidFill>
                <a:latin typeface="Agency FB"/>
                <a:ea typeface="微软雅黑" pitchFamily="34" charset="-122"/>
              </a:rPr>
              <a:t>高潮</a:t>
            </a:r>
            <a:endParaRPr lang="en-US" sz="1200" b="1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pic>
        <p:nvPicPr>
          <p:cNvPr id="49" name="图片 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981200"/>
            <a:ext cx="1004887" cy="101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78"/>
          <p:cNvSpPr txBox="1">
            <a:spLocks noChangeArrowheads="1"/>
          </p:cNvSpPr>
          <p:nvPr/>
        </p:nvSpPr>
        <p:spPr bwMode="auto">
          <a:xfrm>
            <a:off x="7467600" y="2438400"/>
            <a:ext cx="58102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dirty="0">
                <a:solidFill>
                  <a:srgbClr val="FFFFFF"/>
                </a:solidFill>
                <a:latin typeface="Agency FB"/>
                <a:ea typeface="微软雅黑" pitchFamily="34" charset="-122"/>
              </a:rPr>
              <a:t>结局</a:t>
            </a:r>
            <a:endParaRPr lang="en-US" sz="1200" b="1" dirty="0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51" name="TextBox 80"/>
          <p:cNvSpPr txBox="1">
            <a:spLocks noChangeArrowheads="1"/>
          </p:cNvSpPr>
          <p:nvPr/>
        </p:nvSpPr>
        <p:spPr bwMode="auto">
          <a:xfrm>
            <a:off x="533400" y="2438400"/>
            <a:ext cx="13843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dirty="0"/>
              <a:t>相传魔女家庭少女要成为一个合格魔女，必须经过社会实践考验。必须选择</a:t>
            </a:r>
            <a:r>
              <a:rPr lang="en-US" altLang="zh-CN" sz="1400" dirty="0"/>
              <a:t>13</a:t>
            </a:r>
            <a:r>
              <a:rPr lang="zh-CN" altLang="en-US" sz="1400" dirty="0"/>
              <a:t>岁这一年中月圆之夜离开自己生活地方，去陌生地方生活来证明自己能力。所以琪琪带着宠物黑猫吉吉踏上了修行之旅。</a:t>
            </a:r>
            <a:endParaRPr lang="en-US" sz="1400" dirty="0">
              <a:solidFill>
                <a:srgbClr val="595959"/>
              </a:solidFill>
              <a:ea typeface="微软雅黑" pitchFamily="34" charset="-122"/>
            </a:endParaRPr>
          </a:p>
        </p:txBody>
      </p:sp>
      <p:sp>
        <p:nvSpPr>
          <p:cNvPr id="52" name="TextBox 81"/>
          <p:cNvSpPr txBox="1">
            <a:spLocks noChangeArrowheads="1"/>
          </p:cNvSpPr>
          <p:nvPr/>
        </p:nvSpPr>
        <p:spPr bwMode="auto">
          <a:xfrm>
            <a:off x="3810000" y="2895600"/>
            <a:ext cx="12779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1400" dirty="0"/>
              <a:t>琪琪的善良赢得了面包店老板娘的好感，</a:t>
            </a:r>
            <a:r>
              <a:rPr lang="en-US" altLang="zh-CN" sz="1400" dirty="0"/>
              <a:t>13</a:t>
            </a:r>
            <a:r>
              <a:rPr lang="zh-CN" altLang="en-US" sz="1400" dirty="0"/>
              <a:t>岁少女琪琪利用自己会飞行本领，在柯里柯镇面包店打工和送快递。完全没有工作经验的她，对一切都充满好奇和不解。</a:t>
            </a:r>
            <a:endParaRPr lang="en-US" altLang="en-US" sz="1400" dirty="0"/>
          </a:p>
        </p:txBody>
      </p:sp>
      <p:sp>
        <p:nvSpPr>
          <p:cNvPr id="53" name="TextBox 82"/>
          <p:cNvSpPr txBox="1">
            <a:spLocks noChangeArrowheads="1"/>
          </p:cNvSpPr>
          <p:nvPr/>
        </p:nvSpPr>
        <p:spPr bwMode="auto">
          <a:xfrm>
            <a:off x="7086600" y="3200400"/>
            <a:ext cx="135096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dirty="0"/>
              <a:t>淋过雨后，琪琪突然发现自己的魔法正在一天天变弱，而期间琪琪经过许多小波折，最后琪琪终于成为了一个合格魔女，在新城市里她将用自己力量去开创自己生活道路。</a:t>
            </a:r>
          </a:p>
        </p:txBody>
      </p:sp>
      <p:sp>
        <p:nvSpPr>
          <p:cNvPr id="54" name="TextBox 83"/>
          <p:cNvSpPr txBox="1">
            <a:spLocks noChangeArrowheads="1"/>
          </p:cNvSpPr>
          <p:nvPr/>
        </p:nvSpPr>
        <p:spPr bwMode="auto">
          <a:xfrm>
            <a:off x="2209800" y="2667000"/>
            <a:ext cx="1281112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1400" dirty="0"/>
              <a:t>然而，修行之旅开始得并不顺利，当琪琪来到海边一座大城市时，人们并没有欢迎她的到来，人人都不搭理她。幸亏琪琪有一颗善良的心，当她拾到了一件别人的失物时，热心的琪琪找到了失主。</a:t>
            </a:r>
            <a:endParaRPr lang="en-US" altLang="en-US" sz="1400" dirty="0"/>
          </a:p>
        </p:txBody>
      </p:sp>
      <p:sp>
        <p:nvSpPr>
          <p:cNvPr id="55" name="TextBox 84"/>
          <p:cNvSpPr txBox="1">
            <a:spLocks noChangeArrowheads="1"/>
          </p:cNvSpPr>
          <p:nvPr/>
        </p:nvSpPr>
        <p:spPr bwMode="auto">
          <a:xfrm>
            <a:off x="5410200" y="3124200"/>
            <a:ext cx="1281113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zh-CN" altLang="en-US" sz="1400" dirty="0"/>
              <a:t>不过琪琪很快适应了新环境，一次，一个热衷于飞机制造的男孩邀请琪琪去参加飞行俱乐部的聚会，途中琪琪因为帮一位老奶奶送东西而被雨淋了。</a:t>
            </a:r>
            <a:endParaRPr lang="en-US" sz="1400" dirty="0">
              <a:solidFill>
                <a:srgbClr val="595959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152400" y="381000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4.8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大师作品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观影讨论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04800" y="1066800"/>
            <a:ext cx="5975350" cy="143933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34" name="评语"/>
          <p:cNvSpPr>
            <a:spLocks noChangeArrowheads="1"/>
          </p:cNvSpPr>
          <p:nvPr/>
        </p:nvSpPr>
        <p:spPr bwMode="auto">
          <a:xfrm>
            <a:off x="96520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sp>
        <p:nvSpPr>
          <p:cNvPr id="45" name="TextBox 69"/>
          <p:cNvSpPr txBox="1">
            <a:spLocks noChangeArrowheads="1"/>
          </p:cNvSpPr>
          <p:nvPr/>
        </p:nvSpPr>
        <p:spPr bwMode="auto">
          <a:xfrm>
            <a:off x="844551" y="1801201"/>
            <a:ext cx="58102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dirty="0">
                <a:solidFill>
                  <a:srgbClr val="FFFFFF"/>
                </a:solidFill>
                <a:latin typeface="Agency FB"/>
                <a:ea typeface="微软雅黑" pitchFamily="34" charset="-122"/>
              </a:rPr>
              <a:t>开头</a:t>
            </a:r>
            <a:endParaRPr lang="en-US" sz="1200" b="1" dirty="0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46" name="TextBox 70"/>
          <p:cNvSpPr txBox="1">
            <a:spLocks noChangeArrowheads="1"/>
          </p:cNvSpPr>
          <p:nvPr/>
        </p:nvSpPr>
        <p:spPr bwMode="auto">
          <a:xfrm>
            <a:off x="2544763" y="1981200"/>
            <a:ext cx="579437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dirty="0">
                <a:solidFill>
                  <a:srgbClr val="FFFFFF"/>
                </a:solidFill>
                <a:latin typeface="Agency FB"/>
                <a:ea typeface="微软雅黑" pitchFamily="34" charset="-122"/>
              </a:rPr>
              <a:t>经过</a:t>
            </a:r>
            <a:endParaRPr lang="en-US" sz="1200" b="1" dirty="0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47" name="TextBox 71"/>
          <p:cNvSpPr txBox="1">
            <a:spLocks noChangeArrowheads="1"/>
          </p:cNvSpPr>
          <p:nvPr/>
        </p:nvSpPr>
        <p:spPr bwMode="auto">
          <a:xfrm>
            <a:off x="4191000" y="2133600"/>
            <a:ext cx="58102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dirty="0">
                <a:solidFill>
                  <a:srgbClr val="FFFFFF"/>
                </a:solidFill>
                <a:latin typeface="Agency FB"/>
                <a:ea typeface="微软雅黑" pitchFamily="34" charset="-122"/>
              </a:rPr>
              <a:t>发展</a:t>
            </a:r>
            <a:endParaRPr lang="en-US" sz="1200" b="1" dirty="0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48" name="TextBox 72"/>
          <p:cNvSpPr txBox="1">
            <a:spLocks noChangeArrowheads="1"/>
          </p:cNvSpPr>
          <p:nvPr/>
        </p:nvSpPr>
        <p:spPr bwMode="auto">
          <a:xfrm>
            <a:off x="5794375" y="2271185"/>
            <a:ext cx="579438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>
                <a:solidFill>
                  <a:srgbClr val="FFFFFF"/>
                </a:solidFill>
                <a:latin typeface="Agency FB"/>
                <a:ea typeface="微软雅黑" pitchFamily="34" charset="-122"/>
              </a:rPr>
              <a:t>高潮</a:t>
            </a:r>
            <a:endParaRPr lang="en-US" sz="1200" b="1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50" name="TextBox 78"/>
          <p:cNvSpPr txBox="1">
            <a:spLocks noChangeArrowheads="1"/>
          </p:cNvSpPr>
          <p:nvPr/>
        </p:nvSpPr>
        <p:spPr bwMode="auto">
          <a:xfrm>
            <a:off x="7467600" y="2438400"/>
            <a:ext cx="58102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dirty="0">
                <a:solidFill>
                  <a:srgbClr val="FFFFFF"/>
                </a:solidFill>
                <a:latin typeface="Agency FB"/>
                <a:ea typeface="微软雅黑" pitchFamily="34" charset="-122"/>
              </a:rPr>
              <a:t>结局</a:t>
            </a:r>
            <a:endParaRPr lang="en-US" sz="1200" b="1" dirty="0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55" name="TextBox 84"/>
          <p:cNvSpPr txBox="1">
            <a:spLocks noChangeArrowheads="1"/>
          </p:cNvSpPr>
          <p:nvPr/>
        </p:nvSpPr>
        <p:spPr bwMode="auto">
          <a:xfrm>
            <a:off x="381000" y="1905000"/>
            <a:ext cx="7224713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en-US" altLang="zh-CN" sz="2800" dirty="0" smtClean="0">
              <a:solidFill>
                <a:srgbClr val="595959"/>
              </a:solidFill>
              <a:ea typeface="微软雅黑" pitchFamily="34" charset="-122"/>
            </a:endParaRPr>
          </a:p>
          <a:p>
            <a:pPr marL="342900" indent="-342900" algn="just">
              <a:buAutoNum type="arabicPeriod"/>
            </a:pPr>
            <a:r>
              <a:rPr lang="zh-CN" altLang="en-US" sz="2800" dirty="0" smtClean="0">
                <a:solidFill>
                  <a:srgbClr val="595959"/>
                </a:solidFill>
                <a:ea typeface="微软雅黑" pitchFamily="34" charset="-122"/>
              </a:rPr>
              <a:t>为什么琪琪会突然失去魔法？</a:t>
            </a:r>
            <a:endParaRPr lang="en-US" altLang="zh-CN" sz="2800" dirty="0" smtClean="0">
              <a:solidFill>
                <a:srgbClr val="595959"/>
              </a:solidFill>
              <a:ea typeface="微软雅黑" pitchFamily="34" charset="-122"/>
            </a:endParaRPr>
          </a:p>
          <a:p>
            <a:pPr marL="342900" indent="-342900" algn="just"/>
            <a:endParaRPr lang="en-US" altLang="zh-CN" sz="2800" dirty="0" smtClean="0">
              <a:solidFill>
                <a:srgbClr val="595959"/>
              </a:solidFill>
              <a:ea typeface="微软雅黑" pitchFamily="34" charset="-122"/>
            </a:endParaRPr>
          </a:p>
          <a:p>
            <a:pPr marL="342900" indent="-342900" algn="just"/>
            <a:r>
              <a:rPr lang="en-US" altLang="zh-CN" sz="2800" dirty="0" smtClean="0">
                <a:solidFill>
                  <a:srgbClr val="595959"/>
                </a:solidFill>
                <a:ea typeface="微软雅黑" pitchFamily="34" charset="-122"/>
              </a:rPr>
              <a:t>     2.</a:t>
            </a:r>
            <a:r>
              <a:rPr lang="zh-CN" altLang="en-US" sz="2800" dirty="0" smtClean="0">
                <a:solidFill>
                  <a:srgbClr val="595959"/>
                </a:solidFill>
                <a:ea typeface="微软雅黑" pitchFamily="34" charset="-122"/>
              </a:rPr>
              <a:t>是什么让琪琪重新得到了魔法？</a:t>
            </a:r>
            <a:endParaRPr lang="en-US" altLang="zh-CN" sz="2800" dirty="0" smtClean="0">
              <a:solidFill>
                <a:srgbClr val="595959"/>
              </a:solidFill>
              <a:ea typeface="微软雅黑" pitchFamily="34" charset="-122"/>
            </a:endParaRPr>
          </a:p>
          <a:p>
            <a:pPr marL="342900" indent="-342900" algn="just"/>
            <a:endParaRPr lang="en-US" altLang="zh-CN" sz="2800" dirty="0" smtClean="0">
              <a:solidFill>
                <a:srgbClr val="595959"/>
              </a:solidFill>
              <a:ea typeface="微软雅黑" pitchFamily="34" charset="-122"/>
            </a:endParaRPr>
          </a:p>
          <a:p>
            <a:pPr marL="342900" indent="-342900" algn="just"/>
            <a:r>
              <a:rPr lang="en-US" altLang="zh-CN" sz="2800" dirty="0" smtClean="0">
                <a:solidFill>
                  <a:srgbClr val="595959"/>
                </a:solidFill>
                <a:ea typeface="微软雅黑" pitchFamily="34" charset="-122"/>
              </a:rPr>
              <a:t>         3.</a:t>
            </a:r>
            <a:r>
              <a:rPr lang="zh-CN" altLang="en-US" sz="2800" dirty="0" smtClean="0">
                <a:solidFill>
                  <a:srgbClr val="595959"/>
                </a:solidFill>
                <a:ea typeface="微软雅黑" pitchFamily="34" charset="-122"/>
              </a:rPr>
              <a:t>为什么琪琪会听不懂吉吉的语言了呢？</a:t>
            </a:r>
            <a:endParaRPr lang="en-US" altLang="zh-CN" sz="2800" dirty="0" smtClean="0">
              <a:solidFill>
                <a:srgbClr val="595959"/>
              </a:solidFill>
              <a:ea typeface="微软雅黑" pitchFamily="34" charset="-122"/>
            </a:endParaRPr>
          </a:p>
          <a:p>
            <a:pPr marL="342900" indent="-342900" algn="just"/>
            <a:endParaRPr lang="en-US" sz="1400" dirty="0">
              <a:solidFill>
                <a:srgbClr val="595959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950" y="838200"/>
            <a:ext cx="8807450" cy="304800"/>
            <a:chOff x="0" y="0"/>
            <a:chExt cx="9036496" cy="334795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46763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0" y="914400"/>
            <a:ext cx="6324600" cy="152400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152400" y="304800"/>
            <a:ext cx="5791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4.9 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经典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台词讨论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" name="评语"/>
          <p:cNvSpPr>
            <a:spLocks noChangeArrowheads="1"/>
          </p:cNvSpPr>
          <p:nvPr/>
        </p:nvSpPr>
        <p:spPr bwMode="auto">
          <a:xfrm>
            <a:off x="96520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sp>
        <p:nvSpPr>
          <p:cNvPr id="45" name="TextBox 69"/>
          <p:cNvSpPr txBox="1">
            <a:spLocks noChangeArrowheads="1"/>
          </p:cNvSpPr>
          <p:nvPr/>
        </p:nvSpPr>
        <p:spPr bwMode="auto">
          <a:xfrm>
            <a:off x="844551" y="1712385"/>
            <a:ext cx="58102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>
                <a:solidFill>
                  <a:srgbClr val="FFFFFF"/>
                </a:solidFill>
                <a:latin typeface="Agency FB"/>
                <a:ea typeface="微软雅黑" pitchFamily="34" charset="-122"/>
              </a:rPr>
              <a:t>开头</a:t>
            </a:r>
            <a:endParaRPr lang="en-US" sz="1200" b="1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pic>
        <p:nvPicPr>
          <p:cNvPr id="56" name="Picture 2" descr="C:\Users\Administrator\Desktop\2880051961705050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8662"/>
            <a:ext cx="3163887" cy="464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图片 47"/>
          <p:cNvPicPr>
            <a:picLocks noChangeAspect="1" noChangeArrowheads="1"/>
          </p:cNvPicPr>
          <p:nvPr/>
        </p:nvPicPr>
        <p:blipFill>
          <a:blip r:embed="rId3" cstate="print"/>
          <a:srcRect l="7188" t="8374" r="11823" b="9001"/>
          <a:stretch>
            <a:fillRect/>
          </a:stretch>
        </p:blipFill>
        <p:spPr bwMode="auto">
          <a:xfrm>
            <a:off x="3733800" y="1524000"/>
            <a:ext cx="4637087" cy="157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5999"/>
              </a:srgbClr>
            </a:outerShdw>
          </a:effectLst>
        </p:spPr>
      </p:pic>
      <p:sp>
        <p:nvSpPr>
          <p:cNvPr id="58" name="TextBox 43"/>
          <p:cNvSpPr txBox="1">
            <a:spLocks noChangeArrowheads="1"/>
          </p:cNvSpPr>
          <p:nvPr/>
        </p:nvSpPr>
        <p:spPr bwMode="auto">
          <a:xfrm>
            <a:off x="4973638" y="1968501"/>
            <a:ext cx="3249612" cy="70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</a:rPr>
              <a:t>成长是一笔交易，我们都是用淳朴的童真与未经人事的洁白交换长大的勇气。</a:t>
            </a:r>
          </a:p>
        </p:txBody>
      </p:sp>
      <p:pic>
        <p:nvPicPr>
          <p:cNvPr id="59" name="图片 46"/>
          <p:cNvPicPr>
            <a:picLocks noChangeAspect="1" noChangeArrowheads="1"/>
          </p:cNvPicPr>
          <p:nvPr/>
        </p:nvPicPr>
        <p:blipFill>
          <a:blip r:embed="rId3" cstate="print"/>
          <a:srcRect l="7188" t="8374" r="11823" b="9001"/>
          <a:stretch>
            <a:fillRect/>
          </a:stretch>
        </p:blipFill>
        <p:spPr bwMode="auto">
          <a:xfrm>
            <a:off x="3768725" y="3117851"/>
            <a:ext cx="4637088" cy="157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5999"/>
              </a:srgbClr>
            </a:outerShdw>
          </a:effectLst>
        </p:spPr>
      </p:pic>
      <p:sp>
        <p:nvSpPr>
          <p:cNvPr id="60" name="TextBox 42"/>
          <p:cNvSpPr txBox="1">
            <a:spLocks noChangeArrowheads="1"/>
          </p:cNvSpPr>
          <p:nvPr/>
        </p:nvSpPr>
        <p:spPr bwMode="auto">
          <a:xfrm>
            <a:off x="5010151" y="3509434"/>
            <a:ext cx="3286125" cy="70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</a:rPr>
              <a:t>在这个世界上别太依赖任何人，当你在黑暗中挣扎时，连你的影子都会抛弃你。</a:t>
            </a:r>
          </a:p>
        </p:txBody>
      </p:sp>
      <p:pic>
        <p:nvPicPr>
          <p:cNvPr id="61" name="图片 45"/>
          <p:cNvPicPr>
            <a:picLocks noChangeAspect="1" noChangeArrowheads="1"/>
          </p:cNvPicPr>
          <p:nvPr/>
        </p:nvPicPr>
        <p:blipFill>
          <a:blip r:embed="rId3" cstate="print"/>
          <a:srcRect l="7188" t="8374" r="11823" b="9001"/>
          <a:stretch>
            <a:fillRect/>
          </a:stretch>
        </p:blipFill>
        <p:spPr bwMode="auto">
          <a:xfrm>
            <a:off x="3805239" y="4743451"/>
            <a:ext cx="4637087" cy="157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5400000" algn="ctr" rotWithShape="0">
              <a:srgbClr val="000000">
                <a:alpha val="35999"/>
              </a:srgbClr>
            </a:outerShdw>
          </a:effectLst>
        </p:spPr>
      </p:pic>
      <p:sp>
        <p:nvSpPr>
          <p:cNvPr id="62" name="TextBox 44"/>
          <p:cNvSpPr txBox="1">
            <a:spLocks noChangeArrowheads="1"/>
          </p:cNvSpPr>
          <p:nvPr/>
        </p:nvSpPr>
        <p:spPr bwMode="auto">
          <a:xfrm>
            <a:off x="5010150" y="5084233"/>
            <a:ext cx="32131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</a:rPr>
              <a:t>独自一人的旅行，才听得到自己的声音，它会告诉你，这世界比想象中的宽阔。</a:t>
            </a:r>
          </a:p>
          <a:p>
            <a:endParaRPr lang="en-US" altLang="zh-CN" sz="14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8000"/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7696200" cy="4495801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zh-CN" sz="3100" dirty="0" smtClean="0"/>
              <a:t/>
            </a:r>
            <a:br>
              <a:rPr lang="zh-CN" altLang="zh-CN" sz="3100" dirty="0" smtClean="0"/>
            </a:br>
            <a:r>
              <a:rPr lang="en-US" altLang="zh-CN" sz="3100" dirty="0" smtClean="0"/>
              <a:t>     1</a:t>
            </a:r>
            <a:r>
              <a:rPr lang="zh-CN" altLang="zh-CN" sz="3100" dirty="0" smtClean="0"/>
              <a:t>）如果你有机会获得飞行魔法，你最想做什么？为什么？</a:t>
            </a:r>
            <a:r>
              <a:rPr lang="en-US" altLang="zh-CN" sz="3100" dirty="0" smtClean="0"/>
              <a:t/>
            </a:r>
            <a:br>
              <a:rPr lang="en-US" altLang="zh-CN" sz="3100" dirty="0" smtClean="0"/>
            </a:br>
            <a:r>
              <a:rPr lang="zh-CN" altLang="zh-CN" sz="3100" dirty="0" smtClean="0"/>
              <a:t/>
            </a:r>
            <a:br>
              <a:rPr lang="zh-CN" altLang="zh-CN" sz="3100" dirty="0" smtClean="0"/>
            </a:br>
            <a:r>
              <a:rPr lang="en-US" altLang="zh-CN" sz="3100" dirty="0" smtClean="0"/>
              <a:t>        2</a:t>
            </a:r>
            <a:r>
              <a:rPr lang="zh-CN" altLang="zh-CN" sz="3100" dirty="0" smtClean="0"/>
              <a:t>）如果现在即将面临毕业，在未来的工作上你会怎么选择？为什么？</a:t>
            </a:r>
            <a:r>
              <a:rPr lang="en-US" altLang="zh-CN" sz="3100" dirty="0" smtClean="0"/>
              <a:t/>
            </a:r>
            <a:br>
              <a:rPr lang="en-US" altLang="zh-CN" sz="3100" dirty="0" smtClean="0"/>
            </a:br>
            <a:r>
              <a:rPr lang="zh-CN" altLang="zh-CN" sz="3100" dirty="0" smtClean="0"/>
              <a:t/>
            </a:r>
            <a:br>
              <a:rPr lang="zh-CN" altLang="zh-CN" sz="3100" dirty="0" smtClean="0"/>
            </a:br>
            <a:r>
              <a:rPr lang="en-US" altLang="zh-CN" sz="3100" dirty="0" smtClean="0"/>
              <a:t>           3</a:t>
            </a:r>
            <a:r>
              <a:rPr lang="zh-CN" altLang="zh-CN" sz="3100" dirty="0" smtClean="0"/>
              <a:t>）在你以后的人生历程中，挫折和困难总是和机遇并肩而行，你会选择什么样的态度？</a:t>
            </a:r>
            <a:r>
              <a:rPr lang="zh-CN" altLang="zh-CN" dirty="0" smtClean="0"/>
              <a:t/>
            </a:r>
            <a:br>
              <a:rPr lang="zh-CN" altLang="zh-CN" dirty="0" smtClean="0"/>
            </a:br>
            <a:endParaRPr lang="zh-CN" altLang="en-US" dirty="0"/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198437" y="468868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4.10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灵魂拷问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04800" y="1066800"/>
            <a:ext cx="5975350" cy="143933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950" y="838200"/>
            <a:ext cx="8807450" cy="304800"/>
            <a:chOff x="0" y="0"/>
            <a:chExt cx="9036496" cy="334795"/>
          </a:xfrm>
        </p:grpSpPr>
        <p:sp>
          <p:nvSpPr>
            <p:cNvPr id="26" name="五边形 29"/>
            <p:cNvSpPr>
              <a:spLocks noChangeArrowheads="1"/>
            </p:cNvSpPr>
            <p:nvPr/>
          </p:nvSpPr>
          <p:spPr bwMode="auto">
            <a:xfrm>
              <a:off x="0" y="46763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5" name="Group 13"/>
          <p:cNvGrpSpPr>
            <a:grpSpLocks/>
          </p:cNvGrpSpPr>
          <p:nvPr/>
        </p:nvGrpSpPr>
        <p:grpSpPr bwMode="auto">
          <a:xfrm>
            <a:off x="0" y="914400"/>
            <a:ext cx="6324600" cy="152400"/>
            <a:chOff x="0" y="0"/>
            <a:chExt cx="5976640" cy="108000"/>
          </a:xfrm>
        </p:grpSpPr>
        <p:sp>
          <p:nvSpPr>
            <p:cNvPr id="3" name="椭圆 2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" name="椭圆 3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" name="椭圆 4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" name="椭圆 5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" name="椭圆 6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椭圆 7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9" name="椭圆 8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228600" y="304800"/>
            <a:ext cx="525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4.11 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》---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书目推荐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2117467"/>
            <a:ext cx="358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 smtClean="0">
                <a:solidFill>
                  <a:srgbClr val="C00000"/>
                </a:solidFill>
                <a:latin typeface="Tahoma" pitchFamily="34" charset="0"/>
                <a:ea typeface="微软雅黑" pitchFamily="34" charset="-122"/>
                <a:cs typeface="Tahoma" pitchFamily="34" charset="0"/>
              </a:rPr>
              <a:t>书目推荐：</a:t>
            </a:r>
            <a:endParaRPr lang="en-US" altLang="zh-CN" sz="2800" dirty="0" smtClean="0">
              <a:solidFill>
                <a:srgbClr val="C00000"/>
              </a:solidFill>
              <a:latin typeface="Tahoma" pitchFamily="34" charset="0"/>
              <a:ea typeface="微软雅黑" pitchFamily="34" charset="-122"/>
              <a:cs typeface="Tahoma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微软雅黑" pitchFamily="34" charset="-122"/>
                <a:cs typeface="Tahoma" pitchFamily="34" charset="0"/>
              </a:rPr>
              <a:t>角野荣子：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微软雅黑" pitchFamily="34" charset="-122"/>
                <a:cs typeface="Tahoma" pitchFamily="34" charset="0"/>
              </a:rPr>
              <a:t>《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微软雅黑" pitchFamily="34" charset="-122"/>
                <a:cs typeface="Tahoma" pitchFamily="34" charset="0"/>
              </a:rPr>
              <a:t>魔女宅急便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微软雅黑" pitchFamily="34" charset="-122"/>
                <a:cs typeface="Tahoma" pitchFamily="34" charset="0"/>
              </a:rPr>
              <a:t>》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31" name="Picture 2" descr="https://p1.ssl.qhimg.com/t014151ec09caf83a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71600"/>
            <a:ext cx="3693528" cy="5319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950" y="838200"/>
            <a:ext cx="8807450" cy="304800"/>
            <a:chOff x="0" y="0"/>
            <a:chExt cx="9036496" cy="334795"/>
          </a:xfrm>
        </p:grpSpPr>
        <p:sp>
          <p:nvSpPr>
            <p:cNvPr id="26" name="五边形 29"/>
            <p:cNvSpPr>
              <a:spLocks noChangeArrowheads="1"/>
            </p:cNvSpPr>
            <p:nvPr/>
          </p:nvSpPr>
          <p:spPr bwMode="auto">
            <a:xfrm>
              <a:off x="0" y="46763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5" name="Group 13"/>
          <p:cNvGrpSpPr>
            <a:grpSpLocks/>
          </p:cNvGrpSpPr>
          <p:nvPr/>
        </p:nvGrpSpPr>
        <p:grpSpPr bwMode="auto">
          <a:xfrm>
            <a:off x="0" y="914400"/>
            <a:ext cx="6324600" cy="152400"/>
            <a:chOff x="0" y="0"/>
            <a:chExt cx="5976640" cy="108000"/>
          </a:xfrm>
        </p:grpSpPr>
        <p:sp>
          <p:nvSpPr>
            <p:cNvPr id="3" name="椭圆 2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" name="椭圆 3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" name="椭圆 4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" name="椭圆 5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" name="椭圆 6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椭圆 7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9" name="椭圆 8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228600" y="304800"/>
            <a:ext cx="525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4.11 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电影推荐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" y="16002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</a:rPr>
              <a:t>电影推荐：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r>
              <a:rPr lang="en-US" altLang="zh-CN" sz="2400" dirty="0" smtClean="0"/>
              <a:t>《</a:t>
            </a:r>
            <a:r>
              <a:rPr lang="zh-CN" altLang="en-US" sz="2400" dirty="0" smtClean="0"/>
              <a:t>壁花少年</a:t>
            </a:r>
            <a:r>
              <a:rPr lang="en-US" altLang="zh-CN" sz="2400" dirty="0" smtClean="0"/>
              <a:t>》</a:t>
            </a:r>
          </a:p>
          <a:p>
            <a:r>
              <a:rPr lang="en-US" altLang="zh-CN" sz="2400" dirty="0" smtClean="0"/>
              <a:t>       The Perks of Being a Wallflower</a:t>
            </a:r>
            <a:endParaRPr lang="zh-CN" altLang="en-US" sz="2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9200" y="3505200"/>
            <a:ext cx="3581400" cy="2344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微软雅黑" pitchFamily="34" charset="-122"/>
                <a:cs typeface="Tahoma" pitchFamily="34" charset="0"/>
              </a:rPr>
              <a:t>改编自同名畅销原著，由作者史蒂芬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ea typeface="微软雅黑" pitchFamily="34" charset="-122"/>
                <a:cs typeface="Tahoma" pitchFamily="34" charset="0"/>
              </a:rPr>
              <a:t>·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微软雅黑" pitchFamily="34" charset="-122"/>
                <a:cs typeface="Tahoma" pitchFamily="34" charset="0"/>
              </a:rPr>
              <a:t>克伯斯基自编自导，在自杀、霸凌、性向、毒品等诸多敏感争议的话题中，书写一篇献给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微软雅黑" pitchFamily="34" charset="-122"/>
                <a:cs typeface="Tahoma" pitchFamily="34" charset="0"/>
              </a:rPr>
              <a:t>LOSER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微软雅黑" pitchFamily="34" charset="-122"/>
                <a:cs typeface="Tahoma" pitchFamily="34" charset="0"/>
              </a:rPr>
              <a:t>的励志日记。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36" name="图片 35" descr="t01a7c8a1bd89f4fed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524000"/>
            <a:ext cx="335153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107950" y="838200"/>
            <a:ext cx="8807450" cy="304800"/>
            <a:chOff x="0" y="0"/>
            <a:chExt cx="9036496" cy="334795"/>
          </a:xfrm>
        </p:grpSpPr>
        <p:sp>
          <p:nvSpPr>
            <p:cNvPr id="26" name="五边形 29"/>
            <p:cNvSpPr>
              <a:spLocks noChangeArrowheads="1"/>
            </p:cNvSpPr>
            <p:nvPr/>
          </p:nvSpPr>
          <p:spPr bwMode="auto">
            <a:xfrm>
              <a:off x="0" y="46763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914400"/>
            <a:ext cx="6324600" cy="152400"/>
            <a:chOff x="0" y="0"/>
            <a:chExt cx="5976640" cy="108000"/>
          </a:xfrm>
        </p:grpSpPr>
        <p:sp>
          <p:nvSpPr>
            <p:cNvPr id="3" name="椭圆 2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4" name="椭圆 3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5" name="椭圆 4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6" name="椭圆 5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7" name="椭圆 6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椭圆 7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9" name="椭圆 8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0" name="椭圆 9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304800" y="381000"/>
            <a:ext cx="525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4.11.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大师作品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电影推荐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107709"/>
            <a:ext cx="352606" cy="21541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139656" tIns="38088" rIns="317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9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" y="1524000"/>
            <a:ext cx="7543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778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查理（罗根·勒曼）是一名高中生。他唯一的朋友迈克尔某</a:t>
            </a:r>
            <a:r>
              <a:rPr lang="zh-CN" altLang="zh-CN" sz="2400" b="1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 </a:t>
            </a:r>
            <a:r>
              <a:rPr lang="zh-CN" altLang="zh-CN" sz="2400" b="1" dirty="0" smtClean="0">
                <a:solidFill>
                  <a:srgbClr val="333333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一天突然自杀身亡。这深深地打击了查理。但他无法向自己的父母或者兄长诉苦，因为他们根本不理解查理。最所有的亲人当中，查理最喜欢的是婶婶海伦，但不幸的是海伦在查理十七岁生日那天出车祸去世了。查理后来交上了两个朋友。一位是美丽而古怪的女孩萨姆（爱玛·沃特森），另一位是萨姆异父异母的哥哥帕特里克（埃兹拉·米勒），后者从不掩饰自己是一名同性恋。在萨姆、帕特里克以及查理的英文老师比尔（保罗·路德）的帮助下，查理渐渐从自己灰暗的青春期中走了出来。比尔给查理介绍了很多书去读，其中包括《在路上》和《彼得潘》，这些改变了查理看待生活的方式。</a:t>
            </a:r>
            <a:r>
              <a:rPr lang="zh-CN" altLang="zh-CN" sz="2400" b="1" dirty="0" smtClean="0">
                <a:latin typeface="Arial" pitchFamily="34" charset="0"/>
                <a:ea typeface="宋体" pitchFamily="2" charset="-122"/>
                <a:cs typeface="宋体" pitchFamily="2" charset="-122"/>
              </a:rPr>
              <a:t> </a:t>
            </a:r>
            <a:endParaRPr lang="zh-CN" altLang="zh-CN" sz="2400" b="1" dirty="0" smtClean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4.1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创作背景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04800" y="1066800"/>
            <a:ext cx="5975350" cy="143933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33" name="标题 1"/>
          <p:cNvSpPr txBox="1">
            <a:spLocks/>
          </p:cNvSpPr>
          <p:nvPr/>
        </p:nvSpPr>
        <p:spPr>
          <a:xfrm>
            <a:off x="4648200" y="1524000"/>
            <a:ext cx="4038600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CN" altLang="en-US" sz="2800" dirty="0" smtClean="0"/>
              <a:t>改编自角</a:t>
            </a:r>
            <a:r>
              <a:rPr lang="zh-CN" altLang="en-US" sz="2800" dirty="0" smtClean="0"/>
              <a:t>野荣</a:t>
            </a:r>
            <a:r>
              <a:rPr lang="zh-CN" altLang="en-US" sz="2800" dirty="0" smtClean="0"/>
              <a:t>子（</a:t>
            </a:r>
            <a:r>
              <a:rPr lang="zh-CN" altLang="en-US" sz="2800" dirty="0" smtClean="0"/>
              <a:t>日本著名儿童文学作家</a:t>
            </a:r>
            <a:r>
              <a:rPr lang="zh-CN" altLang="en-US" sz="2800" dirty="0" smtClean="0"/>
              <a:t>）的</a:t>
            </a:r>
            <a:r>
              <a:rPr lang="en-US" altLang="zh-CN" sz="2800" dirty="0" smtClean="0"/>
              <a:t>《</a:t>
            </a:r>
            <a:r>
              <a:rPr lang="zh-CN" altLang="en-US" sz="2800" dirty="0" smtClean="0"/>
              <a:t>魔女宅急便</a:t>
            </a:r>
            <a:r>
              <a:rPr lang="en-US" altLang="zh-CN" sz="2800" dirty="0" smtClean="0"/>
              <a:t>》</a:t>
            </a:r>
            <a:r>
              <a:rPr lang="zh-CN" altLang="en-US" sz="2800" dirty="0" smtClean="0"/>
              <a:t>。角野荣子于</a:t>
            </a:r>
            <a:r>
              <a:rPr lang="en-US" altLang="zh-CN" sz="2800" dirty="0" smtClean="0"/>
              <a:t>2018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月</a:t>
            </a:r>
            <a:r>
              <a:rPr lang="en-US" altLang="zh-CN" sz="2800" dirty="0" smtClean="0"/>
              <a:t>26</a:t>
            </a:r>
            <a:r>
              <a:rPr lang="zh-CN" altLang="en-US" sz="2800" dirty="0" smtClean="0"/>
              <a:t>日，荣获</a:t>
            </a:r>
            <a:r>
              <a:rPr lang="en-US" altLang="zh-CN" sz="2800" dirty="0" smtClean="0"/>
              <a:t>2018</a:t>
            </a:r>
            <a:r>
              <a:rPr lang="zh-CN" altLang="en-US" sz="2800" dirty="0" smtClean="0"/>
              <a:t>年度国际安徒生奖作家奖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pPr lvl="0" algn="ctr">
              <a:spcBef>
                <a:spcPct val="0"/>
              </a:spcBef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当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然宫崎骏将原故事已经改的面目全非。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" name="Picture 2" descr="https://p1.ssl.qhimg.com/t014151ec09caf83a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872" y="1309614"/>
            <a:ext cx="3693528" cy="5319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152400" y="381000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4.12 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大师作品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旅游地推荐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04800" y="1066800"/>
            <a:ext cx="5975350" cy="143933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34" name="评语"/>
          <p:cNvSpPr>
            <a:spLocks noChangeArrowheads="1"/>
          </p:cNvSpPr>
          <p:nvPr/>
        </p:nvSpPr>
        <p:spPr bwMode="auto">
          <a:xfrm>
            <a:off x="96520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sp>
        <p:nvSpPr>
          <p:cNvPr id="45" name="TextBox 69"/>
          <p:cNvSpPr txBox="1">
            <a:spLocks noChangeArrowheads="1"/>
          </p:cNvSpPr>
          <p:nvPr/>
        </p:nvSpPr>
        <p:spPr bwMode="auto">
          <a:xfrm>
            <a:off x="844551" y="1801201"/>
            <a:ext cx="58102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dirty="0">
                <a:solidFill>
                  <a:srgbClr val="FFFFFF"/>
                </a:solidFill>
                <a:latin typeface="Agency FB"/>
                <a:ea typeface="微软雅黑" pitchFamily="34" charset="-122"/>
              </a:rPr>
              <a:t>开头</a:t>
            </a:r>
            <a:endParaRPr lang="en-US" sz="1200" b="1" dirty="0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46" name="TextBox 70"/>
          <p:cNvSpPr txBox="1">
            <a:spLocks noChangeArrowheads="1"/>
          </p:cNvSpPr>
          <p:nvPr/>
        </p:nvSpPr>
        <p:spPr bwMode="auto">
          <a:xfrm>
            <a:off x="2544763" y="1981200"/>
            <a:ext cx="579437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dirty="0">
                <a:solidFill>
                  <a:srgbClr val="FFFFFF"/>
                </a:solidFill>
                <a:latin typeface="Agency FB"/>
                <a:ea typeface="微软雅黑" pitchFamily="34" charset="-122"/>
              </a:rPr>
              <a:t>经过</a:t>
            </a:r>
            <a:endParaRPr lang="en-US" sz="1200" b="1" dirty="0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47" name="TextBox 71"/>
          <p:cNvSpPr txBox="1">
            <a:spLocks noChangeArrowheads="1"/>
          </p:cNvSpPr>
          <p:nvPr/>
        </p:nvSpPr>
        <p:spPr bwMode="auto">
          <a:xfrm>
            <a:off x="4191000" y="2133600"/>
            <a:ext cx="58102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dirty="0">
                <a:solidFill>
                  <a:srgbClr val="FFFFFF"/>
                </a:solidFill>
                <a:latin typeface="Agency FB"/>
                <a:ea typeface="微软雅黑" pitchFamily="34" charset="-122"/>
              </a:rPr>
              <a:t>发展</a:t>
            </a:r>
            <a:endParaRPr lang="en-US" sz="1200" b="1" dirty="0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48" name="TextBox 72"/>
          <p:cNvSpPr txBox="1">
            <a:spLocks noChangeArrowheads="1"/>
          </p:cNvSpPr>
          <p:nvPr/>
        </p:nvSpPr>
        <p:spPr bwMode="auto">
          <a:xfrm>
            <a:off x="5794375" y="2271185"/>
            <a:ext cx="579438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>
                <a:solidFill>
                  <a:srgbClr val="FFFFFF"/>
                </a:solidFill>
                <a:latin typeface="Agency FB"/>
                <a:ea typeface="微软雅黑" pitchFamily="34" charset="-122"/>
              </a:rPr>
              <a:t>高潮</a:t>
            </a:r>
            <a:endParaRPr lang="en-US" sz="1200" b="1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sp>
        <p:nvSpPr>
          <p:cNvPr id="50" name="TextBox 78"/>
          <p:cNvSpPr txBox="1">
            <a:spLocks noChangeArrowheads="1"/>
          </p:cNvSpPr>
          <p:nvPr/>
        </p:nvSpPr>
        <p:spPr bwMode="auto">
          <a:xfrm>
            <a:off x="7467600" y="2438400"/>
            <a:ext cx="581025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b="1" dirty="0">
                <a:solidFill>
                  <a:srgbClr val="FFFFFF"/>
                </a:solidFill>
                <a:latin typeface="Agency FB"/>
                <a:ea typeface="微软雅黑" pitchFamily="34" charset="-122"/>
              </a:rPr>
              <a:t>结局</a:t>
            </a:r>
            <a:endParaRPr lang="en-US" sz="1200" b="1" dirty="0">
              <a:solidFill>
                <a:srgbClr val="FFFFFF"/>
              </a:solidFill>
              <a:latin typeface="Agency FB"/>
              <a:ea typeface="微软雅黑" pitchFamily="34" charset="-122"/>
            </a:endParaRPr>
          </a:p>
        </p:txBody>
      </p:sp>
      <p:pic>
        <p:nvPicPr>
          <p:cNvPr id="1026" name="Picture 2" descr="https://ss0.baidu.com/6ONWsjip0QIZ8tyhnq/it/u=1945332672,2400056856&amp;fm=173&amp;app=25&amp;f=JPEG?w=639&amp;h=427&amp;s=F286EEA40CD28EC81230751C0300C0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153400" cy="4295095"/>
          </a:xfrm>
          <a:prstGeom prst="rect">
            <a:avLst/>
          </a:prstGeom>
          <a:noFill/>
        </p:spPr>
      </p:pic>
      <p:sp>
        <p:nvSpPr>
          <p:cNvPr id="36" name="矩形 35"/>
          <p:cNvSpPr/>
          <p:nvPr/>
        </p:nvSpPr>
        <p:spPr>
          <a:xfrm>
            <a:off x="3429000" y="6019800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斯德哥尔摩</a:t>
            </a:r>
            <a:r>
              <a:rPr lang="en-US" altLang="zh-CN" dirty="0" smtClean="0"/>
              <a:t>(</a:t>
            </a:r>
            <a:r>
              <a:rPr lang="zh-CN" altLang="en-US" dirty="0" smtClean="0"/>
              <a:t>瑞典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4.1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》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04800" y="1066800"/>
            <a:ext cx="5975350" cy="143933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35" name="标题 1"/>
          <p:cNvSpPr>
            <a:spLocks noGrp="1"/>
          </p:cNvSpPr>
          <p:nvPr>
            <p:ph type="ctrTitle"/>
          </p:nvPr>
        </p:nvSpPr>
        <p:spPr>
          <a:xfrm>
            <a:off x="5029200" y="2286000"/>
            <a:ext cx="3505200" cy="3810000"/>
          </a:xfrm>
        </p:spPr>
        <p:txBody>
          <a:bodyPr>
            <a:normAutofit fontScale="90000"/>
          </a:bodyPr>
          <a:lstStyle/>
          <a:p>
            <a:r>
              <a:rPr lang="zh-CN" altLang="en-US" sz="2700" dirty="0" smtClean="0"/>
              <a:t>角野荣子，日本著名儿童文学作家，</a:t>
            </a:r>
            <a:r>
              <a:rPr lang="en-US" altLang="zh-CN" sz="2700" dirty="0" smtClean="0"/>
              <a:t>1935</a:t>
            </a:r>
            <a:r>
              <a:rPr lang="zh-CN" altLang="en-US" sz="2700" dirty="0" smtClean="0"/>
              <a:t>年生于东京。毕业于早稻田大学。著作有</a:t>
            </a:r>
            <a:r>
              <a:rPr lang="en-US" altLang="zh-CN" sz="2700" dirty="0" smtClean="0"/>
              <a:t>《</a:t>
            </a:r>
            <a:r>
              <a:rPr lang="zh-CN" altLang="en-US" sz="2700" dirty="0" smtClean="0"/>
              <a:t>想吃意大利面</a:t>
            </a:r>
            <a:r>
              <a:rPr lang="en-US" altLang="zh-CN" sz="2700" dirty="0" smtClean="0"/>
              <a:t>》</a:t>
            </a:r>
            <a:r>
              <a:rPr lang="zh-CN" altLang="en-US" sz="2700" dirty="0" smtClean="0"/>
              <a:t>，此外还有数量众多的小妖怪系列</a:t>
            </a:r>
            <a:r>
              <a:rPr lang="en-US" altLang="zh-CN" sz="2700" dirty="0" smtClean="0"/>
              <a:t>《</a:t>
            </a:r>
            <a:r>
              <a:rPr lang="zh-CN" altLang="en-US" sz="2700" dirty="0" smtClean="0"/>
              <a:t>裤子船长的故事</a:t>
            </a:r>
            <a:r>
              <a:rPr lang="en-US" altLang="zh-CN" sz="2700" dirty="0" smtClean="0"/>
              <a:t>》</a:t>
            </a:r>
            <a:r>
              <a:rPr lang="zh-CN" altLang="en-US" sz="2700" dirty="0" smtClean="0"/>
              <a:t>、</a:t>
            </a:r>
            <a:r>
              <a:rPr lang="en-US" altLang="zh-CN" sz="2700" dirty="0" smtClean="0"/>
              <a:t>《</a:t>
            </a:r>
            <a:r>
              <a:rPr lang="zh-CN" altLang="en-US" sz="2700" dirty="0" smtClean="0"/>
              <a:t>我的妈妈阿静</a:t>
            </a:r>
            <a:r>
              <a:rPr lang="en-US" altLang="zh-CN" sz="2700" dirty="0" smtClean="0"/>
              <a:t>》</a:t>
            </a:r>
            <a:r>
              <a:rPr lang="zh-CN" altLang="en-US" sz="2700" dirty="0" smtClean="0"/>
              <a:t>、</a:t>
            </a:r>
            <a:r>
              <a:rPr lang="en-US" altLang="zh-CN" sz="2700" dirty="0" smtClean="0"/>
              <a:t>《</a:t>
            </a:r>
            <a:r>
              <a:rPr lang="zh-CN" altLang="en-US" sz="2700" dirty="0" smtClean="0"/>
              <a:t>大盗贼游荡</a:t>
            </a:r>
            <a:r>
              <a:rPr lang="en-US" altLang="zh-CN" sz="2700" dirty="0" smtClean="0"/>
              <a:t>》</a:t>
            </a:r>
            <a:r>
              <a:rPr lang="zh-CN" altLang="en-US" sz="2700" dirty="0" smtClean="0"/>
              <a:t>、</a:t>
            </a:r>
            <a:r>
              <a:rPr lang="en-US" altLang="zh-CN" sz="2700" dirty="0" smtClean="0"/>
              <a:t>《</a:t>
            </a:r>
            <a:r>
              <a:rPr lang="zh-CN" altLang="en-US" sz="2700" dirty="0" smtClean="0"/>
              <a:t>魔女宅急便</a:t>
            </a:r>
            <a:r>
              <a:rPr lang="en-US" altLang="zh-CN" sz="2700" dirty="0" smtClean="0"/>
              <a:t>》</a:t>
            </a:r>
            <a:r>
              <a:rPr lang="zh-CN" altLang="en-US" sz="2700" dirty="0" smtClean="0"/>
              <a:t>等。</a:t>
            </a:r>
            <a:r>
              <a:rPr lang="en-US" altLang="zh-CN" sz="2700" dirty="0" smtClean="0"/>
              <a:t>2018</a:t>
            </a:r>
            <a:r>
              <a:rPr lang="zh-CN" altLang="en-US" sz="2700" dirty="0" smtClean="0"/>
              <a:t>年</a:t>
            </a:r>
            <a:r>
              <a:rPr lang="en-US" altLang="zh-CN" sz="2700" dirty="0" smtClean="0"/>
              <a:t>3</a:t>
            </a:r>
            <a:r>
              <a:rPr lang="zh-CN" altLang="en-US" sz="2700" dirty="0" smtClean="0"/>
              <a:t>月</a:t>
            </a:r>
            <a:r>
              <a:rPr lang="en-US" altLang="zh-CN" sz="2700" dirty="0" smtClean="0"/>
              <a:t>26</a:t>
            </a:r>
            <a:r>
              <a:rPr lang="zh-CN" altLang="en-US" sz="2700" dirty="0" smtClean="0"/>
              <a:t>日，荣获</a:t>
            </a:r>
            <a:r>
              <a:rPr lang="en-US" altLang="zh-CN" sz="2700" dirty="0" smtClean="0"/>
              <a:t>2018</a:t>
            </a:r>
            <a:r>
              <a:rPr lang="zh-CN" altLang="en-US" sz="2700" dirty="0" smtClean="0"/>
              <a:t>年度国际安徒生奖作家奖。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2050" name="Picture 2" descr="http://n.sinaimg.cn/translate/200/w600h400/20181113/AAeM-hnstwwr3528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52600"/>
            <a:ext cx="49149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C:\Users\Administrator\Desktop\28800519617050508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圆角矩形 36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838200"/>
            <a:ext cx="8807450" cy="304800"/>
            <a:chOff x="0" y="0"/>
            <a:chExt cx="9036496" cy="334795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46763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0" y="914400"/>
            <a:ext cx="6324600" cy="152400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0" y="304800"/>
            <a:ext cx="5257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4.2 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sz="2000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2000" dirty="0">
                <a:latin typeface="黑体" pitchFamily="49" charset="-122"/>
                <a:ea typeface="黑体" pitchFamily="49" charset="-122"/>
              </a:rPr>
              <a:t>魔女宅急</a:t>
            </a:r>
            <a:r>
              <a:rPr lang="zh-CN" altLang="en-US" sz="2000" dirty="0" smtClean="0">
                <a:latin typeface="黑体" pitchFamily="49" charset="-122"/>
                <a:ea typeface="黑体" pitchFamily="49" charset="-122"/>
              </a:rPr>
              <a:t>便</a:t>
            </a:r>
            <a:r>
              <a:rPr lang="en-US" altLang="zh-CN" sz="2000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sz="2000" b="1" dirty="0" smtClean="0"/>
              <a:t>映前提问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4" name="评语"/>
          <p:cNvSpPr>
            <a:spLocks noChangeArrowheads="1"/>
          </p:cNvSpPr>
          <p:nvPr/>
        </p:nvSpPr>
        <p:spPr bwMode="auto">
          <a:xfrm>
            <a:off x="965200" y="2032000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>
                <a:latin typeface="方正启体简体" pitchFamily="1" charset="-122"/>
                <a:ea typeface="方正启体简体" pitchFamily="1" charset="-122"/>
                <a:sym typeface="方正启体简体" pitchFamily="1" charset="-122"/>
              </a:rPr>
              <a:t>         </a:t>
            </a:r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609600" y="24384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1.</a:t>
            </a:r>
            <a:r>
              <a:rPr lang="zh-CN" altLang="en-US" sz="2400" b="1" dirty="0" smtClean="0"/>
              <a:t>你印象中的魔女或巫女是什么样的形象</a:t>
            </a:r>
            <a:r>
              <a:rPr lang="zh-CN" altLang="en-US" dirty="0" smtClean="0"/>
              <a:t>？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219200" y="3219271"/>
            <a:ext cx="5791200" cy="169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/>
              <a:t>2.</a:t>
            </a:r>
            <a:r>
              <a:rPr lang="zh-CN" altLang="en-US" sz="2400" b="1" dirty="0" smtClean="0"/>
              <a:t>在你的青春期成长过程中，你所遇到的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     </a:t>
            </a:r>
            <a:r>
              <a:rPr lang="zh-CN" altLang="en-US" sz="2400" b="1" dirty="0" smtClean="0"/>
              <a:t> 最大挫折是什么？你怎么调整自己的？</a:t>
            </a:r>
            <a:endParaRPr lang="en-US" altLang="zh-CN" sz="2400" b="1" dirty="0" smtClean="0"/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           </a:t>
            </a:r>
            <a:r>
              <a:rPr lang="zh-CN" altLang="en-US" sz="2400" b="1" dirty="0" smtClean="0"/>
              <a:t>是否已经克服了自己的挫败感？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4.3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师作品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魔女宅急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便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海报欣赏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9" name="Picture 2" descr="C:\Users\Administrator\Desktop\20120511112432_QLNh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1432985"/>
            <a:ext cx="5842000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Administrator\Desktop\20131209143723-955094562zsdn2dc3f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4" y="1432985"/>
            <a:ext cx="2701925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304800" y="1066800"/>
            <a:ext cx="5975350" cy="143933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4.3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大师作品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海报欣赏</a:t>
            </a:r>
          </a:p>
          <a:p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04800" y="1066800"/>
            <a:ext cx="5975350" cy="143933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33" name="Picture 2" descr="C:\Users\Administrator\Desktop\20120511112432_QLNhN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5759450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" descr="C:\Users\Administrator\Desktop\20131209143723-955094562zsdn2dc3f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447800"/>
            <a:ext cx="2735262" cy="4847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4.3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大师作品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海报欣赏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04800" y="1066800"/>
            <a:ext cx="5975350" cy="143933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35" name="Picture 4" descr="C:\Users\Administrator\Desktop\36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5603875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C:\Users\Administrator\Desktop\20131209143723-955094562zsdn2dc3f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447800"/>
            <a:ext cx="2701925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4.3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大师作品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海报欣赏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04800" y="1066800"/>
            <a:ext cx="5975350" cy="143933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35" name="Picture 4" descr="C:\Users\Administrator\Desktop\36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57483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C:\Users\Administrator\Desktop\20131209143723-955094562zsdn2dc3f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600200"/>
            <a:ext cx="2736850" cy="481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73025" y="264585"/>
            <a:ext cx="6507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4.4 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大师作品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魔女宅急便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》--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角色介绍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03818"/>
            <a:ext cx="9036050" cy="383116"/>
            <a:chOff x="0" y="0"/>
            <a:chExt cx="9036496" cy="288032"/>
          </a:xfrm>
        </p:grpSpPr>
        <p:sp>
          <p:nvSpPr>
            <p:cNvPr id="7" name="五边形 29"/>
            <p:cNvSpPr>
              <a:spLocks noChangeArrowheads="1"/>
            </p:cNvSpPr>
            <p:nvPr/>
          </p:nvSpPr>
          <p:spPr bwMode="auto">
            <a:xfrm>
              <a:off x="0" y="0"/>
              <a:ext cx="8820472" cy="288032"/>
            </a:xfrm>
            <a:prstGeom prst="homePlate">
              <a:avLst>
                <a:gd name="adj" fmla="val 765581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8" name="燕尾形 31"/>
            <p:cNvSpPr>
              <a:spLocks noChangeArrowheads="1"/>
            </p:cNvSpPr>
            <p:nvPr/>
          </p:nvSpPr>
          <p:spPr bwMode="auto">
            <a:xfrm>
              <a:off x="8748464" y="0"/>
              <a:ext cx="288032" cy="288032"/>
            </a:xfrm>
            <a:prstGeom prst="chevron">
              <a:avLst>
                <a:gd name="adj" fmla="val 50000"/>
              </a:avLst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04800" y="1066800"/>
            <a:ext cx="5975350" cy="143933"/>
            <a:chOff x="0" y="0"/>
            <a:chExt cx="5976640" cy="108000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58686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88029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4" name="椭圆 13"/>
            <p:cNvSpPr>
              <a:spLocks noChangeArrowheads="1"/>
            </p:cNvSpPr>
            <p:nvPr/>
          </p:nvSpPr>
          <p:spPr bwMode="auto">
            <a:xfrm>
              <a:off x="117372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5" name="椭圆 14"/>
            <p:cNvSpPr>
              <a:spLocks noChangeArrowheads="1"/>
            </p:cNvSpPr>
            <p:nvPr/>
          </p:nvSpPr>
          <p:spPr bwMode="auto">
            <a:xfrm>
              <a:off x="146716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" name="椭圆 15"/>
            <p:cNvSpPr>
              <a:spLocks noChangeArrowheads="1"/>
            </p:cNvSpPr>
            <p:nvPr/>
          </p:nvSpPr>
          <p:spPr bwMode="auto">
            <a:xfrm>
              <a:off x="176059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7" name="椭圆 16"/>
            <p:cNvSpPr>
              <a:spLocks noChangeArrowheads="1"/>
            </p:cNvSpPr>
            <p:nvPr/>
          </p:nvSpPr>
          <p:spPr bwMode="auto">
            <a:xfrm>
              <a:off x="205402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8" name="椭圆 17"/>
            <p:cNvSpPr>
              <a:spLocks noChangeArrowheads="1"/>
            </p:cNvSpPr>
            <p:nvPr/>
          </p:nvSpPr>
          <p:spPr bwMode="auto">
            <a:xfrm>
              <a:off x="234745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9" name="椭圆 18"/>
            <p:cNvSpPr>
              <a:spLocks noChangeArrowheads="1"/>
            </p:cNvSpPr>
            <p:nvPr/>
          </p:nvSpPr>
          <p:spPr bwMode="auto">
            <a:xfrm>
              <a:off x="264088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" name="椭圆 19"/>
            <p:cNvSpPr>
              <a:spLocks noChangeArrowheads="1"/>
            </p:cNvSpPr>
            <p:nvPr/>
          </p:nvSpPr>
          <p:spPr bwMode="auto">
            <a:xfrm>
              <a:off x="293432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1" name="椭圆 20"/>
            <p:cNvSpPr>
              <a:spLocks noChangeArrowheads="1"/>
            </p:cNvSpPr>
            <p:nvPr/>
          </p:nvSpPr>
          <p:spPr bwMode="auto">
            <a:xfrm>
              <a:off x="322775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2" name="椭圆 21"/>
            <p:cNvSpPr>
              <a:spLocks noChangeArrowheads="1"/>
            </p:cNvSpPr>
            <p:nvPr/>
          </p:nvSpPr>
          <p:spPr bwMode="auto">
            <a:xfrm>
              <a:off x="352118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3" name="椭圆 22"/>
            <p:cNvSpPr>
              <a:spLocks noChangeArrowheads="1"/>
            </p:cNvSpPr>
            <p:nvPr/>
          </p:nvSpPr>
          <p:spPr bwMode="auto">
            <a:xfrm>
              <a:off x="381461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4" name="椭圆 23"/>
            <p:cNvSpPr>
              <a:spLocks noChangeArrowheads="1"/>
            </p:cNvSpPr>
            <p:nvPr/>
          </p:nvSpPr>
          <p:spPr bwMode="auto">
            <a:xfrm>
              <a:off x="410804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5" name="椭圆 24"/>
            <p:cNvSpPr>
              <a:spLocks noChangeArrowheads="1"/>
            </p:cNvSpPr>
            <p:nvPr/>
          </p:nvSpPr>
          <p:spPr bwMode="auto">
            <a:xfrm>
              <a:off x="440148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6" name="椭圆 25"/>
            <p:cNvSpPr>
              <a:spLocks noChangeArrowheads="1"/>
            </p:cNvSpPr>
            <p:nvPr/>
          </p:nvSpPr>
          <p:spPr bwMode="auto">
            <a:xfrm>
              <a:off x="469491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7" name="椭圆 26"/>
            <p:cNvSpPr>
              <a:spLocks noChangeArrowheads="1"/>
            </p:cNvSpPr>
            <p:nvPr/>
          </p:nvSpPr>
          <p:spPr bwMode="auto">
            <a:xfrm>
              <a:off x="4988344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5281776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9" name="椭圆 28"/>
            <p:cNvSpPr>
              <a:spLocks noChangeArrowheads="1"/>
            </p:cNvSpPr>
            <p:nvPr/>
          </p:nvSpPr>
          <p:spPr bwMode="auto">
            <a:xfrm>
              <a:off x="5575208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0" name="椭圆 57"/>
            <p:cNvSpPr>
              <a:spLocks noChangeArrowheads="1"/>
            </p:cNvSpPr>
            <p:nvPr/>
          </p:nvSpPr>
          <p:spPr bwMode="auto">
            <a:xfrm>
              <a:off x="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1" name="椭圆 58"/>
            <p:cNvSpPr>
              <a:spLocks noChangeArrowheads="1"/>
            </p:cNvSpPr>
            <p:nvPr/>
          </p:nvSpPr>
          <p:spPr bwMode="auto">
            <a:xfrm>
              <a:off x="293432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32" name="椭圆 62"/>
            <p:cNvSpPr>
              <a:spLocks noChangeArrowheads="1"/>
            </p:cNvSpPr>
            <p:nvPr/>
          </p:nvSpPr>
          <p:spPr bwMode="auto">
            <a:xfrm>
              <a:off x="5868640" y="0"/>
              <a:ext cx="108000" cy="1080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34" name="图片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612" y="702733"/>
            <a:ext cx="4970463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图片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537" y="685800"/>
            <a:ext cx="4970463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图片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4970463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图片 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3537" y="3352800"/>
            <a:ext cx="4970463" cy="369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42"/>
          <p:cNvSpPr txBox="1">
            <a:spLocks noChangeArrowheads="1"/>
          </p:cNvSpPr>
          <p:nvPr/>
        </p:nvSpPr>
        <p:spPr bwMode="auto">
          <a:xfrm flipH="1">
            <a:off x="0" y="1384300"/>
            <a:ext cx="22352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琪琪</a:t>
            </a:r>
            <a:br>
              <a:rPr lang="zh-CN" altLang="en-US" sz="2400" dirty="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</a:br>
            <a:endParaRPr lang="zh-CN" altLang="en-US" sz="2400" dirty="0">
              <a:solidFill>
                <a:srgbClr val="595959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0" name="TextBox 43"/>
          <p:cNvSpPr txBox="1">
            <a:spLocks noChangeArrowheads="1"/>
          </p:cNvSpPr>
          <p:nvPr/>
        </p:nvSpPr>
        <p:spPr bwMode="auto">
          <a:xfrm>
            <a:off x="533400" y="2057400"/>
            <a:ext cx="27336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从小生长在一个魔女家庭。根据古老的传统习俗，她要独自出去完成魔女的修行。</a:t>
            </a:r>
          </a:p>
          <a:p>
            <a:r>
              <a:rPr lang="zh-CN" altLang="en-US" sz="1400" dirty="0">
                <a:solidFill>
                  <a:schemeClr val="bg1"/>
                </a:solidFill>
              </a:rPr>
              <a:t/>
            </a:r>
            <a:br>
              <a:rPr lang="zh-CN" altLang="en-US" sz="1400" dirty="0">
                <a:solidFill>
                  <a:schemeClr val="bg1"/>
                </a:solidFill>
              </a:rPr>
            </a:br>
            <a:r>
              <a:rPr lang="en-US" altLang="zh-CN" sz="14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1" name="TextBox 44"/>
          <p:cNvSpPr txBox="1">
            <a:spLocks noChangeArrowheads="1"/>
          </p:cNvSpPr>
          <p:nvPr/>
        </p:nvSpPr>
        <p:spPr bwMode="auto">
          <a:xfrm flipH="1">
            <a:off x="4679951" y="1452033"/>
            <a:ext cx="153511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蜻蜓</a:t>
            </a:r>
          </a:p>
        </p:txBody>
      </p:sp>
      <p:sp>
        <p:nvSpPr>
          <p:cNvPr id="42" name="TextBox 45"/>
          <p:cNvSpPr txBox="1">
            <a:spLocks noChangeArrowheads="1"/>
          </p:cNvSpPr>
          <p:nvPr/>
        </p:nvSpPr>
        <p:spPr bwMode="auto">
          <a:xfrm>
            <a:off x="4735514" y="2080736"/>
            <a:ext cx="2808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一个梦想制作出人力飞机在空中翱翔的少年，他看的在空中骑扫帚自由飞翔的琪琪后羡慕不已。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3" name="TextBox 51"/>
          <p:cNvSpPr txBox="1">
            <a:spLocks noChangeArrowheads="1"/>
          </p:cNvSpPr>
          <p:nvPr/>
        </p:nvSpPr>
        <p:spPr bwMode="auto">
          <a:xfrm flipH="1">
            <a:off x="0" y="4114800"/>
            <a:ext cx="2563813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琪莉</a:t>
            </a:r>
          </a:p>
        </p:txBody>
      </p:sp>
      <p:sp>
        <p:nvSpPr>
          <p:cNvPr id="44" name="TextBox 52"/>
          <p:cNvSpPr txBox="1">
            <a:spLocks noChangeArrowheads="1"/>
          </p:cNvSpPr>
          <p:nvPr/>
        </p:nvSpPr>
        <p:spPr bwMode="auto">
          <a:xfrm>
            <a:off x="620713" y="4747736"/>
            <a:ext cx="2808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琪琪母亲，会飞行和配置喷嚏药，她也是在</a:t>
            </a:r>
            <a:r>
              <a:rPr lang="en-US" altLang="zh-CN" sz="1400" dirty="0">
                <a:solidFill>
                  <a:schemeClr val="bg1"/>
                </a:solidFill>
              </a:rPr>
              <a:t>13</a:t>
            </a:r>
            <a:r>
              <a:rPr lang="zh-CN" altLang="en-US" sz="1400" dirty="0">
                <a:solidFill>
                  <a:schemeClr val="bg1"/>
                </a:solidFill>
              </a:rPr>
              <a:t>岁时来到小镇，生下具有一半魔女血统的琪琪。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TextBox 53"/>
          <p:cNvSpPr txBox="1">
            <a:spLocks noChangeArrowheads="1"/>
          </p:cNvSpPr>
          <p:nvPr/>
        </p:nvSpPr>
        <p:spPr bwMode="auto">
          <a:xfrm flipH="1">
            <a:off x="4343400" y="4114800"/>
            <a:ext cx="2447925" cy="38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2400" dirty="0">
                <a:solidFill>
                  <a:srgbClr val="595959"/>
                </a:solidFill>
                <a:latin typeface="黑体" pitchFamily="49" charset="-122"/>
                <a:ea typeface="黑体" pitchFamily="49" charset="-122"/>
              </a:rPr>
              <a:t>奥奇诺 </a:t>
            </a:r>
          </a:p>
        </p:txBody>
      </p:sp>
      <p:sp>
        <p:nvSpPr>
          <p:cNvPr id="46" name="TextBox 54"/>
          <p:cNvSpPr txBox="1">
            <a:spLocks noChangeArrowheads="1"/>
          </p:cNvSpPr>
          <p:nvPr/>
        </p:nvSpPr>
        <p:spPr bwMode="auto">
          <a:xfrm>
            <a:off x="4724400" y="4747736"/>
            <a:ext cx="28082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只是一个普通人，他是一位名俗学家，研究精灵和魔女的传说与民间故事，非常疼爱琪琪。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41" grpId="0"/>
      <p:bldP spid="43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</TotalTime>
  <Words>1927</Words>
  <Application>Microsoft Office PowerPoint</Application>
  <PresentationFormat>全屏显示(4:3)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Theme</vt:lpstr>
      <vt:lpstr>幻灯片 1</vt:lpstr>
      <vt:lpstr>幻灯片 2</vt:lpstr>
      <vt:lpstr>角野荣子，日本著名儿童文学作家，1935年生于东京。毕业于早稻田大学。著作有《想吃意大利面》，此外还有数量众多的小妖怪系列《裤子船长的故事》、《我的妈妈阿静》、《大盗贼游荡》、《魔女宅急便》等。2018年3月26日，荣获2018年度国际安徒生奖作家奖。 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      1）如果你有机会获得飞行魔法，你最想做什么？为什么？          2）如果现在即将面临毕业，在未来的工作上你会怎么选择？为什么？             3）在你以后的人生历程中，挫折和困难总是和机遇并肩而行，你会选择什么样的态度？ 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xbany</cp:lastModifiedBy>
  <cp:revision>31</cp:revision>
  <dcterms:created xsi:type="dcterms:W3CDTF">2006-08-16T00:00:00Z</dcterms:created>
  <dcterms:modified xsi:type="dcterms:W3CDTF">2019-10-21T07:10:22Z</dcterms:modified>
</cp:coreProperties>
</file>