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684" r:id="rId2"/>
    <p:sldId id="658" r:id="rId3"/>
    <p:sldId id="692" r:id="rId4"/>
    <p:sldId id="693" r:id="rId5"/>
    <p:sldId id="694" r:id="rId6"/>
    <p:sldId id="695" r:id="rId7"/>
    <p:sldId id="293" r:id="rId8"/>
  </p:sldIdLst>
  <p:sldSz cx="9144000" cy="5143500" type="screen16x9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6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EDA"/>
    <a:srgbClr val="04AEDA"/>
    <a:srgbClr val="FFFF66"/>
    <a:srgbClr val="33CC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43"/>
    <p:restoredTop sz="94660"/>
  </p:normalViewPr>
  <p:slideViewPr>
    <p:cSldViewPr showGuides="1">
      <p:cViewPr varScale="1">
        <p:scale>
          <a:sx n="86" d="100"/>
          <a:sy n="86" d="100"/>
        </p:scale>
        <p:origin x="1200" y="72"/>
      </p:cViewPr>
      <p:guideLst>
        <p:guide orient="horz" pos="16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3" cy="7200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2020/3/6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0735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1204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3312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014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0032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5673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4 CuadroTexto"/>
          <p:cNvSpPr>
            <a:spLocks noChangeArrowheads="1"/>
          </p:cNvSpPr>
          <p:nvPr/>
        </p:nvSpPr>
        <p:spPr bwMode="auto">
          <a:xfrm>
            <a:off x="7964488" y="4819650"/>
            <a:ext cx="3222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zh-CN" sz="12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兰亭黑_GBK" charset="-122"/>
                <a:ea typeface="MS PGothic" panose="020B0600070205080204" pitchFamily="34" charset="-128"/>
                <a:cs typeface="+mn-cs"/>
                <a:sym typeface="MS PGothic" panose="020B0600070205080204" pitchFamily="34" charset="-128"/>
              </a:rPr>
              <a:t>of</a:t>
            </a:r>
          </a:p>
        </p:txBody>
      </p:sp>
      <p:sp>
        <p:nvSpPr>
          <p:cNvPr id="4" name="15 CuadroTexto"/>
          <p:cNvSpPr>
            <a:spLocks noChangeArrowheads="1"/>
          </p:cNvSpPr>
          <p:nvPr/>
        </p:nvSpPr>
        <p:spPr bwMode="auto">
          <a:xfrm>
            <a:off x="8223250" y="4819650"/>
            <a:ext cx="4016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方正兰亭黑_GBK" charset="-122"/>
                <a:ea typeface="方正兰亭黑_GBK" charset="-122"/>
                <a:cs typeface="+mn-cs"/>
                <a:sym typeface="方正兰亭黑_GBK" charset="-122"/>
              </a:rPr>
              <a:t>(#)</a:t>
            </a:r>
            <a:endParaRPr kumimoji="0" lang="zh-CN" altLang="zh-CN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方正兰亭黑_GBK" charset="-122"/>
              <a:ea typeface="方正兰亭黑_GBK" charset="-122"/>
              <a:cs typeface="+mn-cs"/>
              <a:sym typeface="方正兰亭黑_GBK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 descr="C:\Users\iamisis\Desktop\0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直接连接符 10"/>
          <p:cNvSpPr/>
          <p:nvPr userDrawn="1"/>
        </p:nvSpPr>
        <p:spPr>
          <a:xfrm flipH="1">
            <a:off x="214313" y="561975"/>
            <a:ext cx="3097212" cy="0"/>
          </a:xfrm>
          <a:prstGeom prst="line">
            <a:avLst/>
          </a:prstGeom>
          <a:ln w="952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523875"/>
            <a:ext cx="215900" cy="7143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兰亭黑_GBK" charset="-122"/>
              <a:ea typeface="宋体" panose="02010600030101010101" pitchFamily="2" charset="-122"/>
              <a:cs typeface="+mn-cs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" descr="C:\Users\iamisis\Desktop\0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0" name="直接连接符 10"/>
          <p:cNvSpPr/>
          <p:nvPr userDrawn="1"/>
        </p:nvSpPr>
        <p:spPr>
          <a:xfrm flipH="1">
            <a:off x="214313" y="561975"/>
            <a:ext cx="3097212" cy="0"/>
          </a:xfrm>
          <a:prstGeom prst="line">
            <a:avLst/>
          </a:prstGeom>
          <a:ln w="952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523875"/>
            <a:ext cx="215900" cy="7143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兰亭黑_GBK" charset="-122"/>
              <a:ea typeface="宋体" panose="02010600030101010101" pitchFamily="2" charset="-122"/>
              <a:cs typeface="+mn-cs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 descr="C:\Users\iamisis\Desktop\0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4" name="直接连接符 10"/>
          <p:cNvSpPr/>
          <p:nvPr userDrawn="1"/>
        </p:nvSpPr>
        <p:spPr>
          <a:xfrm flipH="1">
            <a:off x="214313" y="561975"/>
            <a:ext cx="3097212" cy="0"/>
          </a:xfrm>
          <a:prstGeom prst="line">
            <a:avLst/>
          </a:prstGeom>
          <a:ln w="952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523875"/>
            <a:ext cx="215900" cy="7143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方正兰亭黑_GBK" charset="-122"/>
              <a:ea typeface="宋体" panose="02010600030101010101" pitchFamily="2" charset="-122"/>
              <a:cs typeface="+mn-cs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A23F1170-0973-40FB-BDFD-48F738414DC6}" type="datetimeFigureOut">
              <a:rPr lang="zh-CN" altLang="en-US" smtClean="0"/>
              <a:t>2020/3/6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97C166C2-6CB9-4C33-A762-BFA531E4BF5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phone 6 floa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498" cy="5143500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1" y="0"/>
            <a:ext cx="9144000" cy="5143500"/>
          </a:xfrm>
          <a:prstGeom prst="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260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6" r:id="rId5"/>
    <p:sldLayoutId id="2147483657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方正兰亭黑_GBK" charset="-122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兰亭黑_GBK" charset="-122"/>
          <a:ea typeface="宋体" panose="02010600030101010101" pitchFamily="2" charset="-122"/>
          <a:sym typeface="方正兰亭黑_GBK" charset="-122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兰亭黑_GBK" charset="-122"/>
          <a:ea typeface="宋体" panose="02010600030101010101" pitchFamily="2" charset="-122"/>
          <a:sym typeface="方正兰亭黑_GBK" charset="-122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兰亭黑_GBK" charset="-122"/>
          <a:ea typeface="宋体" panose="02010600030101010101" pitchFamily="2" charset="-122"/>
          <a:sym typeface="方正兰亭黑_GBK" charset="-122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兰亭黑_GBK" charset="-122"/>
          <a:ea typeface="宋体" panose="02010600030101010101" pitchFamily="2" charset="-122"/>
          <a:sym typeface="方正兰亭黑_GBK" charset="-122"/>
        </a:defRPr>
      </a:lvl5pPr>
      <a:lvl6pPr marL="13716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兰亭黑_GBK" charset="-122"/>
          <a:ea typeface="宋体" panose="02010600030101010101" pitchFamily="2" charset="-122"/>
          <a:sym typeface="方正兰亭黑_GBK" charset="-122"/>
        </a:defRPr>
      </a:lvl6pPr>
      <a:lvl7pPr marL="18288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兰亭黑_GBK" charset="-122"/>
          <a:ea typeface="宋体" panose="02010600030101010101" pitchFamily="2" charset="-122"/>
          <a:sym typeface="方正兰亭黑_GBK" charset="-122"/>
        </a:defRPr>
      </a:lvl7pPr>
      <a:lvl8pPr marL="22860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兰亭黑_GBK" charset="-122"/>
          <a:ea typeface="宋体" panose="02010600030101010101" pitchFamily="2" charset="-122"/>
          <a:sym typeface="方正兰亭黑_GBK" charset="-122"/>
        </a:defRPr>
      </a:lvl8pPr>
      <a:lvl9pPr marL="2743200" indent="-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方正兰亭黑_GBK" charset="-122"/>
          <a:ea typeface="宋体" panose="02010600030101010101" pitchFamily="2" charset="-122"/>
          <a:sym typeface="方正兰亭黑_GBK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方正兰亭黑_GBK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方正兰亭黑_GBK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方正兰亭黑_GBK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方正兰亭黑_GBK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方正兰亭黑_GBK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20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744851" y="787703"/>
            <a:ext cx="7654299" cy="27215"/>
          </a:xfrm>
          <a:prstGeom prst="rect">
            <a:avLst/>
          </a:prstGeom>
          <a:solidFill>
            <a:srgbClr val="017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744850" y="3900519"/>
            <a:ext cx="7654300" cy="823886"/>
          </a:xfrm>
          <a:prstGeom prst="rect">
            <a:avLst/>
          </a:prstGeom>
          <a:solidFill>
            <a:srgbClr val="017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TextBox 10"/>
          <p:cNvSpPr txBox="1"/>
          <p:nvPr/>
        </p:nvSpPr>
        <p:spPr>
          <a:xfrm>
            <a:off x="4487617" y="1907795"/>
            <a:ext cx="3931252" cy="1360300"/>
          </a:xfrm>
          <a:prstGeom prst="rect">
            <a:avLst/>
          </a:prstGeom>
          <a:noFill/>
          <a:effectLst>
            <a:outerShdw blurRad="50800" dist="1270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txBody>
          <a:bodyPr wrap="none" lIns="40822" tIns="20411" rIns="40822" bIns="20411">
            <a:spAutoFit/>
          </a:bodyPr>
          <a:lstStyle/>
          <a:p>
            <a:pPr algn="ctr">
              <a:buNone/>
            </a:pPr>
            <a:r>
              <a:rPr lang="zh-CN" altLang="en-US" sz="4286" b="1" cap="all" dirty="0" smtClean="0">
                <a:solidFill>
                  <a:srgbClr val="0170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建筑产业现代化</a:t>
            </a:r>
            <a:endParaRPr lang="en-US" altLang="zh-CN" sz="4286" b="1" cap="all" dirty="0" smtClean="0">
              <a:solidFill>
                <a:srgbClr val="0170C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zh-CN" altLang="en-US" sz="4286" b="1" cap="all" dirty="0" smtClean="0">
                <a:solidFill>
                  <a:srgbClr val="0170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概论</a:t>
            </a:r>
            <a:endParaRPr lang="zh-CN" altLang="en-US" sz="4286" b="1" cap="all" dirty="0">
              <a:solidFill>
                <a:srgbClr val="0170C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任意多边形 3"/>
          <p:cNvSpPr/>
          <p:nvPr/>
        </p:nvSpPr>
        <p:spPr>
          <a:xfrm>
            <a:off x="2428013" y="377228"/>
            <a:ext cx="1867387" cy="4421437"/>
          </a:xfrm>
          <a:custGeom>
            <a:avLst/>
            <a:gdLst>
              <a:gd name="connsiteX0" fmla="*/ 0 w 3137096"/>
              <a:gd name="connsiteY0" fmla="*/ 0 h 7427741"/>
              <a:gd name="connsiteX1" fmla="*/ 2672862 w 3137096"/>
              <a:gd name="connsiteY1" fmla="*/ 3727938 h 7427741"/>
              <a:gd name="connsiteX2" fmla="*/ 42203 w 3137096"/>
              <a:gd name="connsiteY2" fmla="*/ 7427741 h 7427741"/>
              <a:gd name="connsiteX3" fmla="*/ 492369 w 3137096"/>
              <a:gd name="connsiteY3" fmla="*/ 7427741 h 7427741"/>
              <a:gd name="connsiteX4" fmla="*/ 3137096 w 3137096"/>
              <a:gd name="connsiteY4" fmla="*/ 3727938 h 7427741"/>
              <a:gd name="connsiteX5" fmla="*/ 478302 w 3137096"/>
              <a:gd name="connsiteY5" fmla="*/ 0 h 7427741"/>
              <a:gd name="connsiteX6" fmla="*/ 0 w 3137096"/>
              <a:gd name="connsiteY6" fmla="*/ 0 h 7427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7096" h="7427741">
                <a:moveTo>
                  <a:pt x="0" y="0"/>
                </a:moveTo>
                <a:lnTo>
                  <a:pt x="2672862" y="3727938"/>
                </a:lnTo>
                <a:lnTo>
                  <a:pt x="42203" y="7427741"/>
                </a:lnTo>
                <a:lnTo>
                  <a:pt x="492369" y="7427741"/>
                </a:lnTo>
                <a:lnTo>
                  <a:pt x="3137096" y="3727938"/>
                </a:lnTo>
                <a:lnTo>
                  <a:pt x="47830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8" name="Picture 4" descr="https://timgsa.baidu.com/timg?image&amp;quality=80&amp;size=b9999_10000&amp;sec=1528255328545&amp;di=5705772eed03bba7e4cd2ea927baaf43&amp;imgtype=0&amp;src=http%3A%2F%2Fimg.pconline.com.cn%2Fimages%2Fupload%2Fupc%2Ftx%2Fitbbs%2F1403%2F23%2Fc2%2F32361749_1395540060918_mthumb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45" t="370" r="37925" b="-370"/>
          <a:stretch/>
        </p:blipFill>
        <p:spPr bwMode="auto">
          <a:xfrm>
            <a:off x="757152" y="426607"/>
            <a:ext cx="3111752" cy="4322677"/>
          </a:xfrm>
          <a:prstGeom prst="homePlat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任意多边形 10"/>
          <p:cNvSpPr/>
          <p:nvPr/>
        </p:nvSpPr>
        <p:spPr>
          <a:xfrm>
            <a:off x="711355" y="410723"/>
            <a:ext cx="3157549" cy="4337586"/>
          </a:xfrm>
          <a:custGeom>
            <a:avLst/>
            <a:gdLst>
              <a:gd name="connsiteX0" fmla="*/ 0 w 5176911"/>
              <a:gd name="connsiteY0" fmla="*/ 0 h 7287065"/>
              <a:gd name="connsiteX1" fmla="*/ 2630659 w 5176911"/>
              <a:gd name="connsiteY1" fmla="*/ 0 h 7287065"/>
              <a:gd name="connsiteX2" fmla="*/ 5176911 w 5176911"/>
              <a:gd name="connsiteY2" fmla="*/ 3657600 h 7287065"/>
              <a:gd name="connsiteX3" fmla="*/ 2644726 w 5176911"/>
              <a:gd name="connsiteY3" fmla="*/ 7272997 h 7287065"/>
              <a:gd name="connsiteX4" fmla="*/ 42203 w 5176911"/>
              <a:gd name="connsiteY4" fmla="*/ 7287065 h 7287065"/>
              <a:gd name="connsiteX5" fmla="*/ 56271 w 5176911"/>
              <a:gd name="connsiteY5" fmla="*/ 0 h 728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76911" h="7287065">
                <a:moveTo>
                  <a:pt x="0" y="0"/>
                </a:moveTo>
                <a:lnTo>
                  <a:pt x="2630659" y="0"/>
                </a:lnTo>
                <a:lnTo>
                  <a:pt x="5176911" y="3657600"/>
                </a:lnTo>
                <a:lnTo>
                  <a:pt x="2644726" y="7272997"/>
                </a:lnTo>
                <a:lnTo>
                  <a:pt x="42203" y="7287065"/>
                </a:lnTo>
                <a:cubicBezTo>
                  <a:pt x="46892" y="4858043"/>
                  <a:pt x="51582" y="2429022"/>
                  <a:pt x="56271" y="0"/>
                </a:cubicBezTo>
              </a:path>
            </a:pathLst>
          </a:custGeom>
          <a:gradFill flip="none" rotWithShape="1">
            <a:gsLst>
              <a:gs pos="55000">
                <a:schemeClr val="accent1">
                  <a:lumMod val="5000"/>
                  <a:lumOff val="95000"/>
                  <a:alpha val="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>
            <a:off x="2262685" y="353427"/>
            <a:ext cx="1585170" cy="4469037"/>
          </a:xfrm>
          <a:custGeom>
            <a:avLst/>
            <a:gdLst>
              <a:gd name="connsiteX0" fmla="*/ 16042 w 2662989"/>
              <a:gd name="connsiteY0" fmla="*/ 0 h 7507705"/>
              <a:gd name="connsiteX1" fmla="*/ 2662989 w 2662989"/>
              <a:gd name="connsiteY1" fmla="*/ 3753852 h 7507705"/>
              <a:gd name="connsiteX2" fmla="*/ 0 w 2662989"/>
              <a:gd name="connsiteY2" fmla="*/ 7507705 h 7507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2989" h="7507705">
                <a:moveTo>
                  <a:pt x="16042" y="0"/>
                </a:moveTo>
                <a:lnTo>
                  <a:pt x="2662989" y="3753852"/>
                </a:lnTo>
                <a:lnTo>
                  <a:pt x="0" y="7507705"/>
                </a:lnTo>
              </a:path>
            </a:pathLst>
          </a:custGeom>
          <a:noFill/>
          <a:ln w="254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431" tIns="27215" rIns="54431" bIns="2721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60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" dur="75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3" presetID="2" presetClass="entr" presetSubtype="2" fill="hold" grpId="0" nodeType="afterEffect" p14:presetBounceEnd="2125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1250">
                                          <p:cBhvr additive="base">
                                            <p:cTn id="15" dur="8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1250">
                                          <p:cBhvr additive="base">
                                            <p:cTn id="16" dur="8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17" grpId="0" animBg="1"/>
          <p:bldP spid="3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" dur="75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13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8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8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9" grpId="0" animBg="1"/>
          <p:bldP spid="17" grpId="0" animBg="1"/>
          <p:bldP spid="3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iamisis\Desktop\崔老师的PPT\bghome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1403350"/>
            <a:ext cx="9144000" cy="1889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1" name="Picture 2" descr="PPECLOGO-eff-0-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900" y="2128838"/>
            <a:ext cx="835025" cy="4746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2" name="Picture 3" descr="PPECLOGO-eff-0-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6825" y="2101850"/>
            <a:ext cx="773113" cy="4460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3" name="Picture 4" descr="PPECLOGO-eff-0-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150" y="1277938"/>
            <a:ext cx="2373313" cy="1412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4" name="Picture 5" descr="PPECLOGO-eff-0-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6900" y="2671763"/>
            <a:ext cx="412750" cy="234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5" name="Picture 6" descr="PPECLOGO-eff-0-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26075" y="2122488"/>
            <a:ext cx="315913" cy="179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6" name="Picture 7" descr="PPECLOGO-eff-0-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57650" y="2703513"/>
            <a:ext cx="155575" cy="88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7" name="Picture 8" descr="PPECLOGO-eff-0-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5075" y="1930400"/>
            <a:ext cx="773113" cy="4460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8" name="Picture 9" descr="PPECLOGO-eff-5-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87575" y="2341563"/>
            <a:ext cx="1163638" cy="6683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9" name="Picture 10" descr="PPECLOGO-eff-5-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32225" y="2503488"/>
            <a:ext cx="1444625" cy="854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0" name="Picture 11" descr="PPECLOGO-eff-5-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404100" y="2028825"/>
            <a:ext cx="879475" cy="506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1" name="Picture 12" descr="PPECLOGO-eff-0-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73750" y="2579688"/>
            <a:ext cx="411163" cy="2333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2" name="Picture 13" descr="PPECLOGO-eff-0-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80425" y="1785938"/>
            <a:ext cx="411163" cy="2333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3" name="Picture 14" descr="PPECLOGO-eff2-1-2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235075" y="2093913"/>
            <a:ext cx="1336675" cy="8493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4" name="Picture 15" descr="PPECLOGO-eff2-1-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755900" y="2049463"/>
            <a:ext cx="344488" cy="2174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5" name="Picture 16" descr="PPECLOGO-eff2-1-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327775" y="2397125"/>
            <a:ext cx="554038" cy="349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6" name="Picture 17" descr="PPECLOGO-eff2-1-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892925" y="2125663"/>
            <a:ext cx="284163" cy="1793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7" name="Picture 18" descr="PPECLOGO-eff2-1-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292975" y="2460625"/>
            <a:ext cx="222250" cy="1412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" name="TextBox 13"/>
          <p:cNvSpPr txBox="1"/>
          <p:nvPr/>
        </p:nvSpPr>
        <p:spPr>
          <a:xfrm>
            <a:off x="216535" y="1877060"/>
            <a:ext cx="8786495" cy="156966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zh-CN" altLang="zh-CN" sz="4800" b="1" kern="1200" cap="none" spc="0" normalizeH="0" baseline="0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知识</a:t>
            </a:r>
            <a:r>
              <a:rPr kumimoji="0" lang="zh-CN" altLang="zh-CN" sz="4800" b="1" kern="1200" cap="none" spc="0" normalizeH="0" baseline="0" noProof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点</a:t>
            </a:r>
            <a:r>
              <a:rPr lang="en-US" altLang="zh-CN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3.1.1 </a:t>
            </a:r>
            <a:r>
              <a:rPr lang="zh-CN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装配式</a:t>
            </a: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混凝土</a:t>
            </a:r>
            <a:r>
              <a:rPr lang="zh-CN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建筑</a:t>
            </a:r>
            <a:r>
              <a: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的概念</a:t>
            </a:r>
            <a:r>
              <a:rPr lang="zh-CN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、特征</a:t>
            </a:r>
            <a:endParaRPr lang="zh-CN" altLang="zh-CN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0" y="3397250"/>
            <a:ext cx="9144000" cy="0"/>
          </a:xfrm>
          <a:prstGeom prst="line">
            <a:avLst/>
          </a:prstGeom>
          <a:ln w="19050">
            <a:solidFill>
              <a:srgbClr val="04A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-4762" y="3617913"/>
            <a:ext cx="3063875" cy="0"/>
          </a:xfrm>
          <a:prstGeom prst="line">
            <a:avLst/>
          </a:prstGeom>
          <a:ln w="31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1588" y="1289050"/>
            <a:ext cx="9144000" cy="0"/>
          </a:xfrm>
          <a:prstGeom prst="line">
            <a:avLst/>
          </a:prstGeom>
          <a:ln w="19050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0" y="3552825"/>
            <a:ext cx="3059113" cy="0"/>
          </a:xfrm>
          <a:prstGeom prst="line">
            <a:avLst/>
          </a:prstGeom>
          <a:ln w="31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0" y="3689350"/>
            <a:ext cx="3059113" cy="0"/>
          </a:xfrm>
          <a:prstGeom prst="line">
            <a:avLst/>
          </a:prstGeom>
          <a:ln w="31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5926138" y="3598863"/>
            <a:ext cx="3217863" cy="0"/>
          </a:xfrm>
          <a:prstGeom prst="line">
            <a:avLst/>
          </a:prstGeom>
          <a:ln w="31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5926138" y="3533775"/>
            <a:ext cx="3217863" cy="0"/>
          </a:xfrm>
          <a:prstGeom prst="line">
            <a:avLst/>
          </a:prstGeom>
          <a:ln w="31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5922963" y="3670300"/>
            <a:ext cx="3221038" cy="0"/>
          </a:xfrm>
          <a:prstGeom prst="line">
            <a:avLst/>
          </a:prstGeom>
          <a:ln w="31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4 CuadroTexto"/>
          <p:cNvSpPr/>
          <p:nvPr/>
        </p:nvSpPr>
        <p:spPr>
          <a:xfrm>
            <a:off x="3821895" y="4762500"/>
            <a:ext cx="99568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教学内容</a:t>
            </a:r>
            <a:endParaRPr lang="zh-CN" altLang="en-US" sz="16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黑_GBK" charset="-122"/>
            </a:endParaRPr>
          </a:p>
        </p:txBody>
      </p:sp>
      <p:sp>
        <p:nvSpPr>
          <p:cNvPr id="28675" name="矩形 2"/>
          <p:cNvSpPr/>
          <p:nvPr/>
        </p:nvSpPr>
        <p:spPr>
          <a:xfrm>
            <a:off x="251820" y="123648"/>
            <a:ext cx="5649579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3.1.1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装配式混凝土建筑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的概念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、特征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71850" y="1968405"/>
            <a:ext cx="2698440" cy="1186680"/>
            <a:chOff x="2449584" y="1806360"/>
            <a:chExt cx="2388076" cy="1186680"/>
          </a:xfrm>
        </p:grpSpPr>
        <p:sp>
          <p:nvSpPr>
            <p:cNvPr id="4" name="任意多边形 3"/>
            <p:cNvSpPr/>
            <p:nvPr/>
          </p:nvSpPr>
          <p:spPr>
            <a:xfrm>
              <a:off x="2449584" y="1806360"/>
              <a:ext cx="1032412" cy="1186680"/>
            </a:xfrm>
            <a:custGeom>
              <a:avLst/>
              <a:gdLst>
                <a:gd name="connsiteX0" fmla="*/ 0 w 1186680"/>
                <a:gd name="connsiteY0" fmla="*/ 516206 h 1032412"/>
                <a:gd name="connsiteX1" fmla="*/ 258103 w 1186680"/>
                <a:gd name="connsiteY1" fmla="*/ 0 h 1032412"/>
                <a:gd name="connsiteX2" fmla="*/ 928577 w 1186680"/>
                <a:gd name="connsiteY2" fmla="*/ 0 h 1032412"/>
                <a:gd name="connsiteX3" fmla="*/ 1186680 w 1186680"/>
                <a:gd name="connsiteY3" fmla="*/ 516206 h 1032412"/>
                <a:gd name="connsiteX4" fmla="*/ 928577 w 1186680"/>
                <a:gd name="connsiteY4" fmla="*/ 1032412 h 1032412"/>
                <a:gd name="connsiteX5" fmla="*/ 258103 w 1186680"/>
                <a:gd name="connsiteY5" fmla="*/ 1032412 h 1032412"/>
                <a:gd name="connsiteX6" fmla="*/ 0 w 1186680"/>
                <a:gd name="connsiteY6" fmla="*/ 516206 h 103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6680" h="1032412">
                  <a:moveTo>
                    <a:pt x="593340" y="0"/>
                  </a:moveTo>
                  <a:lnTo>
                    <a:pt x="1186680" y="224550"/>
                  </a:lnTo>
                  <a:lnTo>
                    <a:pt x="1186680" y="807862"/>
                  </a:lnTo>
                  <a:lnTo>
                    <a:pt x="593340" y="1032412"/>
                  </a:lnTo>
                  <a:lnTo>
                    <a:pt x="0" y="807862"/>
                  </a:lnTo>
                  <a:lnTo>
                    <a:pt x="0" y="224550"/>
                  </a:lnTo>
                  <a:lnTo>
                    <a:pt x="59334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12980063"/>
                <a:satOff val="6926"/>
                <a:lumOff val="-30196"/>
                <a:alphaOff val="0"/>
              </a:schemeClr>
            </a:fillRef>
            <a:effectRef idx="2">
              <a:schemeClr val="accent5">
                <a:hueOff val="-12980063"/>
                <a:satOff val="6926"/>
                <a:lumOff val="-3019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0884" tIns="184924" rIns="160884" bIns="184924" numCol="1" spcCol="1270" anchor="ctr" anchorCtr="0">
              <a:noAutofit/>
            </a:bodyPr>
            <a:lstStyle/>
            <a:p>
              <a:pPr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en-US" altLang="zh-CN" sz="2000" dirty="0" smtClean="0"/>
                <a:t>1.</a:t>
              </a:r>
              <a:r>
                <a:rPr lang="zh-CN" altLang="en-US" sz="2000" dirty="0" smtClean="0"/>
                <a:t>概念</a:t>
              </a:r>
              <a:endParaRPr lang="zh-CN" altLang="en-US" sz="2000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3513325" y="2043696"/>
              <a:ext cx="1324335" cy="71200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7" name="文本框 6"/>
          <p:cNvSpPr txBox="1"/>
          <p:nvPr/>
        </p:nvSpPr>
        <p:spPr>
          <a:xfrm>
            <a:off x="2771925" y="1131690"/>
            <a:ext cx="5688237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2000" dirty="0" smtClean="0"/>
              <a:t>装配式建筑：</a:t>
            </a:r>
            <a:endParaRPr lang="en-US" altLang="zh-CN" sz="2000" dirty="0" smtClean="0"/>
          </a:p>
          <a:p>
            <a:pPr indent="457200">
              <a:lnSpc>
                <a:spcPct val="150000"/>
              </a:lnSpc>
            </a:pPr>
            <a:r>
              <a:rPr lang="zh-CN" altLang="en-US" sz="2000" dirty="0" smtClean="0"/>
              <a:t>结构系统、外围护系统、设备与管线系统、内装修系统的主要部分采用预制部品部件集成的建筑。</a:t>
            </a:r>
            <a:endParaRPr lang="zh-CN" altLang="en-US" sz="2000" dirty="0"/>
          </a:p>
        </p:txBody>
      </p:sp>
      <p:sp>
        <p:nvSpPr>
          <p:cNvPr id="10" name="文本框 9"/>
          <p:cNvSpPr txBox="1"/>
          <p:nvPr/>
        </p:nvSpPr>
        <p:spPr>
          <a:xfrm>
            <a:off x="2771925" y="3181484"/>
            <a:ext cx="5688237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2000" dirty="0" smtClean="0"/>
              <a:t>装配式混凝土建筑：</a:t>
            </a:r>
            <a:endParaRPr lang="en-US" altLang="zh-CN" sz="2000" dirty="0" smtClean="0"/>
          </a:p>
          <a:p>
            <a:pPr indent="457200">
              <a:lnSpc>
                <a:spcPct val="150000"/>
              </a:lnSpc>
            </a:pPr>
            <a:r>
              <a:rPr lang="zh-CN" altLang="en-US" sz="2000" dirty="0" smtClean="0"/>
              <a:t>结构系统由混凝土部件（预制构件）构成。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259435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4 CuadroTexto"/>
          <p:cNvSpPr/>
          <p:nvPr/>
        </p:nvSpPr>
        <p:spPr>
          <a:xfrm>
            <a:off x="3821895" y="4762500"/>
            <a:ext cx="99568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教学内容</a:t>
            </a:r>
            <a:endParaRPr lang="zh-CN" altLang="en-US" sz="16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黑_GBK" charset="-122"/>
            </a:endParaRPr>
          </a:p>
        </p:txBody>
      </p:sp>
      <p:sp>
        <p:nvSpPr>
          <p:cNvPr id="28675" name="矩形 2"/>
          <p:cNvSpPr/>
          <p:nvPr/>
        </p:nvSpPr>
        <p:spPr>
          <a:xfrm>
            <a:off x="251820" y="123648"/>
            <a:ext cx="5649579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3.1.1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装配式混凝土建筑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的概念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、特征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99848" y="2135356"/>
            <a:ext cx="5184216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indent="457200">
              <a:lnSpc>
                <a:spcPct val="150000"/>
              </a:lnSpc>
              <a:defRPr sz="2000">
                <a:solidFill>
                  <a:schemeClr val="dk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dirty="0"/>
              <a:t>预制混凝土：</a:t>
            </a:r>
            <a:endParaRPr lang="en-US" altLang="zh-CN" dirty="0"/>
          </a:p>
          <a:p>
            <a:r>
              <a:rPr lang="en-US" altLang="zh-CN" dirty="0"/>
              <a:t>Precast Concrete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PC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6300072" y="2366189"/>
            <a:ext cx="1728072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indent="457200">
              <a:lnSpc>
                <a:spcPct val="150000"/>
              </a:lnSpc>
              <a:defRPr sz="2000">
                <a:solidFill>
                  <a:schemeClr val="dk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en-US" altLang="zh-CN" dirty="0" smtClean="0"/>
              <a:t>PC</a:t>
            </a:r>
            <a:r>
              <a:rPr lang="zh-CN" altLang="en-US" dirty="0" smtClean="0"/>
              <a:t>建筑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765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4 CuadroTexto"/>
          <p:cNvSpPr/>
          <p:nvPr/>
        </p:nvSpPr>
        <p:spPr>
          <a:xfrm>
            <a:off x="3821895" y="4762500"/>
            <a:ext cx="995680" cy="33718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教学内容</a:t>
            </a:r>
            <a:endParaRPr lang="zh-CN" altLang="en-US" sz="16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黑_GBK" charset="-122"/>
            </a:endParaRPr>
          </a:p>
        </p:txBody>
      </p:sp>
      <p:sp>
        <p:nvSpPr>
          <p:cNvPr id="28675" name="矩形 2"/>
          <p:cNvSpPr/>
          <p:nvPr/>
        </p:nvSpPr>
        <p:spPr>
          <a:xfrm>
            <a:off x="251820" y="123648"/>
            <a:ext cx="5649579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3.1.1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装配式混凝土建筑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的概念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、特征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27844" y="1421283"/>
            <a:ext cx="7632318" cy="4818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indent="457200">
              <a:lnSpc>
                <a:spcPct val="150000"/>
              </a:lnSpc>
              <a:defRPr sz="2000">
                <a:solidFill>
                  <a:schemeClr val="dk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dirty="0" smtClean="0"/>
              <a:t>装配式混凝土设计：通用化、模数化、标准化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827844" y="2161325"/>
            <a:ext cx="7632318" cy="4818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indent="457200">
              <a:lnSpc>
                <a:spcPct val="150000"/>
              </a:lnSpc>
              <a:defRPr sz="2000">
                <a:solidFill>
                  <a:schemeClr val="dk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dirty="0" smtClean="0"/>
              <a:t>装配式混凝土建筑：全装修、一体化设计建造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827844" y="2871847"/>
            <a:ext cx="7632318" cy="5539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zh-CN"/>
            </a:defPPr>
            <a:lvl1pPr indent="457200">
              <a:lnSpc>
                <a:spcPct val="150000"/>
              </a:lnSpc>
              <a:defRPr sz="2000">
                <a:solidFill>
                  <a:schemeClr val="dk1"/>
                </a:solidFill>
                <a:latin typeface="+mn-lt"/>
                <a:ea typeface="+mn-ea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</a:defRPr>
            </a:lvl9pPr>
          </a:lstStyle>
          <a:p>
            <a:r>
              <a:rPr lang="zh-CN" altLang="en-US" dirty="0" smtClean="0"/>
              <a:t>装配式混凝土建筑：系统集成方法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120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4 CuadroTexto"/>
          <p:cNvSpPr/>
          <p:nvPr/>
        </p:nvSpPr>
        <p:spPr>
          <a:xfrm>
            <a:off x="3945273" y="4762500"/>
            <a:ext cx="748923" cy="26161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zh-CN" altLang="en-US" sz="105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教学内容</a:t>
            </a:r>
            <a:endParaRPr lang="zh-CN" altLang="en-US" sz="105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方正兰亭黑_GBK" charset="-122"/>
            </a:endParaRPr>
          </a:p>
        </p:txBody>
      </p:sp>
      <p:sp>
        <p:nvSpPr>
          <p:cNvPr id="28675" name="矩形 2"/>
          <p:cNvSpPr/>
          <p:nvPr/>
        </p:nvSpPr>
        <p:spPr>
          <a:xfrm>
            <a:off x="251820" y="123648"/>
            <a:ext cx="5649579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3.1.1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装配式混凝土建筑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的概念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、特征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971850" y="1968405"/>
            <a:ext cx="2698440" cy="1186680"/>
            <a:chOff x="2449584" y="1806360"/>
            <a:chExt cx="2388076" cy="1186680"/>
          </a:xfrm>
        </p:grpSpPr>
        <p:sp>
          <p:nvSpPr>
            <p:cNvPr id="5" name="任意多边形 4"/>
            <p:cNvSpPr/>
            <p:nvPr/>
          </p:nvSpPr>
          <p:spPr>
            <a:xfrm>
              <a:off x="2449584" y="1806360"/>
              <a:ext cx="1032412" cy="1186680"/>
            </a:xfrm>
            <a:custGeom>
              <a:avLst/>
              <a:gdLst>
                <a:gd name="connsiteX0" fmla="*/ 0 w 1186680"/>
                <a:gd name="connsiteY0" fmla="*/ 516206 h 1032412"/>
                <a:gd name="connsiteX1" fmla="*/ 258103 w 1186680"/>
                <a:gd name="connsiteY1" fmla="*/ 0 h 1032412"/>
                <a:gd name="connsiteX2" fmla="*/ 928577 w 1186680"/>
                <a:gd name="connsiteY2" fmla="*/ 0 h 1032412"/>
                <a:gd name="connsiteX3" fmla="*/ 1186680 w 1186680"/>
                <a:gd name="connsiteY3" fmla="*/ 516206 h 1032412"/>
                <a:gd name="connsiteX4" fmla="*/ 928577 w 1186680"/>
                <a:gd name="connsiteY4" fmla="*/ 1032412 h 1032412"/>
                <a:gd name="connsiteX5" fmla="*/ 258103 w 1186680"/>
                <a:gd name="connsiteY5" fmla="*/ 1032412 h 1032412"/>
                <a:gd name="connsiteX6" fmla="*/ 0 w 1186680"/>
                <a:gd name="connsiteY6" fmla="*/ 516206 h 103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86680" h="1032412">
                  <a:moveTo>
                    <a:pt x="593340" y="0"/>
                  </a:moveTo>
                  <a:lnTo>
                    <a:pt x="1186680" y="224550"/>
                  </a:lnTo>
                  <a:lnTo>
                    <a:pt x="1186680" y="807862"/>
                  </a:lnTo>
                  <a:lnTo>
                    <a:pt x="593340" y="1032412"/>
                  </a:lnTo>
                  <a:lnTo>
                    <a:pt x="0" y="807862"/>
                  </a:lnTo>
                  <a:lnTo>
                    <a:pt x="0" y="224550"/>
                  </a:lnTo>
                  <a:lnTo>
                    <a:pt x="593340" y="0"/>
                  </a:lnTo>
                  <a:close/>
                </a:path>
              </a:pathLst>
            </a:custGeom>
            <a:scene3d>
              <a:camera prst="orthographicFront"/>
              <a:lightRig rig="threePt" dir="t">
                <a:rot lat="0" lon="0" rev="7500000"/>
              </a:lightRig>
            </a:scene3d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12980063"/>
                <a:satOff val="6926"/>
                <a:lumOff val="-30196"/>
                <a:alphaOff val="0"/>
              </a:schemeClr>
            </a:fillRef>
            <a:effectRef idx="2">
              <a:schemeClr val="accent5">
                <a:hueOff val="-12980063"/>
                <a:satOff val="6926"/>
                <a:lumOff val="-3019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0884" tIns="184924" rIns="160884" bIns="184924" numCol="1" spcCol="1270" anchor="ctr" anchorCtr="0">
              <a:noAutofit/>
            </a:bodyPr>
            <a:lstStyle/>
            <a:p>
              <a:pPr algn="ctr" defTabSz="1600200">
                <a:lnSpc>
                  <a:spcPct val="90000"/>
                </a:lnSpc>
                <a:spcAft>
                  <a:spcPct val="35000"/>
                </a:spcAft>
              </a:pPr>
              <a:r>
                <a:rPr lang="en-US" altLang="zh-CN" sz="2000" dirty="0" smtClean="0"/>
                <a:t>2.</a:t>
              </a:r>
              <a:r>
                <a:rPr lang="zh-CN" altLang="en-US" sz="2000" dirty="0" smtClean="0"/>
                <a:t>特征</a:t>
              </a:r>
              <a:endParaRPr lang="zh-CN" altLang="en-US" sz="2000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3513325" y="2043696"/>
              <a:ext cx="1324335" cy="71200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7" name="文本框 6"/>
          <p:cNvSpPr txBox="1"/>
          <p:nvPr/>
        </p:nvSpPr>
        <p:spPr>
          <a:xfrm>
            <a:off x="2699922" y="986748"/>
            <a:ext cx="568823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 smtClean="0"/>
              <a:t>（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）提高工程质量和施工效率</a:t>
            </a:r>
            <a:endParaRPr lang="en-US" altLang="zh-CN" sz="1200" dirty="0" smtClean="0"/>
          </a:p>
        </p:txBody>
      </p:sp>
      <p:sp>
        <p:nvSpPr>
          <p:cNvPr id="8" name="文本框 7"/>
          <p:cNvSpPr txBox="1"/>
          <p:nvPr/>
        </p:nvSpPr>
        <p:spPr>
          <a:xfrm>
            <a:off x="2699918" y="1472325"/>
            <a:ext cx="568535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 smtClean="0"/>
              <a:t>（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）节能环保</a:t>
            </a:r>
            <a:endParaRPr lang="en-US" altLang="zh-CN" sz="1200" dirty="0" smtClean="0"/>
          </a:p>
        </p:txBody>
      </p:sp>
      <p:sp>
        <p:nvSpPr>
          <p:cNvPr id="9" name="文本框 8"/>
          <p:cNvSpPr txBox="1"/>
          <p:nvPr/>
        </p:nvSpPr>
        <p:spPr>
          <a:xfrm>
            <a:off x="2699916" y="1964975"/>
            <a:ext cx="568535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 smtClean="0"/>
              <a:t>（</a:t>
            </a:r>
            <a:r>
              <a:rPr lang="en-US" altLang="zh-CN" sz="1200" dirty="0" smtClean="0"/>
              <a:t>3</a:t>
            </a:r>
            <a:r>
              <a:rPr lang="zh-CN" altLang="en-US" sz="1200" dirty="0" smtClean="0"/>
              <a:t>）缩短工期</a:t>
            </a:r>
            <a:endParaRPr lang="en-US" altLang="zh-CN" sz="1200" dirty="0" smtClean="0"/>
          </a:p>
        </p:txBody>
      </p:sp>
      <p:sp>
        <p:nvSpPr>
          <p:cNvPr id="10" name="文本框 9"/>
          <p:cNvSpPr txBox="1"/>
          <p:nvPr/>
        </p:nvSpPr>
        <p:spPr>
          <a:xfrm>
            <a:off x="2697036" y="2476320"/>
            <a:ext cx="568823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 smtClean="0"/>
              <a:t>（</a:t>
            </a:r>
            <a:r>
              <a:rPr lang="en-US" altLang="zh-CN" sz="1200" dirty="0" smtClean="0"/>
              <a:t>4</a:t>
            </a:r>
            <a:r>
              <a:rPr lang="zh-CN" altLang="en-US" sz="1200" dirty="0" smtClean="0"/>
              <a:t>）便于维护</a:t>
            </a:r>
            <a:endParaRPr lang="en-US" altLang="zh-CN" sz="1200" dirty="0" smtClean="0"/>
          </a:p>
        </p:txBody>
      </p:sp>
      <p:sp>
        <p:nvSpPr>
          <p:cNvPr id="11" name="文本框 10"/>
          <p:cNvSpPr txBox="1"/>
          <p:nvPr/>
        </p:nvSpPr>
        <p:spPr>
          <a:xfrm>
            <a:off x="2689061" y="2996092"/>
            <a:ext cx="569621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 smtClean="0"/>
              <a:t>（</a:t>
            </a:r>
            <a:r>
              <a:rPr lang="en-US" altLang="zh-CN" sz="1200" dirty="0" smtClean="0"/>
              <a:t>5</a:t>
            </a:r>
            <a:r>
              <a:rPr lang="zh-CN" altLang="en-US" sz="1200" dirty="0" smtClean="0"/>
              <a:t>）改善从业者的结构构成</a:t>
            </a:r>
            <a:endParaRPr lang="en-US" altLang="zh-CN" sz="1200" dirty="0" smtClean="0"/>
          </a:p>
        </p:txBody>
      </p:sp>
      <p:sp>
        <p:nvSpPr>
          <p:cNvPr id="12" name="文本框 11"/>
          <p:cNvSpPr txBox="1"/>
          <p:nvPr/>
        </p:nvSpPr>
        <p:spPr>
          <a:xfrm>
            <a:off x="2689060" y="3501742"/>
            <a:ext cx="569621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 smtClean="0"/>
              <a:t>（</a:t>
            </a:r>
            <a:r>
              <a:rPr lang="en-US" altLang="zh-CN" sz="1200" dirty="0" smtClean="0"/>
              <a:t>6</a:t>
            </a:r>
            <a:r>
              <a:rPr lang="zh-CN" altLang="en-US" sz="1200" dirty="0" smtClean="0"/>
              <a:t>）有利于安全</a:t>
            </a:r>
            <a:endParaRPr lang="en-US" altLang="zh-CN" sz="1200" dirty="0" smtClean="0"/>
          </a:p>
        </p:txBody>
      </p:sp>
      <p:sp>
        <p:nvSpPr>
          <p:cNvPr id="13" name="文本框 12"/>
          <p:cNvSpPr txBox="1"/>
          <p:nvPr/>
        </p:nvSpPr>
        <p:spPr>
          <a:xfrm>
            <a:off x="2680125" y="4018516"/>
            <a:ext cx="570514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1200" dirty="0" smtClean="0"/>
              <a:t>（</a:t>
            </a:r>
            <a:r>
              <a:rPr lang="en-US" altLang="zh-CN" sz="1200" dirty="0" smtClean="0"/>
              <a:t>7</a:t>
            </a:r>
            <a:r>
              <a:rPr lang="zh-CN" altLang="en-US" sz="1200" dirty="0" smtClean="0"/>
              <a:t>）施工受气象因素影响小</a:t>
            </a:r>
            <a:endParaRPr lang="en-US" altLang="zh-CN" sz="1200" dirty="0" smtClean="0"/>
          </a:p>
        </p:txBody>
      </p:sp>
    </p:spTree>
    <p:extLst>
      <p:ext uri="{BB962C8B-B14F-4D97-AF65-F5344CB8AC3E}">
        <p14:creationId xmlns:p14="http://schemas.microsoft.com/office/powerpoint/2010/main" val="212877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iamisis\Desktop\崔老师的PPT\bghome0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1592263"/>
            <a:ext cx="9144000" cy="1889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1" name="Picture 2" descr="PPECLOGO-eff-0-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900" y="2317750"/>
            <a:ext cx="835025" cy="4746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2" name="Picture 3" descr="PPECLOGO-eff-0-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6825" y="2290763"/>
            <a:ext cx="773113" cy="4460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3" name="Picture 4" descr="PPECLOGO-eff-0-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150" y="1466850"/>
            <a:ext cx="2373313" cy="1412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4" name="Picture 5" descr="PPECLOGO-eff-0-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6900" y="2860675"/>
            <a:ext cx="412750" cy="234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5" name="Picture 6" descr="PPECLOGO-eff-0-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26075" y="2311400"/>
            <a:ext cx="315913" cy="179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6" name="Picture 7" descr="PPECLOGO-eff-0-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57650" y="2892425"/>
            <a:ext cx="155575" cy="88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7" name="Picture 8" descr="PPECLOGO-eff-0-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5075" y="2119313"/>
            <a:ext cx="773113" cy="4460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8" name="Picture 9" descr="PPECLOGO-eff-5-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87575" y="2530475"/>
            <a:ext cx="1163638" cy="6683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9" name="Picture 10" descr="PPECLOGO-eff-5-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32225" y="2692400"/>
            <a:ext cx="1444625" cy="8540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0" name="Picture 11" descr="PPECLOGO-eff-5-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404100" y="2217738"/>
            <a:ext cx="879475" cy="5064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1" name="Picture 12" descr="PPECLOGO-eff-0-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73750" y="2768600"/>
            <a:ext cx="411163" cy="233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2" name="Picture 13" descr="PPECLOGO-eff-0-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80425" y="1974850"/>
            <a:ext cx="411163" cy="2333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3" name="Picture 14" descr="PPECLOGO-eff2-1-2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235075" y="2282825"/>
            <a:ext cx="1336675" cy="8493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4" name="Picture 15" descr="PPECLOGO-eff2-1-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755900" y="2238375"/>
            <a:ext cx="344488" cy="2174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5" name="Picture 16" descr="PPECLOGO-eff2-1-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327775" y="2586038"/>
            <a:ext cx="554038" cy="349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6" name="Picture 17" descr="PPECLOGO-eff2-1-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892925" y="2314575"/>
            <a:ext cx="284163" cy="1793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97" name="Picture 18" descr="PPECLOGO-eff2-1-3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292975" y="2649538"/>
            <a:ext cx="222250" cy="1412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" name="TextBox 13"/>
          <p:cNvSpPr txBox="1"/>
          <p:nvPr/>
        </p:nvSpPr>
        <p:spPr>
          <a:xfrm>
            <a:off x="375688" y="2066500"/>
            <a:ext cx="8411818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zh-CN" altLang="en-US" sz="5400" b="1" kern="1200" cap="none" spc="0" normalizeH="0" baseline="0" noProof="0" dirty="0">
                <a:ln w="3175">
                  <a:solidFill>
                    <a:srgbClr val="31A5D7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谢谢观看！</a:t>
            </a:r>
            <a:endParaRPr kumimoji="0" lang="zh-CN" altLang="en-US" sz="5400" b="1" kern="1200" cap="none" spc="0" normalizeH="0" baseline="0" noProof="0" dirty="0">
              <a:ln w="3175">
                <a:solidFill>
                  <a:srgbClr val="31A5D7"/>
                </a:solidFill>
              </a:ln>
              <a:solidFill>
                <a:schemeClr val="bg1"/>
              </a:solidFill>
              <a:latin typeface="华康俪金黑W8" pitchFamily="49" charset="-122"/>
              <a:ea typeface="华康俪金黑W8" pitchFamily="49" charset="-122"/>
              <a:cs typeface="+mn-cs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0" y="3586163"/>
            <a:ext cx="9144000" cy="0"/>
          </a:xfrm>
          <a:prstGeom prst="line">
            <a:avLst/>
          </a:prstGeom>
          <a:ln w="19050">
            <a:solidFill>
              <a:srgbClr val="04A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1588" y="1477963"/>
            <a:ext cx="9144000" cy="0"/>
          </a:xfrm>
          <a:prstGeom prst="line">
            <a:avLst/>
          </a:prstGeom>
          <a:ln w="19050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主题1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方正兰亭黑_GBK"/>
        <a:ea typeface="宋体"/>
        <a:cs typeface=""/>
      </a:majorFont>
      <a:minorFont>
        <a:latin typeface="方正兰亭黑_GBK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190</Words>
  <Application>Microsoft Office PowerPoint</Application>
  <PresentationFormat>全屏显示(16:9)</PresentationFormat>
  <Paragraphs>32</Paragraphs>
  <Slides>7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MS PGothic</vt:lpstr>
      <vt:lpstr>方正兰亭黑_GBK</vt:lpstr>
      <vt:lpstr>华康俪金黑W8</vt:lpstr>
      <vt:lpstr>宋体</vt:lpstr>
      <vt:lpstr>微软雅黑</vt:lpstr>
      <vt:lpstr>Arial</vt:lpstr>
      <vt:lpstr>Calibri</vt:lpstr>
      <vt:lpstr>主题1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rz</cp:lastModifiedBy>
  <cp:revision>168</cp:revision>
  <dcterms:created xsi:type="dcterms:W3CDTF">2015-01-07T08:37:00Z</dcterms:created>
  <dcterms:modified xsi:type="dcterms:W3CDTF">2020-03-06T08:53:04Z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