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notesMasterIdLst>
    <p:notesMasterId r:id="rId5"/>
  </p:notesMasterIdLst>
  <p:sldIdLst>
    <p:sldId id="257" r:id="rId4"/>
    <p:sldId id="339" r:id="rId6"/>
    <p:sldId id="260" r:id="rId7"/>
    <p:sldId id="266" r:id="rId8"/>
    <p:sldId id="276" r:id="rId9"/>
    <p:sldId id="277" r:id="rId10"/>
    <p:sldId id="380" r:id="rId11"/>
    <p:sldId id="381" r:id="rId12"/>
    <p:sldId id="378" r:id="rId13"/>
    <p:sldId id="278" r:id="rId14"/>
    <p:sldId id="290" r:id="rId15"/>
    <p:sldId id="291" r:id="rId16"/>
    <p:sldId id="293" r:id="rId17"/>
    <p:sldId id="294" r:id="rId18"/>
    <p:sldId id="303" r:id="rId19"/>
    <p:sldId id="304" r:id="rId20"/>
    <p:sldId id="296" r:id="rId21"/>
    <p:sldId id="299" r:id="rId22"/>
    <p:sldId id="300" r:id="rId23"/>
    <p:sldId id="301" r:id="rId24"/>
    <p:sldId id="341" r:id="rId25"/>
    <p:sldId id="295" r:id="rId26"/>
    <p:sldId id="302" r:id="rId27"/>
    <p:sldId id="305" r:id="rId28"/>
    <p:sldId id="306" r:id="rId29"/>
    <p:sldId id="379" r:id="rId30"/>
    <p:sldId id="283" r:id="rId31"/>
    <p:sldId id="323" r:id="rId32"/>
    <p:sldId id="321" r:id="rId33"/>
    <p:sldId id="322" r:id="rId34"/>
    <p:sldId id="325" r:id="rId35"/>
    <p:sldId id="326" r:id="rId36"/>
    <p:sldId id="286" r:id="rId37"/>
    <p:sldId id="327" r:id="rId38"/>
    <p:sldId id="328" r:id="rId39"/>
    <p:sldId id="288" r:id="rId40"/>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微软用户" initials="微软用户"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slide" Target="slides/slide2.xml"/><Relationship Id="rId5" Type="http://schemas.openxmlformats.org/officeDocument/2006/relationships/notesMaster" Target="notesMasters/notesMaster1.xml"/><Relationship Id="rId44" Type="http://schemas.openxmlformats.org/officeDocument/2006/relationships/commentAuthors" Target="commentAuthors.xml"/><Relationship Id="rId43" Type="http://schemas.openxmlformats.org/officeDocument/2006/relationships/tableStyles" Target="tableStyles.xml"/><Relationship Id="rId42" Type="http://schemas.openxmlformats.org/officeDocument/2006/relationships/viewProps" Target="viewProps.xml"/><Relationship Id="rId41" Type="http://schemas.openxmlformats.org/officeDocument/2006/relationships/presProps" Target="presProps.xml"/><Relationship Id="rId40" Type="http://schemas.openxmlformats.org/officeDocument/2006/relationships/slide" Target="slides/slide36.xml"/><Relationship Id="rId4" Type="http://schemas.openxmlformats.org/officeDocument/2006/relationships/slide" Target="slides/slide1.xml"/><Relationship Id="rId39" Type="http://schemas.openxmlformats.org/officeDocument/2006/relationships/slide" Target="slides/slide35.xml"/><Relationship Id="rId38" Type="http://schemas.openxmlformats.org/officeDocument/2006/relationships/slide" Target="slides/slide34.xml"/><Relationship Id="rId37" Type="http://schemas.openxmlformats.org/officeDocument/2006/relationships/slide" Target="slides/slide33.xml"/><Relationship Id="rId36" Type="http://schemas.openxmlformats.org/officeDocument/2006/relationships/slide" Target="slides/slide32.xml"/><Relationship Id="rId35" Type="http://schemas.openxmlformats.org/officeDocument/2006/relationships/slide" Target="slides/slide31.xml"/><Relationship Id="rId34" Type="http://schemas.openxmlformats.org/officeDocument/2006/relationships/slide" Target="slides/slide30.xml"/><Relationship Id="rId33" Type="http://schemas.openxmlformats.org/officeDocument/2006/relationships/slide" Target="slides/slide29.xml"/><Relationship Id="rId32" Type="http://schemas.openxmlformats.org/officeDocument/2006/relationships/slide" Target="slides/slide28.xml"/><Relationship Id="rId31" Type="http://schemas.openxmlformats.org/officeDocument/2006/relationships/slide" Target="slides/slide27.xml"/><Relationship Id="rId30" Type="http://schemas.openxmlformats.org/officeDocument/2006/relationships/slide" Target="slides/slide26.xml"/><Relationship Id="rId3" Type="http://schemas.openxmlformats.org/officeDocument/2006/relationships/slideMaster" Target="slideMasters/slideMaster2.xml"/><Relationship Id="rId29" Type="http://schemas.openxmlformats.org/officeDocument/2006/relationships/slide" Target="slides/slide25.xml"/><Relationship Id="rId28" Type="http://schemas.openxmlformats.org/officeDocument/2006/relationships/slide" Target="slides/slide24.xml"/><Relationship Id="rId27" Type="http://schemas.openxmlformats.org/officeDocument/2006/relationships/slide" Target="slides/slide23.xml"/><Relationship Id="rId26" Type="http://schemas.openxmlformats.org/officeDocument/2006/relationships/slide" Target="slides/slide22.xml"/><Relationship Id="rId25" Type="http://schemas.openxmlformats.org/officeDocument/2006/relationships/slide" Target="slides/slide21.xml"/><Relationship Id="rId24" Type="http://schemas.openxmlformats.org/officeDocument/2006/relationships/slide" Target="slides/slide20.xml"/><Relationship Id="rId23" Type="http://schemas.openxmlformats.org/officeDocument/2006/relationships/slide" Target="slides/slide19.xml"/><Relationship Id="rId22" Type="http://schemas.openxmlformats.org/officeDocument/2006/relationships/slide" Target="slides/slide18.xml"/><Relationship Id="rId21" Type="http://schemas.openxmlformats.org/officeDocument/2006/relationships/slide" Target="slides/slide17.xml"/><Relationship Id="rId20" Type="http://schemas.openxmlformats.org/officeDocument/2006/relationships/slide" Target="slides/slide16.xml"/><Relationship Id="rId2" Type="http://schemas.openxmlformats.org/officeDocument/2006/relationships/theme" Target="theme/theme1.xml"/><Relationship Id="rId19" Type="http://schemas.openxmlformats.org/officeDocument/2006/relationships/slide" Target="slides/slide15.xml"/><Relationship Id="rId18" Type="http://schemas.openxmlformats.org/officeDocument/2006/relationships/slide" Target="slides/slide14.xml"/><Relationship Id="rId17" Type="http://schemas.openxmlformats.org/officeDocument/2006/relationships/slide" Target="slides/slide13.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555B25F-535F-4C5D-B1DA-56F763568BB0}"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p:nvPr>
            <p:ph type="sldNum" sz="quarter" idx="2"/>
          </p:nvPr>
        </p:nvSpPr>
        <p:spPr/>
        <p:txBody>
          <a:bodyPr/>
          <a:p>
            <a:pPr lvl="0" algn="r" eaLnBrk="1" hangingPunct="1"/>
            <a:fld id="{9A0DB2DC-4C9A-4742-B13C-FB6460FD3503}" type="slidenum">
              <a:rPr lang="zh-CN" altLang="en-US" sz="1200" b="0" dirty="0"/>
            </a:fld>
            <a:endParaRPr lang="zh-CN" altLang="en-US" sz="1200" b="0" dirty="0"/>
          </a:p>
        </p:txBody>
      </p:sp>
      <p:sp>
        <p:nvSpPr>
          <p:cNvPr id="515074" name="幻灯片图像占位符 515073"/>
          <p:cNvSpPr>
            <a:spLocks noTextEdit="1"/>
          </p:cNvSpPr>
          <p:nvPr>
            <p:ph type="sldImg"/>
          </p:nvPr>
        </p:nvSpPr>
        <p:spPr>
          <a:xfrm>
            <a:off x="3168650" y="514350"/>
            <a:ext cx="2806700" cy="2571750"/>
          </a:xfrm>
        </p:spPr>
      </p:sp>
      <p:sp>
        <p:nvSpPr>
          <p:cNvPr id="515075" name="文本占位符 515074"/>
          <p:cNvSpPr>
            <a:spLocks noGrp="1"/>
          </p:cNvSpPr>
          <p:nvPr>
            <p:ph type="body" idx="1"/>
          </p:nvPr>
        </p:nvSpPr>
        <p:spPr>
          <a:xfrm>
            <a:off x="914400" y="3257550"/>
            <a:ext cx="7315200" cy="3086100"/>
          </a:xfrm>
        </p:spPr>
        <p:txBody>
          <a:bodyPr/>
          <a:p>
            <a:pPr lvl="0"/>
            <a:endParaRPr lang="zh-CN"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p:nvPr>
            <p:ph type="sldNum" sz="quarter" idx="2"/>
          </p:nvPr>
        </p:nvSpPr>
        <p:spPr/>
        <p:txBody>
          <a:bodyPr/>
          <a:p>
            <a:pPr lvl="0" algn="r" eaLnBrk="1" hangingPunct="1"/>
            <a:fld id="{9A0DB2DC-4C9A-4742-B13C-FB6460FD3503}" type="slidenum">
              <a:rPr lang="zh-CN" altLang="en-US" sz="1200" b="0" dirty="0"/>
            </a:fld>
            <a:endParaRPr lang="zh-CN" altLang="en-US" sz="1200" b="0" dirty="0"/>
          </a:p>
        </p:txBody>
      </p:sp>
      <p:sp>
        <p:nvSpPr>
          <p:cNvPr id="517122" name="幻灯片图像占位符 517121"/>
          <p:cNvSpPr>
            <a:spLocks noTextEdit="1"/>
          </p:cNvSpPr>
          <p:nvPr>
            <p:ph type="sldImg"/>
          </p:nvPr>
        </p:nvSpPr>
        <p:spPr>
          <a:xfrm>
            <a:off x="3168650" y="514350"/>
            <a:ext cx="2806700" cy="2571750"/>
          </a:xfrm>
        </p:spPr>
      </p:sp>
      <p:sp>
        <p:nvSpPr>
          <p:cNvPr id="517123" name="文本占位符 517122"/>
          <p:cNvSpPr>
            <a:spLocks noGrp="1"/>
          </p:cNvSpPr>
          <p:nvPr>
            <p:ph type="body" idx="1"/>
          </p:nvPr>
        </p:nvSpPr>
        <p:spPr>
          <a:xfrm>
            <a:off x="914400" y="3257550"/>
            <a:ext cx="7315200" cy="3086100"/>
          </a:xfrm>
        </p:spPr>
        <p:txBody>
          <a:bodyPr/>
          <a:p>
            <a:pPr lvl="0"/>
            <a:endParaRPr lang="zh-CN"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1825625"/>
            <a:ext cx="10515600" cy="43513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2"/>
            </p:custDataLst>
          </p:nvPr>
        </p:nvSpPr>
        <p:spPr>
          <a:xfrm>
            <a:off x="669882" y="2588281"/>
            <a:ext cx="10852237" cy="899167"/>
          </a:xfrm>
        </p:spPr>
        <p:txBody>
          <a:bodyPr lIns="101600" tIns="38100" rIns="25400" bIns="38100" anchor="t" anchorCtr="0">
            <a:noAutofit/>
          </a:bodyPr>
          <a:lstStyle>
            <a:lvl1pPr algn="ctr">
              <a:defRPr sz="5400" b="0" spc="600">
                <a:effectLst>
                  <a:outerShdw blurRad="38100" dist="38100" dir="2700000" algn="tl">
                    <a:srgbClr val="000000">
                      <a:alpha val="43137"/>
                    </a:srgbClr>
                  </a:outerShdw>
                </a:effectLst>
              </a:defRPr>
            </a:lvl1pPr>
          </a:lstStyle>
          <a:p>
            <a:r>
              <a:rPr lang="zh-CN" altLang="en-US" dirty="0"/>
              <a:t>单击此处编辑标题</a:t>
            </a:r>
            <a:endParaRPr lang="zh-CN" altLang="en-US" dirty="0"/>
          </a:p>
        </p:txBody>
      </p:sp>
      <p:sp>
        <p:nvSpPr>
          <p:cNvPr id="3" name="副标题 2"/>
          <p:cNvSpPr>
            <a:spLocks noGrp="1"/>
          </p:cNvSpPr>
          <p:nvPr>
            <p:ph type="subTitle" idx="1" hasCustomPrompt="1"/>
            <p:custDataLst>
              <p:tags r:id="rId3"/>
            </p:custDataLst>
          </p:nvPr>
        </p:nvSpPr>
        <p:spPr>
          <a:xfrm>
            <a:off x="669882" y="3566160"/>
            <a:ext cx="10852237" cy="950984"/>
          </a:xfrm>
        </p:spPr>
        <p:txBody>
          <a:bodyPr lIns="101600" tIns="38100" rIns="76200" bIns="38100">
            <a:noAutofit/>
          </a:bodyPr>
          <a:lstStyle>
            <a:lvl1pPr marL="0" indent="0" algn="ctr" eaLnBrk="1" fontAlgn="auto" latinLnBrk="0" hangingPunct="1">
              <a:lnSpc>
                <a:spcPct val="100000"/>
              </a:lnSpc>
              <a:buNone/>
              <a:defRPr sz="2400" u="none" strike="noStrike" kern="1200" cap="none" spc="200" normalizeH="0" baseline="0">
                <a:solidFill>
                  <a:schemeClr val="tx1"/>
                </a:solidFill>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32000"/>
            <a:ext cx="10852237" cy="648000"/>
          </a:xfrm>
        </p:spPr>
        <p:txBody>
          <a:bodyPr vert="horz" lIns="101600" tIns="38100" rIns="76200" bIns="38100" rtlCol="0" anchor="ctr" anchorCtr="0">
            <a:noAutofit/>
          </a:bodyPr>
          <a:lstStyle>
            <a:lvl1pPr marL="0" marR="0" algn="l" defTabSz="914400" rtl="0" eaLnBrk="1" fontAlgn="auto" latinLnBrk="0" hangingPunct="1">
              <a:lnSpc>
                <a:spcPct val="100000"/>
              </a:lnSpc>
              <a:buNone/>
              <a:defRPr kumimoji="0" lang="zh-CN" altLang="en-US" sz="2800" b="1" i="0" u="none" strike="noStrike" kern="1200" cap="none" spc="200" normalizeH="0" baseline="0" noProof="1" dirty="0">
                <a:solidFill>
                  <a:schemeClr val="tx1"/>
                </a:solidFill>
                <a:uFillTx/>
                <a:latin typeface="+mj-lt"/>
                <a:ea typeface="+mj-ea"/>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3"/>
            </p:custDataLst>
          </p:nvPr>
        </p:nvSpPr>
        <p:spPr>
          <a:xfrm>
            <a:off x="669882" y="1296000"/>
            <a:ext cx="10852237" cy="5041355"/>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930" y="3808730"/>
            <a:ext cx="10852237" cy="624845"/>
          </a:xfrm>
        </p:spPr>
        <p:txBody>
          <a:bodyPr lIns="101600" tIns="38100" rIns="63500" bIns="38100" anchor="t" anchorCtr="0">
            <a:noAutofit/>
          </a:bodyPr>
          <a:lstStyle>
            <a:lvl1pPr>
              <a:defRPr sz="3600" b="0" u="none" strike="noStrike" kern="1200" cap="none" spc="300" normalizeH="0">
                <a:solidFill>
                  <a:schemeClr val="tx1"/>
                </a:solidFill>
                <a:effectLst>
                  <a:outerShdw blurRad="38100" dist="38100" dir="2700000" algn="tl">
                    <a:srgbClr val="000000">
                      <a:alpha val="43137"/>
                    </a:srgbClr>
                  </a:outerShdw>
                </a:effectLst>
                <a:uFillTx/>
              </a:defRPr>
            </a:lvl1pPr>
          </a:lstStyle>
          <a:p>
            <a:r>
              <a:rPr lang="zh-CN" altLang="en-US" dirty="0"/>
              <a:t>单击此处编辑母版标题样式</a:t>
            </a:r>
            <a:endParaRPr lang="zh-CN" altLang="en-US" dirty="0"/>
          </a:p>
        </p:txBody>
      </p:sp>
      <p:sp>
        <p:nvSpPr>
          <p:cNvPr id="3" name="文本占位符 2"/>
          <p:cNvSpPr>
            <a:spLocks noGrp="1"/>
          </p:cNvSpPr>
          <p:nvPr>
            <p:ph type="body" idx="1"/>
            <p:custDataLst>
              <p:tags r:id="rId3"/>
            </p:custDataLst>
          </p:nvPr>
        </p:nvSpPr>
        <p:spPr>
          <a:xfrm>
            <a:off x="669925" y="4511675"/>
            <a:ext cx="10852237" cy="1077985"/>
          </a:xfrm>
        </p:spPr>
        <p:txBody>
          <a:bodyPr lIns="101600" tIns="38100" rIns="76200" bIns="38100">
            <a:noAutofit/>
          </a:bodyPr>
          <a:lstStyle>
            <a:lvl1pPr marL="0" indent="0" eaLnBrk="1" fontAlgn="auto" latinLnBrk="0" hangingPunct="1">
              <a:buNone/>
              <a:defRPr kumimoji="0" lang="zh-CN" altLang="en-US" sz="1600" b="0" i="0" u="none" strike="noStrike" kern="1200" cap="none" spc="150" normalizeH="0" baseline="0" noProof="1">
                <a:solidFill>
                  <a:schemeClr val="tx1"/>
                </a:solidFill>
                <a:uFillTx/>
                <a:latin typeface="+mn-lt"/>
                <a:ea typeface="+mn-ea"/>
                <a:cs typeface="+mn-cs"/>
                <a:sym typeface="+mn-ea"/>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单击此处编辑母版文本样式</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32000"/>
            <a:ext cx="10852237" cy="648000"/>
          </a:xfrm>
        </p:spPr>
        <p:txBody>
          <a:bodyPr vert="horz" lIns="101600" tIns="38100" rIns="76200" bIns="38100" rtlCol="0" anchor="ctr" anchorCtr="0">
            <a:noAutofit/>
          </a:bodyPr>
          <a:lstStyle>
            <a:lvl1pPr marL="0" marR="0" lvl="0" algn="l" defTabSz="914400" rtl="0" eaLnBrk="1" fontAlgn="auto" latinLnBrk="0" hangingPunct="1">
              <a:lnSpc>
                <a:spcPct val="100000"/>
              </a:lnSpc>
              <a:buNone/>
              <a:defRPr kumimoji="0" lang="zh-CN" altLang="en-US" sz="2800" b="1" i="0" u="none" strike="noStrike" kern="1200" cap="none" spc="200" normalizeH="0" baseline="0" noProof="1" dirty="0">
                <a:solidFill>
                  <a:schemeClr val="tx1"/>
                </a:solidFill>
                <a:uFillTx/>
                <a:latin typeface="+mj-lt"/>
                <a:ea typeface="+mj-ea"/>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sz="half" idx="1"/>
            <p:custDataLst>
              <p:tags r:id="rId3"/>
            </p:custDataLst>
          </p:nvPr>
        </p:nvSpPr>
        <p:spPr>
          <a:xfrm>
            <a:off x="669930" y="1296000"/>
            <a:ext cx="5283242" cy="5040000"/>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内容占位符 3"/>
          <p:cNvSpPr>
            <a:spLocks noGrp="1"/>
          </p:cNvSpPr>
          <p:nvPr>
            <p:ph sz="half" idx="2"/>
            <p:custDataLst>
              <p:tags r:id="rId4"/>
            </p:custDataLst>
          </p:nvPr>
        </p:nvSpPr>
        <p:spPr>
          <a:xfrm>
            <a:off x="6238877" y="1296000"/>
            <a:ext cx="5283242" cy="5040000"/>
          </a:xfrm>
        </p:spPr>
        <p:txBody>
          <a:bodyPr>
            <a:noAutofit/>
          </a:bodyPr>
          <a:lstStyle>
            <a:lvl1pPr>
              <a:defRPr sz="1600">
                <a:solidFill>
                  <a:schemeClr val="tx1">
                    <a:lumMod val="75000"/>
                    <a:lumOff val="25000"/>
                  </a:schemeClr>
                </a:solidFill>
              </a:defRPr>
            </a:lvl1pPr>
            <a:lvl2pPr>
              <a:defRPr sz="1600">
                <a:solidFill>
                  <a:schemeClr val="tx1">
                    <a:lumMod val="75000"/>
                    <a:lumOff val="25000"/>
                  </a:schemeClr>
                </a:solidFill>
              </a:defRPr>
            </a:lvl2pPr>
            <a:lvl3pPr>
              <a:defRPr sz="1600">
                <a:solidFill>
                  <a:schemeClr val="tx1">
                    <a:lumMod val="75000"/>
                    <a:lumOff val="25000"/>
                  </a:schemeClr>
                </a:solidFill>
              </a:defRPr>
            </a:lvl3pPr>
            <a:lvl4pPr>
              <a:defRPr sz="1600">
                <a:solidFill>
                  <a:schemeClr val="tx1">
                    <a:lumMod val="75000"/>
                    <a:lumOff val="25000"/>
                  </a:schemeClr>
                </a:solidFill>
              </a:defRPr>
            </a:lvl4pPr>
            <a:lvl5pPr>
              <a:defRPr sz="1600">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32000"/>
            <a:ext cx="10852237" cy="648000"/>
          </a:xfrm>
        </p:spPr>
        <p:txBody>
          <a:bodyPr vert="horz" lIns="101600" tIns="38100" rIns="76200" bIns="38100" rtlCol="0" anchor="ctr" anchorCtr="0">
            <a:noAutofit/>
          </a:bodyPr>
          <a:lstStyle>
            <a:lvl1pPr marL="0" marR="0" lvl="0" algn="l" defTabSz="914400" rtl="0" eaLnBrk="1" fontAlgn="auto" latinLnBrk="0" hangingPunct="1">
              <a:lnSpc>
                <a:spcPct val="100000"/>
              </a:lnSpc>
              <a:buNone/>
              <a:defRPr kumimoji="0" lang="zh-CN" altLang="en-US" sz="2800" b="1" i="0" u="none" strike="noStrike" kern="1200" cap="none" spc="200" normalizeH="0" baseline="0" noProof="1" dirty="0">
                <a:solidFill>
                  <a:schemeClr val="tx1"/>
                </a:solidFill>
                <a:uFillTx/>
                <a:latin typeface="+mj-lt"/>
                <a:ea typeface="+mj-ea"/>
                <a:cs typeface="+mj-cs"/>
                <a:sym typeface="+mn-ea"/>
              </a:defRPr>
            </a:lvl1p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3"/>
            </p:custDataLst>
          </p:nvPr>
        </p:nvSpPr>
        <p:spPr>
          <a:xfrm>
            <a:off x="669930" y="1296000"/>
            <a:ext cx="5283242" cy="381003"/>
          </a:xfrm>
        </p:spPr>
        <p:txBody>
          <a:bodyPr lIns="101600" tIns="38100" rIns="76200" bIns="38100" anchor="t" anchorCtr="0">
            <a:noAutofit/>
          </a:bodyPr>
          <a:lstStyle>
            <a:lvl1pPr marL="0" indent="0" eaLnBrk="1" fontAlgn="auto" latinLnBrk="0" hangingPunct="1">
              <a:lnSpc>
                <a:spcPct val="100000"/>
              </a:lnSpc>
              <a:spcAft>
                <a:spcPts val="0"/>
              </a:spcAft>
              <a:buNone/>
              <a:defRPr sz="2000" b="1" u="none" strike="noStrike" kern="1200" cap="none" spc="200" normalizeH="0" baseline="0">
                <a:solidFill>
                  <a:schemeClr val="tx1"/>
                </a:solidFill>
                <a:uFillTx/>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69925" y="1789043"/>
            <a:ext cx="5283200" cy="4552234"/>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5"/>
            </p:custDataLst>
          </p:nvPr>
        </p:nvSpPr>
        <p:spPr>
          <a:xfrm>
            <a:off x="6235750" y="1296000"/>
            <a:ext cx="5283242" cy="381003"/>
          </a:xfrm>
        </p:spPr>
        <p:txBody>
          <a:bodyPr vert="horz" lIns="101600" tIns="38100" rIns="76200" bIns="38100" rtlCol="0" anchor="t" anchorCtr="0">
            <a:noAutofit/>
          </a:bodyPr>
          <a:lstStyle>
            <a:lvl1pPr marL="0" marR="0" lvl="0" indent="0" algn="l"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2000" b="1" i="0" u="none" strike="noStrike" kern="1200" cap="none" spc="200" normalizeH="0" baseline="0" noProof="1" dirty="0">
                <a:solidFill>
                  <a:schemeClr val="tx1"/>
                </a:solidFill>
                <a:uFillTx/>
                <a:latin typeface="+mn-lt"/>
                <a:ea typeface="+mn-ea"/>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6"/>
            </p:custDataLst>
          </p:nvPr>
        </p:nvSpPr>
        <p:spPr>
          <a:xfrm>
            <a:off x="6235750" y="1789043"/>
            <a:ext cx="5283242" cy="4552234"/>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p:txBody>
          <a:bodyPr vert="horz" lIns="101600" tIns="38100" rIns="76200" bIns="38100" rtlCol="0" anchor="ctr" anchorCtr="0">
            <a:noAutofit/>
          </a:bodyPr>
          <a:lstStyle>
            <a:lvl1pPr marL="0" marR="0" lvl="0" algn="l" defTabSz="914400" rtl="0" eaLnBrk="1" fontAlgn="auto" latinLnBrk="0" hangingPunct="1">
              <a:lnSpc>
                <a:spcPct val="100000"/>
              </a:lnSpc>
              <a:buNone/>
              <a:defRPr kumimoji="0" lang="zh-CN" altLang="en-US" sz="2800" b="1" i="0" u="none" strike="noStrike" kern="1200" cap="none" spc="200" normalizeH="0" baseline="0" noProof="1" dirty="0">
                <a:solidFill>
                  <a:schemeClr val="tx1"/>
                </a:solidFill>
                <a:uFillTx/>
                <a:latin typeface="+mj-lt"/>
                <a:ea typeface="+mj-ea"/>
                <a:cs typeface="+mj-cs"/>
                <a:sym typeface="+mn-ea"/>
              </a:defRPr>
            </a:lvl1p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69930" y="1296000"/>
            <a:ext cx="5283242" cy="5040000"/>
          </a:xfrm>
        </p:spPr>
        <p:txBody>
          <a:bodyPr vert="horz" lIns="101600" tIns="0" rIns="82550" bIns="0" rtlCol="0">
            <a:no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custDataLst>
              <p:tags r:id="rId3"/>
            </p:custDataLst>
          </p:nvPr>
        </p:nvSpPr>
        <p:spPr>
          <a:xfrm>
            <a:off x="6238925" y="1296000"/>
            <a:ext cx="5283242" cy="5040000"/>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stStyle>
          <a:p>
            <a:pPr lvl="0"/>
            <a:r>
              <a:rPr>
                <a:sym typeface="+mn-ea"/>
              </a:rPr>
              <a:t>单击此处编辑母版文本样式</a:t>
            </a:r>
            <a:endParaRPr>
              <a:sym typeface="+mn-ea"/>
            </a:endParaRPr>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lstStyle/>
          <a:p>
            <a:r>
              <a:rPr lang="zh-CN" altLang="en-US"/>
              <a:t>单击此处编辑母版标题样式</a:t>
            </a:r>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838200" y="1825625"/>
            <a:ext cx="10515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custDataLst>
              <p:tags r:id="rId2"/>
            </p:custDataLst>
          </p:nvPr>
        </p:nvSpPr>
        <p:spPr>
          <a:xfrm>
            <a:off x="10571135" y="952508"/>
            <a:ext cx="950984" cy="5388907"/>
          </a:xfrm>
        </p:spPr>
        <p:txBody>
          <a:bodyPr vert="eaVert" lIns="101600" tIns="38100" rIns="76200" bIns="38100" rtlCol="0" anchor="ctr" anchorCtr="0">
            <a:noAutofit/>
          </a:bodyPr>
          <a:lstStyle>
            <a:lvl1pPr marL="0" marR="0" lvl="0" algn="l" defTabSz="914400" rtl="0" eaLnBrk="1" fontAlgn="auto" latinLnBrk="0" hangingPunct="1">
              <a:lnSpc>
                <a:spcPct val="100000"/>
              </a:lnSpc>
              <a:spcAft>
                <a:spcPts val="0"/>
              </a:spcAft>
              <a:buNone/>
              <a:defRPr kumimoji="0" lang="zh-CN" altLang="en-US" sz="2400" b="1" i="0" u="none" strike="noStrike" kern="1200" cap="none" spc="200" normalizeH="0" baseline="0" noProof="1" dirty="0">
                <a:solidFill>
                  <a:schemeClr val="tx1"/>
                </a:solidFill>
                <a:uFillTx/>
                <a:latin typeface="+mj-lt"/>
                <a:ea typeface="+mj-ea"/>
                <a:cs typeface="+mj-cs"/>
                <a:sym typeface="+mn-ea"/>
              </a:defRPr>
            </a:lvl1pPr>
          </a:lstStyle>
          <a:p>
            <a:pPr lvl="0"/>
            <a:r>
              <a:rPr>
                <a:sym typeface="+mn-ea"/>
              </a:rPr>
              <a:t>单击此处编辑母版标题样式</a:t>
            </a:r>
            <a:endParaRPr>
              <a:sym typeface="+mn-ea"/>
            </a:endParaRPr>
          </a:p>
        </p:txBody>
      </p:sp>
      <p:sp>
        <p:nvSpPr>
          <p:cNvPr id="3" name="竖排文字占位符 2"/>
          <p:cNvSpPr>
            <a:spLocks noGrp="1"/>
          </p:cNvSpPr>
          <p:nvPr>
            <p:ph type="body" orient="vert" idx="1"/>
            <p:custDataLst>
              <p:tags r:id="rId3"/>
            </p:custDataLst>
          </p:nvPr>
        </p:nvSpPr>
        <p:spPr>
          <a:xfrm>
            <a:off x="669925" y="952500"/>
            <a:ext cx="9828101" cy="5388907"/>
          </a:xfrm>
        </p:spPr>
        <p:txBody>
          <a:bodyPr vert="eaVert"/>
          <a:lstStyle>
            <a:lvl1pPr indent="0" eaLnBrk="1" fontAlgn="auto" latinLnBrk="0" hangingPunct="1">
              <a:defRPr>
                <a:solidFill>
                  <a:schemeClr val="tx1">
                    <a:lumMod val="75000"/>
                    <a:lumOff val="25000"/>
                  </a:schemeClr>
                </a:solidFill>
              </a:defRPr>
            </a:lvl1pPr>
            <a:lvl2pPr indent="0" eaLnBrk="1" fontAlgn="auto" latinLnBrk="0" hangingPunct="1">
              <a:defRPr>
                <a:solidFill>
                  <a:schemeClr val="tx1">
                    <a:lumMod val="75000"/>
                    <a:lumOff val="25000"/>
                  </a:schemeClr>
                </a:solidFill>
              </a:defRPr>
            </a:lvl2pPr>
            <a:lvl3pPr indent="0" eaLnBrk="1" fontAlgn="auto" latinLnBrk="0" hangingPunct="1">
              <a:defRPr>
                <a:solidFill>
                  <a:schemeClr val="tx1">
                    <a:lumMod val="75000"/>
                    <a:lumOff val="25000"/>
                  </a:schemeClr>
                </a:solidFill>
              </a:defRPr>
            </a:lvl3pPr>
            <a:lvl4pPr indent="0" eaLnBrk="1" fontAlgn="auto" latinLnBrk="0" hangingPunct="1">
              <a:defRPr>
                <a:solidFill>
                  <a:schemeClr val="tx1">
                    <a:lumMod val="75000"/>
                    <a:lumOff val="25000"/>
                  </a:schemeClr>
                </a:solidFill>
              </a:defRPr>
            </a:lvl4pPr>
            <a:lvl5pPr indent="0" eaLnBrk="1" fontAlgn="auto" latinLnBrk="0" hangingPunct="1">
              <a:defRPr>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69930" y="952508"/>
            <a:ext cx="10852237" cy="5040000"/>
          </a:xfrm>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669882" y="2588281"/>
            <a:ext cx="10852237" cy="899167"/>
          </a:xfrm>
        </p:spPr>
        <p:txBody>
          <a:bodyPr vert="horz" lIns="101600" tIns="38100" rIns="25400" bIns="38100" rtlCol="0" anchor="t" anchorCtr="0">
            <a:noAutofit/>
          </a:bodyPr>
          <a:lstStyle>
            <a:lvl1pPr marL="0" marR="0" algn="ctr" defTabSz="914400" rtl="0" eaLnBrk="1" fontAlgn="auto" latinLnBrk="0" hangingPunct="1">
              <a:lnSpc>
                <a:spcPct val="100000"/>
              </a:lnSpc>
              <a:buNone/>
              <a:defRPr kumimoji="0" lang="zh-CN" altLang="en-US" sz="5400" b="0" i="0" u="none" strike="noStrike" kern="1200" cap="none" spc="600" normalizeH="0" baseline="0" noProof="1" dirty="0">
                <a:solidFill>
                  <a:schemeClr val="tx1"/>
                </a:solidFill>
                <a:effectLst>
                  <a:outerShdw blurRad="38100" dist="38100" dir="2700000" algn="tl">
                    <a:srgbClr val="000000">
                      <a:alpha val="43137"/>
                    </a:srgbClr>
                  </a:outerShdw>
                </a:effectLst>
                <a:uFillTx/>
                <a:latin typeface="+mj-lt"/>
                <a:ea typeface="+mj-ea"/>
                <a:cs typeface="+mj-cs"/>
                <a:sym typeface="+mn-ea"/>
              </a:defRPr>
            </a:lvl1pPr>
          </a:lstStyle>
          <a:p>
            <a:pPr lvl="0"/>
            <a:r>
              <a:rPr>
                <a:sym typeface="+mn-ea"/>
              </a:rPr>
              <a:t>单击此处编辑标题</a:t>
            </a:r>
            <a:endParaRPr>
              <a:sym typeface="+mn-ea"/>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8" Type="http://schemas.openxmlformats.org/officeDocument/2006/relationships/theme" Target="../theme/theme2.xml"/><Relationship Id="rId17" Type="http://schemas.openxmlformats.org/officeDocument/2006/relationships/tags" Target="../tags/tag61.xml"/><Relationship Id="rId16" Type="http://schemas.openxmlformats.org/officeDocument/2006/relationships/tags" Target="../tags/tag60.xml"/><Relationship Id="rId15" Type="http://schemas.openxmlformats.org/officeDocument/2006/relationships/tags" Target="../tags/tag59.xml"/><Relationship Id="rId14" Type="http://schemas.openxmlformats.org/officeDocument/2006/relationships/tags" Target="../tags/tag58.xml"/><Relationship Id="rId13" Type="http://schemas.openxmlformats.org/officeDocument/2006/relationships/tags" Target="../tags/tag57.xml"/><Relationship Id="rId12" Type="http://schemas.openxmlformats.org/officeDocument/2006/relationships/tags" Target="../tags/tag56.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fld>
            <a:endParaRPr lang="zh-CN" altLang="en-US"/>
          </a:p>
        </p:txBody>
      </p:sp>
      <p:sp>
        <p:nvSpPr>
          <p:cNvPr id="7" name="矩形 6"/>
          <p:cNvSpPr/>
          <p:nvPr userDrawn="1"/>
        </p:nvSpPr>
        <p:spPr>
          <a:xfrm>
            <a:off x="0" y="-635"/>
            <a:ext cx="12256135" cy="6867525"/>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p>
            <a:pPr algn="ctr"/>
            <a:endParaRPr lang="zh-CN" altLang="en-US"/>
          </a:p>
        </p:txBody>
      </p:sp>
      <p:sp>
        <p:nvSpPr>
          <p:cNvPr id="8" name="圆角矩形 7"/>
          <p:cNvSpPr/>
          <p:nvPr userDrawn="1"/>
        </p:nvSpPr>
        <p:spPr>
          <a:xfrm>
            <a:off x="170815" y="172720"/>
            <a:ext cx="11901805" cy="6548755"/>
          </a:xfrm>
          <a:prstGeom prst="roundRect">
            <a:avLst/>
          </a:prstGeom>
        </p:spPr>
        <p:style>
          <a:lnRef idx="2">
            <a:schemeClr val="accent6"/>
          </a:lnRef>
          <a:fillRef idx="1">
            <a:schemeClr val="lt1"/>
          </a:fillRef>
          <a:effectRef idx="0">
            <a:schemeClr val="accent6"/>
          </a:effectRef>
          <a:fontRef idx="minor">
            <a:schemeClr val="dk1"/>
          </a:fontRef>
        </p:style>
        <p:txBody>
          <a:bodyPr rtlCol="0" anchor="ctr"/>
          <a:p>
            <a:pPr algn="ctr"/>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FFFFFF"/>
            </a:gs>
            <a:gs pos="100000">
              <a:srgbClr val="DCDCDC"/>
            </a:gs>
          </a:gsLst>
          <a:lin ang="5400000" scaled="0"/>
        </a:gra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669882" y="432000"/>
            <a:ext cx="10852237" cy="648000"/>
          </a:xfrm>
          <a:prstGeom prst="rect">
            <a:avLst/>
          </a:prstGeom>
        </p:spPr>
        <p:txBody>
          <a:bodyPr vert="horz" lIns="101600" tIns="38100" rIns="76200" bIns="38100" rtlCol="0" anchor="ctr" anchorCtr="0">
            <a:no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3"/>
            </p:custDataLst>
          </p:nvPr>
        </p:nvSpPr>
        <p:spPr>
          <a:xfrm>
            <a:off x="669882" y="1296000"/>
            <a:ext cx="10852237" cy="5040000"/>
          </a:xfrm>
          <a:prstGeom prst="rect">
            <a:avLst/>
          </a:prstGeom>
        </p:spPr>
        <p:txBody>
          <a:bodyPr vert="horz" lIns="101600" tIns="0" rIns="82550" bIns="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4"/>
            </p:custDataLst>
          </p:nvPr>
        </p:nvSpPr>
        <p:spPr>
          <a:xfrm>
            <a:off x="879742" y="6349833"/>
            <a:ext cx="2700000" cy="316800"/>
          </a:xfrm>
          <a:prstGeom prst="rect">
            <a:avLst/>
          </a:prstGeom>
        </p:spPr>
        <p:txBody>
          <a:bodyPr vert="horz" lIns="91440" tIns="45720" rIns="91440" bIns="45720" rtlCol="0" anchor="ctr">
            <a:normAutofit/>
          </a:bodyPr>
          <a:lstStyle>
            <a:lvl1pPr algn="l">
              <a:defRPr sz="12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5"/>
            </p:custDataLst>
          </p:nvPr>
        </p:nvSpPr>
        <p:spPr>
          <a:xfrm>
            <a:off x="4116000" y="6349833"/>
            <a:ext cx="3960000" cy="316800"/>
          </a:xfrm>
          <a:prstGeom prst="rect">
            <a:avLst/>
          </a:prstGeom>
        </p:spPr>
        <p:txBody>
          <a:bodyPr vert="horz" lIns="91440" tIns="45720" rIns="91440" bIns="45720" rtlCol="0" anchor="ctr">
            <a:normAutofit/>
          </a:bodyPr>
          <a:lstStyle>
            <a:lvl1pPr algn="ctr">
              <a:defRPr sz="12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16"/>
            </p:custDataLst>
          </p:nvPr>
        </p:nvSpPr>
        <p:spPr>
          <a:xfrm>
            <a:off x="8610600" y="6349833"/>
            <a:ext cx="2700000" cy="316800"/>
          </a:xfrm>
          <a:prstGeom prst="rect">
            <a:avLst/>
          </a:prstGeom>
        </p:spPr>
        <p:txBody>
          <a:bodyPr vert="horz" lIns="91440" tIns="45720" rIns="91440" bIns="45720" rtlCol="0" anchor="ctr">
            <a:normAutofit/>
          </a:bodyPr>
          <a:lstStyle>
            <a:lvl1pPr algn="r">
              <a:defRPr sz="1200">
                <a:solidFill>
                  <a:schemeClr val="tx1">
                    <a:tint val="75000"/>
                  </a:schemeClr>
                </a:solidFill>
              </a:defRPr>
            </a:lvl1pPr>
          </a:lstStyle>
          <a:p>
            <a:fld id="{49AE70B2-8BF9-45C0-BB95-33D1B9D3A854}" type="slidenum">
              <a:rPr lang="zh-CN" altLang="en-US" smtClean="0"/>
            </a:fld>
            <a:endParaRPr lang="zh-CN" altLang="en-US" dirty="0"/>
          </a:p>
        </p:txBody>
      </p:sp>
      <p:sp>
        <p:nvSpPr>
          <p:cNvPr id="7" name="KSO_TEMPLATE" hidden="1"/>
          <p:cNvSpPr/>
          <p:nvPr>
            <p:custDataLst>
              <p:tags r:id="rId17"/>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fontAlgn="auto" latinLnBrk="0" hangingPunct="1">
        <a:lnSpc>
          <a:spcPct val="100000"/>
        </a:lnSpc>
        <a:spcBef>
          <a:spcPct val="0"/>
        </a:spcBef>
        <a:buNone/>
        <a:defRPr sz="2800" b="1" u="none" strike="noStrike" kern="1200" cap="none" spc="200" normalizeH="0">
          <a:solidFill>
            <a:schemeClr val="tx1"/>
          </a:solidFill>
          <a:uFillTx/>
          <a:latin typeface="+mj-lt"/>
          <a:ea typeface="+mj-ea"/>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mn-lt"/>
          <a:ea typeface="+mn-ea"/>
          <a:cs typeface="+mn-cs"/>
        </a:defRPr>
      </a:lvl1pPr>
      <a:lvl2pPr marL="685800"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sz="1600" u="none" strike="noStrike" kern="1200" cap="none" spc="150" normalizeH="0" baseline="0">
          <a:solidFill>
            <a:schemeClr val="tx1"/>
          </a:solidFill>
          <a:uFillTx/>
          <a:latin typeface="+mn-lt"/>
          <a:ea typeface="+mn-ea"/>
          <a:cs typeface="+mn-cs"/>
        </a:defRPr>
      </a:lvl2pPr>
      <a:lvl3pPr marL="11430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mn-lt"/>
          <a:ea typeface="+mn-ea"/>
          <a:cs typeface="+mn-cs"/>
        </a:defRPr>
      </a:lvl3pPr>
      <a:lvl4pPr marL="16002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mn-lt"/>
          <a:ea typeface="+mn-ea"/>
          <a:cs typeface="+mn-cs"/>
        </a:defRPr>
      </a:lvl4pPr>
      <a:lvl5pPr marL="20574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15.xml.rels><?xml version="1.0" encoding="UTF-8" standalone="yes"?>
<Relationships xmlns="http://schemas.openxmlformats.org/package/2006/relationships"><Relationship Id="rId4" Type="http://schemas.openxmlformats.org/officeDocument/2006/relationships/notesSlide" Target="../notesSlides/notesSlide2.xml"/><Relationship Id="rId3" Type="http://schemas.openxmlformats.org/officeDocument/2006/relationships/slideLayout" Target="../slideLayouts/slideLayout1.xml"/><Relationship Id="rId2" Type="http://schemas.openxmlformats.org/officeDocument/2006/relationships/image" Target="../media/image4.jpeg"/><Relationship Id="rId1" Type="http://schemas.openxmlformats.org/officeDocument/2006/relationships/image" Target="../media/image3.jpeg"/></Relationships>
</file>

<file path=ppt/slides/_rels/slide16.xml.rels><?xml version="1.0" encoding="UTF-8" standalone="yes"?>
<Relationships xmlns="http://schemas.openxmlformats.org/package/2006/relationships"><Relationship Id="rId5" Type="http://schemas.openxmlformats.org/officeDocument/2006/relationships/notesSlide" Target="../notesSlides/notesSlide3.xml"/><Relationship Id="rId4" Type="http://schemas.openxmlformats.org/officeDocument/2006/relationships/slideLayout" Target="../slideLayouts/slideLayout1.xml"/><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image" Target="../media/image5.jpeg"/></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8.jpe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png"/><Relationship Id="rId1" Type="http://schemas.openxmlformats.org/officeDocument/2006/relationships/tags" Target="../tags/tag6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9.jpe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png"/><Relationship Id="rId1" Type="http://schemas.openxmlformats.org/officeDocument/2006/relationships/tags" Target="../tags/tag6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TextBox 42"/>
          <p:cNvSpPr txBox="1"/>
          <p:nvPr/>
        </p:nvSpPr>
        <p:spPr>
          <a:xfrm>
            <a:off x="1983740" y="2986405"/>
            <a:ext cx="8258810" cy="1168400"/>
          </a:xfrm>
          <a:prstGeom prst="rect">
            <a:avLst/>
          </a:prstGeom>
          <a:noFill/>
        </p:spPr>
        <p:txBody>
          <a:bodyPr wrap="square" rtlCol="0">
            <a:spAutoFit/>
          </a:bodyPr>
          <a:lstStyle/>
          <a:p>
            <a:pPr algn="dist"/>
            <a:r>
              <a:rPr lang="zh-CN" altLang="en-US" sz="7000" b="1" dirty="0">
                <a:latin typeface="微软雅黑" panose="020B0503020204020204" charset="-122"/>
                <a:ea typeface="微软雅黑" panose="020B0503020204020204" charset="-122"/>
              </a:rPr>
              <a:t>学前儿童科学教育</a:t>
            </a:r>
            <a:endParaRPr lang="zh-CN" altLang="en-US" sz="7000" b="1" dirty="0">
              <a:latin typeface="微软雅黑" panose="020B0503020204020204" charset="-122"/>
              <a:ea typeface="微软雅黑" panose="020B0503020204020204" charset="-122"/>
            </a:endParaRPr>
          </a:p>
        </p:txBody>
      </p:sp>
      <p:cxnSp>
        <p:nvCxnSpPr>
          <p:cNvPr id="69" name="直接连接符 68"/>
          <p:cNvCxnSpPr/>
          <p:nvPr/>
        </p:nvCxnSpPr>
        <p:spPr>
          <a:xfrm>
            <a:off x="3276892" y="4653022"/>
            <a:ext cx="1352253"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68" name="文本框 27"/>
          <p:cNvSpPr txBox="1"/>
          <p:nvPr/>
        </p:nvSpPr>
        <p:spPr>
          <a:xfrm>
            <a:off x="4663394" y="4361061"/>
            <a:ext cx="5579347" cy="583565"/>
          </a:xfrm>
          <a:prstGeom prst="rect">
            <a:avLst/>
          </a:prstGeom>
          <a:noFill/>
        </p:spPr>
        <p:txBody>
          <a:bodyPr wrap="square" rtlCol="0">
            <a:spAutoFit/>
          </a:bodyPr>
          <a:lstStyle/>
          <a:p>
            <a:pPr algn="dist"/>
            <a:r>
              <a:rPr lang="zh-CN" altLang="en-US" sz="3200" dirty="0">
                <a:latin typeface="ITC Avant Garde Std Bk" panose="020B0502020202020204" pitchFamily="34" charset="0"/>
              </a:rPr>
              <a:t>踏上科学的征程</a:t>
            </a:r>
            <a:endParaRPr lang="zh-CN" altLang="en-US" sz="3200" dirty="0">
              <a:latin typeface="ITC Avant Garde Std Bk" panose="020B0502020202020204" pitchFamily="34" charset="0"/>
            </a:endParaRPr>
          </a:p>
        </p:txBody>
      </p:sp>
      <p:sp>
        <p:nvSpPr>
          <p:cNvPr id="2" name="TextBox 1"/>
          <p:cNvSpPr txBox="1"/>
          <p:nvPr/>
        </p:nvSpPr>
        <p:spPr>
          <a:xfrm>
            <a:off x="7955253" y="5373685"/>
            <a:ext cx="1975754" cy="460375"/>
          </a:xfrm>
          <a:prstGeom prst="rect">
            <a:avLst/>
          </a:prstGeom>
          <a:noFill/>
        </p:spPr>
        <p:txBody>
          <a:bodyPr wrap="square" rtlCol="0">
            <a:spAutoFit/>
          </a:bodyPr>
          <a:lstStyle/>
          <a:p>
            <a:r>
              <a:rPr lang="zh-CN" altLang="en-US" sz="2400" dirty="0"/>
              <a:t>厉晓玲</a:t>
            </a:r>
            <a:endParaRPr lang="zh-CN" altLang="en-US" sz="2400" dirty="0"/>
          </a:p>
        </p:txBody>
      </p:sp>
      <p:grpSp>
        <p:nvGrpSpPr>
          <p:cNvPr id="13" name="组合 12"/>
          <p:cNvGrpSpPr/>
          <p:nvPr/>
        </p:nvGrpSpPr>
        <p:grpSpPr>
          <a:xfrm>
            <a:off x="8776429" y="405383"/>
            <a:ext cx="2768612" cy="347600"/>
            <a:chOff x="8183016" y="4888695"/>
            <a:chExt cx="2769125" cy="347664"/>
          </a:xfrm>
        </p:grpSpPr>
        <p:grpSp>
          <p:nvGrpSpPr>
            <p:cNvPr id="92" name="组合 91"/>
            <p:cNvGrpSpPr/>
            <p:nvPr/>
          </p:nvGrpSpPr>
          <p:grpSpPr>
            <a:xfrm>
              <a:off x="8183016" y="4922019"/>
              <a:ext cx="333375" cy="307975"/>
              <a:chOff x="2254251" y="1271589"/>
              <a:chExt cx="333375" cy="307975"/>
            </a:xfrm>
            <a:solidFill>
              <a:schemeClr val="bg1">
                <a:lumMod val="65000"/>
              </a:schemeClr>
            </a:solidFill>
          </p:grpSpPr>
          <p:sp>
            <p:nvSpPr>
              <p:cNvPr id="93" name="Freeform 496"/>
              <p:cNvSpPr>
                <a:spLocks noEditPoints="1"/>
              </p:cNvSpPr>
              <p:nvPr/>
            </p:nvSpPr>
            <p:spPr bwMode="auto">
              <a:xfrm>
                <a:off x="2254251" y="1271589"/>
                <a:ext cx="333375" cy="307975"/>
              </a:xfrm>
              <a:custGeom>
                <a:avLst/>
                <a:gdLst>
                  <a:gd name="T0" fmla="*/ 229 w 288"/>
                  <a:gd name="T1" fmla="*/ 0 h 266"/>
                  <a:gd name="T2" fmla="*/ 58 w 288"/>
                  <a:gd name="T3" fmla="*/ 0 h 266"/>
                  <a:gd name="T4" fmla="*/ 0 w 288"/>
                  <a:gd name="T5" fmla="*/ 59 h 266"/>
                  <a:gd name="T6" fmla="*/ 0 w 288"/>
                  <a:gd name="T7" fmla="*/ 208 h 266"/>
                  <a:gd name="T8" fmla="*/ 58 w 288"/>
                  <a:gd name="T9" fmla="*/ 266 h 266"/>
                  <a:gd name="T10" fmla="*/ 229 w 288"/>
                  <a:gd name="T11" fmla="*/ 266 h 266"/>
                  <a:gd name="T12" fmla="*/ 288 w 288"/>
                  <a:gd name="T13" fmla="*/ 208 h 266"/>
                  <a:gd name="T14" fmla="*/ 288 w 288"/>
                  <a:gd name="T15" fmla="*/ 59 h 266"/>
                  <a:gd name="T16" fmla="*/ 229 w 288"/>
                  <a:gd name="T17" fmla="*/ 0 h 266"/>
                  <a:gd name="T18" fmla="*/ 255 w 288"/>
                  <a:gd name="T19" fmla="*/ 208 h 266"/>
                  <a:gd name="T20" fmla="*/ 229 w 288"/>
                  <a:gd name="T21" fmla="*/ 233 h 266"/>
                  <a:gd name="T22" fmla="*/ 58 w 288"/>
                  <a:gd name="T23" fmla="*/ 233 h 266"/>
                  <a:gd name="T24" fmla="*/ 33 w 288"/>
                  <a:gd name="T25" fmla="*/ 208 h 266"/>
                  <a:gd name="T26" fmla="*/ 33 w 288"/>
                  <a:gd name="T27" fmla="*/ 59 h 266"/>
                  <a:gd name="T28" fmla="*/ 58 w 288"/>
                  <a:gd name="T29" fmla="*/ 33 h 266"/>
                  <a:gd name="T30" fmla="*/ 229 w 288"/>
                  <a:gd name="T31" fmla="*/ 33 h 266"/>
                  <a:gd name="T32" fmla="*/ 255 w 288"/>
                  <a:gd name="T33" fmla="*/ 59 h 266"/>
                  <a:gd name="T34" fmla="*/ 255 w 288"/>
                  <a:gd name="T35" fmla="*/ 208 h 2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88" h="266">
                    <a:moveTo>
                      <a:pt x="229" y="0"/>
                    </a:moveTo>
                    <a:cubicBezTo>
                      <a:pt x="58" y="0"/>
                      <a:pt x="58" y="0"/>
                      <a:pt x="58" y="0"/>
                    </a:cubicBezTo>
                    <a:cubicBezTo>
                      <a:pt x="26" y="0"/>
                      <a:pt x="0" y="27"/>
                      <a:pt x="0" y="59"/>
                    </a:cubicBezTo>
                    <a:cubicBezTo>
                      <a:pt x="0" y="208"/>
                      <a:pt x="0" y="208"/>
                      <a:pt x="0" y="208"/>
                    </a:cubicBezTo>
                    <a:cubicBezTo>
                      <a:pt x="0" y="240"/>
                      <a:pt x="26" y="266"/>
                      <a:pt x="58" y="266"/>
                    </a:cubicBezTo>
                    <a:cubicBezTo>
                      <a:pt x="229" y="266"/>
                      <a:pt x="229" y="266"/>
                      <a:pt x="229" y="266"/>
                    </a:cubicBezTo>
                    <a:cubicBezTo>
                      <a:pt x="262" y="266"/>
                      <a:pt x="288" y="240"/>
                      <a:pt x="288" y="208"/>
                    </a:cubicBezTo>
                    <a:cubicBezTo>
                      <a:pt x="288" y="59"/>
                      <a:pt x="288" y="59"/>
                      <a:pt x="288" y="59"/>
                    </a:cubicBezTo>
                    <a:cubicBezTo>
                      <a:pt x="288" y="27"/>
                      <a:pt x="262" y="0"/>
                      <a:pt x="229" y="0"/>
                    </a:cubicBezTo>
                    <a:close/>
                    <a:moveTo>
                      <a:pt x="255" y="208"/>
                    </a:moveTo>
                    <a:cubicBezTo>
                      <a:pt x="255" y="222"/>
                      <a:pt x="243" y="233"/>
                      <a:pt x="229" y="233"/>
                    </a:cubicBezTo>
                    <a:cubicBezTo>
                      <a:pt x="58" y="233"/>
                      <a:pt x="58" y="233"/>
                      <a:pt x="58" y="233"/>
                    </a:cubicBezTo>
                    <a:cubicBezTo>
                      <a:pt x="44" y="233"/>
                      <a:pt x="33" y="222"/>
                      <a:pt x="33" y="208"/>
                    </a:cubicBezTo>
                    <a:cubicBezTo>
                      <a:pt x="33" y="59"/>
                      <a:pt x="33" y="59"/>
                      <a:pt x="33" y="59"/>
                    </a:cubicBezTo>
                    <a:cubicBezTo>
                      <a:pt x="33" y="45"/>
                      <a:pt x="44" y="33"/>
                      <a:pt x="58" y="33"/>
                    </a:cubicBezTo>
                    <a:cubicBezTo>
                      <a:pt x="229" y="33"/>
                      <a:pt x="229" y="33"/>
                      <a:pt x="229" y="33"/>
                    </a:cubicBezTo>
                    <a:cubicBezTo>
                      <a:pt x="243" y="33"/>
                      <a:pt x="255" y="45"/>
                      <a:pt x="255" y="59"/>
                    </a:cubicBezTo>
                    <a:lnTo>
                      <a:pt x="255" y="20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23" tIns="45711" rIns="91423" bIns="45711" numCol="1" anchor="t" anchorCtr="0" compatLnSpc="1"/>
              <a:lstStyle/>
              <a:p>
                <a:endParaRPr lang="zh-CN" altLang="en-US"/>
              </a:p>
            </p:txBody>
          </p:sp>
          <p:sp>
            <p:nvSpPr>
              <p:cNvPr id="94" name="Freeform 497"/>
              <p:cNvSpPr/>
              <p:nvPr/>
            </p:nvSpPr>
            <p:spPr bwMode="auto">
              <a:xfrm>
                <a:off x="2344738" y="1384301"/>
                <a:ext cx="153988" cy="95250"/>
              </a:xfrm>
              <a:custGeom>
                <a:avLst/>
                <a:gdLst>
                  <a:gd name="T0" fmla="*/ 49 w 97"/>
                  <a:gd name="T1" fmla="*/ 60 h 60"/>
                  <a:gd name="T2" fmla="*/ 97 w 97"/>
                  <a:gd name="T3" fmla="*/ 0 h 60"/>
                  <a:gd name="T4" fmla="*/ 0 w 97"/>
                  <a:gd name="T5" fmla="*/ 0 h 60"/>
                  <a:gd name="T6" fmla="*/ 49 w 97"/>
                  <a:gd name="T7" fmla="*/ 60 h 60"/>
                </a:gdLst>
                <a:ahLst/>
                <a:cxnLst>
                  <a:cxn ang="0">
                    <a:pos x="T0" y="T1"/>
                  </a:cxn>
                  <a:cxn ang="0">
                    <a:pos x="T2" y="T3"/>
                  </a:cxn>
                  <a:cxn ang="0">
                    <a:pos x="T4" y="T5"/>
                  </a:cxn>
                  <a:cxn ang="0">
                    <a:pos x="T6" y="T7"/>
                  </a:cxn>
                </a:cxnLst>
                <a:rect l="0" t="0" r="r" b="b"/>
                <a:pathLst>
                  <a:path w="97" h="60">
                    <a:moveTo>
                      <a:pt x="49" y="60"/>
                    </a:moveTo>
                    <a:lnTo>
                      <a:pt x="97" y="0"/>
                    </a:lnTo>
                    <a:lnTo>
                      <a:pt x="0" y="0"/>
                    </a:lnTo>
                    <a:lnTo>
                      <a:pt x="49" y="6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23" tIns="45711" rIns="91423" bIns="45711" numCol="1" anchor="t" anchorCtr="0" compatLnSpc="1"/>
              <a:lstStyle/>
              <a:p>
                <a:endParaRPr lang="zh-CN" altLang="en-US"/>
              </a:p>
            </p:txBody>
          </p:sp>
        </p:grpSp>
        <p:grpSp>
          <p:nvGrpSpPr>
            <p:cNvPr id="95" name="组合 94"/>
            <p:cNvGrpSpPr/>
            <p:nvPr/>
          </p:nvGrpSpPr>
          <p:grpSpPr>
            <a:xfrm>
              <a:off x="9444681" y="4901395"/>
              <a:ext cx="204788" cy="334963"/>
              <a:chOff x="10336213" y="2595564"/>
              <a:chExt cx="204788" cy="334963"/>
            </a:xfrm>
            <a:solidFill>
              <a:schemeClr val="bg1">
                <a:lumMod val="65000"/>
              </a:schemeClr>
            </a:solidFill>
          </p:grpSpPr>
          <p:sp>
            <p:nvSpPr>
              <p:cNvPr id="96" name="Freeform 556"/>
              <p:cNvSpPr/>
              <p:nvPr/>
            </p:nvSpPr>
            <p:spPr bwMode="auto">
              <a:xfrm>
                <a:off x="10515601" y="2595564"/>
                <a:ext cx="9525" cy="0"/>
              </a:xfrm>
              <a:custGeom>
                <a:avLst/>
                <a:gdLst>
                  <a:gd name="T0" fmla="*/ 0 w 6"/>
                  <a:gd name="T1" fmla="*/ 6 w 6"/>
                  <a:gd name="T2" fmla="*/ 0 w 6"/>
                </a:gdLst>
                <a:ahLst/>
                <a:cxnLst>
                  <a:cxn ang="0">
                    <a:pos x="T0" y="0"/>
                  </a:cxn>
                  <a:cxn ang="0">
                    <a:pos x="T1" y="0"/>
                  </a:cxn>
                  <a:cxn ang="0">
                    <a:pos x="T2" y="0"/>
                  </a:cxn>
                </a:cxnLst>
                <a:rect l="0" t="0" r="r" b="b"/>
                <a:pathLst>
                  <a:path w="6">
                    <a:moveTo>
                      <a:pt x="0" y="0"/>
                    </a:moveTo>
                    <a:lnTo>
                      <a:pt x="6"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23" tIns="45711" rIns="91423" bIns="45711" numCol="1" anchor="t" anchorCtr="0" compatLnSpc="1"/>
              <a:lstStyle/>
              <a:p>
                <a:endParaRPr lang="zh-CN" altLang="en-US"/>
              </a:p>
            </p:txBody>
          </p:sp>
          <p:sp>
            <p:nvSpPr>
              <p:cNvPr id="97" name="Line 557"/>
              <p:cNvSpPr>
                <a:spLocks noChangeShapeType="1"/>
              </p:cNvSpPr>
              <p:nvPr/>
            </p:nvSpPr>
            <p:spPr bwMode="auto">
              <a:xfrm>
                <a:off x="10515601" y="2595564"/>
                <a:ext cx="9525" cy="0"/>
              </a:xfrm>
              <a:prstGeom prst="lin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91423" tIns="45711" rIns="91423" bIns="45711" numCol="1" anchor="t" anchorCtr="0" compatLnSpc="1"/>
              <a:lstStyle/>
              <a:p>
                <a:endParaRPr lang="zh-CN" altLang="en-US"/>
              </a:p>
            </p:txBody>
          </p:sp>
          <p:sp>
            <p:nvSpPr>
              <p:cNvPr id="98" name="Freeform 558"/>
              <p:cNvSpPr>
                <a:spLocks noEditPoints="1"/>
              </p:cNvSpPr>
              <p:nvPr/>
            </p:nvSpPr>
            <p:spPr bwMode="auto">
              <a:xfrm>
                <a:off x="10336213" y="2595564"/>
                <a:ext cx="204788" cy="334963"/>
              </a:xfrm>
              <a:custGeom>
                <a:avLst/>
                <a:gdLst>
                  <a:gd name="T0" fmla="*/ 155 w 176"/>
                  <a:gd name="T1" fmla="*/ 0 h 289"/>
                  <a:gd name="T2" fmla="*/ 22 w 176"/>
                  <a:gd name="T3" fmla="*/ 0 h 289"/>
                  <a:gd name="T4" fmla="*/ 0 w 176"/>
                  <a:gd name="T5" fmla="*/ 21 h 289"/>
                  <a:gd name="T6" fmla="*/ 0 w 176"/>
                  <a:gd name="T7" fmla="*/ 267 h 289"/>
                  <a:gd name="T8" fmla="*/ 22 w 176"/>
                  <a:gd name="T9" fmla="*/ 289 h 289"/>
                  <a:gd name="T10" fmla="*/ 155 w 176"/>
                  <a:gd name="T11" fmla="*/ 289 h 289"/>
                  <a:gd name="T12" fmla="*/ 176 w 176"/>
                  <a:gd name="T13" fmla="*/ 267 h 289"/>
                  <a:gd name="T14" fmla="*/ 176 w 176"/>
                  <a:gd name="T15" fmla="*/ 21 h 289"/>
                  <a:gd name="T16" fmla="*/ 155 w 176"/>
                  <a:gd name="T17" fmla="*/ 0 h 289"/>
                  <a:gd name="T18" fmla="*/ 88 w 176"/>
                  <a:gd name="T19" fmla="*/ 274 h 289"/>
                  <a:gd name="T20" fmla="*/ 75 w 176"/>
                  <a:gd name="T21" fmla="*/ 261 h 289"/>
                  <a:gd name="T22" fmla="*/ 88 w 176"/>
                  <a:gd name="T23" fmla="*/ 247 h 289"/>
                  <a:gd name="T24" fmla="*/ 102 w 176"/>
                  <a:gd name="T25" fmla="*/ 261 h 289"/>
                  <a:gd name="T26" fmla="*/ 88 w 176"/>
                  <a:gd name="T27" fmla="*/ 274 h 289"/>
                  <a:gd name="T28" fmla="*/ 160 w 176"/>
                  <a:gd name="T29" fmla="*/ 233 h 289"/>
                  <a:gd name="T30" fmla="*/ 16 w 176"/>
                  <a:gd name="T31" fmla="*/ 233 h 289"/>
                  <a:gd name="T32" fmla="*/ 16 w 176"/>
                  <a:gd name="T33" fmla="*/ 56 h 289"/>
                  <a:gd name="T34" fmla="*/ 160 w 176"/>
                  <a:gd name="T35" fmla="*/ 56 h 289"/>
                  <a:gd name="T36" fmla="*/ 160 w 176"/>
                  <a:gd name="T37" fmla="*/ 233 h 2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76" h="289">
                    <a:moveTo>
                      <a:pt x="155" y="0"/>
                    </a:moveTo>
                    <a:cubicBezTo>
                      <a:pt x="22" y="0"/>
                      <a:pt x="22" y="0"/>
                      <a:pt x="22" y="0"/>
                    </a:cubicBezTo>
                    <a:cubicBezTo>
                      <a:pt x="10" y="0"/>
                      <a:pt x="0" y="9"/>
                      <a:pt x="0" y="21"/>
                    </a:cubicBezTo>
                    <a:cubicBezTo>
                      <a:pt x="0" y="267"/>
                      <a:pt x="0" y="267"/>
                      <a:pt x="0" y="267"/>
                    </a:cubicBezTo>
                    <a:cubicBezTo>
                      <a:pt x="0" y="279"/>
                      <a:pt x="10" y="289"/>
                      <a:pt x="22" y="289"/>
                    </a:cubicBezTo>
                    <a:cubicBezTo>
                      <a:pt x="155" y="289"/>
                      <a:pt x="155" y="289"/>
                      <a:pt x="155" y="289"/>
                    </a:cubicBezTo>
                    <a:cubicBezTo>
                      <a:pt x="167" y="289"/>
                      <a:pt x="176" y="279"/>
                      <a:pt x="176" y="267"/>
                    </a:cubicBezTo>
                    <a:cubicBezTo>
                      <a:pt x="176" y="21"/>
                      <a:pt x="176" y="21"/>
                      <a:pt x="176" y="21"/>
                    </a:cubicBezTo>
                    <a:cubicBezTo>
                      <a:pt x="176" y="9"/>
                      <a:pt x="167" y="0"/>
                      <a:pt x="155" y="0"/>
                    </a:cubicBezTo>
                    <a:close/>
                    <a:moveTo>
                      <a:pt x="88" y="274"/>
                    </a:moveTo>
                    <a:cubicBezTo>
                      <a:pt x="81" y="274"/>
                      <a:pt x="75" y="268"/>
                      <a:pt x="75" y="261"/>
                    </a:cubicBezTo>
                    <a:cubicBezTo>
                      <a:pt x="75" y="253"/>
                      <a:pt x="81" y="247"/>
                      <a:pt x="88" y="247"/>
                    </a:cubicBezTo>
                    <a:cubicBezTo>
                      <a:pt x="96" y="247"/>
                      <a:pt x="102" y="253"/>
                      <a:pt x="102" y="261"/>
                    </a:cubicBezTo>
                    <a:cubicBezTo>
                      <a:pt x="102" y="268"/>
                      <a:pt x="96" y="274"/>
                      <a:pt x="88" y="274"/>
                    </a:cubicBezTo>
                    <a:close/>
                    <a:moveTo>
                      <a:pt x="160" y="233"/>
                    </a:moveTo>
                    <a:cubicBezTo>
                      <a:pt x="16" y="233"/>
                      <a:pt x="16" y="233"/>
                      <a:pt x="16" y="233"/>
                    </a:cubicBezTo>
                    <a:cubicBezTo>
                      <a:pt x="16" y="56"/>
                      <a:pt x="16" y="56"/>
                      <a:pt x="16" y="56"/>
                    </a:cubicBezTo>
                    <a:cubicBezTo>
                      <a:pt x="160" y="56"/>
                      <a:pt x="160" y="56"/>
                      <a:pt x="160" y="56"/>
                    </a:cubicBezTo>
                    <a:lnTo>
                      <a:pt x="160" y="233"/>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23" tIns="45711" rIns="91423" bIns="45711" numCol="1" anchor="t" anchorCtr="0" compatLnSpc="1"/>
              <a:lstStyle/>
              <a:p>
                <a:endParaRPr lang="zh-CN" altLang="en-US"/>
              </a:p>
            </p:txBody>
          </p:sp>
        </p:grpSp>
        <p:grpSp>
          <p:nvGrpSpPr>
            <p:cNvPr id="99" name="组合 98"/>
            <p:cNvGrpSpPr/>
            <p:nvPr/>
          </p:nvGrpSpPr>
          <p:grpSpPr>
            <a:xfrm>
              <a:off x="10618766" y="4888695"/>
              <a:ext cx="333375" cy="333375"/>
              <a:chOff x="249238" y="2593976"/>
              <a:chExt cx="333375" cy="333375"/>
            </a:xfrm>
            <a:solidFill>
              <a:schemeClr val="bg1">
                <a:lumMod val="65000"/>
              </a:schemeClr>
            </a:solidFill>
          </p:grpSpPr>
          <p:sp>
            <p:nvSpPr>
              <p:cNvPr id="100" name="Freeform 573"/>
              <p:cNvSpPr/>
              <p:nvPr/>
            </p:nvSpPr>
            <p:spPr bwMode="auto">
              <a:xfrm>
                <a:off x="477838" y="2740026"/>
                <a:ext cx="104775" cy="41275"/>
              </a:xfrm>
              <a:custGeom>
                <a:avLst/>
                <a:gdLst>
                  <a:gd name="T0" fmla="*/ 77 w 91"/>
                  <a:gd name="T1" fmla="*/ 0 h 36"/>
                  <a:gd name="T2" fmla="*/ 14 w 91"/>
                  <a:gd name="T3" fmla="*/ 0 h 36"/>
                  <a:gd name="T4" fmla="*/ 0 w 91"/>
                  <a:gd name="T5" fmla="*/ 18 h 36"/>
                  <a:gd name="T6" fmla="*/ 14 w 91"/>
                  <a:gd name="T7" fmla="*/ 36 h 36"/>
                  <a:gd name="T8" fmla="*/ 77 w 91"/>
                  <a:gd name="T9" fmla="*/ 36 h 36"/>
                  <a:gd name="T10" fmla="*/ 91 w 91"/>
                  <a:gd name="T11" fmla="*/ 18 h 36"/>
                  <a:gd name="T12" fmla="*/ 77 w 91"/>
                  <a:gd name="T13" fmla="*/ 0 h 36"/>
                </a:gdLst>
                <a:ahLst/>
                <a:cxnLst>
                  <a:cxn ang="0">
                    <a:pos x="T0" y="T1"/>
                  </a:cxn>
                  <a:cxn ang="0">
                    <a:pos x="T2" y="T3"/>
                  </a:cxn>
                  <a:cxn ang="0">
                    <a:pos x="T4" y="T5"/>
                  </a:cxn>
                  <a:cxn ang="0">
                    <a:pos x="T6" y="T7"/>
                  </a:cxn>
                  <a:cxn ang="0">
                    <a:pos x="T8" y="T9"/>
                  </a:cxn>
                  <a:cxn ang="0">
                    <a:pos x="T10" y="T11"/>
                  </a:cxn>
                  <a:cxn ang="0">
                    <a:pos x="T12" y="T13"/>
                  </a:cxn>
                </a:cxnLst>
                <a:rect l="0" t="0" r="r" b="b"/>
                <a:pathLst>
                  <a:path w="91" h="36">
                    <a:moveTo>
                      <a:pt x="77" y="0"/>
                    </a:moveTo>
                    <a:cubicBezTo>
                      <a:pt x="14" y="0"/>
                      <a:pt x="14" y="0"/>
                      <a:pt x="14" y="0"/>
                    </a:cubicBezTo>
                    <a:cubicBezTo>
                      <a:pt x="7" y="0"/>
                      <a:pt x="0" y="9"/>
                      <a:pt x="0" y="18"/>
                    </a:cubicBezTo>
                    <a:cubicBezTo>
                      <a:pt x="0" y="28"/>
                      <a:pt x="7" y="36"/>
                      <a:pt x="14" y="36"/>
                    </a:cubicBezTo>
                    <a:cubicBezTo>
                      <a:pt x="77" y="36"/>
                      <a:pt x="77" y="36"/>
                      <a:pt x="77" y="36"/>
                    </a:cubicBezTo>
                    <a:cubicBezTo>
                      <a:pt x="85" y="36"/>
                      <a:pt x="91" y="28"/>
                      <a:pt x="91" y="18"/>
                    </a:cubicBezTo>
                    <a:cubicBezTo>
                      <a:pt x="91" y="9"/>
                      <a:pt x="85" y="0"/>
                      <a:pt x="77"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23" tIns="45711" rIns="91423" bIns="45711" numCol="1" anchor="t" anchorCtr="0" compatLnSpc="1"/>
              <a:lstStyle/>
              <a:p>
                <a:endParaRPr lang="zh-CN" altLang="en-US"/>
              </a:p>
            </p:txBody>
          </p:sp>
          <p:grpSp>
            <p:nvGrpSpPr>
              <p:cNvPr id="101" name="组合 100"/>
              <p:cNvGrpSpPr/>
              <p:nvPr/>
            </p:nvGrpSpPr>
            <p:grpSpPr>
              <a:xfrm>
                <a:off x="249238" y="2593976"/>
                <a:ext cx="295275" cy="333375"/>
                <a:chOff x="249238" y="2593976"/>
                <a:chExt cx="295275" cy="333375"/>
              </a:xfrm>
              <a:grpFill/>
            </p:grpSpPr>
            <p:sp>
              <p:nvSpPr>
                <p:cNvPr id="102" name="Freeform 571"/>
                <p:cNvSpPr/>
                <p:nvPr/>
              </p:nvSpPr>
              <p:spPr bwMode="auto">
                <a:xfrm>
                  <a:off x="395288" y="2593976"/>
                  <a:ext cx="41275" cy="104775"/>
                </a:xfrm>
                <a:custGeom>
                  <a:avLst/>
                  <a:gdLst>
                    <a:gd name="T0" fmla="*/ 18 w 36"/>
                    <a:gd name="T1" fmla="*/ 0 h 91"/>
                    <a:gd name="T2" fmla="*/ 0 w 36"/>
                    <a:gd name="T3" fmla="*/ 14 h 91"/>
                    <a:gd name="T4" fmla="*/ 0 w 36"/>
                    <a:gd name="T5" fmla="*/ 77 h 91"/>
                    <a:gd name="T6" fmla="*/ 18 w 36"/>
                    <a:gd name="T7" fmla="*/ 91 h 91"/>
                    <a:gd name="T8" fmla="*/ 36 w 36"/>
                    <a:gd name="T9" fmla="*/ 77 h 91"/>
                    <a:gd name="T10" fmla="*/ 36 w 36"/>
                    <a:gd name="T11" fmla="*/ 14 h 91"/>
                    <a:gd name="T12" fmla="*/ 18 w 36"/>
                    <a:gd name="T13" fmla="*/ 0 h 91"/>
                  </a:gdLst>
                  <a:ahLst/>
                  <a:cxnLst>
                    <a:cxn ang="0">
                      <a:pos x="T0" y="T1"/>
                    </a:cxn>
                    <a:cxn ang="0">
                      <a:pos x="T2" y="T3"/>
                    </a:cxn>
                    <a:cxn ang="0">
                      <a:pos x="T4" y="T5"/>
                    </a:cxn>
                    <a:cxn ang="0">
                      <a:pos x="T6" y="T7"/>
                    </a:cxn>
                    <a:cxn ang="0">
                      <a:pos x="T8" y="T9"/>
                    </a:cxn>
                    <a:cxn ang="0">
                      <a:pos x="T10" y="T11"/>
                    </a:cxn>
                    <a:cxn ang="0">
                      <a:pos x="T12" y="T13"/>
                    </a:cxn>
                  </a:cxnLst>
                  <a:rect l="0" t="0" r="r" b="b"/>
                  <a:pathLst>
                    <a:path w="36" h="91">
                      <a:moveTo>
                        <a:pt x="18" y="0"/>
                      </a:moveTo>
                      <a:cubicBezTo>
                        <a:pt x="8" y="0"/>
                        <a:pt x="0" y="6"/>
                        <a:pt x="0" y="14"/>
                      </a:cubicBezTo>
                      <a:cubicBezTo>
                        <a:pt x="0" y="77"/>
                        <a:pt x="0" y="77"/>
                        <a:pt x="0" y="77"/>
                      </a:cubicBezTo>
                      <a:cubicBezTo>
                        <a:pt x="0" y="85"/>
                        <a:pt x="8" y="91"/>
                        <a:pt x="18" y="91"/>
                      </a:cubicBezTo>
                      <a:cubicBezTo>
                        <a:pt x="28" y="91"/>
                        <a:pt x="36" y="85"/>
                        <a:pt x="36" y="77"/>
                      </a:cubicBezTo>
                      <a:cubicBezTo>
                        <a:pt x="36" y="14"/>
                        <a:pt x="36" y="14"/>
                        <a:pt x="36" y="14"/>
                      </a:cubicBezTo>
                      <a:cubicBezTo>
                        <a:pt x="36" y="6"/>
                        <a:pt x="28" y="0"/>
                        <a:pt x="18"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23" tIns="45711" rIns="91423" bIns="45711" numCol="1" anchor="t" anchorCtr="0" compatLnSpc="1"/>
                <a:lstStyle/>
                <a:p>
                  <a:endParaRPr lang="zh-CN" altLang="en-US"/>
                </a:p>
              </p:txBody>
            </p:sp>
            <p:sp>
              <p:nvSpPr>
                <p:cNvPr id="103" name="Freeform 572"/>
                <p:cNvSpPr/>
                <p:nvPr/>
              </p:nvSpPr>
              <p:spPr bwMode="auto">
                <a:xfrm>
                  <a:off x="395288" y="2822576"/>
                  <a:ext cx="41275" cy="104775"/>
                </a:xfrm>
                <a:custGeom>
                  <a:avLst/>
                  <a:gdLst>
                    <a:gd name="T0" fmla="*/ 18 w 36"/>
                    <a:gd name="T1" fmla="*/ 0 h 91"/>
                    <a:gd name="T2" fmla="*/ 0 w 36"/>
                    <a:gd name="T3" fmla="*/ 14 h 91"/>
                    <a:gd name="T4" fmla="*/ 0 w 36"/>
                    <a:gd name="T5" fmla="*/ 77 h 91"/>
                    <a:gd name="T6" fmla="*/ 18 w 36"/>
                    <a:gd name="T7" fmla="*/ 91 h 91"/>
                    <a:gd name="T8" fmla="*/ 36 w 36"/>
                    <a:gd name="T9" fmla="*/ 77 h 91"/>
                    <a:gd name="T10" fmla="*/ 36 w 36"/>
                    <a:gd name="T11" fmla="*/ 14 h 91"/>
                    <a:gd name="T12" fmla="*/ 18 w 36"/>
                    <a:gd name="T13" fmla="*/ 0 h 91"/>
                  </a:gdLst>
                  <a:ahLst/>
                  <a:cxnLst>
                    <a:cxn ang="0">
                      <a:pos x="T0" y="T1"/>
                    </a:cxn>
                    <a:cxn ang="0">
                      <a:pos x="T2" y="T3"/>
                    </a:cxn>
                    <a:cxn ang="0">
                      <a:pos x="T4" y="T5"/>
                    </a:cxn>
                    <a:cxn ang="0">
                      <a:pos x="T6" y="T7"/>
                    </a:cxn>
                    <a:cxn ang="0">
                      <a:pos x="T8" y="T9"/>
                    </a:cxn>
                    <a:cxn ang="0">
                      <a:pos x="T10" y="T11"/>
                    </a:cxn>
                    <a:cxn ang="0">
                      <a:pos x="T12" y="T13"/>
                    </a:cxn>
                  </a:cxnLst>
                  <a:rect l="0" t="0" r="r" b="b"/>
                  <a:pathLst>
                    <a:path w="36" h="91">
                      <a:moveTo>
                        <a:pt x="18" y="0"/>
                      </a:moveTo>
                      <a:cubicBezTo>
                        <a:pt x="8" y="0"/>
                        <a:pt x="0" y="7"/>
                        <a:pt x="0" y="14"/>
                      </a:cubicBezTo>
                      <a:cubicBezTo>
                        <a:pt x="0" y="77"/>
                        <a:pt x="0" y="77"/>
                        <a:pt x="0" y="77"/>
                      </a:cubicBezTo>
                      <a:cubicBezTo>
                        <a:pt x="0" y="85"/>
                        <a:pt x="8" y="91"/>
                        <a:pt x="18" y="91"/>
                      </a:cubicBezTo>
                      <a:cubicBezTo>
                        <a:pt x="28" y="91"/>
                        <a:pt x="36" y="85"/>
                        <a:pt x="36" y="77"/>
                      </a:cubicBezTo>
                      <a:cubicBezTo>
                        <a:pt x="36" y="14"/>
                        <a:pt x="36" y="14"/>
                        <a:pt x="36" y="14"/>
                      </a:cubicBezTo>
                      <a:cubicBezTo>
                        <a:pt x="36" y="7"/>
                        <a:pt x="28" y="0"/>
                        <a:pt x="18"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23" tIns="45711" rIns="91423" bIns="45711" numCol="1" anchor="t" anchorCtr="0" compatLnSpc="1"/>
                <a:lstStyle/>
                <a:p>
                  <a:endParaRPr lang="zh-CN" altLang="en-US"/>
                </a:p>
              </p:txBody>
            </p:sp>
            <p:sp>
              <p:nvSpPr>
                <p:cNvPr id="104" name="Freeform 574"/>
                <p:cNvSpPr/>
                <p:nvPr/>
              </p:nvSpPr>
              <p:spPr bwMode="auto">
                <a:xfrm>
                  <a:off x="249238" y="2740026"/>
                  <a:ext cx="104775" cy="41275"/>
                </a:xfrm>
                <a:custGeom>
                  <a:avLst/>
                  <a:gdLst>
                    <a:gd name="T0" fmla="*/ 91 w 91"/>
                    <a:gd name="T1" fmla="*/ 18 h 36"/>
                    <a:gd name="T2" fmla="*/ 77 w 91"/>
                    <a:gd name="T3" fmla="*/ 0 h 36"/>
                    <a:gd name="T4" fmla="*/ 14 w 91"/>
                    <a:gd name="T5" fmla="*/ 0 h 36"/>
                    <a:gd name="T6" fmla="*/ 0 w 91"/>
                    <a:gd name="T7" fmla="*/ 18 h 36"/>
                    <a:gd name="T8" fmla="*/ 14 w 91"/>
                    <a:gd name="T9" fmla="*/ 36 h 36"/>
                    <a:gd name="T10" fmla="*/ 77 w 91"/>
                    <a:gd name="T11" fmla="*/ 36 h 36"/>
                    <a:gd name="T12" fmla="*/ 91 w 91"/>
                    <a:gd name="T13" fmla="*/ 18 h 36"/>
                  </a:gdLst>
                  <a:ahLst/>
                  <a:cxnLst>
                    <a:cxn ang="0">
                      <a:pos x="T0" y="T1"/>
                    </a:cxn>
                    <a:cxn ang="0">
                      <a:pos x="T2" y="T3"/>
                    </a:cxn>
                    <a:cxn ang="0">
                      <a:pos x="T4" y="T5"/>
                    </a:cxn>
                    <a:cxn ang="0">
                      <a:pos x="T6" y="T7"/>
                    </a:cxn>
                    <a:cxn ang="0">
                      <a:pos x="T8" y="T9"/>
                    </a:cxn>
                    <a:cxn ang="0">
                      <a:pos x="T10" y="T11"/>
                    </a:cxn>
                    <a:cxn ang="0">
                      <a:pos x="T12" y="T13"/>
                    </a:cxn>
                  </a:cxnLst>
                  <a:rect l="0" t="0" r="r" b="b"/>
                  <a:pathLst>
                    <a:path w="91" h="36">
                      <a:moveTo>
                        <a:pt x="91" y="18"/>
                      </a:moveTo>
                      <a:cubicBezTo>
                        <a:pt x="91" y="9"/>
                        <a:pt x="84" y="0"/>
                        <a:pt x="77" y="0"/>
                      </a:cubicBezTo>
                      <a:cubicBezTo>
                        <a:pt x="14" y="0"/>
                        <a:pt x="14" y="0"/>
                        <a:pt x="14" y="0"/>
                      </a:cubicBezTo>
                      <a:cubicBezTo>
                        <a:pt x="6" y="0"/>
                        <a:pt x="0" y="9"/>
                        <a:pt x="0" y="18"/>
                      </a:cubicBezTo>
                      <a:cubicBezTo>
                        <a:pt x="0" y="28"/>
                        <a:pt x="6" y="36"/>
                        <a:pt x="14" y="36"/>
                      </a:cubicBezTo>
                      <a:cubicBezTo>
                        <a:pt x="77" y="36"/>
                        <a:pt x="77" y="36"/>
                        <a:pt x="77" y="36"/>
                      </a:cubicBezTo>
                      <a:cubicBezTo>
                        <a:pt x="84" y="36"/>
                        <a:pt x="91" y="28"/>
                        <a:pt x="91" y="1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23" tIns="45711" rIns="91423" bIns="45711" numCol="1" anchor="t" anchorCtr="0" compatLnSpc="1"/>
                <a:lstStyle/>
                <a:p>
                  <a:endParaRPr lang="zh-CN" altLang="en-US"/>
                </a:p>
              </p:txBody>
            </p:sp>
            <p:sp>
              <p:nvSpPr>
                <p:cNvPr id="105" name="Freeform 575"/>
                <p:cNvSpPr/>
                <p:nvPr/>
              </p:nvSpPr>
              <p:spPr bwMode="auto">
                <a:xfrm>
                  <a:off x="449263" y="2633664"/>
                  <a:ext cx="95250" cy="93663"/>
                </a:xfrm>
                <a:custGeom>
                  <a:avLst/>
                  <a:gdLst>
                    <a:gd name="T0" fmla="*/ 31 w 81"/>
                    <a:gd name="T1" fmla="*/ 75 h 81"/>
                    <a:gd name="T2" fmla="*/ 76 w 81"/>
                    <a:gd name="T3" fmla="*/ 31 h 81"/>
                    <a:gd name="T4" fmla="*/ 73 w 81"/>
                    <a:gd name="T5" fmla="*/ 8 h 81"/>
                    <a:gd name="T6" fmla="*/ 50 w 81"/>
                    <a:gd name="T7" fmla="*/ 5 h 81"/>
                    <a:gd name="T8" fmla="*/ 6 w 81"/>
                    <a:gd name="T9" fmla="*/ 50 h 81"/>
                    <a:gd name="T10" fmla="*/ 9 w 81"/>
                    <a:gd name="T11" fmla="*/ 72 h 81"/>
                    <a:gd name="T12" fmla="*/ 31 w 81"/>
                    <a:gd name="T13" fmla="*/ 75 h 81"/>
                  </a:gdLst>
                  <a:ahLst/>
                  <a:cxnLst>
                    <a:cxn ang="0">
                      <a:pos x="T0" y="T1"/>
                    </a:cxn>
                    <a:cxn ang="0">
                      <a:pos x="T2" y="T3"/>
                    </a:cxn>
                    <a:cxn ang="0">
                      <a:pos x="T4" y="T5"/>
                    </a:cxn>
                    <a:cxn ang="0">
                      <a:pos x="T6" y="T7"/>
                    </a:cxn>
                    <a:cxn ang="0">
                      <a:pos x="T8" y="T9"/>
                    </a:cxn>
                    <a:cxn ang="0">
                      <a:pos x="T10" y="T11"/>
                    </a:cxn>
                    <a:cxn ang="0">
                      <a:pos x="T12" y="T13"/>
                    </a:cxn>
                  </a:cxnLst>
                  <a:rect l="0" t="0" r="r" b="b"/>
                  <a:pathLst>
                    <a:path w="81" h="81">
                      <a:moveTo>
                        <a:pt x="31" y="75"/>
                      </a:moveTo>
                      <a:cubicBezTo>
                        <a:pt x="76" y="31"/>
                        <a:pt x="76" y="31"/>
                        <a:pt x="76" y="31"/>
                      </a:cubicBezTo>
                      <a:cubicBezTo>
                        <a:pt x="81" y="25"/>
                        <a:pt x="80" y="15"/>
                        <a:pt x="73" y="8"/>
                      </a:cubicBezTo>
                      <a:cubicBezTo>
                        <a:pt x="66" y="1"/>
                        <a:pt x="56" y="0"/>
                        <a:pt x="50" y="5"/>
                      </a:cubicBezTo>
                      <a:cubicBezTo>
                        <a:pt x="6" y="50"/>
                        <a:pt x="6" y="50"/>
                        <a:pt x="6" y="50"/>
                      </a:cubicBezTo>
                      <a:cubicBezTo>
                        <a:pt x="0" y="55"/>
                        <a:pt x="2" y="65"/>
                        <a:pt x="9" y="72"/>
                      </a:cubicBezTo>
                      <a:cubicBezTo>
                        <a:pt x="16" y="79"/>
                        <a:pt x="26" y="81"/>
                        <a:pt x="31" y="7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23" tIns="45711" rIns="91423" bIns="45711" numCol="1" anchor="t" anchorCtr="0" compatLnSpc="1"/>
                <a:lstStyle/>
                <a:p>
                  <a:endParaRPr lang="zh-CN" altLang="en-US"/>
                </a:p>
              </p:txBody>
            </p:sp>
            <p:sp>
              <p:nvSpPr>
                <p:cNvPr id="106" name="Freeform 576"/>
                <p:cNvSpPr/>
                <p:nvPr/>
              </p:nvSpPr>
              <p:spPr bwMode="auto">
                <a:xfrm>
                  <a:off x="288926" y="2795589"/>
                  <a:ext cx="93663" cy="92075"/>
                </a:xfrm>
                <a:custGeom>
                  <a:avLst/>
                  <a:gdLst>
                    <a:gd name="T0" fmla="*/ 50 w 81"/>
                    <a:gd name="T1" fmla="*/ 5 h 80"/>
                    <a:gd name="T2" fmla="*/ 5 w 81"/>
                    <a:gd name="T3" fmla="*/ 49 h 80"/>
                    <a:gd name="T4" fmla="*/ 8 w 81"/>
                    <a:gd name="T5" fmla="*/ 72 h 80"/>
                    <a:gd name="T6" fmla="*/ 31 w 81"/>
                    <a:gd name="T7" fmla="*/ 75 h 80"/>
                    <a:gd name="T8" fmla="*/ 75 w 81"/>
                    <a:gd name="T9" fmla="*/ 30 h 80"/>
                    <a:gd name="T10" fmla="*/ 72 w 81"/>
                    <a:gd name="T11" fmla="*/ 8 h 80"/>
                    <a:gd name="T12" fmla="*/ 50 w 81"/>
                    <a:gd name="T13" fmla="*/ 5 h 80"/>
                  </a:gdLst>
                  <a:ahLst/>
                  <a:cxnLst>
                    <a:cxn ang="0">
                      <a:pos x="T0" y="T1"/>
                    </a:cxn>
                    <a:cxn ang="0">
                      <a:pos x="T2" y="T3"/>
                    </a:cxn>
                    <a:cxn ang="0">
                      <a:pos x="T4" y="T5"/>
                    </a:cxn>
                    <a:cxn ang="0">
                      <a:pos x="T6" y="T7"/>
                    </a:cxn>
                    <a:cxn ang="0">
                      <a:pos x="T8" y="T9"/>
                    </a:cxn>
                    <a:cxn ang="0">
                      <a:pos x="T10" y="T11"/>
                    </a:cxn>
                    <a:cxn ang="0">
                      <a:pos x="T12" y="T13"/>
                    </a:cxn>
                  </a:cxnLst>
                  <a:rect l="0" t="0" r="r" b="b"/>
                  <a:pathLst>
                    <a:path w="81" h="80">
                      <a:moveTo>
                        <a:pt x="50" y="5"/>
                      </a:moveTo>
                      <a:cubicBezTo>
                        <a:pt x="5" y="49"/>
                        <a:pt x="5" y="49"/>
                        <a:pt x="5" y="49"/>
                      </a:cubicBezTo>
                      <a:cubicBezTo>
                        <a:pt x="0" y="55"/>
                        <a:pt x="1" y="65"/>
                        <a:pt x="8" y="72"/>
                      </a:cubicBezTo>
                      <a:cubicBezTo>
                        <a:pt x="15" y="79"/>
                        <a:pt x="25" y="80"/>
                        <a:pt x="31" y="75"/>
                      </a:cubicBezTo>
                      <a:cubicBezTo>
                        <a:pt x="75" y="30"/>
                        <a:pt x="75" y="30"/>
                        <a:pt x="75" y="30"/>
                      </a:cubicBezTo>
                      <a:cubicBezTo>
                        <a:pt x="81" y="25"/>
                        <a:pt x="79" y="15"/>
                        <a:pt x="72" y="8"/>
                      </a:cubicBezTo>
                      <a:cubicBezTo>
                        <a:pt x="65" y="1"/>
                        <a:pt x="55" y="0"/>
                        <a:pt x="50"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23" tIns="45711" rIns="91423" bIns="45711" numCol="1" anchor="t" anchorCtr="0" compatLnSpc="1"/>
                <a:lstStyle/>
                <a:p>
                  <a:endParaRPr lang="zh-CN" altLang="en-US"/>
                </a:p>
              </p:txBody>
            </p:sp>
            <p:sp>
              <p:nvSpPr>
                <p:cNvPr id="107" name="Freeform 577"/>
                <p:cNvSpPr/>
                <p:nvPr/>
              </p:nvSpPr>
              <p:spPr bwMode="auto">
                <a:xfrm>
                  <a:off x="449263" y="2795589"/>
                  <a:ext cx="95250" cy="93663"/>
                </a:xfrm>
                <a:custGeom>
                  <a:avLst/>
                  <a:gdLst>
                    <a:gd name="T0" fmla="*/ 31 w 81"/>
                    <a:gd name="T1" fmla="*/ 5 h 81"/>
                    <a:gd name="T2" fmla="*/ 9 w 81"/>
                    <a:gd name="T3" fmla="*/ 8 h 81"/>
                    <a:gd name="T4" fmla="*/ 6 w 81"/>
                    <a:gd name="T5" fmla="*/ 31 h 81"/>
                    <a:gd name="T6" fmla="*/ 50 w 81"/>
                    <a:gd name="T7" fmla="*/ 75 h 81"/>
                    <a:gd name="T8" fmla="*/ 73 w 81"/>
                    <a:gd name="T9" fmla="*/ 72 h 81"/>
                    <a:gd name="T10" fmla="*/ 76 w 81"/>
                    <a:gd name="T11" fmla="*/ 50 h 81"/>
                    <a:gd name="T12" fmla="*/ 31 w 81"/>
                    <a:gd name="T13" fmla="*/ 5 h 81"/>
                  </a:gdLst>
                  <a:ahLst/>
                  <a:cxnLst>
                    <a:cxn ang="0">
                      <a:pos x="T0" y="T1"/>
                    </a:cxn>
                    <a:cxn ang="0">
                      <a:pos x="T2" y="T3"/>
                    </a:cxn>
                    <a:cxn ang="0">
                      <a:pos x="T4" y="T5"/>
                    </a:cxn>
                    <a:cxn ang="0">
                      <a:pos x="T6" y="T7"/>
                    </a:cxn>
                    <a:cxn ang="0">
                      <a:pos x="T8" y="T9"/>
                    </a:cxn>
                    <a:cxn ang="0">
                      <a:pos x="T10" y="T11"/>
                    </a:cxn>
                    <a:cxn ang="0">
                      <a:pos x="T12" y="T13"/>
                    </a:cxn>
                  </a:cxnLst>
                  <a:rect l="0" t="0" r="r" b="b"/>
                  <a:pathLst>
                    <a:path w="81" h="81">
                      <a:moveTo>
                        <a:pt x="31" y="5"/>
                      </a:moveTo>
                      <a:cubicBezTo>
                        <a:pt x="26" y="0"/>
                        <a:pt x="16" y="1"/>
                        <a:pt x="9" y="8"/>
                      </a:cubicBezTo>
                      <a:cubicBezTo>
                        <a:pt x="1" y="15"/>
                        <a:pt x="0" y="25"/>
                        <a:pt x="6" y="31"/>
                      </a:cubicBezTo>
                      <a:cubicBezTo>
                        <a:pt x="50" y="75"/>
                        <a:pt x="50" y="75"/>
                        <a:pt x="50" y="75"/>
                      </a:cubicBezTo>
                      <a:cubicBezTo>
                        <a:pt x="55" y="81"/>
                        <a:pt x="66" y="79"/>
                        <a:pt x="73" y="72"/>
                      </a:cubicBezTo>
                      <a:cubicBezTo>
                        <a:pt x="80" y="65"/>
                        <a:pt x="81" y="55"/>
                        <a:pt x="76" y="50"/>
                      </a:cubicBezTo>
                      <a:lnTo>
                        <a:pt x="31" y="5"/>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23" tIns="45711" rIns="91423" bIns="45711" numCol="1" anchor="t" anchorCtr="0" compatLnSpc="1"/>
                <a:lstStyle/>
                <a:p>
                  <a:endParaRPr lang="zh-CN" altLang="en-US"/>
                </a:p>
              </p:txBody>
            </p:sp>
            <p:sp>
              <p:nvSpPr>
                <p:cNvPr id="108" name="Freeform 578"/>
                <p:cNvSpPr/>
                <p:nvPr/>
              </p:nvSpPr>
              <p:spPr bwMode="auto">
                <a:xfrm>
                  <a:off x="288926" y="2633664"/>
                  <a:ext cx="92075" cy="93663"/>
                </a:xfrm>
                <a:custGeom>
                  <a:avLst/>
                  <a:gdLst>
                    <a:gd name="T0" fmla="*/ 50 w 80"/>
                    <a:gd name="T1" fmla="*/ 76 h 81"/>
                    <a:gd name="T2" fmla="*/ 72 w 80"/>
                    <a:gd name="T3" fmla="*/ 73 h 81"/>
                    <a:gd name="T4" fmla="*/ 75 w 80"/>
                    <a:gd name="T5" fmla="*/ 50 h 81"/>
                    <a:gd name="T6" fmla="*/ 30 w 80"/>
                    <a:gd name="T7" fmla="*/ 6 h 81"/>
                    <a:gd name="T8" fmla="*/ 8 w 80"/>
                    <a:gd name="T9" fmla="*/ 9 h 81"/>
                    <a:gd name="T10" fmla="*/ 5 w 80"/>
                    <a:gd name="T11" fmla="*/ 31 h 81"/>
                    <a:gd name="T12" fmla="*/ 50 w 80"/>
                    <a:gd name="T13" fmla="*/ 76 h 81"/>
                  </a:gdLst>
                  <a:ahLst/>
                  <a:cxnLst>
                    <a:cxn ang="0">
                      <a:pos x="T0" y="T1"/>
                    </a:cxn>
                    <a:cxn ang="0">
                      <a:pos x="T2" y="T3"/>
                    </a:cxn>
                    <a:cxn ang="0">
                      <a:pos x="T4" y="T5"/>
                    </a:cxn>
                    <a:cxn ang="0">
                      <a:pos x="T6" y="T7"/>
                    </a:cxn>
                    <a:cxn ang="0">
                      <a:pos x="T8" y="T9"/>
                    </a:cxn>
                    <a:cxn ang="0">
                      <a:pos x="T10" y="T11"/>
                    </a:cxn>
                    <a:cxn ang="0">
                      <a:pos x="T12" y="T13"/>
                    </a:cxn>
                  </a:cxnLst>
                  <a:rect l="0" t="0" r="r" b="b"/>
                  <a:pathLst>
                    <a:path w="80" h="81">
                      <a:moveTo>
                        <a:pt x="50" y="76"/>
                      </a:moveTo>
                      <a:cubicBezTo>
                        <a:pt x="55" y="81"/>
                        <a:pt x="65" y="80"/>
                        <a:pt x="72" y="73"/>
                      </a:cubicBezTo>
                      <a:cubicBezTo>
                        <a:pt x="79" y="66"/>
                        <a:pt x="80" y="56"/>
                        <a:pt x="75" y="50"/>
                      </a:cubicBezTo>
                      <a:cubicBezTo>
                        <a:pt x="30" y="6"/>
                        <a:pt x="30" y="6"/>
                        <a:pt x="30" y="6"/>
                      </a:cubicBezTo>
                      <a:cubicBezTo>
                        <a:pt x="25" y="0"/>
                        <a:pt x="15" y="2"/>
                        <a:pt x="8" y="9"/>
                      </a:cubicBezTo>
                      <a:cubicBezTo>
                        <a:pt x="1" y="16"/>
                        <a:pt x="0" y="26"/>
                        <a:pt x="5" y="31"/>
                      </a:cubicBezTo>
                      <a:lnTo>
                        <a:pt x="50" y="7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23" tIns="45711" rIns="91423" bIns="45711" numCol="1" anchor="t" anchorCtr="0" compatLnSpc="1"/>
                <a:lstStyle/>
                <a:p>
                  <a:endParaRPr lang="zh-CN" altLang="en-US"/>
                </a:p>
              </p:txBody>
            </p:sp>
          </p:grpSp>
        </p:grpSp>
        <p:grpSp>
          <p:nvGrpSpPr>
            <p:cNvPr id="109" name="组合 108"/>
            <p:cNvGrpSpPr/>
            <p:nvPr/>
          </p:nvGrpSpPr>
          <p:grpSpPr>
            <a:xfrm>
              <a:off x="8819405" y="4900760"/>
              <a:ext cx="254000" cy="333375"/>
              <a:chOff x="8975726" y="2595564"/>
              <a:chExt cx="254000" cy="333375"/>
            </a:xfrm>
            <a:solidFill>
              <a:schemeClr val="bg1">
                <a:lumMod val="65000"/>
              </a:schemeClr>
            </a:solidFill>
          </p:grpSpPr>
          <p:sp>
            <p:nvSpPr>
              <p:cNvPr id="110" name="Freeform 642"/>
              <p:cNvSpPr/>
              <p:nvPr/>
            </p:nvSpPr>
            <p:spPr bwMode="auto">
              <a:xfrm>
                <a:off x="8975726" y="2703514"/>
                <a:ext cx="254000" cy="225425"/>
              </a:xfrm>
              <a:custGeom>
                <a:avLst/>
                <a:gdLst>
                  <a:gd name="T0" fmla="*/ 177 w 218"/>
                  <a:gd name="T1" fmla="*/ 1 h 195"/>
                  <a:gd name="T2" fmla="*/ 158 w 218"/>
                  <a:gd name="T3" fmla="*/ 20 h 195"/>
                  <a:gd name="T4" fmla="*/ 191 w 218"/>
                  <a:gd name="T5" fmla="*/ 86 h 195"/>
                  <a:gd name="T6" fmla="*/ 109 w 218"/>
                  <a:gd name="T7" fmla="*/ 167 h 195"/>
                  <a:gd name="T8" fmla="*/ 28 w 218"/>
                  <a:gd name="T9" fmla="*/ 86 h 195"/>
                  <a:gd name="T10" fmla="*/ 61 w 218"/>
                  <a:gd name="T11" fmla="*/ 20 h 195"/>
                  <a:gd name="T12" fmla="*/ 42 w 218"/>
                  <a:gd name="T13" fmla="*/ 0 h 195"/>
                  <a:gd name="T14" fmla="*/ 0 w 218"/>
                  <a:gd name="T15" fmla="*/ 86 h 195"/>
                  <a:gd name="T16" fmla="*/ 109 w 218"/>
                  <a:gd name="T17" fmla="*/ 195 h 195"/>
                  <a:gd name="T18" fmla="*/ 218 w 218"/>
                  <a:gd name="T19" fmla="*/ 86 h 195"/>
                  <a:gd name="T20" fmla="*/ 177 w 218"/>
                  <a:gd name="T21" fmla="*/ 1 h 1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18" h="195">
                    <a:moveTo>
                      <a:pt x="177" y="1"/>
                    </a:moveTo>
                    <a:cubicBezTo>
                      <a:pt x="158" y="20"/>
                      <a:pt x="158" y="20"/>
                      <a:pt x="158" y="20"/>
                    </a:cubicBezTo>
                    <a:cubicBezTo>
                      <a:pt x="178" y="35"/>
                      <a:pt x="191" y="59"/>
                      <a:pt x="191" y="86"/>
                    </a:cubicBezTo>
                    <a:cubicBezTo>
                      <a:pt x="191" y="131"/>
                      <a:pt x="154" y="167"/>
                      <a:pt x="109" y="167"/>
                    </a:cubicBezTo>
                    <a:cubicBezTo>
                      <a:pt x="64" y="167"/>
                      <a:pt x="28" y="131"/>
                      <a:pt x="28" y="86"/>
                    </a:cubicBezTo>
                    <a:cubicBezTo>
                      <a:pt x="28" y="59"/>
                      <a:pt x="41" y="35"/>
                      <a:pt x="61" y="20"/>
                    </a:cubicBezTo>
                    <a:cubicBezTo>
                      <a:pt x="42" y="0"/>
                      <a:pt x="42" y="0"/>
                      <a:pt x="42" y="0"/>
                    </a:cubicBezTo>
                    <a:cubicBezTo>
                      <a:pt x="17" y="20"/>
                      <a:pt x="0" y="51"/>
                      <a:pt x="0" y="86"/>
                    </a:cubicBezTo>
                    <a:cubicBezTo>
                      <a:pt x="0" y="146"/>
                      <a:pt x="49" y="195"/>
                      <a:pt x="109" y="195"/>
                    </a:cubicBezTo>
                    <a:cubicBezTo>
                      <a:pt x="169" y="195"/>
                      <a:pt x="218" y="146"/>
                      <a:pt x="218" y="86"/>
                    </a:cubicBezTo>
                    <a:cubicBezTo>
                      <a:pt x="218" y="51"/>
                      <a:pt x="202" y="20"/>
                      <a:pt x="177"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23" tIns="45711" rIns="91423" bIns="45711" numCol="1" anchor="t" anchorCtr="0" compatLnSpc="1"/>
              <a:lstStyle/>
              <a:p>
                <a:endParaRPr lang="zh-CN" altLang="en-US"/>
              </a:p>
            </p:txBody>
          </p:sp>
          <p:sp>
            <p:nvSpPr>
              <p:cNvPr id="111" name="Freeform 643"/>
              <p:cNvSpPr/>
              <p:nvPr/>
            </p:nvSpPr>
            <p:spPr bwMode="auto">
              <a:xfrm>
                <a:off x="9031288" y="2595564"/>
                <a:ext cx="144463" cy="201613"/>
              </a:xfrm>
              <a:custGeom>
                <a:avLst/>
                <a:gdLst>
                  <a:gd name="T0" fmla="*/ 56 w 91"/>
                  <a:gd name="T1" fmla="*/ 127 h 127"/>
                  <a:gd name="T2" fmla="*/ 56 w 91"/>
                  <a:gd name="T3" fmla="*/ 102 h 127"/>
                  <a:gd name="T4" fmla="*/ 56 w 91"/>
                  <a:gd name="T5" fmla="*/ 51 h 127"/>
                  <a:gd name="T6" fmla="*/ 91 w 91"/>
                  <a:gd name="T7" fmla="*/ 51 h 127"/>
                  <a:gd name="T8" fmla="*/ 45 w 91"/>
                  <a:gd name="T9" fmla="*/ 0 h 127"/>
                  <a:gd name="T10" fmla="*/ 0 w 91"/>
                  <a:gd name="T11" fmla="*/ 51 h 127"/>
                  <a:gd name="T12" fmla="*/ 35 w 91"/>
                  <a:gd name="T13" fmla="*/ 51 h 127"/>
                  <a:gd name="T14" fmla="*/ 35 w 91"/>
                  <a:gd name="T15" fmla="*/ 106 h 127"/>
                  <a:gd name="T16" fmla="*/ 35 w 91"/>
                  <a:gd name="T17" fmla="*/ 127 h 127"/>
                  <a:gd name="T18" fmla="*/ 56 w 91"/>
                  <a:gd name="T19" fmla="*/ 127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1" h="127">
                    <a:moveTo>
                      <a:pt x="56" y="127"/>
                    </a:moveTo>
                    <a:lnTo>
                      <a:pt x="56" y="102"/>
                    </a:lnTo>
                    <a:lnTo>
                      <a:pt x="56" y="51"/>
                    </a:lnTo>
                    <a:lnTo>
                      <a:pt x="91" y="51"/>
                    </a:lnTo>
                    <a:lnTo>
                      <a:pt x="45" y="0"/>
                    </a:lnTo>
                    <a:lnTo>
                      <a:pt x="0" y="51"/>
                    </a:lnTo>
                    <a:lnTo>
                      <a:pt x="35" y="51"/>
                    </a:lnTo>
                    <a:lnTo>
                      <a:pt x="35" y="106"/>
                    </a:lnTo>
                    <a:lnTo>
                      <a:pt x="35" y="127"/>
                    </a:lnTo>
                    <a:lnTo>
                      <a:pt x="56" y="127"/>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23" tIns="45711" rIns="91423" bIns="45711" numCol="1" anchor="t" anchorCtr="0" compatLnSpc="1"/>
              <a:lstStyle/>
              <a:p>
                <a:endParaRPr lang="zh-CN" altLang="en-US"/>
              </a:p>
            </p:txBody>
          </p:sp>
        </p:grpSp>
        <p:grpSp>
          <p:nvGrpSpPr>
            <p:cNvPr id="112" name="组合 111"/>
            <p:cNvGrpSpPr/>
            <p:nvPr/>
          </p:nvGrpSpPr>
          <p:grpSpPr>
            <a:xfrm>
              <a:off x="10048303" y="4901396"/>
              <a:ext cx="249238" cy="334963"/>
              <a:chOff x="6973889" y="4598989"/>
              <a:chExt cx="249238" cy="334963"/>
            </a:xfrm>
            <a:solidFill>
              <a:schemeClr val="bg1">
                <a:lumMod val="65000"/>
              </a:schemeClr>
            </a:solidFill>
          </p:grpSpPr>
          <p:sp>
            <p:nvSpPr>
              <p:cNvPr id="113" name="Freeform 795"/>
              <p:cNvSpPr>
                <a:spLocks noEditPoints="1"/>
              </p:cNvSpPr>
              <p:nvPr/>
            </p:nvSpPr>
            <p:spPr bwMode="auto">
              <a:xfrm>
                <a:off x="6973889" y="4598989"/>
                <a:ext cx="249238" cy="334963"/>
              </a:xfrm>
              <a:custGeom>
                <a:avLst/>
                <a:gdLst>
                  <a:gd name="T0" fmla="*/ 191 w 214"/>
                  <a:gd name="T1" fmla="*/ 20 h 289"/>
                  <a:gd name="T2" fmla="*/ 178 w 214"/>
                  <a:gd name="T3" fmla="*/ 20 h 289"/>
                  <a:gd name="T4" fmla="*/ 178 w 214"/>
                  <a:gd name="T5" fmla="*/ 11 h 289"/>
                  <a:gd name="T6" fmla="*/ 167 w 214"/>
                  <a:gd name="T7" fmla="*/ 0 h 289"/>
                  <a:gd name="T8" fmla="*/ 155 w 214"/>
                  <a:gd name="T9" fmla="*/ 11 h 289"/>
                  <a:gd name="T10" fmla="*/ 155 w 214"/>
                  <a:gd name="T11" fmla="*/ 20 h 289"/>
                  <a:gd name="T12" fmla="*/ 118 w 214"/>
                  <a:gd name="T13" fmla="*/ 20 h 289"/>
                  <a:gd name="T14" fmla="*/ 118 w 214"/>
                  <a:gd name="T15" fmla="*/ 11 h 289"/>
                  <a:gd name="T16" fmla="*/ 107 w 214"/>
                  <a:gd name="T17" fmla="*/ 0 h 289"/>
                  <a:gd name="T18" fmla="*/ 96 w 214"/>
                  <a:gd name="T19" fmla="*/ 11 h 289"/>
                  <a:gd name="T20" fmla="*/ 96 w 214"/>
                  <a:gd name="T21" fmla="*/ 20 h 289"/>
                  <a:gd name="T22" fmla="*/ 59 w 214"/>
                  <a:gd name="T23" fmla="*/ 20 h 289"/>
                  <a:gd name="T24" fmla="*/ 59 w 214"/>
                  <a:gd name="T25" fmla="*/ 11 h 289"/>
                  <a:gd name="T26" fmla="*/ 48 w 214"/>
                  <a:gd name="T27" fmla="*/ 0 h 289"/>
                  <a:gd name="T28" fmla="*/ 36 w 214"/>
                  <a:gd name="T29" fmla="*/ 11 h 289"/>
                  <a:gd name="T30" fmla="*/ 36 w 214"/>
                  <a:gd name="T31" fmla="*/ 20 h 289"/>
                  <a:gd name="T32" fmla="*/ 24 w 214"/>
                  <a:gd name="T33" fmla="*/ 20 h 289"/>
                  <a:gd name="T34" fmla="*/ 0 w 214"/>
                  <a:gd name="T35" fmla="*/ 43 h 289"/>
                  <a:gd name="T36" fmla="*/ 0 w 214"/>
                  <a:gd name="T37" fmla="*/ 266 h 289"/>
                  <a:gd name="T38" fmla="*/ 24 w 214"/>
                  <a:gd name="T39" fmla="*/ 289 h 289"/>
                  <a:gd name="T40" fmla="*/ 191 w 214"/>
                  <a:gd name="T41" fmla="*/ 289 h 289"/>
                  <a:gd name="T42" fmla="*/ 214 w 214"/>
                  <a:gd name="T43" fmla="*/ 266 h 289"/>
                  <a:gd name="T44" fmla="*/ 214 w 214"/>
                  <a:gd name="T45" fmla="*/ 43 h 289"/>
                  <a:gd name="T46" fmla="*/ 191 w 214"/>
                  <a:gd name="T47" fmla="*/ 20 h 289"/>
                  <a:gd name="T48" fmla="*/ 191 w 214"/>
                  <a:gd name="T49" fmla="*/ 264 h 289"/>
                  <a:gd name="T50" fmla="*/ 23 w 214"/>
                  <a:gd name="T51" fmla="*/ 264 h 289"/>
                  <a:gd name="T52" fmla="*/ 23 w 214"/>
                  <a:gd name="T53" fmla="*/ 45 h 289"/>
                  <a:gd name="T54" fmla="*/ 36 w 214"/>
                  <a:gd name="T55" fmla="*/ 45 h 289"/>
                  <a:gd name="T56" fmla="*/ 36 w 214"/>
                  <a:gd name="T57" fmla="*/ 52 h 289"/>
                  <a:gd name="T58" fmla="*/ 48 w 214"/>
                  <a:gd name="T59" fmla="*/ 63 h 289"/>
                  <a:gd name="T60" fmla="*/ 59 w 214"/>
                  <a:gd name="T61" fmla="*/ 52 h 289"/>
                  <a:gd name="T62" fmla="*/ 59 w 214"/>
                  <a:gd name="T63" fmla="*/ 45 h 289"/>
                  <a:gd name="T64" fmla="*/ 96 w 214"/>
                  <a:gd name="T65" fmla="*/ 45 h 289"/>
                  <a:gd name="T66" fmla="*/ 96 w 214"/>
                  <a:gd name="T67" fmla="*/ 52 h 289"/>
                  <a:gd name="T68" fmla="*/ 107 w 214"/>
                  <a:gd name="T69" fmla="*/ 63 h 289"/>
                  <a:gd name="T70" fmla="*/ 118 w 214"/>
                  <a:gd name="T71" fmla="*/ 52 h 289"/>
                  <a:gd name="T72" fmla="*/ 118 w 214"/>
                  <a:gd name="T73" fmla="*/ 45 h 289"/>
                  <a:gd name="T74" fmla="*/ 155 w 214"/>
                  <a:gd name="T75" fmla="*/ 45 h 289"/>
                  <a:gd name="T76" fmla="*/ 155 w 214"/>
                  <a:gd name="T77" fmla="*/ 52 h 289"/>
                  <a:gd name="T78" fmla="*/ 167 w 214"/>
                  <a:gd name="T79" fmla="*/ 63 h 289"/>
                  <a:gd name="T80" fmla="*/ 178 w 214"/>
                  <a:gd name="T81" fmla="*/ 52 h 289"/>
                  <a:gd name="T82" fmla="*/ 178 w 214"/>
                  <a:gd name="T83" fmla="*/ 45 h 289"/>
                  <a:gd name="T84" fmla="*/ 191 w 214"/>
                  <a:gd name="T85" fmla="*/ 45 h 289"/>
                  <a:gd name="T86" fmla="*/ 191 w 214"/>
                  <a:gd name="T87" fmla="*/ 264 h 2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14" h="289">
                    <a:moveTo>
                      <a:pt x="191" y="20"/>
                    </a:moveTo>
                    <a:cubicBezTo>
                      <a:pt x="178" y="20"/>
                      <a:pt x="178" y="20"/>
                      <a:pt x="178" y="20"/>
                    </a:cubicBezTo>
                    <a:cubicBezTo>
                      <a:pt x="178" y="11"/>
                      <a:pt x="178" y="11"/>
                      <a:pt x="178" y="11"/>
                    </a:cubicBezTo>
                    <a:cubicBezTo>
                      <a:pt x="178" y="5"/>
                      <a:pt x="173" y="0"/>
                      <a:pt x="167" y="0"/>
                    </a:cubicBezTo>
                    <a:cubicBezTo>
                      <a:pt x="160" y="0"/>
                      <a:pt x="155" y="5"/>
                      <a:pt x="155" y="11"/>
                    </a:cubicBezTo>
                    <a:cubicBezTo>
                      <a:pt x="155" y="20"/>
                      <a:pt x="155" y="20"/>
                      <a:pt x="155" y="20"/>
                    </a:cubicBezTo>
                    <a:cubicBezTo>
                      <a:pt x="118" y="20"/>
                      <a:pt x="118" y="20"/>
                      <a:pt x="118" y="20"/>
                    </a:cubicBezTo>
                    <a:cubicBezTo>
                      <a:pt x="118" y="11"/>
                      <a:pt x="118" y="11"/>
                      <a:pt x="118" y="11"/>
                    </a:cubicBezTo>
                    <a:cubicBezTo>
                      <a:pt x="118" y="5"/>
                      <a:pt x="113" y="0"/>
                      <a:pt x="107" y="0"/>
                    </a:cubicBezTo>
                    <a:cubicBezTo>
                      <a:pt x="101" y="0"/>
                      <a:pt x="96" y="5"/>
                      <a:pt x="96" y="11"/>
                    </a:cubicBezTo>
                    <a:cubicBezTo>
                      <a:pt x="96" y="20"/>
                      <a:pt x="96" y="20"/>
                      <a:pt x="96" y="20"/>
                    </a:cubicBezTo>
                    <a:cubicBezTo>
                      <a:pt x="59" y="20"/>
                      <a:pt x="59" y="20"/>
                      <a:pt x="59" y="20"/>
                    </a:cubicBezTo>
                    <a:cubicBezTo>
                      <a:pt x="59" y="11"/>
                      <a:pt x="59" y="11"/>
                      <a:pt x="59" y="11"/>
                    </a:cubicBezTo>
                    <a:cubicBezTo>
                      <a:pt x="59" y="5"/>
                      <a:pt x="54" y="0"/>
                      <a:pt x="48" y="0"/>
                    </a:cubicBezTo>
                    <a:cubicBezTo>
                      <a:pt x="41" y="0"/>
                      <a:pt x="36" y="5"/>
                      <a:pt x="36" y="11"/>
                    </a:cubicBezTo>
                    <a:cubicBezTo>
                      <a:pt x="36" y="20"/>
                      <a:pt x="36" y="20"/>
                      <a:pt x="36" y="20"/>
                    </a:cubicBezTo>
                    <a:cubicBezTo>
                      <a:pt x="24" y="20"/>
                      <a:pt x="24" y="20"/>
                      <a:pt x="24" y="20"/>
                    </a:cubicBezTo>
                    <a:cubicBezTo>
                      <a:pt x="11" y="20"/>
                      <a:pt x="0" y="30"/>
                      <a:pt x="0" y="43"/>
                    </a:cubicBezTo>
                    <a:cubicBezTo>
                      <a:pt x="0" y="266"/>
                      <a:pt x="0" y="266"/>
                      <a:pt x="0" y="266"/>
                    </a:cubicBezTo>
                    <a:cubicBezTo>
                      <a:pt x="0" y="278"/>
                      <a:pt x="11" y="289"/>
                      <a:pt x="24" y="289"/>
                    </a:cubicBezTo>
                    <a:cubicBezTo>
                      <a:pt x="191" y="289"/>
                      <a:pt x="191" y="289"/>
                      <a:pt x="191" y="289"/>
                    </a:cubicBezTo>
                    <a:cubicBezTo>
                      <a:pt x="204" y="289"/>
                      <a:pt x="214" y="278"/>
                      <a:pt x="214" y="266"/>
                    </a:cubicBezTo>
                    <a:cubicBezTo>
                      <a:pt x="214" y="43"/>
                      <a:pt x="214" y="43"/>
                      <a:pt x="214" y="43"/>
                    </a:cubicBezTo>
                    <a:cubicBezTo>
                      <a:pt x="214" y="30"/>
                      <a:pt x="204" y="20"/>
                      <a:pt x="191" y="20"/>
                    </a:cubicBezTo>
                    <a:close/>
                    <a:moveTo>
                      <a:pt x="191" y="264"/>
                    </a:moveTo>
                    <a:cubicBezTo>
                      <a:pt x="23" y="264"/>
                      <a:pt x="23" y="264"/>
                      <a:pt x="23" y="264"/>
                    </a:cubicBezTo>
                    <a:cubicBezTo>
                      <a:pt x="23" y="45"/>
                      <a:pt x="23" y="45"/>
                      <a:pt x="23" y="45"/>
                    </a:cubicBezTo>
                    <a:cubicBezTo>
                      <a:pt x="36" y="45"/>
                      <a:pt x="36" y="45"/>
                      <a:pt x="36" y="45"/>
                    </a:cubicBezTo>
                    <a:cubicBezTo>
                      <a:pt x="36" y="52"/>
                      <a:pt x="36" y="52"/>
                      <a:pt x="36" y="52"/>
                    </a:cubicBezTo>
                    <a:cubicBezTo>
                      <a:pt x="36" y="58"/>
                      <a:pt x="41" y="63"/>
                      <a:pt x="48" y="63"/>
                    </a:cubicBezTo>
                    <a:cubicBezTo>
                      <a:pt x="54" y="63"/>
                      <a:pt x="59" y="58"/>
                      <a:pt x="59" y="52"/>
                    </a:cubicBezTo>
                    <a:cubicBezTo>
                      <a:pt x="59" y="45"/>
                      <a:pt x="59" y="45"/>
                      <a:pt x="59" y="45"/>
                    </a:cubicBezTo>
                    <a:cubicBezTo>
                      <a:pt x="96" y="45"/>
                      <a:pt x="96" y="45"/>
                      <a:pt x="96" y="45"/>
                    </a:cubicBezTo>
                    <a:cubicBezTo>
                      <a:pt x="96" y="52"/>
                      <a:pt x="96" y="52"/>
                      <a:pt x="96" y="52"/>
                    </a:cubicBezTo>
                    <a:cubicBezTo>
                      <a:pt x="96" y="58"/>
                      <a:pt x="101" y="63"/>
                      <a:pt x="107" y="63"/>
                    </a:cubicBezTo>
                    <a:cubicBezTo>
                      <a:pt x="113" y="63"/>
                      <a:pt x="118" y="58"/>
                      <a:pt x="118" y="52"/>
                    </a:cubicBezTo>
                    <a:cubicBezTo>
                      <a:pt x="118" y="45"/>
                      <a:pt x="118" y="45"/>
                      <a:pt x="118" y="45"/>
                    </a:cubicBezTo>
                    <a:cubicBezTo>
                      <a:pt x="155" y="45"/>
                      <a:pt x="155" y="45"/>
                      <a:pt x="155" y="45"/>
                    </a:cubicBezTo>
                    <a:cubicBezTo>
                      <a:pt x="155" y="52"/>
                      <a:pt x="155" y="52"/>
                      <a:pt x="155" y="52"/>
                    </a:cubicBezTo>
                    <a:cubicBezTo>
                      <a:pt x="155" y="58"/>
                      <a:pt x="160" y="63"/>
                      <a:pt x="167" y="63"/>
                    </a:cubicBezTo>
                    <a:cubicBezTo>
                      <a:pt x="173" y="63"/>
                      <a:pt x="178" y="58"/>
                      <a:pt x="178" y="52"/>
                    </a:cubicBezTo>
                    <a:cubicBezTo>
                      <a:pt x="178" y="45"/>
                      <a:pt x="178" y="45"/>
                      <a:pt x="178" y="45"/>
                    </a:cubicBezTo>
                    <a:cubicBezTo>
                      <a:pt x="191" y="45"/>
                      <a:pt x="191" y="45"/>
                      <a:pt x="191" y="45"/>
                    </a:cubicBezTo>
                    <a:lnTo>
                      <a:pt x="191" y="26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23" tIns="45711" rIns="91423" bIns="45711" numCol="1" anchor="t" anchorCtr="0" compatLnSpc="1"/>
              <a:lstStyle/>
              <a:p>
                <a:endParaRPr lang="zh-CN" altLang="en-US"/>
              </a:p>
            </p:txBody>
          </p:sp>
          <p:sp>
            <p:nvSpPr>
              <p:cNvPr id="114" name="Rectangle 796"/>
              <p:cNvSpPr>
                <a:spLocks noChangeArrowheads="1"/>
              </p:cNvSpPr>
              <p:nvPr/>
            </p:nvSpPr>
            <p:spPr bwMode="auto">
              <a:xfrm>
                <a:off x="7029451" y="4705351"/>
                <a:ext cx="138113" cy="19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23" tIns="45711" rIns="91423" bIns="45711" numCol="1" anchor="t" anchorCtr="0" compatLnSpc="1"/>
              <a:lstStyle/>
              <a:p>
                <a:endParaRPr lang="zh-CN" altLang="en-US"/>
              </a:p>
            </p:txBody>
          </p:sp>
          <p:sp>
            <p:nvSpPr>
              <p:cNvPr id="115" name="Rectangle 797"/>
              <p:cNvSpPr>
                <a:spLocks noChangeArrowheads="1"/>
              </p:cNvSpPr>
              <p:nvPr/>
            </p:nvSpPr>
            <p:spPr bwMode="auto">
              <a:xfrm>
                <a:off x="7029451" y="4752976"/>
                <a:ext cx="138113" cy="19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23" tIns="45711" rIns="91423" bIns="45711" numCol="1" anchor="t" anchorCtr="0" compatLnSpc="1"/>
              <a:lstStyle/>
              <a:p>
                <a:endParaRPr lang="zh-CN" altLang="en-US"/>
              </a:p>
            </p:txBody>
          </p:sp>
          <p:sp>
            <p:nvSpPr>
              <p:cNvPr id="116" name="Rectangle 798"/>
              <p:cNvSpPr>
                <a:spLocks noChangeArrowheads="1"/>
              </p:cNvSpPr>
              <p:nvPr/>
            </p:nvSpPr>
            <p:spPr bwMode="auto">
              <a:xfrm>
                <a:off x="7029451" y="4800601"/>
                <a:ext cx="138113" cy="19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23" tIns="45711" rIns="91423" bIns="45711" numCol="1" anchor="t" anchorCtr="0" compatLnSpc="1"/>
              <a:lstStyle/>
              <a:p>
                <a:endParaRPr lang="zh-CN" altLang="en-US"/>
              </a:p>
            </p:txBody>
          </p:sp>
          <p:sp>
            <p:nvSpPr>
              <p:cNvPr id="117" name="Rectangle 799"/>
              <p:cNvSpPr>
                <a:spLocks noChangeArrowheads="1"/>
              </p:cNvSpPr>
              <p:nvPr/>
            </p:nvSpPr>
            <p:spPr bwMode="auto">
              <a:xfrm>
                <a:off x="7029451" y="4848226"/>
                <a:ext cx="138113" cy="1746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23" tIns="45711" rIns="91423" bIns="45711" numCol="1" anchor="t" anchorCtr="0" compatLnSpc="1"/>
              <a:lstStyle/>
              <a:p>
                <a:endParaRPr lang="zh-CN" altLang="en-US"/>
              </a:p>
            </p:txBody>
          </p:sp>
        </p:grpSp>
      </p:grpSp>
      <p:grpSp>
        <p:nvGrpSpPr>
          <p:cNvPr id="72" name="组合 24"/>
          <p:cNvGrpSpPr/>
          <p:nvPr/>
        </p:nvGrpSpPr>
        <p:grpSpPr bwMode="auto">
          <a:xfrm>
            <a:off x="3360202" y="1575513"/>
            <a:ext cx="1190062" cy="1191026"/>
            <a:chOff x="2848131" y="1860029"/>
            <a:chExt cx="3807502" cy="3807502"/>
          </a:xfrm>
        </p:grpSpPr>
        <p:sp>
          <p:nvSpPr>
            <p:cNvPr id="74" name="椭圆 73"/>
            <p:cNvSpPr/>
            <p:nvPr/>
          </p:nvSpPr>
          <p:spPr>
            <a:xfrm>
              <a:off x="2848131" y="1860029"/>
              <a:ext cx="3807502" cy="3807502"/>
            </a:xfrm>
            <a:prstGeom prst="ellipse">
              <a:avLst/>
            </a:prstGeom>
            <a:gradFill flip="none" rotWithShape="1">
              <a:gsLst>
                <a:gs pos="0">
                  <a:schemeClr val="bg1"/>
                </a:gs>
                <a:gs pos="100000">
                  <a:srgbClr val="E0E0E0"/>
                </a:gs>
              </a:gsLst>
              <a:lin ang="5400000" scaled="1"/>
              <a:tileRect/>
            </a:gradFill>
            <a:ln>
              <a:noFill/>
            </a:ln>
            <a:effectLst>
              <a:outerShdw blurRad="279400" dist="2540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75" name="椭圆 74"/>
            <p:cNvSpPr/>
            <p:nvPr/>
          </p:nvSpPr>
          <p:spPr>
            <a:xfrm>
              <a:off x="2937682" y="1968815"/>
              <a:ext cx="3628400" cy="3628544"/>
            </a:xfrm>
            <a:prstGeom prst="ellipse">
              <a:avLst/>
            </a:prstGeom>
            <a:gradFill flip="none" rotWithShape="1">
              <a:gsLst>
                <a:gs pos="0">
                  <a:schemeClr val="bg1"/>
                </a:gs>
                <a:gs pos="100000">
                  <a:srgbClr val="DDDEDD"/>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77" name="组合 24"/>
          <p:cNvGrpSpPr/>
          <p:nvPr/>
        </p:nvGrpSpPr>
        <p:grpSpPr bwMode="auto">
          <a:xfrm>
            <a:off x="4789981" y="1575513"/>
            <a:ext cx="1190062" cy="1191026"/>
            <a:chOff x="2848131" y="1860029"/>
            <a:chExt cx="3807502" cy="3807502"/>
          </a:xfrm>
        </p:grpSpPr>
        <p:sp>
          <p:nvSpPr>
            <p:cNvPr id="79" name="椭圆 78"/>
            <p:cNvSpPr/>
            <p:nvPr/>
          </p:nvSpPr>
          <p:spPr>
            <a:xfrm>
              <a:off x="2848131" y="1860029"/>
              <a:ext cx="3807502" cy="3807502"/>
            </a:xfrm>
            <a:prstGeom prst="ellipse">
              <a:avLst/>
            </a:prstGeom>
            <a:gradFill flip="none" rotWithShape="1">
              <a:gsLst>
                <a:gs pos="0">
                  <a:schemeClr val="bg1"/>
                </a:gs>
                <a:gs pos="100000">
                  <a:srgbClr val="E0E0E0"/>
                </a:gs>
              </a:gsLst>
              <a:lin ang="5400000" scaled="1"/>
              <a:tileRect/>
            </a:gradFill>
            <a:ln>
              <a:noFill/>
            </a:ln>
            <a:effectLst>
              <a:outerShdw blurRad="279400" dist="2540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80" name="椭圆 79"/>
            <p:cNvSpPr/>
            <p:nvPr/>
          </p:nvSpPr>
          <p:spPr>
            <a:xfrm>
              <a:off x="2937682" y="1968815"/>
              <a:ext cx="3628400" cy="3628544"/>
            </a:xfrm>
            <a:prstGeom prst="ellipse">
              <a:avLst/>
            </a:prstGeom>
            <a:gradFill flip="none" rotWithShape="1">
              <a:gsLst>
                <a:gs pos="0">
                  <a:schemeClr val="bg1"/>
                </a:gs>
                <a:gs pos="100000">
                  <a:srgbClr val="DDDEDD"/>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82" name="组合 24"/>
          <p:cNvGrpSpPr/>
          <p:nvPr/>
        </p:nvGrpSpPr>
        <p:grpSpPr bwMode="auto">
          <a:xfrm>
            <a:off x="6220179" y="1575513"/>
            <a:ext cx="1190062" cy="1191026"/>
            <a:chOff x="2848131" y="1860029"/>
            <a:chExt cx="3807502" cy="3807502"/>
          </a:xfrm>
        </p:grpSpPr>
        <p:sp>
          <p:nvSpPr>
            <p:cNvPr id="84" name="椭圆 83"/>
            <p:cNvSpPr/>
            <p:nvPr/>
          </p:nvSpPr>
          <p:spPr>
            <a:xfrm>
              <a:off x="2848131" y="1860029"/>
              <a:ext cx="3807502" cy="3807502"/>
            </a:xfrm>
            <a:prstGeom prst="ellipse">
              <a:avLst/>
            </a:prstGeom>
            <a:gradFill flip="none" rotWithShape="1">
              <a:gsLst>
                <a:gs pos="0">
                  <a:schemeClr val="bg1"/>
                </a:gs>
                <a:gs pos="100000">
                  <a:srgbClr val="E0E0E0"/>
                </a:gs>
              </a:gsLst>
              <a:lin ang="5400000" scaled="1"/>
              <a:tileRect/>
            </a:gradFill>
            <a:ln>
              <a:noFill/>
            </a:ln>
            <a:effectLst>
              <a:outerShdw blurRad="279400" dist="2540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85" name="椭圆 84"/>
            <p:cNvSpPr/>
            <p:nvPr/>
          </p:nvSpPr>
          <p:spPr>
            <a:xfrm>
              <a:off x="2937682" y="1968815"/>
              <a:ext cx="3628400" cy="3628544"/>
            </a:xfrm>
            <a:prstGeom prst="ellipse">
              <a:avLst/>
            </a:prstGeom>
            <a:gradFill flip="none" rotWithShape="1">
              <a:gsLst>
                <a:gs pos="0">
                  <a:schemeClr val="bg1"/>
                </a:gs>
                <a:gs pos="100000">
                  <a:srgbClr val="DDDEDD"/>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91" name="组合 24"/>
          <p:cNvGrpSpPr/>
          <p:nvPr/>
        </p:nvGrpSpPr>
        <p:grpSpPr bwMode="auto">
          <a:xfrm>
            <a:off x="7649411" y="1575513"/>
            <a:ext cx="1190062" cy="1191026"/>
            <a:chOff x="2848131" y="1860029"/>
            <a:chExt cx="3807502" cy="3807502"/>
          </a:xfrm>
        </p:grpSpPr>
        <p:sp>
          <p:nvSpPr>
            <p:cNvPr id="125" name="椭圆 124"/>
            <p:cNvSpPr/>
            <p:nvPr/>
          </p:nvSpPr>
          <p:spPr>
            <a:xfrm>
              <a:off x="2848131" y="1860029"/>
              <a:ext cx="3807502" cy="3807502"/>
            </a:xfrm>
            <a:prstGeom prst="ellipse">
              <a:avLst/>
            </a:prstGeom>
            <a:gradFill flip="none" rotWithShape="1">
              <a:gsLst>
                <a:gs pos="0">
                  <a:schemeClr val="bg1"/>
                </a:gs>
                <a:gs pos="100000">
                  <a:srgbClr val="E0E0E0"/>
                </a:gs>
              </a:gsLst>
              <a:lin ang="5400000" scaled="1"/>
              <a:tileRect/>
            </a:gradFill>
            <a:ln>
              <a:noFill/>
            </a:ln>
            <a:effectLst>
              <a:outerShdw blurRad="279400" dist="2540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26" name="椭圆 125"/>
            <p:cNvSpPr/>
            <p:nvPr/>
          </p:nvSpPr>
          <p:spPr>
            <a:xfrm>
              <a:off x="2937682" y="1968815"/>
              <a:ext cx="3628400" cy="3628544"/>
            </a:xfrm>
            <a:prstGeom prst="ellipse">
              <a:avLst/>
            </a:prstGeom>
            <a:gradFill flip="none" rotWithShape="1">
              <a:gsLst>
                <a:gs pos="0">
                  <a:schemeClr val="bg1"/>
                </a:gs>
                <a:gs pos="100000">
                  <a:srgbClr val="DDDEDD"/>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sp>
        <p:nvSpPr>
          <p:cNvPr id="128" name="文本框 20"/>
          <p:cNvSpPr txBox="1"/>
          <p:nvPr/>
        </p:nvSpPr>
        <p:spPr>
          <a:xfrm>
            <a:off x="3524289" y="1611873"/>
            <a:ext cx="898758" cy="1168400"/>
          </a:xfrm>
          <a:prstGeom prst="rect">
            <a:avLst/>
          </a:prstGeom>
          <a:noFill/>
        </p:spPr>
        <p:txBody>
          <a:bodyPr wrap="square" rtlCol="0">
            <a:spAutoFit/>
          </a:bodyPr>
          <a:lstStyle/>
          <a:p>
            <a:pPr algn="ctr"/>
            <a:r>
              <a:rPr lang="en-US" altLang="zh-CN" sz="7000" dirty="0" smtClean="0">
                <a:solidFill>
                  <a:srgbClr val="0066CC"/>
                </a:solidFill>
                <a:latin typeface="Impact" panose="020B0806030902050204" pitchFamily="34" charset="0"/>
                <a:ea typeface="微软雅黑" panose="020B0503020204020204" charset="-122"/>
              </a:rPr>
              <a:t>2</a:t>
            </a:r>
            <a:endParaRPr lang="zh-CN" altLang="en-US" sz="7000" dirty="0">
              <a:solidFill>
                <a:srgbClr val="0066CC"/>
              </a:solidFill>
              <a:latin typeface="Impact" panose="020B0806030902050204" pitchFamily="34" charset="0"/>
              <a:ea typeface="微软雅黑" panose="020B0503020204020204" charset="-122"/>
            </a:endParaRPr>
          </a:p>
        </p:txBody>
      </p:sp>
      <p:sp>
        <p:nvSpPr>
          <p:cNvPr id="132" name="文本框 20"/>
          <p:cNvSpPr txBox="1"/>
          <p:nvPr/>
        </p:nvSpPr>
        <p:spPr>
          <a:xfrm>
            <a:off x="4960911" y="1611873"/>
            <a:ext cx="898758" cy="1168400"/>
          </a:xfrm>
          <a:prstGeom prst="rect">
            <a:avLst/>
          </a:prstGeom>
          <a:noFill/>
        </p:spPr>
        <p:txBody>
          <a:bodyPr wrap="square" rtlCol="0">
            <a:spAutoFit/>
          </a:bodyPr>
          <a:lstStyle/>
          <a:p>
            <a:pPr algn="ctr"/>
            <a:r>
              <a:rPr lang="en-US" altLang="zh-CN" sz="7000" dirty="0" smtClean="0">
                <a:solidFill>
                  <a:srgbClr val="0066CC"/>
                </a:solidFill>
                <a:latin typeface="Impact" panose="020B0806030902050204" pitchFamily="34" charset="0"/>
                <a:ea typeface="微软雅黑" panose="020B0503020204020204" charset="-122"/>
              </a:rPr>
              <a:t>0</a:t>
            </a:r>
            <a:endParaRPr lang="zh-CN" altLang="en-US" sz="7000" dirty="0">
              <a:solidFill>
                <a:srgbClr val="0066CC"/>
              </a:solidFill>
              <a:latin typeface="Impact" panose="020B0806030902050204" pitchFamily="34" charset="0"/>
              <a:ea typeface="微软雅黑" panose="020B0503020204020204" charset="-122"/>
            </a:endParaRPr>
          </a:p>
        </p:txBody>
      </p:sp>
      <p:sp>
        <p:nvSpPr>
          <p:cNvPr id="133" name="文本框 20"/>
          <p:cNvSpPr txBox="1"/>
          <p:nvPr/>
        </p:nvSpPr>
        <p:spPr>
          <a:xfrm>
            <a:off x="6349731" y="1611873"/>
            <a:ext cx="898758" cy="1168400"/>
          </a:xfrm>
          <a:prstGeom prst="rect">
            <a:avLst/>
          </a:prstGeom>
          <a:noFill/>
        </p:spPr>
        <p:txBody>
          <a:bodyPr wrap="square" rtlCol="0">
            <a:spAutoFit/>
          </a:bodyPr>
          <a:lstStyle/>
          <a:p>
            <a:pPr algn="ctr"/>
            <a:r>
              <a:rPr lang="en-US" altLang="zh-CN" sz="7000" dirty="0">
                <a:solidFill>
                  <a:srgbClr val="0066CC"/>
                </a:solidFill>
                <a:latin typeface="Impact" panose="020B0806030902050204" pitchFamily="34" charset="0"/>
                <a:ea typeface="微软雅黑" panose="020B0503020204020204" charset="-122"/>
              </a:rPr>
              <a:t>2</a:t>
            </a:r>
            <a:endParaRPr lang="en-US" altLang="zh-CN" sz="7000" dirty="0">
              <a:solidFill>
                <a:srgbClr val="0066CC"/>
              </a:solidFill>
              <a:latin typeface="Impact" panose="020B0806030902050204" pitchFamily="34" charset="0"/>
              <a:ea typeface="微软雅黑" panose="020B0503020204020204" charset="-122"/>
            </a:endParaRPr>
          </a:p>
        </p:txBody>
      </p:sp>
      <p:sp>
        <p:nvSpPr>
          <p:cNvPr id="134" name="文本框 20"/>
          <p:cNvSpPr txBox="1"/>
          <p:nvPr/>
        </p:nvSpPr>
        <p:spPr>
          <a:xfrm>
            <a:off x="7816045" y="1611873"/>
            <a:ext cx="898758" cy="1168400"/>
          </a:xfrm>
          <a:prstGeom prst="rect">
            <a:avLst/>
          </a:prstGeom>
          <a:noFill/>
        </p:spPr>
        <p:txBody>
          <a:bodyPr wrap="square" rtlCol="0">
            <a:spAutoFit/>
          </a:bodyPr>
          <a:lstStyle/>
          <a:p>
            <a:pPr algn="ctr"/>
            <a:r>
              <a:rPr lang="en-US" altLang="zh-CN" sz="7000" dirty="0">
                <a:solidFill>
                  <a:srgbClr val="0066CC"/>
                </a:solidFill>
                <a:latin typeface="Impact" panose="020B0806030902050204" pitchFamily="34" charset="0"/>
                <a:ea typeface="微软雅黑" panose="020B0503020204020204" charset="-122"/>
              </a:rPr>
              <a:t>0</a:t>
            </a:r>
            <a:endParaRPr lang="en-US" altLang="zh-CN" sz="7000" dirty="0">
              <a:solidFill>
                <a:srgbClr val="0066CC"/>
              </a:solidFill>
              <a:latin typeface="Impact" panose="020B0806030902050204" pitchFamily="34" charset="0"/>
              <a:ea typeface="微软雅黑" panose="020B0503020204020204" charset="-122"/>
            </a:endParaRPr>
          </a:p>
        </p:txBody>
      </p:sp>
    </p:spTree>
  </p:cSld>
  <p:clrMapOvr>
    <a:masterClrMapping/>
  </p:clrMapOvr>
  <mc:AlternateContent xmlns:mc="http://schemas.openxmlformats.org/markup-compatibility/2006">
    <mc:Choice xmlns:p14="http://schemas.microsoft.com/office/powerpoint/2010/main" Requires="p14">
      <p:transition spd="slow" p14:dur="900" advClick="0" advTm="0">
        <p14:warp dir="in"/>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afterEffect">
                                  <p:stCondLst>
                                    <p:cond delay="0"/>
                                  </p:stCondLst>
                                  <p:childTnLst>
                                    <p:set>
                                      <p:cBhvr>
                                        <p:cTn id="6" dur="1" fill="hold">
                                          <p:stCondLst>
                                            <p:cond delay="0"/>
                                          </p:stCondLst>
                                        </p:cTn>
                                        <p:tgtEl>
                                          <p:spTgt spid="72"/>
                                        </p:tgtEl>
                                        <p:attrNameLst>
                                          <p:attrName>style.visibility</p:attrName>
                                        </p:attrNameLst>
                                      </p:cBhvr>
                                      <p:to>
                                        <p:strVal val="visible"/>
                                      </p:to>
                                    </p:set>
                                    <p:anim calcmode="lin" valueType="num">
                                      <p:cBhvr>
                                        <p:cTn id="7" dur="500" fill="hold"/>
                                        <p:tgtEl>
                                          <p:spTgt spid="72"/>
                                        </p:tgtEl>
                                        <p:attrNameLst>
                                          <p:attrName>ppt_w</p:attrName>
                                        </p:attrNameLst>
                                      </p:cBhvr>
                                      <p:tavLst>
                                        <p:tav tm="0">
                                          <p:val>
                                            <p:fltVal val="0"/>
                                          </p:val>
                                        </p:tav>
                                        <p:tav tm="100000">
                                          <p:val>
                                            <p:strVal val="#ppt_w"/>
                                          </p:val>
                                        </p:tav>
                                      </p:tavLst>
                                    </p:anim>
                                    <p:anim calcmode="lin" valueType="num">
                                      <p:cBhvr>
                                        <p:cTn id="8" dur="500" fill="hold"/>
                                        <p:tgtEl>
                                          <p:spTgt spid="72"/>
                                        </p:tgtEl>
                                        <p:attrNameLst>
                                          <p:attrName>ppt_h</p:attrName>
                                        </p:attrNameLst>
                                      </p:cBhvr>
                                      <p:tavLst>
                                        <p:tav tm="0">
                                          <p:val>
                                            <p:fltVal val="0"/>
                                          </p:val>
                                        </p:tav>
                                        <p:tav tm="100000">
                                          <p:val>
                                            <p:strVal val="#ppt_h"/>
                                          </p:val>
                                        </p:tav>
                                      </p:tavLst>
                                    </p:anim>
                                    <p:anim calcmode="lin" valueType="num">
                                      <p:cBhvr>
                                        <p:cTn id="9" dur="500" fill="hold"/>
                                        <p:tgtEl>
                                          <p:spTgt spid="72"/>
                                        </p:tgtEl>
                                        <p:attrNameLst>
                                          <p:attrName>style.rotation</p:attrName>
                                        </p:attrNameLst>
                                      </p:cBhvr>
                                      <p:tavLst>
                                        <p:tav tm="0">
                                          <p:val>
                                            <p:fltVal val="90"/>
                                          </p:val>
                                        </p:tav>
                                        <p:tav tm="100000">
                                          <p:val>
                                            <p:fltVal val="0"/>
                                          </p:val>
                                        </p:tav>
                                      </p:tavLst>
                                    </p:anim>
                                    <p:animEffect transition="in" filter="fade">
                                      <p:cBhvr>
                                        <p:cTn id="10" dur="500"/>
                                        <p:tgtEl>
                                          <p:spTgt spid="72"/>
                                        </p:tgtEl>
                                      </p:cBhvr>
                                    </p:animEffect>
                                  </p:childTnLst>
                                </p:cTn>
                              </p:par>
                              <p:par>
                                <p:cTn id="11" presetID="31" presetClass="entr" presetSubtype="0" fill="hold" nodeType="withEffect">
                                  <p:stCondLst>
                                    <p:cond delay="0"/>
                                  </p:stCondLst>
                                  <p:childTnLst>
                                    <p:set>
                                      <p:cBhvr>
                                        <p:cTn id="12" dur="1" fill="hold">
                                          <p:stCondLst>
                                            <p:cond delay="0"/>
                                          </p:stCondLst>
                                        </p:cTn>
                                        <p:tgtEl>
                                          <p:spTgt spid="77"/>
                                        </p:tgtEl>
                                        <p:attrNameLst>
                                          <p:attrName>style.visibility</p:attrName>
                                        </p:attrNameLst>
                                      </p:cBhvr>
                                      <p:to>
                                        <p:strVal val="visible"/>
                                      </p:to>
                                    </p:set>
                                    <p:anim calcmode="lin" valueType="num">
                                      <p:cBhvr>
                                        <p:cTn id="13" dur="500" fill="hold"/>
                                        <p:tgtEl>
                                          <p:spTgt spid="77"/>
                                        </p:tgtEl>
                                        <p:attrNameLst>
                                          <p:attrName>ppt_w</p:attrName>
                                        </p:attrNameLst>
                                      </p:cBhvr>
                                      <p:tavLst>
                                        <p:tav tm="0">
                                          <p:val>
                                            <p:fltVal val="0"/>
                                          </p:val>
                                        </p:tav>
                                        <p:tav tm="100000">
                                          <p:val>
                                            <p:strVal val="#ppt_w"/>
                                          </p:val>
                                        </p:tav>
                                      </p:tavLst>
                                    </p:anim>
                                    <p:anim calcmode="lin" valueType="num">
                                      <p:cBhvr>
                                        <p:cTn id="14" dur="500" fill="hold"/>
                                        <p:tgtEl>
                                          <p:spTgt spid="77"/>
                                        </p:tgtEl>
                                        <p:attrNameLst>
                                          <p:attrName>ppt_h</p:attrName>
                                        </p:attrNameLst>
                                      </p:cBhvr>
                                      <p:tavLst>
                                        <p:tav tm="0">
                                          <p:val>
                                            <p:fltVal val="0"/>
                                          </p:val>
                                        </p:tav>
                                        <p:tav tm="100000">
                                          <p:val>
                                            <p:strVal val="#ppt_h"/>
                                          </p:val>
                                        </p:tav>
                                      </p:tavLst>
                                    </p:anim>
                                    <p:anim calcmode="lin" valueType="num">
                                      <p:cBhvr>
                                        <p:cTn id="15" dur="500" fill="hold"/>
                                        <p:tgtEl>
                                          <p:spTgt spid="77"/>
                                        </p:tgtEl>
                                        <p:attrNameLst>
                                          <p:attrName>style.rotation</p:attrName>
                                        </p:attrNameLst>
                                      </p:cBhvr>
                                      <p:tavLst>
                                        <p:tav tm="0">
                                          <p:val>
                                            <p:fltVal val="90"/>
                                          </p:val>
                                        </p:tav>
                                        <p:tav tm="100000">
                                          <p:val>
                                            <p:fltVal val="0"/>
                                          </p:val>
                                        </p:tav>
                                      </p:tavLst>
                                    </p:anim>
                                    <p:animEffect transition="in" filter="fade">
                                      <p:cBhvr>
                                        <p:cTn id="16" dur="500"/>
                                        <p:tgtEl>
                                          <p:spTgt spid="77"/>
                                        </p:tgtEl>
                                      </p:cBhvr>
                                    </p:animEffect>
                                  </p:childTnLst>
                                </p:cTn>
                              </p:par>
                              <p:par>
                                <p:cTn id="17" presetID="31" presetClass="entr" presetSubtype="0" fill="hold" nodeType="withEffect">
                                  <p:stCondLst>
                                    <p:cond delay="0"/>
                                  </p:stCondLst>
                                  <p:childTnLst>
                                    <p:set>
                                      <p:cBhvr>
                                        <p:cTn id="18" dur="1" fill="hold">
                                          <p:stCondLst>
                                            <p:cond delay="0"/>
                                          </p:stCondLst>
                                        </p:cTn>
                                        <p:tgtEl>
                                          <p:spTgt spid="82"/>
                                        </p:tgtEl>
                                        <p:attrNameLst>
                                          <p:attrName>style.visibility</p:attrName>
                                        </p:attrNameLst>
                                      </p:cBhvr>
                                      <p:to>
                                        <p:strVal val="visible"/>
                                      </p:to>
                                    </p:set>
                                    <p:anim calcmode="lin" valueType="num">
                                      <p:cBhvr>
                                        <p:cTn id="19" dur="500" fill="hold"/>
                                        <p:tgtEl>
                                          <p:spTgt spid="82"/>
                                        </p:tgtEl>
                                        <p:attrNameLst>
                                          <p:attrName>ppt_w</p:attrName>
                                        </p:attrNameLst>
                                      </p:cBhvr>
                                      <p:tavLst>
                                        <p:tav tm="0">
                                          <p:val>
                                            <p:fltVal val="0"/>
                                          </p:val>
                                        </p:tav>
                                        <p:tav tm="100000">
                                          <p:val>
                                            <p:strVal val="#ppt_w"/>
                                          </p:val>
                                        </p:tav>
                                      </p:tavLst>
                                    </p:anim>
                                    <p:anim calcmode="lin" valueType="num">
                                      <p:cBhvr>
                                        <p:cTn id="20" dur="500" fill="hold"/>
                                        <p:tgtEl>
                                          <p:spTgt spid="82"/>
                                        </p:tgtEl>
                                        <p:attrNameLst>
                                          <p:attrName>ppt_h</p:attrName>
                                        </p:attrNameLst>
                                      </p:cBhvr>
                                      <p:tavLst>
                                        <p:tav tm="0">
                                          <p:val>
                                            <p:fltVal val="0"/>
                                          </p:val>
                                        </p:tav>
                                        <p:tav tm="100000">
                                          <p:val>
                                            <p:strVal val="#ppt_h"/>
                                          </p:val>
                                        </p:tav>
                                      </p:tavLst>
                                    </p:anim>
                                    <p:anim calcmode="lin" valueType="num">
                                      <p:cBhvr>
                                        <p:cTn id="21" dur="500" fill="hold"/>
                                        <p:tgtEl>
                                          <p:spTgt spid="82"/>
                                        </p:tgtEl>
                                        <p:attrNameLst>
                                          <p:attrName>style.rotation</p:attrName>
                                        </p:attrNameLst>
                                      </p:cBhvr>
                                      <p:tavLst>
                                        <p:tav tm="0">
                                          <p:val>
                                            <p:fltVal val="90"/>
                                          </p:val>
                                        </p:tav>
                                        <p:tav tm="100000">
                                          <p:val>
                                            <p:fltVal val="0"/>
                                          </p:val>
                                        </p:tav>
                                      </p:tavLst>
                                    </p:anim>
                                    <p:animEffect transition="in" filter="fade">
                                      <p:cBhvr>
                                        <p:cTn id="22" dur="500"/>
                                        <p:tgtEl>
                                          <p:spTgt spid="82"/>
                                        </p:tgtEl>
                                      </p:cBhvr>
                                    </p:animEffect>
                                  </p:childTnLst>
                                </p:cTn>
                              </p:par>
                              <p:par>
                                <p:cTn id="23" presetID="31" presetClass="entr" presetSubtype="0" fill="hold" nodeType="withEffect">
                                  <p:stCondLst>
                                    <p:cond delay="0"/>
                                  </p:stCondLst>
                                  <p:childTnLst>
                                    <p:set>
                                      <p:cBhvr>
                                        <p:cTn id="24" dur="1" fill="hold">
                                          <p:stCondLst>
                                            <p:cond delay="0"/>
                                          </p:stCondLst>
                                        </p:cTn>
                                        <p:tgtEl>
                                          <p:spTgt spid="91"/>
                                        </p:tgtEl>
                                        <p:attrNameLst>
                                          <p:attrName>style.visibility</p:attrName>
                                        </p:attrNameLst>
                                      </p:cBhvr>
                                      <p:to>
                                        <p:strVal val="visible"/>
                                      </p:to>
                                    </p:set>
                                    <p:anim calcmode="lin" valueType="num">
                                      <p:cBhvr>
                                        <p:cTn id="25" dur="500" fill="hold"/>
                                        <p:tgtEl>
                                          <p:spTgt spid="91"/>
                                        </p:tgtEl>
                                        <p:attrNameLst>
                                          <p:attrName>ppt_w</p:attrName>
                                        </p:attrNameLst>
                                      </p:cBhvr>
                                      <p:tavLst>
                                        <p:tav tm="0">
                                          <p:val>
                                            <p:fltVal val="0"/>
                                          </p:val>
                                        </p:tav>
                                        <p:tav tm="100000">
                                          <p:val>
                                            <p:strVal val="#ppt_w"/>
                                          </p:val>
                                        </p:tav>
                                      </p:tavLst>
                                    </p:anim>
                                    <p:anim calcmode="lin" valueType="num">
                                      <p:cBhvr>
                                        <p:cTn id="26" dur="500" fill="hold"/>
                                        <p:tgtEl>
                                          <p:spTgt spid="91"/>
                                        </p:tgtEl>
                                        <p:attrNameLst>
                                          <p:attrName>ppt_h</p:attrName>
                                        </p:attrNameLst>
                                      </p:cBhvr>
                                      <p:tavLst>
                                        <p:tav tm="0">
                                          <p:val>
                                            <p:fltVal val="0"/>
                                          </p:val>
                                        </p:tav>
                                        <p:tav tm="100000">
                                          <p:val>
                                            <p:strVal val="#ppt_h"/>
                                          </p:val>
                                        </p:tav>
                                      </p:tavLst>
                                    </p:anim>
                                    <p:anim calcmode="lin" valueType="num">
                                      <p:cBhvr>
                                        <p:cTn id="27" dur="500" fill="hold"/>
                                        <p:tgtEl>
                                          <p:spTgt spid="91"/>
                                        </p:tgtEl>
                                        <p:attrNameLst>
                                          <p:attrName>style.rotation</p:attrName>
                                        </p:attrNameLst>
                                      </p:cBhvr>
                                      <p:tavLst>
                                        <p:tav tm="0">
                                          <p:val>
                                            <p:fltVal val="90"/>
                                          </p:val>
                                        </p:tav>
                                        <p:tav tm="100000">
                                          <p:val>
                                            <p:fltVal val="0"/>
                                          </p:val>
                                        </p:tav>
                                      </p:tavLst>
                                    </p:anim>
                                    <p:animEffect transition="in" filter="fade">
                                      <p:cBhvr>
                                        <p:cTn id="28" dur="500"/>
                                        <p:tgtEl>
                                          <p:spTgt spid="91"/>
                                        </p:tgtEl>
                                      </p:cBhvr>
                                    </p:animEffect>
                                  </p:childTnLst>
                                </p:cTn>
                              </p:par>
                            </p:childTnLst>
                          </p:cTn>
                        </p:par>
                        <p:par>
                          <p:cTn id="29" fill="hold">
                            <p:stCondLst>
                              <p:cond delay="500"/>
                            </p:stCondLst>
                            <p:childTnLst>
                              <p:par>
                                <p:cTn id="30" presetID="22" presetClass="entr" presetSubtype="1" fill="hold" grpId="0" nodeType="afterEffect">
                                  <p:stCondLst>
                                    <p:cond delay="0"/>
                                  </p:stCondLst>
                                  <p:childTnLst>
                                    <p:set>
                                      <p:cBhvr>
                                        <p:cTn id="31" dur="1" fill="hold">
                                          <p:stCondLst>
                                            <p:cond delay="0"/>
                                          </p:stCondLst>
                                        </p:cTn>
                                        <p:tgtEl>
                                          <p:spTgt spid="128"/>
                                        </p:tgtEl>
                                        <p:attrNameLst>
                                          <p:attrName>style.visibility</p:attrName>
                                        </p:attrNameLst>
                                      </p:cBhvr>
                                      <p:to>
                                        <p:strVal val="visible"/>
                                      </p:to>
                                    </p:set>
                                    <p:animEffect transition="in" filter="wipe(up)">
                                      <p:cBhvr>
                                        <p:cTn id="32" dur="1000"/>
                                        <p:tgtEl>
                                          <p:spTgt spid="128"/>
                                        </p:tgtEl>
                                      </p:cBhvr>
                                    </p:animEffect>
                                  </p:childTnLst>
                                </p:cTn>
                              </p:par>
                              <p:par>
                                <p:cTn id="33" presetID="22" presetClass="entr" presetSubtype="1" fill="hold" grpId="0" nodeType="withEffect">
                                  <p:stCondLst>
                                    <p:cond delay="0"/>
                                  </p:stCondLst>
                                  <p:childTnLst>
                                    <p:set>
                                      <p:cBhvr>
                                        <p:cTn id="34" dur="1" fill="hold">
                                          <p:stCondLst>
                                            <p:cond delay="0"/>
                                          </p:stCondLst>
                                        </p:cTn>
                                        <p:tgtEl>
                                          <p:spTgt spid="132"/>
                                        </p:tgtEl>
                                        <p:attrNameLst>
                                          <p:attrName>style.visibility</p:attrName>
                                        </p:attrNameLst>
                                      </p:cBhvr>
                                      <p:to>
                                        <p:strVal val="visible"/>
                                      </p:to>
                                    </p:set>
                                    <p:animEffect transition="in" filter="wipe(up)">
                                      <p:cBhvr>
                                        <p:cTn id="35" dur="1000"/>
                                        <p:tgtEl>
                                          <p:spTgt spid="132"/>
                                        </p:tgtEl>
                                      </p:cBhvr>
                                    </p:animEffect>
                                  </p:childTnLst>
                                </p:cTn>
                              </p:par>
                              <p:par>
                                <p:cTn id="36" presetID="22" presetClass="entr" presetSubtype="1" fill="hold" grpId="0" nodeType="withEffect">
                                  <p:stCondLst>
                                    <p:cond delay="0"/>
                                  </p:stCondLst>
                                  <p:childTnLst>
                                    <p:set>
                                      <p:cBhvr>
                                        <p:cTn id="37" dur="1" fill="hold">
                                          <p:stCondLst>
                                            <p:cond delay="0"/>
                                          </p:stCondLst>
                                        </p:cTn>
                                        <p:tgtEl>
                                          <p:spTgt spid="133"/>
                                        </p:tgtEl>
                                        <p:attrNameLst>
                                          <p:attrName>style.visibility</p:attrName>
                                        </p:attrNameLst>
                                      </p:cBhvr>
                                      <p:to>
                                        <p:strVal val="visible"/>
                                      </p:to>
                                    </p:set>
                                    <p:animEffect transition="in" filter="wipe(up)">
                                      <p:cBhvr>
                                        <p:cTn id="38" dur="1000"/>
                                        <p:tgtEl>
                                          <p:spTgt spid="133"/>
                                        </p:tgtEl>
                                      </p:cBhvr>
                                    </p:animEffect>
                                  </p:childTnLst>
                                </p:cTn>
                              </p:par>
                              <p:par>
                                <p:cTn id="39" presetID="22" presetClass="entr" presetSubtype="1" fill="hold" grpId="0" nodeType="withEffect">
                                  <p:stCondLst>
                                    <p:cond delay="0"/>
                                  </p:stCondLst>
                                  <p:childTnLst>
                                    <p:set>
                                      <p:cBhvr>
                                        <p:cTn id="40" dur="1" fill="hold">
                                          <p:stCondLst>
                                            <p:cond delay="0"/>
                                          </p:stCondLst>
                                        </p:cTn>
                                        <p:tgtEl>
                                          <p:spTgt spid="134"/>
                                        </p:tgtEl>
                                        <p:attrNameLst>
                                          <p:attrName>style.visibility</p:attrName>
                                        </p:attrNameLst>
                                      </p:cBhvr>
                                      <p:to>
                                        <p:strVal val="visible"/>
                                      </p:to>
                                    </p:set>
                                    <p:animEffect transition="in" filter="wipe(up)">
                                      <p:cBhvr>
                                        <p:cTn id="41" dur="1000"/>
                                        <p:tgtEl>
                                          <p:spTgt spid="134"/>
                                        </p:tgtEl>
                                      </p:cBhvr>
                                    </p:animEffect>
                                  </p:childTnLst>
                                </p:cTn>
                              </p:par>
                            </p:childTnLst>
                          </p:cTn>
                        </p:par>
                        <p:par>
                          <p:cTn id="42" fill="hold">
                            <p:stCondLst>
                              <p:cond delay="1500"/>
                            </p:stCondLst>
                            <p:childTnLst>
                              <p:par>
                                <p:cTn id="43" presetID="56" presetClass="entr" presetSubtype="0" fill="hold" grpId="1" nodeType="afterEffect">
                                  <p:stCondLst>
                                    <p:cond delay="0"/>
                                  </p:stCondLst>
                                  <p:iterate type="lt">
                                    <p:tmPct val="10000"/>
                                  </p:iterate>
                                  <p:childTnLst>
                                    <p:set>
                                      <p:cBhvr>
                                        <p:cTn id="44" dur="1" fill="hold">
                                          <p:stCondLst>
                                            <p:cond delay="0"/>
                                          </p:stCondLst>
                                        </p:cTn>
                                        <p:tgtEl>
                                          <p:spTgt spid="65"/>
                                        </p:tgtEl>
                                        <p:attrNameLst>
                                          <p:attrName>style.visibility</p:attrName>
                                        </p:attrNameLst>
                                      </p:cBhvr>
                                      <p:to>
                                        <p:strVal val="visible"/>
                                      </p:to>
                                    </p:set>
                                    <p:anim by="(-#ppt_w*2)" calcmode="lin" valueType="num">
                                      <p:cBhvr rctx="PPT">
                                        <p:cTn id="45" dur="500" autoRev="1" fill="hold">
                                          <p:stCondLst>
                                            <p:cond delay="0"/>
                                          </p:stCondLst>
                                        </p:cTn>
                                        <p:tgtEl>
                                          <p:spTgt spid="65"/>
                                        </p:tgtEl>
                                        <p:attrNameLst>
                                          <p:attrName>ppt_w</p:attrName>
                                        </p:attrNameLst>
                                      </p:cBhvr>
                                    </p:anim>
                                    <p:anim by="(#ppt_w*0.50)" calcmode="lin" valueType="num">
                                      <p:cBhvr>
                                        <p:cTn id="46" dur="500" decel="50000" autoRev="1" fill="hold">
                                          <p:stCondLst>
                                            <p:cond delay="0"/>
                                          </p:stCondLst>
                                        </p:cTn>
                                        <p:tgtEl>
                                          <p:spTgt spid="65"/>
                                        </p:tgtEl>
                                        <p:attrNameLst>
                                          <p:attrName>ppt_x</p:attrName>
                                        </p:attrNameLst>
                                      </p:cBhvr>
                                    </p:anim>
                                    <p:anim from="(-#ppt_h/2)" to="(#ppt_y)" calcmode="lin" valueType="num">
                                      <p:cBhvr>
                                        <p:cTn id="47" dur="1000" fill="hold">
                                          <p:stCondLst>
                                            <p:cond delay="0"/>
                                          </p:stCondLst>
                                        </p:cTn>
                                        <p:tgtEl>
                                          <p:spTgt spid="65"/>
                                        </p:tgtEl>
                                        <p:attrNameLst>
                                          <p:attrName>ppt_y</p:attrName>
                                        </p:attrNameLst>
                                      </p:cBhvr>
                                    </p:anim>
                                    <p:animRot by="21600000">
                                      <p:cBhvr>
                                        <p:cTn id="48" dur="1000" fill="hold">
                                          <p:stCondLst>
                                            <p:cond delay="0"/>
                                          </p:stCondLst>
                                        </p:cTn>
                                        <p:tgtEl>
                                          <p:spTgt spid="65"/>
                                        </p:tgtEl>
                                        <p:attrNameLst>
                                          <p:attrName>r</p:attrName>
                                        </p:attrNameLst>
                                      </p:cBhvr>
                                    </p:animRot>
                                  </p:childTnLst>
                                </p:cTn>
                              </p:par>
                            </p:childTnLst>
                          </p:cTn>
                        </p:par>
                        <p:par>
                          <p:cTn id="49" fill="hold">
                            <p:stCondLst>
                              <p:cond delay="3200"/>
                            </p:stCondLst>
                            <p:childTnLst>
                              <p:par>
                                <p:cTn id="50" presetID="56" presetClass="entr" presetSubtype="0" fill="hold" grpId="0" nodeType="afterEffect">
                                  <p:stCondLst>
                                    <p:cond delay="0"/>
                                  </p:stCondLst>
                                  <p:iterate type="lt">
                                    <p:tmPct val="10000"/>
                                  </p:iterate>
                                  <p:childTnLst>
                                    <p:set>
                                      <p:cBhvr>
                                        <p:cTn id="51" dur="1" fill="hold">
                                          <p:stCondLst>
                                            <p:cond delay="0"/>
                                          </p:stCondLst>
                                        </p:cTn>
                                        <p:tgtEl>
                                          <p:spTgt spid="68"/>
                                        </p:tgtEl>
                                        <p:attrNameLst>
                                          <p:attrName>style.visibility</p:attrName>
                                        </p:attrNameLst>
                                      </p:cBhvr>
                                      <p:to>
                                        <p:strVal val="visible"/>
                                      </p:to>
                                    </p:set>
                                    <p:anim by="(-#ppt_w*2)" calcmode="lin" valueType="num">
                                      <p:cBhvr rctx="PPT">
                                        <p:cTn id="52" dur="375" autoRev="1" fill="hold">
                                          <p:stCondLst>
                                            <p:cond delay="0"/>
                                          </p:stCondLst>
                                        </p:cTn>
                                        <p:tgtEl>
                                          <p:spTgt spid="68"/>
                                        </p:tgtEl>
                                        <p:attrNameLst>
                                          <p:attrName>ppt_w</p:attrName>
                                        </p:attrNameLst>
                                      </p:cBhvr>
                                    </p:anim>
                                    <p:anim by="(#ppt_w*0.50)" calcmode="lin" valueType="num">
                                      <p:cBhvr>
                                        <p:cTn id="53" dur="375" decel="50000" autoRev="1" fill="hold">
                                          <p:stCondLst>
                                            <p:cond delay="0"/>
                                          </p:stCondLst>
                                        </p:cTn>
                                        <p:tgtEl>
                                          <p:spTgt spid="68"/>
                                        </p:tgtEl>
                                        <p:attrNameLst>
                                          <p:attrName>ppt_x</p:attrName>
                                        </p:attrNameLst>
                                      </p:cBhvr>
                                    </p:anim>
                                    <p:anim from="(-#ppt_h/2)" to="(#ppt_y)" calcmode="lin" valueType="num">
                                      <p:cBhvr>
                                        <p:cTn id="54" dur="750" fill="hold">
                                          <p:stCondLst>
                                            <p:cond delay="0"/>
                                          </p:stCondLst>
                                        </p:cTn>
                                        <p:tgtEl>
                                          <p:spTgt spid="68"/>
                                        </p:tgtEl>
                                        <p:attrNameLst>
                                          <p:attrName>ppt_y</p:attrName>
                                        </p:attrNameLst>
                                      </p:cBhvr>
                                    </p:anim>
                                    <p:animRot by="21600000">
                                      <p:cBhvr>
                                        <p:cTn id="55" dur="750" fill="hold">
                                          <p:stCondLst>
                                            <p:cond delay="0"/>
                                          </p:stCondLst>
                                        </p:cTn>
                                        <p:tgtEl>
                                          <p:spTgt spid="68"/>
                                        </p:tgtEl>
                                        <p:attrNameLst>
                                          <p:attrName>r</p:attrName>
                                        </p:attrNameLst>
                                      </p:cBhvr>
                                    </p:animRot>
                                  </p:childTnLst>
                                </p:cTn>
                              </p:par>
                            </p:childTnLst>
                          </p:cTn>
                        </p:par>
                        <p:par>
                          <p:cTn id="56" fill="hold">
                            <p:stCondLst>
                              <p:cond delay="4400"/>
                            </p:stCondLst>
                            <p:childTnLst>
                              <p:par>
                                <p:cTn id="57" presetID="22" presetClass="entr" presetSubtype="2" fill="hold" nodeType="afterEffect">
                                  <p:stCondLst>
                                    <p:cond delay="0"/>
                                  </p:stCondLst>
                                  <p:childTnLst>
                                    <p:set>
                                      <p:cBhvr>
                                        <p:cTn id="58" dur="1" fill="hold">
                                          <p:stCondLst>
                                            <p:cond delay="0"/>
                                          </p:stCondLst>
                                        </p:cTn>
                                        <p:tgtEl>
                                          <p:spTgt spid="69"/>
                                        </p:tgtEl>
                                        <p:attrNameLst>
                                          <p:attrName>style.visibility</p:attrName>
                                        </p:attrNameLst>
                                      </p:cBhvr>
                                      <p:to>
                                        <p:strVal val="visible"/>
                                      </p:to>
                                    </p:set>
                                    <p:animEffect transition="in" filter="wipe(right)">
                                      <p:cBhvr>
                                        <p:cTn id="59" dur="500"/>
                                        <p:tgtEl>
                                          <p:spTgt spid="69"/>
                                        </p:tgtEl>
                                      </p:cBhvr>
                                    </p:animEffect>
                                  </p:childTnLst>
                                </p:cTn>
                              </p:par>
                            </p:childTnLst>
                          </p:cTn>
                        </p:par>
                        <p:par>
                          <p:cTn id="60" fill="hold">
                            <p:stCondLst>
                              <p:cond delay="4900"/>
                            </p:stCondLst>
                            <p:childTnLst>
                              <p:par>
                                <p:cTn id="61" presetID="42" presetClass="entr" presetSubtype="0" fill="hold" grpId="0" nodeType="afterEffect">
                                  <p:stCondLst>
                                    <p:cond delay="0"/>
                                  </p:stCondLst>
                                  <p:childTnLst>
                                    <p:set>
                                      <p:cBhvr>
                                        <p:cTn id="62" dur="1" fill="hold">
                                          <p:stCondLst>
                                            <p:cond delay="0"/>
                                          </p:stCondLst>
                                        </p:cTn>
                                        <p:tgtEl>
                                          <p:spTgt spid="2"/>
                                        </p:tgtEl>
                                        <p:attrNameLst>
                                          <p:attrName>style.visibility</p:attrName>
                                        </p:attrNameLst>
                                      </p:cBhvr>
                                      <p:to>
                                        <p:strVal val="visible"/>
                                      </p:to>
                                    </p:set>
                                    <p:animEffect transition="in" filter="fade">
                                      <p:cBhvr>
                                        <p:cTn id="63" dur="500"/>
                                        <p:tgtEl>
                                          <p:spTgt spid="2"/>
                                        </p:tgtEl>
                                      </p:cBhvr>
                                    </p:animEffect>
                                    <p:anim calcmode="lin" valueType="num">
                                      <p:cBhvr>
                                        <p:cTn id="64" dur="500" fill="hold"/>
                                        <p:tgtEl>
                                          <p:spTgt spid="2"/>
                                        </p:tgtEl>
                                        <p:attrNameLst>
                                          <p:attrName>ppt_x</p:attrName>
                                        </p:attrNameLst>
                                      </p:cBhvr>
                                      <p:tavLst>
                                        <p:tav tm="0">
                                          <p:val>
                                            <p:strVal val="#ppt_x"/>
                                          </p:val>
                                        </p:tav>
                                        <p:tav tm="100000">
                                          <p:val>
                                            <p:strVal val="#ppt_x"/>
                                          </p:val>
                                        </p:tav>
                                      </p:tavLst>
                                    </p:anim>
                                    <p:anim calcmode="lin" valueType="num">
                                      <p:cBhvr>
                                        <p:cTn id="65" dur="500" fill="hold"/>
                                        <p:tgtEl>
                                          <p:spTgt spid="2"/>
                                        </p:tgtEl>
                                        <p:attrNameLst>
                                          <p:attrName>ppt_y</p:attrName>
                                        </p:attrNameLst>
                                      </p:cBhvr>
                                      <p:tavLst>
                                        <p:tav tm="0">
                                          <p:val>
                                            <p:strVal val="#ppt_y+.1"/>
                                          </p:val>
                                        </p:tav>
                                        <p:tav tm="100000">
                                          <p:val>
                                            <p:strVal val="#ppt_y"/>
                                          </p:val>
                                        </p:tav>
                                      </p:tavLst>
                                    </p:anim>
                                  </p:childTnLst>
                                </p:cTn>
                              </p:par>
                            </p:childTnLst>
                          </p:cTn>
                        </p:par>
                        <p:par>
                          <p:cTn id="66" fill="hold">
                            <p:stCondLst>
                              <p:cond delay="5400"/>
                            </p:stCondLst>
                            <p:childTnLst>
                              <p:par>
                                <p:cTn id="67" presetID="23" presetClass="entr" presetSubtype="16" fill="hold" nodeType="afterEffect">
                                  <p:stCondLst>
                                    <p:cond delay="0"/>
                                  </p:stCondLst>
                                  <p:childTnLst>
                                    <p:set>
                                      <p:cBhvr>
                                        <p:cTn id="68" dur="1" fill="hold">
                                          <p:stCondLst>
                                            <p:cond delay="0"/>
                                          </p:stCondLst>
                                        </p:cTn>
                                        <p:tgtEl>
                                          <p:spTgt spid="13"/>
                                        </p:tgtEl>
                                        <p:attrNameLst>
                                          <p:attrName>style.visibility</p:attrName>
                                        </p:attrNameLst>
                                      </p:cBhvr>
                                      <p:to>
                                        <p:strVal val="visible"/>
                                      </p:to>
                                    </p:set>
                                    <p:anim calcmode="lin" valueType="num">
                                      <p:cBhvr>
                                        <p:cTn id="69" dur="500" fill="hold"/>
                                        <p:tgtEl>
                                          <p:spTgt spid="13"/>
                                        </p:tgtEl>
                                        <p:attrNameLst>
                                          <p:attrName>ppt_w</p:attrName>
                                        </p:attrNameLst>
                                      </p:cBhvr>
                                      <p:tavLst>
                                        <p:tav tm="0">
                                          <p:val>
                                            <p:fltVal val="0"/>
                                          </p:val>
                                        </p:tav>
                                        <p:tav tm="100000">
                                          <p:val>
                                            <p:strVal val="#ppt_w"/>
                                          </p:val>
                                        </p:tav>
                                      </p:tavLst>
                                    </p:anim>
                                    <p:anim calcmode="lin" valueType="num">
                                      <p:cBhvr>
                                        <p:cTn id="70" dur="500" fill="hold"/>
                                        <p:tgtEl>
                                          <p:spTgt spid="1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 grpId="1"/>
      <p:bldP spid="68" grpId="0"/>
      <p:bldP spid="2" grpId="0"/>
      <p:bldP spid="128" grpId="0"/>
      <p:bldP spid="132" grpId="0"/>
      <p:bldP spid="133" grpId="0"/>
      <p:bldP spid="13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cxnSp>
        <p:nvCxnSpPr>
          <p:cNvPr id="6" name="直接连接符 5"/>
          <p:cNvCxnSpPr/>
          <p:nvPr/>
        </p:nvCxnSpPr>
        <p:spPr>
          <a:xfrm flipV="1">
            <a:off x="172720" y="963930"/>
            <a:ext cx="11870690" cy="3810"/>
          </a:xfrm>
          <a:prstGeom prst="line">
            <a:avLst/>
          </a:prstGeom>
          <a:ln w="63500" cmpd="sng">
            <a:solidFill>
              <a:schemeClr val="accent1">
                <a:alpha val="69000"/>
              </a:schemeClr>
            </a:solidFill>
          </a:ln>
        </p:spPr>
        <p:style>
          <a:lnRef idx="1">
            <a:schemeClr val="accent1"/>
          </a:lnRef>
          <a:fillRef idx="0">
            <a:schemeClr val="accent1"/>
          </a:fillRef>
          <a:effectRef idx="0">
            <a:schemeClr val="accent1"/>
          </a:effectRef>
          <a:fontRef idx="minor">
            <a:schemeClr val="tx1"/>
          </a:fontRef>
        </p:style>
      </p:cxnSp>
      <p:sp>
        <p:nvSpPr>
          <p:cNvPr id="7" name="文本框 6"/>
          <p:cNvSpPr txBox="1"/>
          <p:nvPr/>
        </p:nvSpPr>
        <p:spPr>
          <a:xfrm>
            <a:off x="288925" y="167005"/>
            <a:ext cx="12192635" cy="768350"/>
          </a:xfrm>
          <a:prstGeom prst="rect">
            <a:avLst/>
          </a:prstGeom>
          <a:noFill/>
          <a:extLst>
            <a:ext uri="{909E8E84-426E-40DD-AFC4-6F175D3DCCD1}">
              <a14:hiddenFill xmlns:a14="http://schemas.microsoft.com/office/drawing/2010/main">
                <a:solidFill>
                  <a:schemeClr val="bg1"/>
                </a:solidFill>
              </a14:hiddenFill>
            </a:ext>
          </a:extLst>
        </p:spPr>
        <p:txBody>
          <a:bodyPr wrap="square" rtlCol="0">
            <a:spAutoFit/>
          </a:bodyPr>
          <a:p>
            <a:pPr algn="ctr"/>
            <a:r>
              <a:rPr lang="zh-CN" altLang="en-US" sz="4400"/>
              <a:t>案例一</a:t>
            </a:r>
            <a:endParaRPr lang="zh-CN" altLang="en-US" sz="4400"/>
          </a:p>
        </p:txBody>
      </p:sp>
      <p:sp>
        <p:nvSpPr>
          <p:cNvPr id="2" name="文本框 1"/>
          <p:cNvSpPr txBox="1"/>
          <p:nvPr/>
        </p:nvSpPr>
        <p:spPr>
          <a:xfrm>
            <a:off x="288925" y="1096645"/>
            <a:ext cx="11871325" cy="5262245"/>
          </a:xfrm>
          <a:prstGeom prst="rect">
            <a:avLst/>
          </a:prstGeom>
          <a:noFill/>
        </p:spPr>
        <p:txBody>
          <a:bodyPr wrap="square" rtlCol="0" anchor="t">
            <a:spAutoFit/>
          </a:bodyPr>
          <a:p>
            <a:pPr algn="l" fontAlgn="auto">
              <a:lnSpc>
                <a:spcPct val="150000"/>
              </a:lnSpc>
            </a:pPr>
            <a:r>
              <a:rPr lang="en-US" altLang="zh-CN" sz="2800" dirty="0">
                <a:sym typeface="+mn-ea"/>
              </a:rPr>
              <a:t>    </a:t>
            </a:r>
            <a:r>
              <a:rPr lang="zh-CN" altLang="en-US" sz="2800" dirty="0">
                <a:sym typeface="+mn-ea"/>
              </a:rPr>
              <a:t>某中班幼儿在科学发现室中探索一个简易的指南针，教师在这个指南针的底座的四个方向分别贴上四个小动物的图画，来吸引儿童的注意。幼儿第一次轻轻转动这根针，发现针尖指向小猫时，对自己说：“我抓到小猫咪，我就装作小猫。”可是当他一次次的重复转，发现针尖总是指着小猫，便自言自语说：“怎么又是小猫</a:t>
            </a:r>
            <a:r>
              <a:rPr lang="en-US" altLang="zh-CN" sz="2800">
                <a:sym typeface="+mn-ea"/>
              </a:rPr>
              <a:t>?”</a:t>
            </a:r>
            <a:r>
              <a:rPr lang="zh-CN" altLang="en-US" sz="2800" dirty="0">
                <a:sym typeface="+mn-ea"/>
              </a:rPr>
              <a:t>有一次他试图让它指向别的小动物，便用手按住针尖，可是一松手，针尖仍然转向小猫，于是他开始尝试用各种不同的方法，都没有找到答案，事后老师问他有什么发现，他说：“我发现他转不到好多东西，只能转到小猫，他喜欢小猫。”</a:t>
            </a:r>
            <a:endParaRPr lang="zh-CN" altLang="en-US" sz="2800">
              <a:sym typeface="+mn-ea"/>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cxnSp>
        <p:nvCxnSpPr>
          <p:cNvPr id="6" name="直接连接符 5"/>
          <p:cNvCxnSpPr/>
          <p:nvPr/>
        </p:nvCxnSpPr>
        <p:spPr>
          <a:xfrm flipV="1">
            <a:off x="172720" y="963930"/>
            <a:ext cx="11870690" cy="3810"/>
          </a:xfrm>
          <a:prstGeom prst="line">
            <a:avLst/>
          </a:prstGeom>
          <a:ln w="63500" cmpd="sng">
            <a:solidFill>
              <a:schemeClr val="accent1">
                <a:alpha val="69000"/>
              </a:schemeClr>
            </a:solidFill>
          </a:ln>
        </p:spPr>
        <p:style>
          <a:lnRef idx="1">
            <a:schemeClr val="accent1"/>
          </a:lnRef>
          <a:fillRef idx="0">
            <a:schemeClr val="accent1"/>
          </a:fillRef>
          <a:effectRef idx="0">
            <a:schemeClr val="accent1"/>
          </a:effectRef>
          <a:fontRef idx="minor">
            <a:schemeClr val="tx1"/>
          </a:fontRef>
        </p:style>
      </p:cxnSp>
      <p:sp>
        <p:nvSpPr>
          <p:cNvPr id="7" name="文本框 6"/>
          <p:cNvSpPr txBox="1"/>
          <p:nvPr/>
        </p:nvSpPr>
        <p:spPr>
          <a:xfrm>
            <a:off x="288925" y="167005"/>
            <a:ext cx="12192635" cy="768350"/>
          </a:xfrm>
          <a:prstGeom prst="rect">
            <a:avLst/>
          </a:prstGeom>
          <a:noFill/>
          <a:extLst>
            <a:ext uri="{909E8E84-426E-40DD-AFC4-6F175D3DCCD1}">
              <a14:hiddenFill xmlns:a14="http://schemas.microsoft.com/office/drawing/2010/main">
                <a:solidFill>
                  <a:schemeClr val="bg1"/>
                </a:solidFill>
              </a14:hiddenFill>
            </a:ext>
          </a:extLst>
        </p:spPr>
        <p:txBody>
          <a:bodyPr wrap="square" rtlCol="0">
            <a:spAutoFit/>
          </a:bodyPr>
          <a:p>
            <a:pPr algn="ctr"/>
            <a:r>
              <a:rPr lang="zh-CN" altLang="en-US" sz="4400"/>
              <a:t>案例二</a:t>
            </a:r>
            <a:endParaRPr lang="zh-CN" altLang="en-US" sz="4400"/>
          </a:p>
        </p:txBody>
      </p:sp>
      <p:sp>
        <p:nvSpPr>
          <p:cNvPr id="2" name="文本框 1"/>
          <p:cNvSpPr txBox="1"/>
          <p:nvPr/>
        </p:nvSpPr>
        <p:spPr>
          <a:xfrm>
            <a:off x="288925" y="1096645"/>
            <a:ext cx="11871325" cy="3969385"/>
          </a:xfrm>
          <a:prstGeom prst="rect">
            <a:avLst/>
          </a:prstGeom>
          <a:noFill/>
        </p:spPr>
        <p:txBody>
          <a:bodyPr wrap="square" rtlCol="0" anchor="t">
            <a:spAutoFit/>
          </a:bodyPr>
          <a:p>
            <a:pPr defTabSz="914400" fontAlgn="auto">
              <a:lnSpc>
                <a:spcPct val="150000"/>
              </a:lnSpc>
              <a:buSzPct val="80000"/>
            </a:pPr>
            <a:r>
              <a:rPr lang="en-US" altLang="zh-CN" sz="2800" dirty="0">
                <a:latin typeface="+mj-ea"/>
                <a:ea typeface="+mj-ea"/>
                <a:cs typeface="+mj-ea"/>
                <a:sym typeface="+mn-ea"/>
              </a:rPr>
              <a:t>    </a:t>
            </a:r>
            <a:r>
              <a:rPr lang="zh-CN" altLang="en-US" sz="2800" dirty="0">
                <a:latin typeface="+mj-ea"/>
                <a:ea typeface="+mj-ea"/>
                <a:cs typeface="+mj-ea"/>
                <a:sym typeface="+mn-ea"/>
              </a:rPr>
              <a:t>某三岁幼儿和爸爸在海边散步的时候，海上开始起风了。阵阵海风将沿岸很多渔船上的旗帜都刮得呼呼作响。这时，幼儿大声地说：“有风！”爸爸见幼儿已经注意到这一自然现象，就趁势问道：“这么大的风，是哪里来的呢？”幼儿回答道：“是红旗扇的。”爸爸说：“红旗怎么会扇出这么大的风呢？”幼儿这时便又强调：“就是红旗扇的！”边说还边用小手模仿红旗扇动的动作。 </a:t>
            </a:r>
            <a:endParaRPr lang="zh-CN" altLang="en-US" sz="2800">
              <a:latin typeface="+mj-ea"/>
              <a:ea typeface="+mj-ea"/>
              <a:cs typeface="+mj-ea"/>
              <a:sym typeface="+mn-ea"/>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cxnSp>
        <p:nvCxnSpPr>
          <p:cNvPr id="6" name="直接连接符 5"/>
          <p:cNvCxnSpPr/>
          <p:nvPr/>
        </p:nvCxnSpPr>
        <p:spPr>
          <a:xfrm flipV="1">
            <a:off x="172720" y="963930"/>
            <a:ext cx="11870690" cy="3810"/>
          </a:xfrm>
          <a:prstGeom prst="line">
            <a:avLst/>
          </a:prstGeom>
          <a:ln w="63500" cmpd="sng">
            <a:solidFill>
              <a:schemeClr val="accent1">
                <a:alpha val="69000"/>
              </a:schemeClr>
            </a:solidFill>
          </a:ln>
        </p:spPr>
        <p:style>
          <a:lnRef idx="1">
            <a:schemeClr val="accent1"/>
          </a:lnRef>
          <a:fillRef idx="0">
            <a:schemeClr val="accent1"/>
          </a:fillRef>
          <a:effectRef idx="0">
            <a:schemeClr val="accent1"/>
          </a:effectRef>
          <a:fontRef idx="minor">
            <a:schemeClr val="tx1"/>
          </a:fontRef>
        </p:style>
      </p:cxnSp>
      <p:sp>
        <p:nvSpPr>
          <p:cNvPr id="7" name="文本框 6"/>
          <p:cNvSpPr txBox="1"/>
          <p:nvPr/>
        </p:nvSpPr>
        <p:spPr>
          <a:xfrm>
            <a:off x="288925" y="167005"/>
            <a:ext cx="12192635" cy="768350"/>
          </a:xfrm>
          <a:prstGeom prst="rect">
            <a:avLst/>
          </a:prstGeom>
          <a:noFill/>
          <a:extLst>
            <a:ext uri="{909E8E84-426E-40DD-AFC4-6F175D3DCCD1}">
              <a14:hiddenFill xmlns:a14="http://schemas.microsoft.com/office/drawing/2010/main">
                <a:solidFill>
                  <a:schemeClr val="bg1"/>
                </a:solidFill>
              </a14:hiddenFill>
            </a:ext>
          </a:extLst>
        </p:spPr>
        <p:txBody>
          <a:bodyPr wrap="square" rtlCol="0">
            <a:spAutoFit/>
          </a:bodyPr>
          <a:p>
            <a:pPr algn="ctr"/>
            <a:r>
              <a:rPr lang="zh-CN" altLang="en-US" sz="4400"/>
              <a:t>案例三</a:t>
            </a:r>
            <a:endParaRPr lang="zh-CN" altLang="en-US" sz="4400"/>
          </a:p>
        </p:txBody>
      </p:sp>
      <p:sp>
        <p:nvSpPr>
          <p:cNvPr id="2" name="文本框 1"/>
          <p:cNvSpPr txBox="1"/>
          <p:nvPr/>
        </p:nvSpPr>
        <p:spPr>
          <a:xfrm>
            <a:off x="288925" y="1096645"/>
            <a:ext cx="11871325" cy="3969385"/>
          </a:xfrm>
          <a:prstGeom prst="rect">
            <a:avLst/>
          </a:prstGeom>
          <a:noFill/>
        </p:spPr>
        <p:txBody>
          <a:bodyPr wrap="square" rtlCol="0" anchor="t">
            <a:spAutoFit/>
          </a:bodyPr>
          <a:p>
            <a:pPr algn="l" fontAlgn="auto">
              <a:lnSpc>
                <a:spcPct val="150000"/>
              </a:lnSpc>
            </a:pPr>
            <a:r>
              <a:rPr lang="en-US" altLang="zh-CN" sz="2800" dirty="0">
                <a:sym typeface="+mn-ea"/>
              </a:rPr>
              <a:t>    </a:t>
            </a:r>
            <a:r>
              <a:rPr lang="zh-CN" altLang="en-US" sz="2800" dirty="0">
                <a:sym typeface="+mn-ea"/>
              </a:rPr>
              <a:t>某五岁女孩有一天突然对妈妈讲：“我知道天上的星星为什么眨眼睛了。”妈妈很奇怪，因为从来没有人教过她。而幼儿的解释则更令她奇怪：“因为每颗星星上都有一个人，拿手电筒对我们一会开，一会关，我们在地球上看，就好像星星在眨眼睛。”这位妈妈不知道怎样对待孩子的解释，只得对她说：“你想的真好，可是事实不是这样的，真正的原因等你长大以后就知道了。”</a:t>
            </a:r>
            <a:endParaRPr lang="zh-CN" altLang="en-US" sz="2800">
              <a:sym typeface="+mn-ea"/>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cxnSp>
        <p:nvCxnSpPr>
          <p:cNvPr id="6" name="直接连接符 5"/>
          <p:cNvCxnSpPr/>
          <p:nvPr/>
        </p:nvCxnSpPr>
        <p:spPr>
          <a:xfrm flipV="1">
            <a:off x="172720" y="963930"/>
            <a:ext cx="11870690" cy="3810"/>
          </a:xfrm>
          <a:prstGeom prst="line">
            <a:avLst/>
          </a:prstGeom>
          <a:ln w="63500" cmpd="sng">
            <a:solidFill>
              <a:schemeClr val="accent1">
                <a:alpha val="69000"/>
              </a:schemeClr>
            </a:solidFill>
          </a:ln>
        </p:spPr>
        <p:style>
          <a:lnRef idx="1">
            <a:schemeClr val="accent1"/>
          </a:lnRef>
          <a:fillRef idx="0">
            <a:schemeClr val="accent1"/>
          </a:fillRef>
          <a:effectRef idx="0">
            <a:schemeClr val="accent1"/>
          </a:effectRef>
          <a:fontRef idx="minor">
            <a:schemeClr val="tx1"/>
          </a:fontRef>
        </p:style>
      </p:cxnSp>
      <p:sp>
        <p:nvSpPr>
          <p:cNvPr id="7" name="文本框 6"/>
          <p:cNvSpPr txBox="1"/>
          <p:nvPr/>
        </p:nvSpPr>
        <p:spPr>
          <a:xfrm>
            <a:off x="288925" y="167005"/>
            <a:ext cx="12192635" cy="768350"/>
          </a:xfrm>
          <a:prstGeom prst="rect">
            <a:avLst/>
          </a:prstGeom>
          <a:noFill/>
          <a:extLst>
            <a:ext uri="{909E8E84-426E-40DD-AFC4-6F175D3DCCD1}">
              <a14:hiddenFill xmlns:a14="http://schemas.microsoft.com/office/drawing/2010/main">
                <a:solidFill>
                  <a:schemeClr val="bg1"/>
                </a:solidFill>
              </a14:hiddenFill>
            </a:ext>
          </a:extLst>
        </p:spPr>
        <p:txBody>
          <a:bodyPr wrap="square" rtlCol="0">
            <a:spAutoFit/>
          </a:bodyPr>
          <a:p>
            <a:pPr algn="ctr"/>
            <a:r>
              <a:rPr lang="zh-CN" altLang="en-US" sz="4400"/>
              <a:t>案例参考答案 </a:t>
            </a:r>
            <a:endParaRPr lang="en-US" altLang="zh-CN" sz="4400"/>
          </a:p>
        </p:txBody>
      </p:sp>
      <p:sp>
        <p:nvSpPr>
          <p:cNvPr id="2" name="文本框 1"/>
          <p:cNvSpPr txBox="1"/>
          <p:nvPr/>
        </p:nvSpPr>
        <p:spPr>
          <a:xfrm>
            <a:off x="288925" y="786130"/>
            <a:ext cx="9645650" cy="5908040"/>
          </a:xfrm>
          <a:prstGeom prst="rect">
            <a:avLst/>
          </a:prstGeom>
          <a:noFill/>
        </p:spPr>
        <p:txBody>
          <a:bodyPr wrap="square" rtlCol="0" anchor="t">
            <a:spAutoFit/>
          </a:bodyPr>
          <a:p>
            <a:pPr algn="ctr" fontAlgn="auto">
              <a:lnSpc>
                <a:spcPct val="150000"/>
              </a:lnSpc>
            </a:pPr>
            <a:r>
              <a:rPr lang="zh-CN" altLang="en-US" sz="2800" dirty="0">
                <a:latin typeface="+mj-ea"/>
                <a:ea typeface="+mj-ea"/>
                <a:cs typeface="+mj-ea"/>
                <a:sym typeface="+mn-ea"/>
              </a:rPr>
              <a:t>一、儿童的科学是一种</a:t>
            </a:r>
            <a:r>
              <a:rPr lang="zh-CN" altLang="en-US" sz="2800" dirty="0">
                <a:solidFill>
                  <a:srgbClr val="FF0000"/>
                </a:solidFill>
                <a:latin typeface="+mj-ea"/>
                <a:ea typeface="+mj-ea"/>
                <a:cs typeface="+mj-ea"/>
                <a:sym typeface="+mn-ea"/>
              </a:rPr>
              <a:t>经验层次</a:t>
            </a:r>
            <a:r>
              <a:rPr lang="zh-CN" altLang="en-US" sz="2800" dirty="0">
                <a:latin typeface="+mj-ea"/>
                <a:ea typeface="+mj-ea"/>
                <a:cs typeface="+mj-ea"/>
                <a:sym typeface="+mn-ea"/>
              </a:rPr>
              <a:t>的科学知识</a:t>
            </a:r>
            <a:endParaRPr lang="zh-CN" altLang="en-US" sz="2800" dirty="0">
              <a:latin typeface="+mj-ea"/>
              <a:ea typeface="+mj-ea"/>
              <a:cs typeface="+mj-ea"/>
            </a:endParaRPr>
          </a:p>
          <a:p>
            <a:pPr algn="just" fontAlgn="auto">
              <a:lnSpc>
                <a:spcPct val="150000"/>
              </a:lnSpc>
            </a:pPr>
            <a:r>
              <a:rPr lang="zh-CN" altLang="en-US" sz="2800" dirty="0">
                <a:latin typeface="+mj-ea"/>
                <a:ea typeface="+mj-ea"/>
                <a:cs typeface="+mj-ea"/>
                <a:sym typeface="+mn-ea"/>
              </a:rPr>
              <a:t>（</a:t>
            </a:r>
            <a:r>
              <a:rPr lang="en-US" altLang="zh-CN" sz="2800">
                <a:latin typeface="+mj-ea"/>
                <a:ea typeface="+mj-ea"/>
                <a:cs typeface="+mj-ea"/>
                <a:sym typeface="+mn-ea"/>
              </a:rPr>
              <a:t>1</a:t>
            </a:r>
            <a:r>
              <a:rPr lang="zh-CN" altLang="en-US" sz="2800" dirty="0">
                <a:latin typeface="+mj-ea"/>
                <a:ea typeface="+mj-ea"/>
                <a:cs typeface="+mj-ea"/>
                <a:sym typeface="+mn-ea"/>
              </a:rPr>
              <a:t>）幼儿通过直接、具体的经验认识事物 </a:t>
            </a:r>
            <a:endParaRPr lang="zh-CN" altLang="en-US" sz="2800" b="0" dirty="0">
              <a:latin typeface="+mj-ea"/>
              <a:ea typeface="+mj-ea"/>
              <a:cs typeface="+mj-ea"/>
            </a:endParaRPr>
          </a:p>
          <a:p>
            <a:pPr algn="just" fontAlgn="auto">
              <a:lnSpc>
                <a:spcPct val="150000"/>
              </a:lnSpc>
            </a:pPr>
            <a:r>
              <a:rPr lang="zh-CN" altLang="en-US" sz="2800" dirty="0">
                <a:latin typeface="+mj-ea"/>
                <a:ea typeface="+mj-ea"/>
                <a:cs typeface="+mj-ea"/>
                <a:sym typeface="+mn-ea"/>
              </a:rPr>
              <a:t>（</a:t>
            </a:r>
            <a:r>
              <a:rPr lang="en-US" altLang="zh-CN" sz="2800">
                <a:latin typeface="+mj-ea"/>
                <a:ea typeface="+mj-ea"/>
                <a:cs typeface="+mj-ea"/>
                <a:sym typeface="+mn-ea"/>
              </a:rPr>
              <a:t>2</a:t>
            </a:r>
            <a:r>
              <a:rPr lang="zh-CN" altLang="en-US" sz="2800" dirty="0">
                <a:latin typeface="+mj-ea"/>
                <a:ea typeface="+mj-ea"/>
                <a:cs typeface="+mj-ea"/>
                <a:sym typeface="+mn-ea"/>
              </a:rPr>
              <a:t>）幼儿所获得的认识是描述的，不是解释的</a:t>
            </a:r>
            <a:endParaRPr lang="zh-CN" altLang="en-US" sz="2800" dirty="0">
              <a:latin typeface="+mj-ea"/>
              <a:ea typeface="+mj-ea"/>
              <a:cs typeface="+mj-ea"/>
            </a:endParaRPr>
          </a:p>
          <a:p>
            <a:pPr algn="ctr" fontAlgn="auto">
              <a:lnSpc>
                <a:spcPct val="150000"/>
              </a:lnSpc>
            </a:pPr>
            <a:r>
              <a:rPr lang="zh-CN" altLang="en-US" sz="2800" dirty="0">
                <a:latin typeface="+mj-ea"/>
                <a:ea typeface="+mj-ea"/>
                <a:cs typeface="+mj-ea"/>
                <a:sym typeface="+mn-ea"/>
              </a:rPr>
              <a:t>二、儿童的科学是一个</a:t>
            </a:r>
            <a:r>
              <a:rPr lang="zh-CN" altLang="en-US" sz="2800" dirty="0">
                <a:solidFill>
                  <a:srgbClr val="FF0000"/>
                </a:solidFill>
                <a:latin typeface="+mj-ea"/>
                <a:ea typeface="+mj-ea"/>
                <a:cs typeface="+mj-ea"/>
                <a:sym typeface="+mn-ea"/>
              </a:rPr>
              <a:t>自我建构</a:t>
            </a:r>
            <a:r>
              <a:rPr lang="zh-CN" altLang="en-US" sz="2800" dirty="0">
                <a:latin typeface="+mj-ea"/>
                <a:ea typeface="+mj-ea"/>
                <a:cs typeface="+mj-ea"/>
                <a:sym typeface="+mn-ea"/>
              </a:rPr>
              <a:t>的过程</a:t>
            </a:r>
            <a:endParaRPr lang="zh-CN" altLang="en-US" sz="2800" dirty="0">
              <a:latin typeface="+mj-ea"/>
              <a:ea typeface="+mj-ea"/>
              <a:cs typeface="+mj-ea"/>
            </a:endParaRPr>
          </a:p>
          <a:p>
            <a:pPr algn="just" fontAlgn="auto">
              <a:lnSpc>
                <a:spcPct val="150000"/>
              </a:lnSpc>
            </a:pPr>
            <a:r>
              <a:rPr lang="zh-CN" altLang="en-US" sz="2800" dirty="0">
                <a:latin typeface="+mj-ea"/>
                <a:ea typeface="+mj-ea"/>
                <a:cs typeface="+mj-ea"/>
                <a:sym typeface="+mn-ea"/>
              </a:rPr>
              <a:t>（</a:t>
            </a:r>
            <a:r>
              <a:rPr lang="en-US" altLang="zh-CN" sz="2800">
                <a:latin typeface="+mj-ea"/>
                <a:ea typeface="+mj-ea"/>
                <a:cs typeface="+mj-ea"/>
                <a:sym typeface="+mn-ea"/>
              </a:rPr>
              <a:t>1</a:t>
            </a:r>
            <a:r>
              <a:rPr lang="zh-CN" altLang="en-US" sz="2800" dirty="0">
                <a:latin typeface="+mj-ea"/>
                <a:ea typeface="+mj-ea"/>
                <a:cs typeface="+mj-ea"/>
                <a:sym typeface="+mn-ea"/>
              </a:rPr>
              <a:t>）幼儿随着生活经验的丰富，他们对周围事物的</a:t>
            </a:r>
            <a:endParaRPr lang="zh-CN" altLang="en-US" sz="2800" dirty="0">
              <a:latin typeface="+mj-ea"/>
              <a:ea typeface="+mj-ea"/>
              <a:cs typeface="+mj-ea"/>
              <a:sym typeface="+mn-ea"/>
            </a:endParaRPr>
          </a:p>
          <a:p>
            <a:pPr algn="just" fontAlgn="auto">
              <a:lnSpc>
                <a:spcPct val="150000"/>
              </a:lnSpc>
            </a:pPr>
            <a:r>
              <a:rPr lang="zh-CN" altLang="en-US" sz="2800" dirty="0">
                <a:latin typeface="+mj-ea"/>
                <a:ea typeface="+mj-ea"/>
                <a:cs typeface="+mj-ea"/>
                <a:sym typeface="+mn-ea"/>
              </a:rPr>
              <a:t>认识在不断地改变</a:t>
            </a:r>
            <a:endParaRPr lang="zh-CN" altLang="en-US" sz="2800" b="0" dirty="0">
              <a:latin typeface="+mj-ea"/>
              <a:ea typeface="+mj-ea"/>
              <a:cs typeface="+mj-ea"/>
            </a:endParaRPr>
          </a:p>
          <a:p>
            <a:pPr algn="just" fontAlgn="auto">
              <a:lnSpc>
                <a:spcPct val="150000"/>
              </a:lnSpc>
            </a:pPr>
            <a:r>
              <a:rPr lang="zh-CN" altLang="en-US" sz="2800" dirty="0">
                <a:latin typeface="+mj-ea"/>
                <a:ea typeface="+mj-ea"/>
                <a:cs typeface="+mj-ea"/>
                <a:sym typeface="+mn-ea"/>
              </a:rPr>
              <a:t>（</a:t>
            </a:r>
            <a:r>
              <a:rPr lang="en-US" altLang="zh-CN" sz="2800">
                <a:latin typeface="+mj-ea"/>
                <a:ea typeface="+mj-ea"/>
                <a:cs typeface="+mj-ea"/>
                <a:sym typeface="+mn-ea"/>
              </a:rPr>
              <a:t>2</a:t>
            </a:r>
            <a:r>
              <a:rPr lang="zh-CN" altLang="en-US" sz="2800" dirty="0">
                <a:latin typeface="+mj-ea"/>
                <a:ea typeface="+mj-ea"/>
                <a:cs typeface="+mj-ea"/>
                <a:sym typeface="+mn-ea"/>
              </a:rPr>
              <a:t>）幼儿的认知能力的发展也是促使其认识不断</a:t>
            </a:r>
            <a:endParaRPr lang="zh-CN" altLang="en-US" sz="2800" dirty="0">
              <a:latin typeface="+mj-ea"/>
              <a:ea typeface="+mj-ea"/>
              <a:cs typeface="+mj-ea"/>
              <a:sym typeface="+mn-ea"/>
            </a:endParaRPr>
          </a:p>
          <a:p>
            <a:pPr algn="just" fontAlgn="auto">
              <a:lnSpc>
                <a:spcPct val="150000"/>
              </a:lnSpc>
            </a:pPr>
            <a:r>
              <a:rPr lang="zh-CN" altLang="en-US" sz="2800" dirty="0">
                <a:latin typeface="+mj-ea"/>
                <a:ea typeface="+mj-ea"/>
                <a:cs typeface="+mj-ea"/>
                <a:sym typeface="+mn-ea"/>
              </a:rPr>
              <a:t>发生改变的重要因素</a:t>
            </a:r>
            <a:endParaRPr lang="zh-CN" altLang="en-US" sz="2800" dirty="0">
              <a:latin typeface="+mj-ea"/>
              <a:ea typeface="+mj-ea"/>
              <a:cs typeface="+mj-ea"/>
            </a:endParaRPr>
          </a:p>
          <a:p>
            <a:pPr algn="ctr" fontAlgn="auto">
              <a:lnSpc>
                <a:spcPct val="150000"/>
              </a:lnSpc>
            </a:pPr>
            <a:r>
              <a:rPr lang="zh-CN" altLang="en-US" sz="2800" dirty="0">
                <a:latin typeface="+mj-ea"/>
                <a:ea typeface="+mj-ea"/>
                <a:cs typeface="+mj-ea"/>
                <a:sym typeface="+mn-ea"/>
              </a:rPr>
              <a:t>三、儿童的科学是对世界的</a:t>
            </a:r>
            <a:r>
              <a:rPr lang="zh-CN" altLang="en-US" sz="2800" dirty="0">
                <a:solidFill>
                  <a:srgbClr val="FF0000"/>
                </a:solidFill>
                <a:latin typeface="+mj-ea"/>
                <a:ea typeface="+mj-ea"/>
                <a:cs typeface="+mj-ea"/>
                <a:sym typeface="+mn-ea"/>
              </a:rPr>
              <a:t>独特理解</a:t>
            </a:r>
            <a:r>
              <a:rPr lang="zh-CN" altLang="en-US" sz="2800" dirty="0">
                <a:solidFill>
                  <a:schemeClr val="tx1"/>
                </a:solidFill>
                <a:latin typeface="+mj-ea"/>
                <a:ea typeface="+mj-ea"/>
                <a:cs typeface="+mj-ea"/>
                <a:sym typeface="+mn-ea"/>
              </a:rPr>
              <a:t>（主观意愿、想象）</a:t>
            </a:r>
            <a:endParaRPr lang="zh-CN" altLang="en-US" sz="2800" dirty="0">
              <a:solidFill>
                <a:schemeClr val="tx1"/>
              </a:solidFill>
              <a:latin typeface="+mj-ea"/>
              <a:ea typeface="+mj-ea"/>
              <a:cs typeface="+mj-ea"/>
              <a:sym typeface="+mn-ea"/>
            </a:endParaRPr>
          </a:p>
        </p:txBody>
      </p:sp>
      <p:pic>
        <p:nvPicPr>
          <p:cNvPr id="3" name="图片 2" descr="科学1"/>
          <p:cNvPicPr>
            <a:picLocks noChangeAspect="1"/>
          </p:cNvPicPr>
          <p:nvPr/>
        </p:nvPicPr>
        <p:blipFill>
          <a:blip r:embed="rId1"/>
          <a:stretch>
            <a:fillRect/>
          </a:stretch>
        </p:blipFill>
        <p:spPr>
          <a:xfrm>
            <a:off x="8976360" y="1066800"/>
            <a:ext cx="2884805" cy="5077460"/>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cxnSp>
        <p:nvCxnSpPr>
          <p:cNvPr id="6" name="直接连接符 5"/>
          <p:cNvCxnSpPr/>
          <p:nvPr/>
        </p:nvCxnSpPr>
        <p:spPr>
          <a:xfrm flipV="1">
            <a:off x="172720" y="963930"/>
            <a:ext cx="11870690" cy="3810"/>
          </a:xfrm>
          <a:prstGeom prst="line">
            <a:avLst/>
          </a:prstGeom>
          <a:ln w="63500" cmpd="sng">
            <a:solidFill>
              <a:schemeClr val="accent1">
                <a:alpha val="69000"/>
              </a:schemeClr>
            </a:solidFill>
          </a:ln>
        </p:spPr>
        <p:style>
          <a:lnRef idx="1">
            <a:schemeClr val="accent1"/>
          </a:lnRef>
          <a:fillRef idx="0">
            <a:schemeClr val="accent1"/>
          </a:fillRef>
          <a:effectRef idx="0">
            <a:schemeClr val="accent1"/>
          </a:effectRef>
          <a:fontRef idx="minor">
            <a:schemeClr val="tx1"/>
          </a:fontRef>
        </p:style>
      </p:cxnSp>
      <p:sp>
        <p:nvSpPr>
          <p:cNvPr id="7" name="文本框 6"/>
          <p:cNvSpPr txBox="1"/>
          <p:nvPr/>
        </p:nvSpPr>
        <p:spPr>
          <a:xfrm>
            <a:off x="288925" y="167005"/>
            <a:ext cx="12192635" cy="768350"/>
          </a:xfrm>
          <a:prstGeom prst="rect">
            <a:avLst/>
          </a:prstGeom>
          <a:noFill/>
          <a:extLst>
            <a:ext uri="{909E8E84-426E-40DD-AFC4-6F175D3DCCD1}">
              <a14:hiddenFill xmlns:a14="http://schemas.microsoft.com/office/drawing/2010/main">
                <a:solidFill>
                  <a:schemeClr val="bg1"/>
                </a:solidFill>
              </a14:hiddenFill>
            </a:ext>
          </a:extLst>
        </p:spPr>
        <p:txBody>
          <a:bodyPr wrap="square" rtlCol="0">
            <a:spAutoFit/>
          </a:bodyPr>
          <a:p>
            <a:pPr algn="ctr"/>
            <a:r>
              <a:rPr lang="zh-CN" altLang="en-US" sz="4400"/>
              <a:t>案例思考</a:t>
            </a:r>
            <a:endParaRPr lang="en-US" altLang="zh-CN" sz="4400"/>
          </a:p>
        </p:txBody>
      </p:sp>
      <p:sp>
        <p:nvSpPr>
          <p:cNvPr id="2" name="文本框 1"/>
          <p:cNvSpPr txBox="1"/>
          <p:nvPr/>
        </p:nvSpPr>
        <p:spPr>
          <a:xfrm>
            <a:off x="288925" y="1066800"/>
            <a:ext cx="8410575" cy="6554470"/>
          </a:xfrm>
          <a:prstGeom prst="rect">
            <a:avLst/>
          </a:prstGeom>
          <a:noFill/>
        </p:spPr>
        <p:txBody>
          <a:bodyPr wrap="square" rtlCol="0" anchor="t">
            <a:spAutoFit/>
          </a:bodyPr>
          <a:p>
            <a:pPr fontAlgn="auto">
              <a:lnSpc>
                <a:spcPct val="150000"/>
              </a:lnSpc>
            </a:pPr>
            <a:r>
              <a:rPr lang="zh-CN" altLang="en-US" sz="2800" dirty="0">
                <a:sym typeface="+mn-ea"/>
              </a:rPr>
              <a:t>有位老师想用“乌鸦喝水”来引导幼儿思考，幼儿说出了很多乌鸦可以喝水的方法，但最终老师非要把孩子引导到投进石子才能喝到水这条思路上来</a:t>
            </a:r>
            <a:r>
              <a:rPr lang="en-US" altLang="zh-CN" sz="2800">
                <a:latin typeface="Arial" panose="020B0604020202020204" pitchFamily="34" charset="0"/>
                <a:sym typeface="+mn-ea"/>
              </a:rPr>
              <a:t>…</a:t>
            </a:r>
            <a:r>
              <a:rPr lang="zh-CN" altLang="en-US" sz="2800" dirty="0">
                <a:sym typeface="+mn-ea"/>
              </a:rPr>
              <a:t>，虽然孩子们想到了很多种方法，但是最终老师给否定了</a:t>
            </a:r>
            <a:r>
              <a:rPr lang="en-US" altLang="zh-CN" sz="2800">
                <a:latin typeface="Arial" panose="020B0604020202020204" pitchFamily="34" charset="0"/>
                <a:sym typeface="+mn-ea"/>
              </a:rPr>
              <a:t>…</a:t>
            </a:r>
            <a:endParaRPr lang="en-US" altLang="zh-CN" sz="2800"/>
          </a:p>
          <a:p>
            <a:pPr fontAlgn="auto">
              <a:lnSpc>
                <a:spcPct val="150000"/>
              </a:lnSpc>
            </a:pPr>
            <a:r>
              <a:rPr lang="zh-CN" altLang="en-US" sz="2800" dirty="0">
                <a:solidFill>
                  <a:srgbClr val="FF0000"/>
                </a:solidFill>
                <a:sym typeface="+mn-ea"/>
              </a:rPr>
              <a:t>问题：你如何看待这位老师的行为和思考方式？</a:t>
            </a:r>
            <a:r>
              <a:rPr lang="zh-CN" altLang="en-US" sz="1600" dirty="0">
                <a:solidFill>
                  <a:srgbClr val="FF0000"/>
                </a:solidFill>
                <a:sym typeface="+mn-ea"/>
              </a:rPr>
              <a:t>（提问</a:t>
            </a:r>
            <a:r>
              <a:rPr lang="en-US" altLang="zh-CN" sz="1600" dirty="0">
                <a:solidFill>
                  <a:srgbClr val="FF0000"/>
                </a:solidFill>
                <a:sym typeface="+mn-ea"/>
              </a:rPr>
              <a:t>4</a:t>
            </a:r>
            <a:r>
              <a:rPr lang="zh-CN" altLang="en-US" sz="1600" dirty="0">
                <a:solidFill>
                  <a:srgbClr val="FF0000"/>
                </a:solidFill>
                <a:sym typeface="+mn-ea"/>
              </a:rPr>
              <a:t>）</a:t>
            </a:r>
            <a:endParaRPr lang="zh-CN" altLang="en-US" sz="2800" dirty="0">
              <a:solidFill>
                <a:srgbClr val="FF0000"/>
              </a:solidFill>
              <a:sym typeface="+mn-ea"/>
            </a:endParaRPr>
          </a:p>
          <a:p>
            <a:pPr fontAlgn="auto">
              <a:lnSpc>
                <a:spcPct val="150000"/>
              </a:lnSpc>
            </a:pPr>
            <a:endParaRPr lang="zh-CN" altLang="en-US" sz="2800" dirty="0">
              <a:solidFill>
                <a:srgbClr val="FF0000"/>
              </a:solidFill>
            </a:endParaRPr>
          </a:p>
          <a:p>
            <a:pPr fontAlgn="auto">
              <a:lnSpc>
                <a:spcPct val="150000"/>
              </a:lnSpc>
            </a:pPr>
            <a:r>
              <a:rPr lang="zh-CN" altLang="en-US" sz="2800" dirty="0">
                <a:solidFill>
                  <a:srgbClr val="FF0000"/>
                </a:solidFill>
                <a:latin typeface="+mj-ea"/>
                <a:ea typeface="+mj-ea"/>
                <a:cs typeface="+mj-ea"/>
                <a:sym typeface="+mn-ea"/>
              </a:rPr>
              <a:t>案例一：</a:t>
            </a:r>
            <a:endParaRPr lang="zh-CN" altLang="en-US" sz="2800" dirty="0">
              <a:solidFill>
                <a:srgbClr val="FF0000"/>
              </a:solidFill>
              <a:latin typeface="+mj-ea"/>
              <a:ea typeface="+mj-ea"/>
              <a:cs typeface="+mj-ea"/>
              <a:sym typeface="+mn-ea"/>
            </a:endParaRPr>
          </a:p>
          <a:p>
            <a:pPr>
              <a:buNone/>
            </a:pPr>
            <a:r>
              <a:rPr lang="zh-CN" altLang="en-US" sz="2800" dirty="0">
                <a:latin typeface="+mj-ea"/>
                <a:ea typeface="+mj-ea"/>
                <a:cs typeface="+mj-ea"/>
                <a:sym typeface="+mn-ea"/>
              </a:rPr>
              <a:t>①</a:t>
            </a:r>
            <a:r>
              <a:rPr lang="zh-CN" altLang="en-US" sz="2800" dirty="0">
                <a:solidFill>
                  <a:srgbClr val="00B050"/>
                </a:solidFill>
                <a:sym typeface="+mn-ea"/>
              </a:rPr>
              <a:t>学前儿童经常问</a:t>
            </a:r>
            <a:r>
              <a:rPr lang="en-US" altLang="zh-CN" sz="2800" dirty="0">
                <a:solidFill>
                  <a:srgbClr val="00B050"/>
                </a:solidFill>
                <a:sym typeface="+mn-ea"/>
              </a:rPr>
              <a:t>:</a:t>
            </a:r>
            <a:r>
              <a:rPr lang="zh-CN" altLang="en-US" sz="2800" dirty="0">
                <a:solidFill>
                  <a:schemeClr val="tx1"/>
                </a:solidFill>
                <a:sym typeface="+mn-ea"/>
              </a:rPr>
              <a:t>天空为什么会是蓝的？小草为什么会是绿的？为什么会下雨？为什么月亮会住在天上？</a:t>
            </a:r>
            <a:endParaRPr lang="zh-CN" altLang="en-US" sz="2800" dirty="0">
              <a:solidFill>
                <a:schemeClr val="tx1"/>
              </a:solidFill>
              <a:sym typeface="+mn-ea"/>
            </a:endParaRPr>
          </a:p>
          <a:p>
            <a:pPr>
              <a:buNone/>
            </a:pPr>
            <a:endParaRPr lang="zh-CN" altLang="en-US" sz="2800" dirty="0">
              <a:solidFill>
                <a:schemeClr val="tx1"/>
              </a:solidFill>
              <a:sym typeface="+mn-ea"/>
            </a:endParaRPr>
          </a:p>
          <a:p>
            <a:pPr fontAlgn="auto">
              <a:lnSpc>
                <a:spcPct val="150000"/>
              </a:lnSpc>
            </a:pPr>
            <a:endParaRPr lang="zh-CN" altLang="en-US" sz="2800" dirty="0">
              <a:solidFill>
                <a:schemeClr val="tx1"/>
              </a:solidFill>
              <a:latin typeface="+mj-ea"/>
              <a:ea typeface="+mj-ea"/>
              <a:cs typeface="+mj-ea"/>
              <a:sym typeface="+mn-ea"/>
            </a:endParaRPr>
          </a:p>
        </p:txBody>
      </p:sp>
      <p:pic>
        <p:nvPicPr>
          <p:cNvPr id="3" name="图片 2" descr="科学1"/>
          <p:cNvPicPr>
            <a:picLocks noChangeAspect="1"/>
          </p:cNvPicPr>
          <p:nvPr/>
        </p:nvPicPr>
        <p:blipFill>
          <a:blip r:embed="rId1"/>
          <a:stretch>
            <a:fillRect/>
          </a:stretch>
        </p:blipFill>
        <p:spPr>
          <a:xfrm>
            <a:off x="8976360" y="1066800"/>
            <a:ext cx="2884805" cy="5077460"/>
          </a:xfrm>
          <a:prstGeom prst="rect">
            <a:avLst/>
          </a:prstGeom>
        </p:spPr>
      </p:pic>
      <p:sp>
        <p:nvSpPr>
          <p:cNvPr id="8" name="圆角矩形 7"/>
          <p:cNvSpPr/>
          <p:nvPr/>
        </p:nvSpPr>
        <p:spPr>
          <a:xfrm>
            <a:off x="288925" y="4309110"/>
            <a:ext cx="7594600" cy="762635"/>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fontAlgn="auto">
              <a:lnSpc>
                <a:spcPct val="150000"/>
              </a:lnSpc>
            </a:pPr>
            <a:r>
              <a:rPr lang="zh-CN" altLang="en-US" sz="3200" dirty="0">
                <a:solidFill>
                  <a:schemeClr val="tx1"/>
                </a:solidFill>
                <a:latin typeface="+mj-ea"/>
                <a:ea typeface="+mj-ea"/>
                <a:cs typeface="+mj-ea"/>
                <a:sym typeface="+mn-ea"/>
              </a:rPr>
              <a:t>学前儿童如何学科学？（幼儿角度）</a:t>
            </a:r>
            <a:r>
              <a:rPr lang="zh-CN" altLang="en-US" sz="1600" dirty="0">
                <a:solidFill>
                  <a:schemeClr val="tx1"/>
                </a:solidFill>
                <a:latin typeface="+mj-ea"/>
                <a:ea typeface="+mj-ea"/>
                <a:cs typeface="+mj-ea"/>
                <a:sym typeface="+mn-ea"/>
              </a:rPr>
              <a:t>（讨论</a:t>
            </a:r>
            <a:r>
              <a:rPr lang="en-US" altLang="zh-CN" sz="1600" dirty="0">
                <a:solidFill>
                  <a:schemeClr val="tx1"/>
                </a:solidFill>
                <a:latin typeface="+mj-ea"/>
                <a:ea typeface="+mj-ea"/>
                <a:cs typeface="+mj-ea"/>
                <a:sym typeface="+mn-ea"/>
              </a:rPr>
              <a:t>3</a:t>
            </a:r>
            <a:r>
              <a:rPr lang="zh-CN" altLang="en-US" sz="1600" dirty="0">
                <a:solidFill>
                  <a:schemeClr val="tx1"/>
                </a:solidFill>
                <a:latin typeface="+mj-ea"/>
                <a:ea typeface="+mj-ea"/>
                <a:cs typeface="+mj-ea"/>
                <a:sym typeface="+mn-ea"/>
              </a:rPr>
              <a:t>）</a:t>
            </a:r>
            <a:endParaRPr lang="zh-CN" altLang="en-US" sz="1600" dirty="0">
              <a:solidFill>
                <a:schemeClr val="tx1"/>
              </a:solidFill>
              <a:latin typeface="+mj-ea"/>
              <a:ea typeface="+mj-ea"/>
              <a:cs typeface="+mj-ea"/>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down)">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2">
                                            <p:txEl>
                                              <p:pRg st="3" end="3"/>
                                            </p:txEl>
                                          </p:spTgt>
                                        </p:tgtEl>
                                        <p:attrNameLst>
                                          <p:attrName>style.visibility</p:attrName>
                                        </p:attrNameLst>
                                      </p:cBhvr>
                                      <p:to>
                                        <p:strVal val="visible"/>
                                      </p:to>
                                    </p:set>
                                    <p:animEffect transition="in" filter="wipe(down)">
                                      <p:cBhvr>
                                        <p:cTn id="12" dur="500"/>
                                        <p:tgtEl>
                                          <p:spTgt spid="2">
                                            <p:txEl>
                                              <p:pRg st="3" end="3"/>
                                            </p:txEl>
                                          </p:spTgt>
                                        </p:tgtEl>
                                      </p:cBhvr>
                                    </p:animEffect>
                                  </p:childTnLst>
                                </p:cTn>
                              </p:par>
                              <p:par>
                                <p:cTn id="13" presetID="22" presetClass="entr" presetSubtype="4" fill="hold" nodeType="with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animEffect transition="in" filter="wipe(down)">
                                      <p:cBhvr>
                                        <p:cTn id="15"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ldLvl="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4050" name="副标题 514049"/>
          <p:cNvSpPr>
            <a:spLocks noGrp="1"/>
          </p:cNvSpPr>
          <p:nvPr>
            <p:ph type="subTitle" idx="1"/>
          </p:nvPr>
        </p:nvSpPr>
        <p:spPr>
          <a:xfrm>
            <a:off x="734060" y="297815"/>
            <a:ext cx="10723245" cy="6560185"/>
          </a:xfrm>
        </p:spPr>
        <p:txBody>
          <a:bodyPr lIns="75334" tIns="37667" rIns="75334" bIns="37667" anchor="ctr"/>
          <a:p>
            <a:pPr defTabSz="914400" fontAlgn="auto">
              <a:lnSpc>
                <a:spcPct val="100000"/>
              </a:lnSpc>
              <a:buSzPct val="80000"/>
            </a:pPr>
            <a:r>
              <a:rPr lang="zh-CN" altLang="en-US" sz="2620" b="0" kern="1200" baseline="0" dirty="0">
                <a:latin typeface="宋体" panose="02010600030101010101" pitchFamily="2" charset="-122"/>
                <a:ea typeface="宋体" panose="02010600030101010101" pitchFamily="2" charset="-122"/>
              </a:rPr>
              <a:t>         </a:t>
            </a:r>
            <a:r>
              <a:rPr lang="zh-CN" altLang="en-US" dirty="0">
                <a:latin typeface="微软雅黑" panose="020B0503020204020204" charset="-122"/>
                <a:ea typeface="微软雅黑" panose="020B0503020204020204" charset="-122"/>
                <a:cs typeface="微软雅黑" panose="020B0503020204020204" charset="-122"/>
                <a:sym typeface="+mn-ea"/>
              </a:rPr>
              <a:t>宝贝  宝贝   </a:t>
            </a:r>
            <a:r>
              <a:rPr lang="zh-CN" altLang="en-US" b="0" kern="1200" baseline="0" dirty="0">
                <a:latin typeface="微软雅黑" panose="020B0503020204020204" charset="-122"/>
                <a:ea typeface="微软雅黑" panose="020B0503020204020204" charset="-122"/>
                <a:cs typeface="微软雅黑" panose="020B0503020204020204" charset="-122"/>
              </a:rPr>
              <a:t>跑到杂货店</a:t>
            </a:r>
            <a:endParaRPr lang="zh-CN" altLang="en-US" b="0" kern="1200" baseline="0" dirty="0">
              <a:latin typeface="微软雅黑" panose="020B0503020204020204" charset="-122"/>
              <a:ea typeface="微软雅黑" panose="020B0503020204020204" charset="-122"/>
              <a:cs typeface="微软雅黑" panose="020B0503020204020204" charset="-122"/>
            </a:endParaRPr>
          </a:p>
          <a:p>
            <a:pPr defTabSz="914400" fontAlgn="auto">
              <a:lnSpc>
                <a:spcPct val="100000"/>
              </a:lnSpc>
              <a:buSzPct val="80000"/>
            </a:pPr>
            <a:r>
              <a:rPr lang="zh-CN" altLang="en-US" b="0" kern="1200" baseline="0" dirty="0">
                <a:latin typeface="微软雅黑" panose="020B0503020204020204" charset="-122"/>
                <a:ea typeface="微软雅黑" panose="020B0503020204020204" charset="-122"/>
                <a:cs typeface="微软雅黑" panose="020B0503020204020204" charset="-122"/>
              </a:rPr>
              <a:t>             爷爷  爷爷</a:t>
            </a:r>
            <a:endParaRPr lang="zh-CN" altLang="en-US" b="0" kern="1200" baseline="0" dirty="0">
              <a:latin typeface="微软雅黑" panose="020B0503020204020204" charset="-122"/>
              <a:ea typeface="微软雅黑" panose="020B0503020204020204" charset="-122"/>
              <a:cs typeface="微软雅黑" panose="020B0503020204020204" charset="-122"/>
            </a:endParaRPr>
          </a:p>
          <a:p>
            <a:pPr defTabSz="914400" fontAlgn="auto">
              <a:lnSpc>
                <a:spcPct val="100000"/>
              </a:lnSpc>
              <a:buSzPct val="80000"/>
            </a:pPr>
            <a:r>
              <a:rPr lang="zh-CN" altLang="en-US" b="0" kern="1200" baseline="0" dirty="0">
                <a:latin typeface="微软雅黑" panose="020B0503020204020204" charset="-122"/>
                <a:ea typeface="微软雅黑" panose="020B0503020204020204" charset="-122"/>
                <a:cs typeface="微软雅黑" panose="020B0503020204020204" charset="-122"/>
              </a:rPr>
              <a:t>              妈妈问您现在几点</a:t>
            </a:r>
            <a:endParaRPr lang="zh-CN" altLang="en-US" b="0" kern="1200" baseline="0" dirty="0">
              <a:latin typeface="微软雅黑" panose="020B0503020204020204" charset="-122"/>
              <a:ea typeface="微软雅黑" panose="020B0503020204020204" charset="-122"/>
              <a:cs typeface="微软雅黑" panose="020B0503020204020204" charset="-122"/>
            </a:endParaRPr>
          </a:p>
          <a:p>
            <a:pPr defTabSz="914400" fontAlgn="auto">
              <a:lnSpc>
                <a:spcPct val="100000"/>
              </a:lnSpc>
              <a:buSzPct val="80000"/>
            </a:pPr>
            <a:r>
              <a:rPr lang="zh-CN" altLang="en-US" b="0" kern="1200" baseline="0" dirty="0">
                <a:latin typeface="微软雅黑" panose="020B0503020204020204" charset="-122"/>
                <a:ea typeface="微软雅黑" panose="020B0503020204020204" charset="-122"/>
                <a:cs typeface="微软雅黑" panose="020B0503020204020204" charset="-122"/>
              </a:rPr>
              <a:t>             四点半</a:t>
            </a:r>
            <a:endParaRPr lang="zh-CN" altLang="en-US" b="0" kern="1200" baseline="0" dirty="0">
              <a:latin typeface="微软雅黑" panose="020B0503020204020204" charset="-122"/>
              <a:ea typeface="微软雅黑" panose="020B0503020204020204" charset="-122"/>
              <a:cs typeface="微软雅黑" panose="020B0503020204020204" charset="-122"/>
            </a:endParaRPr>
          </a:p>
          <a:p>
            <a:pPr defTabSz="914400" fontAlgn="auto">
              <a:lnSpc>
                <a:spcPct val="100000"/>
              </a:lnSpc>
              <a:buSzPct val="80000"/>
            </a:pPr>
            <a:endParaRPr lang="zh-CN" altLang="en-US" b="0" kern="1200" baseline="0" dirty="0">
              <a:latin typeface="微软雅黑" panose="020B0503020204020204" charset="-122"/>
              <a:ea typeface="微软雅黑" panose="020B0503020204020204" charset="-122"/>
              <a:cs typeface="微软雅黑" panose="020B0503020204020204" charset="-122"/>
            </a:endParaRPr>
          </a:p>
          <a:p>
            <a:pPr defTabSz="914400" fontAlgn="auto">
              <a:lnSpc>
                <a:spcPct val="100000"/>
              </a:lnSpc>
              <a:buSzPct val="80000"/>
            </a:pPr>
            <a:r>
              <a:rPr lang="zh-CN" altLang="en-US" b="0" kern="1200" baseline="0" dirty="0">
                <a:latin typeface="微软雅黑" panose="020B0503020204020204" charset="-122"/>
                <a:ea typeface="微软雅黑" panose="020B0503020204020204" charset="-122"/>
                <a:cs typeface="微软雅黑" panose="020B0503020204020204" charset="-122"/>
              </a:rPr>
              <a:t>             四点半</a:t>
            </a:r>
            <a:endParaRPr lang="zh-CN" altLang="en-US" b="0" kern="1200" baseline="0" dirty="0">
              <a:latin typeface="微软雅黑" panose="020B0503020204020204" charset="-122"/>
              <a:ea typeface="微软雅黑" panose="020B0503020204020204" charset="-122"/>
              <a:cs typeface="微软雅黑" panose="020B0503020204020204" charset="-122"/>
            </a:endParaRPr>
          </a:p>
          <a:p>
            <a:pPr defTabSz="914400" fontAlgn="auto">
              <a:lnSpc>
                <a:spcPct val="100000"/>
              </a:lnSpc>
              <a:buSzPct val="80000"/>
            </a:pPr>
            <a:r>
              <a:rPr lang="zh-CN" altLang="en-US" b="0" kern="1200" baseline="0" dirty="0">
                <a:latin typeface="微软雅黑" panose="020B0503020204020204" charset="-122"/>
                <a:ea typeface="微软雅黑" panose="020B0503020204020204" charset="-122"/>
                <a:cs typeface="微软雅黑" panose="020B0503020204020204" charset="-122"/>
              </a:rPr>
              <a:t>             四点半</a:t>
            </a:r>
            <a:endParaRPr lang="zh-CN" altLang="en-US" b="0" kern="1200" baseline="0" dirty="0">
              <a:latin typeface="微软雅黑" panose="020B0503020204020204" charset="-122"/>
              <a:ea typeface="微软雅黑" panose="020B0503020204020204" charset="-122"/>
              <a:cs typeface="微软雅黑" panose="020B0503020204020204" charset="-122"/>
            </a:endParaRPr>
          </a:p>
          <a:p>
            <a:pPr defTabSz="914400" fontAlgn="auto">
              <a:lnSpc>
                <a:spcPct val="100000"/>
              </a:lnSpc>
              <a:buSzPct val="80000"/>
            </a:pPr>
            <a:r>
              <a:rPr lang="zh-CN" altLang="en-US" b="0" kern="1200" baseline="0" dirty="0">
                <a:latin typeface="微软雅黑" panose="020B0503020204020204" charset="-122"/>
                <a:ea typeface="微软雅黑" panose="020B0503020204020204" charset="-122"/>
                <a:cs typeface="微软雅黑" panose="020B0503020204020204" charset="-122"/>
              </a:rPr>
              <a:t>             宝贝回家的路上</a:t>
            </a:r>
            <a:endParaRPr lang="zh-CN" altLang="en-US" b="0" kern="1200" baseline="0" dirty="0">
              <a:latin typeface="微软雅黑" panose="020B0503020204020204" charset="-122"/>
              <a:ea typeface="微软雅黑" panose="020B0503020204020204" charset="-122"/>
              <a:cs typeface="微软雅黑" panose="020B0503020204020204" charset="-122"/>
            </a:endParaRPr>
          </a:p>
          <a:p>
            <a:pPr defTabSz="914400" fontAlgn="auto">
              <a:lnSpc>
                <a:spcPct val="100000"/>
              </a:lnSpc>
              <a:buSzPct val="80000"/>
            </a:pPr>
            <a:r>
              <a:rPr lang="zh-CN" altLang="en-US" b="0" kern="1200" baseline="0" dirty="0">
                <a:latin typeface="微软雅黑" panose="020B0503020204020204" charset="-122"/>
                <a:ea typeface="微软雅黑" panose="020B0503020204020204" charset="-122"/>
                <a:cs typeface="微软雅黑" panose="020B0503020204020204" charset="-122"/>
              </a:rPr>
              <a:t>                   呆呆地站着看公鸡喝水</a:t>
            </a:r>
            <a:endParaRPr lang="zh-CN" altLang="en-US" b="0" kern="1200" baseline="0" dirty="0">
              <a:latin typeface="微软雅黑" panose="020B0503020204020204" charset="-122"/>
              <a:ea typeface="微软雅黑" panose="020B0503020204020204" charset="-122"/>
              <a:cs typeface="微软雅黑" panose="020B0503020204020204" charset="-122"/>
            </a:endParaRPr>
          </a:p>
          <a:p>
            <a:pPr defTabSz="914400" fontAlgn="auto">
              <a:lnSpc>
                <a:spcPct val="100000"/>
              </a:lnSpc>
              <a:buSzPct val="80000"/>
            </a:pPr>
            <a:r>
              <a:rPr lang="zh-CN" altLang="en-US" b="0" kern="1200" baseline="0" dirty="0">
                <a:latin typeface="微软雅黑" panose="020B0503020204020204" charset="-122"/>
                <a:ea typeface="微软雅黑" panose="020B0503020204020204" charset="-122"/>
                <a:cs typeface="微软雅黑" panose="020B0503020204020204" charset="-122"/>
              </a:rPr>
              <a:t>             四点半</a:t>
            </a:r>
            <a:endParaRPr lang="zh-CN" altLang="en-US" b="0" kern="1200" baseline="0" dirty="0">
              <a:latin typeface="微软雅黑" panose="020B0503020204020204" charset="-122"/>
              <a:ea typeface="微软雅黑" panose="020B0503020204020204" charset="-122"/>
              <a:cs typeface="微软雅黑" panose="020B0503020204020204" charset="-122"/>
            </a:endParaRPr>
          </a:p>
          <a:p>
            <a:pPr defTabSz="914400" fontAlgn="auto">
              <a:lnSpc>
                <a:spcPct val="100000"/>
              </a:lnSpc>
              <a:buSzPct val="80000"/>
            </a:pPr>
            <a:r>
              <a:rPr lang="zh-CN" altLang="en-US" b="0" kern="1200" baseline="0" dirty="0">
                <a:latin typeface="微软雅黑" panose="020B0503020204020204" charset="-122"/>
                <a:ea typeface="微软雅黑" panose="020B0503020204020204" charset="-122"/>
                <a:cs typeface="微软雅黑" panose="020B0503020204020204" charset="-122"/>
              </a:rPr>
              <a:t>             四点半</a:t>
            </a:r>
            <a:endParaRPr lang="zh-CN" altLang="en-US" b="0" kern="1200" baseline="0" dirty="0">
              <a:latin typeface="微软雅黑" panose="020B0503020204020204" charset="-122"/>
              <a:ea typeface="微软雅黑" panose="020B0503020204020204" charset="-122"/>
              <a:cs typeface="微软雅黑" panose="020B0503020204020204" charset="-122"/>
            </a:endParaRPr>
          </a:p>
          <a:p>
            <a:pPr defTabSz="914400" fontAlgn="auto">
              <a:lnSpc>
                <a:spcPct val="100000"/>
              </a:lnSpc>
              <a:buSzPct val="80000"/>
            </a:pPr>
            <a:r>
              <a:rPr lang="zh-CN" altLang="en-US" b="0" kern="1200" baseline="0" dirty="0">
                <a:latin typeface="微软雅黑" panose="020B0503020204020204" charset="-122"/>
                <a:ea typeface="微软雅黑" panose="020B0503020204020204" charset="-122"/>
                <a:cs typeface="微软雅黑" panose="020B0503020204020204" charset="-122"/>
              </a:rPr>
              <a:t>               宝贝回家的路上</a:t>
            </a:r>
            <a:endParaRPr lang="zh-CN" altLang="en-US" b="0" kern="1200" baseline="0" dirty="0">
              <a:latin typeface="微软雅黑" panose="020B0503020204020204" charset="-122"/>
              <a:ea typeface="微软雅黑" panose="020B0503020204020204" charset="-122"/>
              <a:cs typeface="微软雅黑" panose="020B0503020204020204" charset="-122"/>
            </a:endParaRPr>
          </a:p>
          <a:p>
            <a:pPr defTabSz="914400" fontAlgn="auto">
              <a:lnSpc>
                <a:spcPct val="100000"/>
              </a:lnSpc>
              <a:buSzPct val="80000"/>
            </a:pPr>
            <a:r>
              <a:rPr lang="zh-CN" altLang="en-US" b="0" kern="1200" baseline="0" dirty="0">
                <a:latin typeface="微软雅黑" panose="020B0503020204020204" charset="-122"/>
                <a:ea typeface="微软雅黑" panose="020B0503020204020204" charset="-122"/>
                <a:cs typeface="微软雅黑" panose="020B0503020204020204" charset="-122"/>
              </a:rPr>
              <a:t>                     乖乖地坐着看蚂蚁搬家</a:t>
            </a:r>
            <a:endParaRPr lang="zh-CN" altLang="en-US" b="0" kern="1200" baseline="0" dirty="0">
              <a:latin typeface="微软雅黑" panose="020B0503020204020204" charset="-122"/>
              <a:ea typeface="微软雅黑" panose="020B0503020204020204" charset="-122"/>
              <a:cs typeface="微软雅黑" panose="020B0503020204020204" charset="-122"/>
            </a:endParaRPr>
          </a:p>
          <a:p>
            <a:pPr defTabSz="914400">
              <a:lnSpc>
                <a:spcPct val="90000"/>
              </a:lnSpc>
              <a:buSzPct val="80000"/>
            </a:pPr>
            <a:endParaRPr lang="zh-CN" altLang="en-US" b="0" kern="1200" baseline="0">
              <a:latin typeface="微软雅黑" panose="020B0503020204020204" charset="-122"/>
              <a:ea typeface="微软雅黑" panose="020B0503020204020204" charset="-122"/>
              <a:cs typeface="微软雅黑" panose="020B0503020204020204" charset="-122"/>
            </a:endParaRPr>
          </a:p>
        </p:txBody>
      </p:sp>
      <p:pic>
        <p:nvPicPr>
          <p:cNvPr id="514051" name="图片 514050" descr="7R(_`FYB]@8{AT4%4)PGV`C"/>
          <p:cNvPicPr>
            <a:picLocks noChangeAspect="1"/>
          </p:cNvPicPr>
          <p:nvPr/>
        </p:nvPicPr>
        <p:blipFill>
          <a:blip r:embed="rId1"/>
          <a:stretch>
            <a:fillRect/>
          </a:stretch>
        </p:blipFill>
        <p:spPr>
          <a:xfrm>
            <a:off x="1934268" y="3450042"/>
            <a:ext cx="3234170" cy="2657475"/>
          </a:xfrm>
          <a:prstGeom prst="rect">
            <a:avLst/>
          </a:prstGeom>
          <a:noFill/>
          <a:ln w="9525">
            <a:noFill/>
          </a:ln>
        </p:spPr>
      </p:pic>
      <p:pic>
        <p:nvPicPr>
          <p:cNvPr id="514052" name="图片 514051" descr="NQY96XY%J91GZ23`Z{8$~EL"/>
          <p:cNvPicPr>
            <a:picLocks noChangeAspect="1"/>
          </p:cNvPicPr>
          <p:nvPr/>
        </p:nvPicPr>
        <p:blipFill>
          <a:blip r:embed="rId2"/>
          <a:stretch>
            <a:fillRect/>
          </a:stretch>
        </p:blipFill>
        <p:spPr>
          <a:xfrm>
            <a:off x="2145088" y="645160"/>
            <a:ext cx="2813339" cy="2337955"/>
          </a:xfrm>
          <a:prstGeom prst="rect">
            <a:avLst/>
          </a:prstGeom>
          <a:noFill/>
          <a:ln w="9525">
            <a:noFill/>
          </a:ln>
        </p:spPr>
      </p:pic>
      <p:sp>
        <p:nvSpPr>
          <p:cNvPr id="2" name="圆角矩形 1"/>
          <p:cNvSpPr/>
          <p:nvPr/>
        </p:nvSpPr>
        <p:spPr>
          <a:xfrm>
            <a:off x="9461500" y="2837180"/>
            <a:ext cx="1704340" cy="79438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2800"/>
              <a:t>案例二</a:t>
            </a:r>
            <a:endParaRPr lang="zh-CN" altLang="en-US" sz="2800"/>
          </a:p>
          <a:p>
            <a:pPr algn="ctr"/>
            <a:r>
              <a:rPr lang="zh-CN" altLang="en-US" sz="2800" dirty="0">
                <a:latin typeface="+mj-ea"/>
                <a:ea typeface="+mj-ea"/>
                <a:cs typeface="+mj-ea"/>
                <a:sym typeface="+mn-ea"/>
              </a:rPr>
              <a:t>②</a:t>
            </a:r>
            <a:r>
              <a:rPr lang="zh-CN" altLang="en-US" sz="2800"/>
              <a:t>四点半</a:t>
            </a:r>
            <a:endParaRPr lang="zh-CN" altLang="en-US" sz="2800"/>
          </a:p>
        </p:txBody>
      </p:sp>
    </p:spTree>
  </p:cSld>
  <p:clrMapOvr>
    <a:masterClrMapping/>
  </p:clrMapOvr>
  <p:transition>
    <p:blinds/>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6098" name="副标题 516097"/>
          <p:cNvSpPr>
            <a:spLocks noGrp="1"/>
          </p:cNvSpPr>
          <p:nvPr>
            <p:ph type="subTitle" idx="1"/>
          </p:nvPr>
        </p:nvSpPr>
        <p:spPr>
          <a:xfrm>
            <a:off x="2355215" y="151765"/>
            <a:ext cx="9399905" cy="6477635"/>
          </a:xfrm>
        </p:spPr>
        <p:txBody>
          <a:bodyPr lIns="75334" tIns="37667" rIns="75334" bIns="37667" anchor="ctr"/>
          <a:p>
            <a:pPr defTabSz="914400" fontAlgn="auto">
              <a:lnSpc>
                <a:spcPct val="100000"/>
              </a:lnSpc>
              <a:buSzPct val="80000"/>
            </a:pPr>
            <a:r>
              <a:rPr lang="zh-CN" altLang="en-US" sz="1635" b="0" kern="1200" baseline="0" dirty="0">
                <a:latin typeface="宋体" panose="02010600030101010101" pitchFamily="2" charset="-122"/>
                <a:ea typeface="宋体" panose="02010600030101010101" pitchFamily="2" charset="-122"/>
              </a:rPr>
              <a:t>                   </a:t>
            </a:r>
            <a:endParaRPr lang="zh-CN" altLang="en-US" b="0" kern="1200" baseline="0" dirty="0">
              <a:latin typeface="+mj-ea"/>
              <a:ea typeface="+mj-ea"/>
              <a:cs typeface="+mj-ea"/>
            </a:endParaRPr>
          </a:p>
          <a:p>
            <a:pPr defTabSz="914400" fontAlgn="auto">
              <a:lnSpc>
                <a:spcPct val="100000"/>
              </a:lnSpc>
              <a:buSzPct val="80000"/>
            </a:pPr>
            <a:r>
              <a:rPr lang="zh-CN" altLang="en-US" b="0" kern="1200" baseline="0" dirty="0">
                <a:latin typeface="+mj-ea"/>
                <a:ea typeface="+mj-ea"/>
                <a:cs typeface="+mj-ea"/>
              </a:rPr>
              <a:t>                      四点半  </a:t>
            </a:r>
            <a:r>
              <a:rPr lang="zh-CN" altLang="en-US" dirty="0">
                <a:latin typeface="宋体" panose="02010600030101010101" pitchFamily="2" charset="-122"/>
                <a:ea typeface="宋体" panose="02010600030101010101" pitchFamily="2" charset="-122"/>
                <a:sym typeface="+mn-ea"/>
              </a:rPr>
              <a:t>  </a:t>
            </a:r>
            <a:r>
              <a:rPr lang="zh-CN" altLang="en-US" dirty="0">
                <a:latin typeface="+mj-ea"/>
                <a:ea typeface="+mj-ea"/>
                <a:cs typeface="+mj-ea"/>
                <a:sym typeface="+mn-ea"/>
              </a:rPr>
              <a:t>四点半</a:t>
            </a:r>
            <a:endParaRPr lang="zh-CN" altLang="en-US" b="0" kern="1200" baseline="0" dirty="0">
              <a:latin typeface="+mj-ea"/>
              <a:ea typeface="+mj-ea"/>
              <a:cs typeface="+mj-ea"/>
            </a:endParaRPr>
          </a:p>
          <a:p>
            <a:pPr defTabSz="914400" fontAlgn="auto">
              <a:lnSpc>
                <a:spcPct val="100000"/>
              </a:lnSpc>
              <a:buSzPct val="80000"/>
            </a:pPr>
            <a:r>
              <a:rPr lang="zh-CN" altLang="en-US" b="0" kern="1200" baseline="0" dirty="0">
                <a:latin typeface="+mj-ea"/>
                <a:ea typeface="+mj-ea"/>
                <a:cs typeface="+mj-ea"/>
              </a:rPr>
              <a:t>                       宝贝回家的路上</a:t>
            </a:r>
            <a:endParaRPr lang="zh-CN" altLang="en-US" b="0" kern="1200" baseline="0" dirty="0">
              <a:latin typeface="+mj-ea"/>
              <a:ea typeface="+mj-ea"/>
              <a:cs typeface="+mj-ea"/>
            </a:endParaRPr>
          </a:p>
          <a:p>
            <a:pPr defTabSz="914400" fontAlgn="auto">
              <a:lnSpc>
                <a:spcPct val="100000"/>
              </a:lnSpc>
              <a:buSzPct val="80000"/>
            </a:pPr>
            <a:r>
              <a:rPr lang="zh-CN" altLang="en-US" b="0" kern="1200" baseline="0" dirty="0">
                <a:latin typeface="+mj-ea"/>
                <a:ea typeface="+mj-ea"/>
                <a:cs typeface="+mj-ea"/>
              </a:rPr>
              <a:t>                     追着蜻蜓飞舞</a:t>
            </a:r>
            <a:endParaRPr lang="zh-CN" altLang="en-US" b="0" kern="1200" baseline="0" dirty="0">
              <a:latin typeface="+mj-ea"/>
              <a:ea typeface="+mj-ea"/>
              <a:cs typeface="+mj-ea"/>
            </a:endParaRPr>
          </a:p>
          <a:p>
            <a:pPr defTabSz="914400" fontAlgn="auto">
              <a:lnSpc>
                <a:spcPct val="100000"/>
              </a:lnSpc>
              <a:buSzPct val="80000"/>
            </a:pPr>
            <a:endParaRPr lang="zh-CN" altLang="en-US" b="0" kern="1200" baseline="0" dirty="0">
              <a:latin typeface="+mj-ea"/>
              <a:ea typeface="+mj-ea"/>
              <a:cs typeface="+mj-ea"/>
            </a:endParaRPr>
          </a:p>
          <a:p>
            <a:pPr defTabSz="914400" fontAlgn="auto">
              <a:lnSpc>
                <a:spcPct val="100000"/>
              </a:lnSpc>
              <a:buSzPct val="80000"/>
            </a:pPr>
            <a:r>
              <a:rPr lang="zh-CN" altLang="en-US" b="0" kern="1200" baseline="0" dirty="0">
                <a:latin typeface="+mj-ea"/>
                <a:ea typeface="+mj-ea"/>
                <a:cs typeface="+mj-ea"/>
              </a:rPr>
              <a:t>                      四点半    </a:t>
            </a:r>
            <a:r>
              <a:rPr lang="zh-CN" altLang="en-US" dirty="0">
                <a:latin typeface="+mj-ea"/>
                <a:ea typeface="+mj-ea"/>
                <a:cs typeface="+mj-ea"/>
                <a:sym typeface="+mn-ea"/>
              </a:rPr>
              <a:t> 四点半</a:t>
            </a:r>
            <a:r>
              <a:rPr lang="zh-CN" altLang="en-US" b="0" kern="1200" baseline="0" dirty="0">
                <a:latin typeface="+mj-ea"/>
                <a:ea typeface="+mj-ea"/>
                <a:cs typeface="+mj-ea"/>
              </a:rPr>
              <a:t>       </a:t>
            </a:r>
            <a:endParaRPr lang="zh-CN" altLang="en-US" b="0" kern="1200" baseline="0" dirty="0">
              <a:latin typeface="+mj-ea"/>
              <a:ea typeface="+mj-ea"/>
              <a:cs typeface="+mj-ea"/>
            </a:endParaRPr>
          </a:p>
          <a:p>
            <a:pPr defTabSz="914400" fontAlgn="auto">
              <a:lnSpc>
                <a:spcPct val="100000"/>
              </a:lnSpc>
              <a:buSzPct val="80000"/>
            </a:pPr>
            <a:r>
              <a:rPr lang="zh-CN" altLang="en-US" b="0" kern="1200" baseline="0" dirty="0">
                <a:latin typeface="+mj-ea"/>
                <a:ea typeface="+mj-ea"/>
                <a:cs typeface="+mj-ea"/>
              </a:rPr>
              <a:t>                        宝贝回家的路上</a:t>
            </a:r>
            <a:endParaRPr lang="zh-CN" altLang="en-US" b="0" kern="1200" baseline="0" dirty="0">
              <a:latin typeface="+mj-ea"/>
              <a:ea typeface="+mj-ea"/>
              <a:cs typeface="+mj-ea"/>
            </a:endParaRPr>
          </a:p>
          <a:p>
            <a:pPr defTabSz="914400" fontAlgn="auto">
              <a:lnSpc>
                <a:spcPct val="100000"/>
              </a:lnSpc>
              <a:buSzPct val="80000"/>
            </a:pPr>
            <a:r>
              <a:rPr lang="zh-CN" altLang="en-US" b="0" kern="1200" baseline="0" dirty="0">
                <a:latin typeface="+mj-ea"/>
                <a:ea typeface="+mj-ea"/>
                <a:cs typeface="+mj-ea"/>
              </a:rPr>
              <a:t>                      采了一朵小花</a:t>
            </a:r>
            <a:endParaRPr lang="zh-CN" altLang="en-US" b="0" kern="1200" baseline="0" dirty="0">
              <a:latin typeface="+mj-ea"/>
              <a:ea typeface="+mj-ea"/>
              <a:cs typeface="+mj-ea"/>
            </a:endParaRPr>
          </a:p>
          <a:p>
            <a:pPr defTabSz="914400" fontAlgn="auto">
              <a:lnSpc>
                <a:spcPct val="100000"/>
              </a:lnSpc>
              <a:buSzPct val="80000"/>
            </a:pPr>
            <a:endParaRPr lang="zh-CN" altLang="en-US" b="0" kern="1200" baseline="0" dirty="0">
              <a:latin typeface="+mj-ea"/>
              <a:ea typeface="+mj-ea"/>
              <a:cs typeface="+mj-ea"/>
            </a:endParaRPr>
          </a:p>
          <a:p>
            <a:pPr defTabSz="914400" fontAlgn="auto">
              <a:lnSpc>
                <a:spcPct val="100000"/>
              </a:lnSpc>
              <a:buSzPct val="80000"/>
            </a:pPr>
            <a:r>
              <a:rPr lang="zh-CN" altLang="en-US" b="0" kern="1200" baseline="0" dirty="0">
                <a:latin typeface="+mj-ea"/>
                <a:ea typeface="+mj-ea"/>
                <a:cs typeface="+mj-ea"/>
              </a:rPr>
              <a:t>                     嘿嘿哟 嘿嘿哟 </a:t>
            </a:r>
            <a:endParaRPr lang="zh-CN" altLang="en-US" b="0" kern="1200" baseline="0" dirty="0">
              <a:latin typeface="+mj-ea"/>
              <a:ea typeface="+mj-ea"/>
              <a:cs typeface="+mj-ea"/>
            </a:endParaRPr>
          </a:p>
          <a:p>
            <a:pPr defTabSz="914400" fontAlgn="auto">
              <a:lnSpc>
                <a:spcPct val="100000"/>
              </a:lnSpc>
              <a:buSzPct val="80000"/>
            </a:pPr>
            <a:r>
              <a:rPr lang="zh-CN" altLang="en-US" b="0" kern="1200" baseline="0" dirty="0">
                <a:latin typeface="+mj-ea"/>
                <a:ea typeface="+mj-ea"/>
                <a:cs typeface="+mj-ea"/>
              </a:rPr>
              <a:t>                        太阳下山后终于回到家</a:t>
            </a:r>
            <a:endParaRPr lang="zh-CN" altLang="en-US" b="0" kern="1200" baseline="0" dirty="0">
              <a:latin typeface="+mj-ea"/>
              <a:ea typeface="+mj-ea"/>
              <a:cs typeface="+mj-ea"/>
            </a:endParaRPr>
          </a:p>
          <a:p>
            <a:pPr defTabSz="914400" fontAlgn="auto">
              <a:lnSpc>
                <a:spcPct val="100000"/>
              </a:lnSpc>
              <a:buSzPct val="80000"/>
            </a:pPr>
            <a:endParaRPr lang="zh-CN" altLang="en-US" b="0" kern="1200" baseline="0" dirty="0">
              <a:latin typeface="+mj-ea"/>
              <a:ea typeface="+mj-ea"/>
              <a:cs typeface="+mj-ea"/>
            </a:endParaRPr>
          </a:p>
          <a:p>
            <a:pPr defTabSz="914400" fontAlgn="auto">
              <a:lnSpc>
                <a:spcPct val="100000"/>
              </a:lnSpc>
              <a:buSzPct val="80000"/>
            </a:pPr>
            <a:r>
              <a:rPr lang="zh-CN" altLang="en-US" b="0" kern="1200" baseline="0" dirty="0">
                <a:latin typeface="+mj-ea"/>
                <a:ea typeface="+mj-ea"/>
                <a:cs typeface="+mj-ea"/>
              </a:rPr>
              <a:t>                      妈妈</a:t>
            </a:r>
            <a:endParaRPr lang="zh-CN" altLang="en-US" b="0" kern="1200" baseline="0" dirty="0">
              <a:latin typeface="+mj-ea"/>
              <a:ea typeface="+mj-ea"/>
              <a:cs typeface="+mj-ea"/>
            </a:endParaRPr>
          </a:p>
          <a:p>
            <a:pPr defTabSz="914400" fontAlgn="auto">
              <a:lnSpc>
                <a:spcPct val="100000"/>
              </a:lnSpc>
              <a:buSzPct val="80000"/>
            </a:pPr>
            <a:r>
              <a:rPr lang="zh-CN" altLang="en-US" b="0" kern="1200" baseline="0" dirty="0">
                <a:latin typeface="+mj-ea"/>
                <a:ea typeface="+mj-ea"/>
                <a:cs typeface="+mj-ea"/>
              </a:rPr>
              <a:t>                         爷爷说现在四点半</a:t>
            </a:r>
            <a:endParaRPr lang="zh-CN" altLang="en-US" b="0" kern="1200" baseline="0" dirty="0">
              <a:latin typeface="+mj-ea"/>
              <a:ea typeface="+mj-ea"/>
              <a:cs typeface="+mj-ea"/>
            </a:endParaRPr>
          </a:p>
          <a:p>
            <a:pPr defTabSz="914400" fontAlgn="auto">
              <a:lnSpc>
                <a:spcPct val="100000"/>
              </a:lnSpc>
              <a:buSzPct val="80000"/>
            </a:pPr>
            <a:endParaRPr lang="zh-CN" altLang="en-US" b="0" kern="1200" baseline="0">
              <a:latin typeface="+mj-ea"/>
              <a:ea typeface="+mj-ea"/>
              <a:cs typeface="+mj-ea"/>
            </a:endParaRPr>
          </a:p>
        </p:txBody>
      </p:sp>
      <p:pic>
        <p:nvPicPr>
          <p:cNvPr id="516099" name="图片 516098" descr="X{PT$HTD9SRIJGL3H{4D~SG"/>
          <p:cNvPicPr>
            <a:picLocks noChangeAspect="1"/>
          </p:cNvPicPr>
          <p:nvPr/>
        </p:nvPicPr>
        <p:blipFill>
          <a:blip r:embed="rId1"/>
          <a:stretch>
            <a:fillRect/>
          </a:stretch>
        </p:blipFill>
        <p:spPr>
          <a:xfrm>
            <a:off x="1379278" y="151765"/>
            <a:ext cx="3265343" cy="2291195"/>
          </a:xfrm>
          <a:prstGeom prst="rect">
            <a:avLst/>
          </a:prstGeom>
          <a:noFill/>
          <a:ln w="9525">
            <a:noFill/>
          </a:ln>
        </p:spPr>
      </p:pic>
      <p:pic>
        <p:nvPicPr>
          <p:cNvPr id="516100" name="图片 516099" descr="5QMKNDA1OJ0S{J$1_HX3J@S"/>
          <p:cNvPicPr>
            <a:picLocks noChangeAspect="1"/>
          </p:cNvPicPr>
          <p:nvPr/>
        </p:nvPicPr>
        <p:blipFill>
          <a:blip r:embed="rId2"/>
          <a:stretch>
            <a:fillRect/>
          </a:stretch>
        </p:blipFill>
        <p:spPr>
          <a:xfrm>
            <a:off x="1398530" y="2442787"/>
            <a:ext cx="2782166" cy="2298989"/>
          </a:xfrm>
          <a:prstGeom prst="rect">
            <a:avLst/>
          </a:prstGeom>
          <a:noFill/>
          <a:ln w="9525">
            <a:noFill/>
          </a:ln>
        </p:spPr>
      </p:pic>
      <p:pic>
        <p:nvPicPr>
          <p:cNvPr id="516101" name="图片 516100" descr="BCMW5{`L{[(QCX)6HPRTF4O"/>
          <p:cNvPicPr>
            <a:picLocks noChangeAspect="1"/>
          </p:cNvPicPr>
          <p:nvPr/>
        </p:nvPicPr>
        <p:blipFill>
          <a:blip r:embed="rId3"/>
          <a:stretch>
            <a:fillRect/>
          </a:stretch>
        </p:blipFill>
        <p:spPr>
          <a:xfrm>
            <a:off x="1436746" y="4741660"/>
            <a:ext cx="2743200" cy="1995055"/>
          </a:xfrm>
          <a:prstGeom prst="rect">
            <a:avLst/>
          </a:prstGeom>
          <a:noFill/>
          <a:ln w="9525">
            <a:noFill/>
          </a:ln>
        </p:spPr>
      </p:pic>
      <p:sp>
        <p:nvSpPr>
          <p:cNvPr id="3" name="圆角矩形 2"/>
          <p:cNvSpPr/>
          <p:nvPr/>
        </p:nvSpPr>
        <p:spPr>
          <a:xfrm>
            <a:off x="10050780" y="2870200"/>
            <a:ext cx="1704340" cy="79438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2800"/>
              <a:t>案例二</a:t>
            </a:r>
            <a:endParaRPr lang="zh-CN" altLang="en-US" sz="2800"/>
          </a:p>
          <a:p>
            <a:pPr algn="ctr"/>
            <a:r>
              <a:rPr lang="zh-CN" altLang="en-US" sz="2800" dirty="0">
                <a:latin typeface="+mj-ea"/>
                <a:ea typeface="+mj-ea"/>
                <a:cs typeface="+mj-ea"/>
                <a:sym typeface="+mn-ea"/>
              </a:rPr>
              <a:t>②</a:t>
            </a:r>
            <a:r>
              <a:rPr lang="zh-CN" altLang="en-US" sz="2800"/>
              <a:t>四点半</a:t>
            </a:r>
            <a:endParaRPr lang="zh-CN" altLang="en-US" sz="2800"/>
          </a:p>
        </p:txBody>
      </p:sp>
    </p:spTree>
  </p:cSld>
  <p:clrMapOvr>
    <a:masterClrMapping/>
  </p:clrMapOvr>
  <p:transition>
    <p:blinds/>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cxnSp>
        <p:nvCxnSpPr>
          <p:cNvPr id="6" name="直接连接符 5"/>
          <p:cNvCxnSpPr/>
          <p:nvPr/>
        </p:nvCxnSpPr>
        <p:spPr>
          <a:xfrm flipV="1">
            <a:off x="172720" y="963930"/>
            <a:ext cx="11870690" cy="3810"/>
          </a:xfrm>
          <a:prstGeom prst="line">
            <a:avLst/>
          </a:prstGeom>
          <a:ln w="63500" cmpd="sng">
            <a:solidFill>
              <a:schemeClr val="accent1">
                <a:alpha val="69000"/>
              </a:schemeClr>
            </a:solidFill>
          </a:ln>
        </p:spPr>
        <p:style>
          <a:lnRef idx="1">
            <a:schemeClr val="accent1"/>
          </a:lnRef>
          <a:fillRef idx="0">
            <a:schemeClr val="accent1"/>
          </a:fillRef>
          <a:effectRef idx="0">
            <a:schemeClr val="accent1"/>
          </a:effectRef>
          <a:fontRef idx="minor">
            <a:schemeClr val="tx1"/>
          </a:fontRef>
        </p:style>
      </p:cxnSp>
      <p:sp>
        <p:nvSpPr>
          <p:cNvPr id="7" name="文本框 6"/>
          <p:cNvSpPr txBox="1"/>
          <p:nvPr/>
        </p:nvSpPr>
        <p:spPr>
          <a:xfrm>
            <a:off x="288925" y="167005"/>
            <a:ext cx="12192635" cy="768350"/>
          </a:xfrm>
          <a:prstGeom prst="rect">
            <a:avLst/>
          </a:prstGeom>
          <a:noFill/>
          <a:extLst>
            <a:ext uri="{909E8E84-426E-40DD-AFC4-6F175D3DCCD1}">
              <a14:hiddenFill xmlns:a14="http://schemas.microsoft.com/office/drawing/2010/main">
                <a:solidFill>
                  <a:schemeClr val="bg1"/>
                </a:solidFill>
              </a14:hiddenFill>
            </a:ext>
          </a:extLst>
        </p:spPr>
        <p:txBody>
          <a:bodyPr wrap="square" rtlCol="0">
            <a:spAutoFit/>
          </a:bodyPr>
          <a:p>
            <a:pPr algn="ctr"/>
            <a:r>
              <a:rPr lang="zh-CN" altLang="en-US" sz="4400"/>
              <a:t>案例思考</a:t>
            </a:r>
            <a:endParaRPr lang="en-US" altLang="zh-CN" sz="4400"/>
          </a:p>
        </p:txBody>
      </p:sp>
      <p:sp>
        <p:nvSpPr>
          <p:cNvPr id="2" name="文本框 1"/>
          <p:cNvSpPr txBox="1"/>
          <p:nvPr/>
        </p:nvSpPr>
        <p:spPr>
          <a:xfrm>
            <a:off x="288925" y="1066800"/>
            <a:ext cx="11754485" cy="5908040"/>
          </a:xfrm>
          <a:prstGeom prst="rect">
            <a:avLst/>
          </a:prstGeom>
          <a:noFill/>
        </p:spPr>
        <p:txBody>
          <a:bodyPr wrap="square" rtlCol="0" anchor="t">
            <a:spAutoFit/>
          </a:bodyPr>
          <a:p>
            <a:pPr fontAlgn="auto">
              <a:lnSpc>
                <a:spcPct val="150000"/>
              </a:lnSpc>
            </a:pPr>
            <a:endParaRPr lang="zh-CN" altLang="en-US" sz="2800" dirty="0">
              <a:solidFill>
                <a:srgbClr val="FF0000"/>
              </a:solidFill>
              <a:latin typeface="+mj-ea"/>
              <a:ea typeface="+mj-ea"/>
              <a:cs typeface="+mj-ea"/>
              <a:sym typeface="+mn-ea"/>
            </a:endParaRPr>
          </a:p>
          <a:p>
            <a:pPr fontAlgn="auto">
              <a:lnSpc>
                <a:spcPct val="150000"/>
              </a:lnSpc>
            </a:pPr>
            <a:r>
              <a:rPr lang="zh-CN" altLang="en-US" sz="2800" dirty="0">
                <a:solidFill>
                  <a:srgbClr val="FF0000"/>
                </a:solidFill>
                <a:latin typeface="+mj-ea"/>
                <a:ea typeface="+mj-ea"/>
                <a:cs typeface="+mj-ea"/>
                <a:sym typeface="+mn-ea"/>
              </a:rPr>
              <a:t>案例三：</a:t>
            </a:r>
            <a:endParaRPr lang="zh-CN" altLang="en-US" sz="2800" dirty="0">
              <a:solidFill>
                <a:srgbClr val="FF0000"/>
              </a:solidFill>
              <a:latin typeface="+mj-ea"/>
              <a:ea typeface="+mj-ea"/>
              <a:cs typeface="+mj-ea"/>
              <a:sym typeface="+mn-ea"/>
            </a:endParaRPr>
          </a:p>
          <a:p>
            <a:pPr fontAlgn="auto">
              <a:lnSpc>
                <a:spcPct val="150000"/>
              </a:lnSpc>
              <a:buNone/>
            </a:pPr>
            <a:r>
              <a:rPr lang="zh-CN" altLang="en-US" sz="2800" dirty="0">
                <a:solidFill>
                  <a:schemeClr val="tx1"/>
                </a:solidFill>
                <a:sym typeface="+mn-ea"/>
              </a:rPr>
              <a:t>下雨之后，我们越是不让幼儿去踩水坑，告诫幼儿水会溅到身上，打湿鞋子，幼儿却偏偏避开干地往水坑里走，一试高低</a:t>
            </a:r>
            <a:r>
              <a:rPr lang="en-US" altLang="zh-CN" sz="2800">
                <a:solidFill>
                  <a:schemeClr val="tx1"/>
                </a:solidFill>
                <a:sym typeface="+mn-ea"/>
              </a:rPr>
              <a:t>!</a:t>
            </a:r>
            <a:endParaRPr lang="zh-CN" altLang="en-US" sz="2800" dirty="0">
              <a:solidFill>
                <a:srgbClr val="33CC33"/>
              </a:solidFill>
              <a:sym typeface="+mn-ea"/>
            </a:endParaRPr>
          </a:p>
          <a:p>
            <a:pPr fontAlgn="auto">
              <a:lnSpc>
                <a:spcPct val="150000"/>
              </a:lnSpc>
              <a:buNone/>
            </a:pPr>
            <a:r>
              <a:rPr lang="zh-CN" altLang="en-US" sz="2800" dirty="0">
                <a:solidFill>
                  <a:srgbClr val="33CC33"/>
                </a:solidFill>
                <a:sym typeface="+mn-ea"/>
              </a:rPr>
              <a:t>皮亚杰把人生的第一阶段称为</a:t>
            </a:r>
            <a:r>
              <a:rPr lang="en-US" altLang="zh-CN" sz="2800" dirty="0">
                <a:solidFill>
                  <a:srgbClr val="33CC33"/>
                </a:solidFill>
                <a:sym typeface="+mn-ea"/>
              </a:rPr>
              <a:t>”</a:t>
            </a:r>
            <a:r>
              <a:rPr lang="zh-CN" altLang="en-US" sz="2800" dirty="0">
                <a:solidFill>
                  <a:srgbClr val="33CC33"/>
                </a:solidFill>
                <a:sym typeface="+mn-ea"/>
              </a:rPr>
              <a:t>感知动作阶段</a:t>
            </a:r>
            <a:r>
              <a:rPr lang="en-US" altLang="zh-CN" sz="2800" dirty="0">
                <a:solidFill>
                  <a:srgbClr val="33CC33"/>
                </a:solidFill>
                <a:sym typeface="+mn-ea"/>
              </a:rPr>
              <a:t>“</a:t>
            </a:r>
            <a:r>
              <a:rPr lang="zh-CN" altLang="en-US" sz="2800" dirty="0">
                <a:solidFill>
                  <a:srgbClr val="33CC33"/>
                </a:solidFill>
                <a:sym typeface="+mn-ea"/>
              </a:rPr>
              <a:t>，</a:t>
            </a:r>
            <a:endParaRPr lang="zh-CN" altLang="en-US" sz="2800" dirty="0">
              <a:solidFill>
                <a:srgbClr val="33CC33"/>
              </a:solidFill>
              <a:sym typeface="+mn-ea"/>
            </a:endParaRPr>
          </a:p>
          <a:p>
            <a:pPr fontAlgn="auto">
              <a:lnSpc>
                <a:spcPct val="150000"/>
              </a:lnSpc>
              <a:buNone/>
            </a:pPr>
            <a:r>
              <a:rPr lang="zh-CN" altLang="en-US" sz="2800" dirty="0">
                <a:solidFill>
                  <a:srgbClr val="33CC33"/>
                </a:solidFill>
                <a:sym typeface="+mn-ea"/>
              </a:rPr>
              <a:t>孩子自出生之时起，从把各种东西放入嘴里</a:t>
            </a:r>
            <a:endParaRPr lang="zh-CN" altLang="en-US" sz="2800" dirty="0">
              <a:solidFill>
                <a:srgbClr val="33CC33"/>
              </a:solidFill>
              <a:sym typeface="+mn-ea"/>
            </a:endParaRPr>
          </a:p>
          <a:p>
            <a:pPr fontAlgn="auto">
              <a:lnSpc>
                <a:spcPct val="150000"/>
              </a:lnSpc>
              <a:buNone/>
            </a:pPr>
            <a:r>
              <a:rPr lang="zh-CN" altLang="en-US" sz="2800" dirty="0">
                <a:solidFill>
                  <a:srgbClr val="33CC33"/>
                </a:solidFill>
                <a:sym typeface="+mn-ea"/>
              </a:rPr>
              <a:t>就开始了运用各种感觉器官与肢体对周围环境</a:t>
            </a:r>
            <a:endParaRPr lang="zh-CN" altLang="en-US" sz="2800" dirty="0">
              <a:solidFill>
                <a:srgbClr val="33CC33"/>
              </a:solidFill>
              <a:sym typeface="+mn-ea"/>
            </a:endParaRPr>
          </a:p>
          <a:p>
            <a:pPr fontAlgn="auto">
              <a:lnSpc>
                <a:spcPct val="150000"/>
              </a:lnSpc>
              <a:buNone/>
            </a:pPr>
            <a:r>
              <a:rPr lang="zh-CN" altLang="en-US" sz="2800" dirty="0">
                <a:solidFill>
                  <a:srgbClr val="33CC33"/>
                </a:solidFill>
                <a:sym typeface="+mn-ea"/>
              </a:rPr>
              <a:t>的探索。</a:t>
            </a:r>
            <a:endParaRPr lang="zh-CN" altLang="en-US" sz="2800" dirty="0">
              <a:solidFill>
                <a:schemeClr val="tx1"/>
              </a:solidFill>
              <a:sym typeface="+mn-ea"/>
            </a:endParaRPr>
          </a:p>
          <a:p>
            <a:pPr fontAlgn="auto">
              <a:lnSpc>
                <a:spcPct val="150000"/>
              </a:lnSpc>
            </a:pPr>
            <a:endParaRPr lang="zh-CN" altLang="en-US" sz="2800" dirty="0">
              <a:solidFill>
                <a:schemeClr val="tx1"/>
              </a:solidFill>
              <a:latin typeface="+mj-ea"/>
              <a:ea typeface="+mj-ea"/>
              <a:cs typeface="+mj-ea"/>
              <a:sym typeface="+mn-ea"/>
            </a:endParaRPr>
          </a:p>
        </p:txBody>
      </p:sp>
      <p:sp>
        <p:nvSpPr>
          <p:cNvPr id="4" name="圆角矩形 3"/>
          <p:cNvSpPr/>
          <p:nvPr/>
        </p:nvSpPr>
        <p:spPr>
          <a:xfrm>
            <a:off x="288925" y="1066800"/>
            <a:ext cx="6517640" cy="762635"/>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fontAlgn="auto">
              <a:lnSpc>
                <a:spcPct val="150000"/>
              </a:lnSpc>
            </a:pPr>
            <a:r>
              <a:rPr lang="zh-CN" altLang="en-US" sz="3200" dirty="0">
                <a:solidFill>
                  <a:schemeClr val="tx1"/>
                </a:solidFill>
                <a:latin typeface="+mj-ea"/>
                <a:ea typeface="+mj-ea"/>
                <a:cs typeface="+mj-ea"/>
                <a:sym typeface="+mn-ea"/>
              </a:rPr>
              <a:t>学前儿童如何学科学？（幼儿角度）</a:t>
            </a:r>
            <a:endParaRPr lang="zh-CN" altLang="en-US" sz="3200" dirty="0">
              <a:solidFill>
                <a:schemeClr val="tx1"/>
              </a:solidFill>
              <a:latin typeface="+mj-ea"/>
              <a:ea typeface="+mj-ea"/>
              <a:cs typeface="+mj-ea"/>
              <a:sym typeface="+mn-ea"/>
            </a:endParaRPr>
          </a:p>
        </p:txBody>
      </p:sp>
      <p:pic>
        <p:nvPicPr>
          <p:cNvPr id="509956" name="图片 509955" descr="13[OV]O7IQ8~9M`MO8}A2I3"/>
          <p:cNvPicPr>
            <a:picLocks noChangeAspect="1"/>
          </p:cNvPicPr>
          <p:nvPr/>
        </p:nvPicPr>
        <p:blipFill>
          <a:blip r:embed="rId1"/>
          <a:stretch>
            <a:fillRect/>
          </a:stretch>
        </p:blipFill>
        <p:spPr>
          <a:xfrm>
            <a:off x="8020685" y="3587750"/>
            <a:ext cx="3797935" cy="2726690"/>
          </a:xfrm>
          <a:prstGeom prst="rect">
            <a:avLst/>
          </a:prstGeom>
          <a:noFill/>
          <a:ln w="9525">
            <a:noFill/>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cxnSp>
        <p:nvCxnSpPr>
          <p:cNvPr id="6" name="直接连接符 5"/>
          <p:cNvCxnSpPr/>
          <p:nvPr/>
        </p:nvCxnSpPr>
        <p:spPr>
          <a:xfrm flipV="1">
            <a:off x="172720" y="963930"/>
            <a:ext cx="11870690" cy="3810"/>
          </a:xfrm>
          <a:prstGeom prst="line">
            <a:avLst/>
          </a:prstGeom>
          <a:ln w="63500" cmpd="sng">
            <a:solidFill>
              <a:schemeClr val="accent1">
                <a:alpha val="69000"/>
              </a:schemeClr>
            </a:solidFill>
          </a:ln>
        </p:spPr>
        <p:style>
          <a:lnRef idx="1">
            <a:schemeClr val="accent1"/>
          </a:lnRef>
          <a:fillRef idx="0">
            <a:schemeClr val="accent1"/>
          </a:fillRef>
          <a:effectRef idx="0">
            <a:schemeClr val="accent1"/>
          </a:effectRef>
          <a:fontRef idx="minor">
            <a:schemeClr val="tx1"/>
          </a:fontRef>
        </p:style>
      </p:cxnSp>
      <p:sp>
        <p:nvSpPr>
          <p:cNvPr id="7" name="文本框 6"/>
          <p:cNvSpPr txBox="1"/>
          <p:nvPr/>
        </p:nvSpPr>
        <p:spPr>
          <a:xfrm>
            <a:off x="288925" y="167005"/>
            <a:ext cx="12192635" cy="768350"/>
          </a:xfrm>
          <a:prstGeom prst="rect">
            <a:avLst/>
          </a:prstGeom>
          <a:noFill/>
          <a:extLst>
            <a:ext uri="{909E8E84-426E-40DD-AFC4-6F175D3DCCD1}">
              <a14:hiddenFill xmlns:a14="http://schemas.microsoft.com/office/drawing/2010/main">
                <a:solidFill>
                  <a:schemeClr val="bg1"/>
                </a:solidFill>
              </a14:hiddenFill>
            </a:ext>
          </a:extLst>
        </p:spPr>
        <p:txBody>
          <a:bodyPr wrap="square" rtlCol="0">
            <a:spAutoFit/>
          </a:bodyPr>
          <a:p>
            <a:pPr algn="ctr"/>
            <a:r>
              <a:rPr lang="zh-CN" altLang="en-US" sz="4400"/>
              <a:t>案例思考</a:t>
            </a:r>
            <a:endParaRPr lang="en-US" altLang="zh-CN" sz="4400"/>
          </a:p>
        </p:txBody>
      </p:sp>
      <p:sp>
        <p:nvSpPr>
          <p:cNvPr id="2" name="文本框 1"/>
          <p:cNvSpPr txBox="1"/>
          <p:nvPr/>
        </p:nvSpPr>
        <p:spPr>
          <a:xfrm>
            <a:off x="288925" y="1066800"/>
            <a:ext cx="11754485" cy="5262245"/>
          </a:xfrm>
          <a:prstGeom prst="rect">
            <a:avLst/>
          </a:prstGeom>
          <a:noFill/>
        </p:spPr>
        <p:txBody>
          <a:bodyPr wrap="square" rtlCol="0" anchor="t">
            <a:spAutoFit/>
          </a:bodyPr>
          <a:p>
            <a:pPr fontAlgn="auto">
              <a:lnSpc>
                <a:spcPct val="150000"/>
              </a:lnSpc>
            </a:pPr>
            <a:endParaRPr lang="zh-CN" altLang="en-US" sz="2800" dirty="0">
              <a:solidFill>
                <a:srgbClr val="FF0000"/>
              </a:solidFill>
              <a:latin typeface="+mj-ea"/>
              <a:ea typeface="+mj-ea"/>
              <a:cs typeface="+mj-ea"/>
              <a:sym typeface="+mn-ea"/>
            </a:endParaRPr>
          </a:p>
          <a:p>
            <a:pPr fontAlgn="auto">
              <a:lnSpc>
                <a:spcPct val="150000"/>
              </a:lnSpc>
            </a:pPr>
            <a:r>
              <a:rPr lang="zh-CN" altLang="en-US" sz="2800" dirty="0">
                <a:solidFill>
                  <a:srgbClr val="FF0000"/>
                </a:solidFill>
                <a:latin typeface="+mj-ea"/>
                <a:ea typeface="+mj-ea"/>
                <a:cs typeface="+mj-ea"/>
                <a:sym typeface="+mn-ea"/>
              </a:rPr>
              <a:t>案例四：</a:t>
            </a:r>
            <a:r>
              <a:rPr lang="en-US" altLang="zh-CN" sz="2800">
                <a:sym typeface="+mn-ea"/>
              </a:rPr>
              <a:t>2 </a:t>
            </a:r>
            <a:r>
              <a:rPr lang="zh-CN" altLang="en-US" sz="2800" dirty="0">
                <a:sym typeface="+mn-ea"/>
              </a:rPr>
              <a:t>岁的小孩寻找地板有水的原因 </a:t>
            </a:r>
            <a:endParaRPr lang="zh-CN" altLang="en-US" sz="2800" dirty="0"/>
          </a:p>
          <a:p>
            <a:pPr fontAlgn="auto">
              <a:lnSpc>
                <a:spcPct val="150000"/>
              </a:lnSpc>
              <a:buNone/>
            </a:pPr>
            <a:r>
              <a:rPr lang="zh-CN" altLang="en-US" sz="2800" dirty="0">
                <a:solidFill>
                  <a:srgbClr val="33CC33"/>
                </a:solidFill>
                <a:sym typeface="+mn-ea"/>
              </a:rPr>
              <a:t>先在玩积木，妈妈给他奶瓶喝水，他不自觉地把奶瓶倒了过来，水流到地板上，无意中他碰到了地板上的水，他觉得很奇怪</a:t>
            </a:r>
            <a:r>
              <a:rPr lang="zh-CN" altLang="en-US" sz="2800" dirty="0">
                <a:solidFill>
                  <a:srgbClr val="FF0066"/>
                </a:solidFill>
                <a:sym typeface="+mn-ea"/>
              </a:rPr>
              <a:t>（发现问题），</a:t>
            </a:r>
            <a:r>
              <a:rPr lang="zh-CN" altLang="en-US" sz="2800" dirty="0">
                <a:solidFill>
                  <a:schemeClr val="accent1"/>
                </a:solidFill>
                <a:sym typeface="+mn-ea"/>
              </a:rPr>
              <a:t>看看自己的手，看看奶瓶，把奶瓶放在地板上滚来滚去，有几滴水掉出来了，他用手继续玩水，不断重复上述步骤，并发出开心的笑声</a:t>
            </a:r>
            <a:r>
              <a:rPr lang="zh-CN" altLang="en-US" sz="2800" dirty="0">
                <a:solidFill>
                  <a:srgbClr val="FF0066"/>
                </a:solidFill>
                <a:sym typeface="+mn-ea"/>
              </a:rPr>
              <a:t>，（实验</a:t>
            </a:r>
            <a:r>
              <a:rPr lang="en-US" altLang="zh-CN" sz="2800">
                <a:solidFill>
                  <a:srgbClr val="FF0066"/>
                </a:solidFill>
                <a:latin typeface="Arial" panose="020B0604020202020204" pitchFamily="34" charset="0"/>
                <a:sym typeface="+mn-ea"/>
              </a:rPr>
              <a:t>—</a:t>
            </a:r>
            <a:r>
              <a:rPr lang="zh-CN" altLang="en-US" sz="2800" dirty="0">
                <a:solidFill>
                  <a:srgbClr val="FF0066"/>
                </a:solidFill>
                <a:sym typeface="+mn-ea"/>
              </a:rPr>
              <a:t>测试他的想法）</a:t>
            </a:r>
            <a:r>
              <a:rPr lang="zh-CN" altLang="en-US" sz="2800" dirty="0">
                <a:solidFill>
                  <a:srgbClr val="33CC33"/>
                </a:solidFill>
                <a:sym typeface="+mn-ea"/>
              </a:rPr>
              <a:t>他喝了一口水后，故意把奶瓶倒过来，用力往地板上按，水流出越来越多，他也更开心了，直至妈妈制止。</a:t>
            </a:r>
            <a:r>
              <a:rPr lang="zh-CN" altLang="en-US" sz="2800" dirty="0">
                <a:solidFill>
                  <a:srgbClr val="FF0066"/>
                </a:solidFill>
                <a:sym typeface="+mn-ea"/>
              </a:rPr>
              <a:t>（下结论）</a:t>
            </a:r>
            <a:endParaRPr lang="zh-CN" altLang="en-US" sz="2800" dirty="0">
              <a:solidFill>
                <a:schemeClr val="tx1"/>
              </a:solidFill>
              <a:latin typeface="+mj-ea"/>
              <a:ea typeface="+mj-ea"/>
              <a:cs typeface="+mj-ea"/>
              <a:sym typeface="+mn-ea"/>
            </a:endParaRPr>
          </a:p>
        </p:txBody>
      </p:sp>
      <p:sp>
        <p:nvSpPr>
          <p:cNvPr id="4" name="圆角矩形 3"/>
          <p:cNvSpPr/>
          <p:nvPr/>
        </p:nvSpPr>
        <p:spPr>
          <a:xfrm>
            <a:off x="288925" y="1066800"/>
            <a:ext cx="6517640" cy="762635"/>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fontAlgn="auto">
              <a:lnSpc>
                <a:spcPct val="150000"/>
              </a:lnSpc>
            </a:pPr>
            <a:r>
              <a:rPr lang="zh-CN" altLang="en-US" sz="3200" dirty="0">
                <a:solidFill>
                  <a:schemeClr val="tx1"/>
                </a:solidFill>
                <a:latin typeface="+mj-ea"/>
                <a:ea typeface="+mj-ea"/>
                <a:cs typeface="+mj-ea"/>
                <a:sym typeface="+mn-ea"/>
              </a:rPr>
              <a:t>学前儿童如何学科学？（幼儿角度）</a:t>
            </a:r>
            <a:endParaRPr lang="zh-CN" altLang="en-US" sz="3200" dirty="0">
              <a:solidFill>
                <a:schemeClr val="tx1"/>
              </a:solidFill>
              <a:latin typeface="+mj-ea"/>
              <a:ea typeface="+mj-ea"/>
              <a:cs typeface="+mj-ea"/>
              <a:sym typeface="+mn-ea"/>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cxnSp>
        <p:nvCxnSpPr>
          <p:cNvPr id="6" name="直接连接符 5"/>
          <p:cNvCxnSpPr/>
          <p:nvPr/>
        </p:nvCxnSpPr>
        <p:spPr>
          <a:xfrm flipV="1">
            <a:off x="172720" y="963930"/>
            <a:ext cx="11870690" cy="3810"/>
          </a:xfrm>
          <a:prstGeom prst="line">
            <a:avLst/>
          </a:prstGeom>
          <a:ln w="63500" cmpd="sng">
            <a:solidFill>
              <a:schemeClr val="accent1">
                <a:alpha val="69000"/>
              </a:schemeClr>
            </a:solidFill>
          </a:ln>
        </p:spPr>
        <p:style>
          <a:lnRef idx="1">
            <a:schemeClr val="accent1"/>
          </a:lnRef>
          <a:fillRef idx="0">
            <a:schemeClr val="accent1"/>
          </a:fillRef>
          <a:effectRef idx="0">
            <a:schemeClr val="accent1"/>
          </a:effectRef>
          <a:fontRef idx="minor">
            <a:schemeClr val="tx1"/>
          </a:fontRef>
        </p:style>
      </p:cxnSp>
      <p:sp>
        <p:nvSpPr>
          <p:cNvPr id="7" name="文本框 6"/>
          <p:cNvSpPr txBox="1"/>
          <p:nvPr/>
        </p:nvSpPr>
        <p:spPr>
          <a:xfrm>
            <a:off x="288925" y="167005"/>
            <a:ext cx="12192635" cy="768350"/>
          </a:xfrm>
          <a:prstGeom prst="rect">
            <a:avLst/>
          </a:prstGeom>
          <a:noFill/>
          <a:extLst>
            <a:ext uri="{909E8E84-426E-40DD-AFC4-6F175D3DCCD1}">
              <a14:hiddenFill xmlns:a14="http://schemas.microsoft.com/office/drawing/2010/main">
                <a:solidFill>
                  <a:schemeClr val="bg1"/>
                </a:solidFill>
              </a14:hiddenFill>
            </a:ext>
          </a:extLst>
        </p:spPr>
        <p:txBody>
          <a:bodyPr wrap="square" rtlCol="0">
            <a:spAutoFit/>
          </a:bodyPr>
          <a:p>
            <a:pPr algn="ctr"/>
            <a:r>
              <a:rPr lang="zh-CN" altLang="en-US" sz="4400"/>
              <a:t>案例思考</a:t>
            </a:r>
            <a:endParaRPr lang="en-US" altLang="zh-CN" sz="4400"/>
          </a:p>
        </p:txBody>
      </p:sp>
      <p:sp>
        <p:nvSpPr>
          <p:cNvPr id="2" name="文本框 1"/>
          <p:cNvSpPr txBox="1"/>
          <p:nvPr/>
        </p:nvSpPr>
        <p:spPr>
          <a:xfrm>
            <a:off x="288925" y="1066800"/>
            <a:ext cx="11754485" cy="5046345"/>
          </a:xfrm>
          <a:prstGeom prst="rect">
            <a:avLst/>
          </a:prstGeom>
          <a:noFill/>
        </p:spPr>
        <p:txBody>
          <a:bodyPr wrap="square" rtlCol="0" anchor="t">
            <a:spAutoFit/>
          </a:bodyPr>
          <a:p>
            <a:pPr fontAlgn="auto">
              <a:lnSpc>
                <a:spcPct val="150000"/>
              </a:lnSpc>
            </a:pPr>
            <a:endParaRPr lang="zh-CN" altLang="en-US" sz="2800" dirty="0">
              <a:solidFill>
                <a:srgbClr val="FF0000"/>
              </a:solidFill>
              <a:latin typeface="+mj-ea"/>
              <a:ea typeface="+mj-ea"/>
              <a:cs typeface="+mj-ea"/>
              <a:sym typeface="+mn-ea"/>
            </a:endParaRPr>
          </a:p>
          <a:p>
            <a:pPr fontAlgn="auto">
              <a:lnSpc>
                <a:spcPct val="150000"/>
              </a:lnSpc>
            </a:pPr>
            <a:r>
              <a:rPr lang="zh-CN" altLang="en-US" sz="2800" dirty="0">
                <a:solidFill>
                  <a:srgbClr val="FF0000"/>
                </a:solidFill>
                <a:latin typeface="+mj-ea"/>
                <a:ea typeface="+mj-ea"/>
                <a:cs typeface="+mj-ea"/>
                <a:sym typeface="+mn-ea"/>
              </a:rPr>
              <a:t>案例五：</a:t>
            </a:r>
            <a:endParaRPr lang="zh-CN" altLang="en-US" sz="2800" dirty="0">
              <a:solidFill>
                <a:srgbClr val="FF0000"/>
              </a:solidFill>
              <a:latin typeface="+mj-ea"/>
              <a:ea typeface="+mj-ea"/>
              <a:cs typeface="+mj-ea"/>
              <a:sym typeface="+mn-ea"/>
            </a:endParaRPr>
          </a:p>
          <a:p>
            <a:pPr fontAlgn="auto">
              <a:lnSpc>
                <a:spcPct val="150000"/>
              </a:lnSpc>
            </a:pPr>
            <a:r>
              <a:rPr lang="zh-CN" altLang="en-US" sz="2800" dirty="0">
                <a:latin typeface="+mj-ea"/>
                <a:ea typeface="+mj-ea"/>
                <a:cs typeface="+mj-ea"/>
                <a:sym typeface="+mn-ea"/>
              </a:rPr>
              <a:t>①</a:t>
            </a:r>
            <a:r>
              <a:rPr lang="zh-CN" altLang="en-US" sz="2800" dirty="0">
                <a:solidFill>
                  <a:schemeClr val="accent1"/>
                </a:solidFill>
                <a:latin typeface="+mj-ea"/>
                <a:ea typeface="+mj-ea"/>
                <a:cs typeface="+mj-ea"/>
                <a:sym typeface="+mn-ea"/>
              </a:rPr>
              <a:t>幼儿知道种子泡在水里能发芽、长大，所以认为小花瓣泡在水里能长大。</a:t>
            </a:r>
            <a:endParaRPr lang="zh-CN" altLang="en-US" sz="2800" dirty="0">
              <a:solidFill>
                <a:schemeClr val="accent1"/>
              </a:solidFill>
              <a:latin typeface="+mj-ea"/>
              <a:ea typeface="+mj-ea"/>
              <a:cs typeface="+mj-ea"/>
              <a:sym typeface="+mn-ea"/>
            </a:endParaRPr>
          </a:p>
          <a:p>
            <a:pPr>
              <a:buNone/>
            </a:pPr>
            <a:r>
              <a:rPr lang="zh-CN" altLang="en-US" sz="2800" dirty="0">
                <a:latin typeface="+mj-ea"/>
                <a:ea typeface="+mj-ea"/>
                <a:cs typeface="+mj-ea"/>
                <a:sym typeface="+mn-ea"/>
              </a:rPr>
              <a:t>②</a:t>
            </a:r>
            <a:r>
              <a:rPr lang="zh-CN" altLang="en-US" sz="2800" dirty="0">
                <a:latin typeface="+mj-ea"/>
                <a:ea typeface="+mj-ea"/>
                <a:cs typeface="+mj-ea"/>
                <a:sym typeface="+mn-ea"/>
              </a:rPr>
              <a:t>皮亚杰：“当有云并下雨的时候，太阳做什么？”</a:t>
            </a:r>
            <a:endParaRPr lang="zh-CN" altLang="en-US" sz="2800" dirty="0">
              <a:latin typeface="+mj-ea"/>
              <a:ea typeface="+mj-ea"/>
              <a:cs typeface="+mj-ea"/>
            </a:endParaRPr>
          </a:p>
          <a:p>
            <a:pPr>
              <a:buNone/>
            </a:pPr>
            <a:r>
              <a:rPr lang="zh-CN" altLang="en-US" sz="2800" dirty="0">
                <a:latin typeface="+mj-ea"/>
                <a:ea typeface="+mj-ea"/>
                <a:cs typeface="+mj-ea"/>
                <a:sym typeface="+mn-ea"/>
              </a:rPr>
              <a:t>    儿童：“它会走开，因为天不好”</a:t>
            </a:r>
            <a:endParaRPr lang="zh-CN" altLang="en-US" sz="2800" dirty="0">
              <a:latin typeface="+mj-ea"/>
              <a:ea typeface="+mj-ea"/>
              <a:cs typeface="+mj-ea"/>
            </a:endParaRPr>
          </a:p>
          <a:p>
            <a:pPr>
              <a:buNone/>
            </a:pPr>
            <a:r>
              <a:rPr lang="zh-CN" altLang="en-US" sz="2800" dirty="0">
                <a:latin typeface="+mj-ea"/>
                <a:ea typeface="+mj-ea"/>
                <a:cs typeface="+mj-ea"/>
                <a:sym typeface="+mn-ea"/>
              </a:rPr>
              <a:t>    皮亚杰：“为什么”</a:t>
            </a:r>
            <a:endParaRPr lang="zh-CN" altLang="en-US" sz="2800" dirty="0">
              <a:latin typeface="+mj-ea"/>
              <a:ea typeface="+mj-ea"/>
              <a:cs typeface="+mj-ea"/>
            </a:endParaRPr>
          </a:p>
          <a:p>
            <a:pPr>
              <a:buNone/>
            </a:pPr>
            <a:r>
              <a:rPr lang="zh-CN" altLang="en-US" sz="2800" dirty="0">
                <a:latin typeface="+mj-ea"/>
                <a:ea typeface="+mj-ea"/>
                <a:cs typeface="+mj-ea"/>
                <a:sym typeface="+mn-ea"/>
              </a:rPr>
              <a:t>    儿童：“因为它不想被淋上雨”</a:t>
            </a:r>
            <a:endParaRPr lang="zh-CN" altLang="en-US" sz="2800" dirty="0">
              <a:latin typeface="+mj-ea"/>
              <a:ea typeface="+mj-ea"/>
              <a:cs typeface="+mj-ea"/>
              <a:sym typeface="+mn-ea"/>
            </a:endParaRPr>
          </a:p>
          <a:p>
            <a:pPr algn="just" defTabSz="914400">
              <a:buSzPct val="80000"/>
            </a:pPr>
            <a:endParaRPr lang="zh-CN" altLang="en-US" sz="2800" dirty="0">
              <a:latin typeface="+mj-ea"/>
              <a:ea typeface="+mj-ea"/>
              <a:cs typeface="+mj-ea"/>
              <a:sym typeface="+mn-ea"/>
            </a:endParaRPr>
          </a:p>
          <a:p>
            <a:pPr algn="just" defTabSz="914400">
              <a:buSzPct val="80000"/>
            </a:pPr>
            <a:r>
              <a:rPr lang="zh-CN" altLang="en-US" sz="2800" dirty="0">
                <a:latin typeface="+mj-ea"/>
                <a:ea typeface="+mj-ea"/>
                <a:cs typeface="+mj-ea"/>
                <a:sym typeface="+mn-ea"/>
              </a:rPr>
              <a:t>    类似的还有如下对话</a:t>
            </a:r>
            <a:endParaRPr lang="zh-CN" altLang="en-US" sz="2800" dirty="0">
              <a:latin typeface="+mj-ea"/>
              <a:ea typeface="+mj-ea"/>
              <a:cs typeface="+mj-ea"/>
              <a:sym typeface="+mn-ea"/>
            </a:endParaRPr>
          </a:p>
          <a:p>
            <a:pPr algn="just" defTabSz="914400">
              <a:buSzPct val="80000"/>
            </a:pPr>
            <a:endParaRPr lang="zh-CN" altLang="en-US" sz="2800" dirty="0">
              <a:solidFill>
                <a:schemeClr val="tx1"/>
              </a:solidFill>
              <a:latin typeface="+mj-ea"/>
              <a:ea typeface="+mj-ea"/>
              <a:cs typeface="+mj-ea"/>
              <a:sym typeface="+mn-ea"/>
            </a:endParaRPr>
          </a:p>
        </p:txBody>
      </p:sp>
      <p:sp>
        <p:nvSpPr>
          <p:cNvPr id="4" name="圆角矩形 3"/>
          <p:cNvSpPr/>
          <p:nvPr/>
        </p:nvSpPr>
        <p:spPr>
          <a:xfrm>
            <a:off x="288925" y="1066800"/>
            <a:ext cx="6517640" cy="762635"/>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fontAlgn="auto">
              <a:lnSpc>
                <a:spcPct val="150000"/>
              </a:lnSpc>
            </a:pPr>
            <a:r>
              <a:rPr lang="zh-CN" altLang="en-US" sz="3200" dirty="0">
                <a:solidFill>
                  <a:schemeClr val="tx1"/>
                </a:solidFill>
                <a:latin typeface="+mj-ea"/>
                <a:ea typeface="+mj-ea"/>
                <a:cs typeface="+mj-ea"/>
                <a:sym typeface="+mn-ea"/>
              </a:rPr>
              <a:t>学前儿童如何学科学？（幼儿角度）</a:t>
            </a:r>
            <a:endParaRPr lang="zh-CN" altLang="en-US" sz="3200" dirty="0">
              <a:solidFill>
                <a:schemeClr val="tx1"/>
              </a:solidFill>
              <a:latin typeface="+mj-ea"/>
              <a:ea typeface="+mj-ea"/>
              <a:cs typeface="+mj-ea"/>
              <a:sym typeface="+mn-ea"/>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cxnSp>
        <p:nvCxnSpPr>
          <p:cNvPr id="6" name="直接连接符 5"/>
          <p:cNvCxnSpPr/>
          <p:nvPr/>
        </p:nvCxnSpPr>
        <p:spPr>
          <a:xfrm flipV="1">
            <a:off x="172720" y="963930"/>
            <a:ext cx="11870690" cy="3810"/>
          </a:xfrm>
          <a:prstGeom prst="line">
            <a:avLst/>
          </a:prstGeom>
          <a:ln w="63500" cmpd="sng">
            <a:solidFill>
              <a:schemeClr val="accent1">
                <a:alpha val="69000"/>
              </a:schemeClr>
            </a:solidFill>
          </a:ln>
        </p:spPr>
        <p:style>
          <a:lnRef idx="1">
            <a:schemeClr val="accent1"/>
          </a:lnRef>
          <a:fillRef idx="0">
            <a:schemeClr val="accent1"/>
          </a:fillRef>
          <a:effectRef idx="0">
            <a:schemeClr val="accent1"/>
          </a:effectRef>
          <a:fontRef idx="minor">
            <a:schemeClr val="tx1"/>
          </a:fontRef>
        </p:style>
      </p:cxnSp>
      <p:sp>
        <p:nvSpPr>
          <p:cNvPr id="7" name="文本框 6"/>
          <p:cNvSpPr txBox="1"/>
          <p:nvPr/>
        </p:nvSpPr>
        <p:spPr>
          <a:xfrm>
            <a:off x="288925" y="167005"/>
            <a:ext cx="12192635" cy="768350"/>
          </a:xfrm>
          <a:prstGeom prst="rect">
            <a:avLst/>
          </a:prstGeom>
          <a:noFill/>
          <a:extLst>
            <a:ext uri="{909E8E84-426E-40DD-AFC4-6F175D3DCCD1}">
              <a14:hiddenFill xmlns:a14="http://schemas.microsoft.com/office/drawing/2010/main">
                <a:solidFill>
                  <a:schemeClr val="bg1"/>
                </a:solidFill>
              </a14:hiddenFill>
            </a:ext>
          </a:extLst>
        </p:spPr>
        <p:txBody>
          <a:bodyPr wrap="square" rtlCol="0">
            <a:spAutoFit/>
          </a:bodyPr>
          <a:p>
            <a:pPr algn="ctr"/>
            <a:r>
              <a:rPr lang="zh-CN" altLang="en-US" sz="4400"/>
              <a:t>复习</a:t>
            </a:r>
            <a:endParaRPr lang="zh-CN" altLang="en-US" sz="4400"/>
          </a:p>
        </p:txBody>
      </p:sp>
      <p:sp>
        <p:nvSpPr>
          <p:cNvPr id="2" name="文本框 1"/>
          <p:cNvSpPr txBox="1"/>
          <p:nvPr/>
        </p:nvSpPr>
        <p:spPr>
          <a:xfrm>
            <a:off x="4445635" y="2967990"/>
            <a:ext cx="6028690" cy="922020"/>
          </a:xfrm>
          <a:prstGeom prst="rect">
            <a:avLst/>
          </a:prstGeom>
          <a:noFill/>
        </p:spPr>
        <p:txBody>
          <a:bodyPr wrap="square" rtlCol="0" anchor="t">
            <a:spAutoFit/>
          </a:bodyPr>
          <a:p>
            <a:pPr defTabSz="914400" fontAlgn="auto">
              <a:lnSpc>
                <a:spcPct val="150000"/>
              </a:lnSpc>
              <a:buSzPct val="80000"/>
            </a:pPr>
            <a:r>
              <a:rPr lang="en-US" altLang="zh-CN" sz="2800" dirty="0">
                <a:latin typeface="+mj-ea"/>
                <a:ea typeface="+mj-ea"/>
                <a:cs typeface="+mj-ea"/>
                <a:sym typeface="+mn-ea"/>
              </a:rPr>
              <a:t>   </a:t>
            </a:r>
            <a:r>
              <a:rPr lang="en-US" altLang="zh-CN" sz="3600" dirty="0">
                <a:latin typeface="+mj-ea"/>
                <a:ea typeface="+mj-ea"/>
                <a:cs typeface="+mj-ea"/>
                <a:sym typeface="+mn-ea"/>
              </a:rPr>
              <a:t> </a:t>
            </a:r>
            <a:r>
              <a:rPr lang="zh-CN" altLang="en-US" sz="3600" dirty="0">
                <a:latin typeface="+mj-ea"/>
                <a:ea typeface="+mj-ea"/>
                <a:cs typeface="+mj-ea"/>
                <a:sym typeface="+mn-ea"/>
              </a:rPr>
              <a:t>科学是什么？</a:t>
            </a:r>
            <a:r>
              <a:rPr lang="zh-CN" altLang="en-US" sz="1600" dirty="0">
                <a:latin typeface="+mj-ea"/>
                <a:ea typeface="+mj-ea"/>
                <a:cs typeface="+mj-ea"/>
                <a:sym typeface="+mn-ea"/>
              </a:rPr>
              <a:t>（提问</a:t>
            </a:r>
            <a:r>
              <a:rPr lang="en-US" altLang="zh-CN" sz="1600" dirty="0">
                <a:latin typeface="+mj-ea"/>
                <a:ea typeface="+mj-ea"/>
                <a:cs typeface="+mj-ea"/>
                <a:sym typeface="+mn-ea"/>
              </a:rPr>
              <a:t>1</a:t>
            </a:r>
            <a:r>
              <a:rPr lang="zh-CN" altLang="en-US" sz="1600" dirty="0">
                <a:latin typeface="+mj-ea"/>
                <a:ea typeface="+mj-ea"/>
                <a:cs typeface="+mj-ea"/>
                <a:sym typeface="+mn-ea"/>
              </a:rPr>
              <a:t>） </a:t>
            </a:r>
            <a:endParaRPr lang="zh-CN" altLang="en-US" sz="1600">
              <a:latin typeface="+mj-ea"/>
              <a:ea typeface="+mj-ea"/>
              <a:cs typeface="+mj-ea"/>
              <a:sym typeface="+mn-ea"/>
            </a:endParaRPr>
          </a:p>
        </p:txBody>
      </p:sp>
      <p:pic>
        <p:nvPicPr>
          <p:cNvPr id="11" name="图片 10" descr="科学 3"/>
          <p:cNvPicPr>
            <a:picLocks noChangeAspect="1"/>
          </p:cNvPicPr>
          <p:nvPr>
            <p:custDataLst>
              <p:tags r:id="rId1"/>
            </p:custDataLst>
          </p:nvPr>
        </p:nvPicPr>
        <p:blipFill>
          <a:blip r:embed="rId2"/>
          <a:stretch>
            <a:fillRect/>
          </a:stretch>
        </p:blipFill>
        <p:spPr>
          <a:xfrm>
            <a:off x="532765" y="1689100"/>
            <a:ext cx="4340225" cy="4340225"/>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cxnSp>
        <p:nvCxnSpPr>
          <p:cNvPr id="6" name="直接连接符 5"/>
          <p:cNvCxnSpPr/>
          <p:nvPr/>
        </p:nvCxnSpPr>
        <p:spPr>
          <a:xfrm flipV="1">
            <a:off x="172720" y="963930"/>
            <a:ext cx="11870690" cy="3810"/>
          </a:xfrm>
          <a:prstGeom prst="line">
            <a:avLst/>
          </a:prstGeom>
          <a:ln w="63500" cmpd="sng">
            <a:solidFill>
              <a:schemeClr val="accent1">
                <a:alpha val="69000"/>
              </a:schemeClr>
            </a:solidFill>
          </a:ln>
        </p:spPr>
        <p:style>
          <a:lnRef idx="1">
            <a:schemeClr val="accent1"/>
          </a:lnRef>
          <a:fillRef idx="0">
            <a:schemeClr val="accent1"/>
          </a:fillRef>
          <a:effectRef idx="0">
            <a:schemeClr val="accent1"/>
          </a:effectRef>
          <a:fontRef idx="minor">
            <a:schemeClr val="tx1"/>
          </a:fontRef>
        </p:style>
      </p:cxnSp>
      <p:sp>
        <p:nvSpPr>
          <p:cNvPr id="7" name="文本框 6"/>
          <p:cNvSpPr txBox="1"/>
          <p:nvPr/>
        </p:nvSpPr>
        <p:spPr>
          <a:xfrm>
            <a:off x="288925" y="167005"/>
            <a:ext cx="12192635" cy="768350"/>
          </a:xfrm>
          <a:prstGeom prst="rect">
            <a:avLst/>
          </a:prstGeom>
          <a:noFill/>
          <a:extLst>
            <a:ext uri="{909E8E84-426E-40DD-AFC4-6F175D3DCCD1}">
              <a14:hiddenFill xmlns:a14="http://schemas.microsoft.com/office/drawing/2010/main">
                <a:solidFill>
                  <a:schemeClr val="bg1"/>
                </a:solidFill>
              </a14:hiddenFill>
            </a:ext>
          </a:extLst>
        </p:spPr>
        <p:txBody>
          <a:bodyPr wrap="square" rtlCol="0">
            <a:spAutoFit/>
          </a:bodyPr>
          <a:p>
            <a:pPr algn="ctr"/>
            <a:r>
              <a:rPr lang="zh-CN" altLang="en-US" sz="4400"/>
              <a:t>案例思考</a:t>
            </a:r>
            <a:endParaRPr lang="en-US" altLang="zh-CN" sz="4400"/>
          </a:p>
        </p:txBody>
      </p:sp>
      <p:sp>
        <p:nvSpPr>
          <p:cNvPr id="2" name="文本框 1"/>
          <p:cNvSpPr txBox="1"/>
          <p:nvPr/>
        </p:nvSpPr>
        <p:spPr>
          <a:xfrm>
            <a:off x="288925" y="1066800"/>
            <a:ext cx="11754485" cy="4831080"/>
          </a:xfrm>
          <a:prstGeom prst="rect">
            <a:avLst/>
          </a:prstGeom>
          <a:noFill/>
        </p:spPr>
        <p:txBody>
          <a:bodyPr wrap="square" rtlCol="0" anchor="t">
            <a:spAutoFit/>
          </a:bodyPr>
          <a:p>
            <a:pPr fontAlgn="auto">
              <a:lnSpc>
                <a:spcPct val="150000"/>
              </a:lnSpc>
            </a:pPr>
            <a:endParaRPr lang="zh-CN" altLang="en-US" sz="2800" dirty="0">
              <a:solidFill>
                <a:srgbClr val="FF0000"/>
              </a:solidFill>
              <a:latin typeface="+mj-ea"/>
              <a:ea typeface="+mj-ea"/>
              <a:cs typeface="+mj-ea"/>
              <a:sym typeface="+mn-ea"/>
            </a:endParaRPr>
          </a:p>
          <a:p>
            <a:pPr fontAlgn="auto">
              <a:lnSpc>
                <a:spcPct val="150000"/>
              </a:lnSpc>
            </a:pPr>
            <a:r>
              <a:rPr lang="zh-CN" altLang="en-US" sz="2800" dirty="0">
                <a:solidFill>
                  <a:srgbClr val="FF0000"/>
                </a:solidFill>
                <a:latin typeface="+mj-ea"/>
                <a:ea typeface="+mj-ea"/>
                <a:cs typeface="+mj-ea"/>
                <a:sym typeface="+mn-ea"/>
              </a:rPr>
              <a:t>案例五：</a:t>
            </a:r>
            <a:endParaRPr lang="zh-CN" altLang="en-US" sz="2800" dirty="0">
              <a:solidFill>
                <a:srgbClr val="FF0000"/>
              </a:solidFill>
              <a:latin typeface="+mj-ea"/>
              <a:ea typeface="+mj-ea"/>
              <a:cs typeface="+mj-ea"/>
              <a:sym typeface="+mn-ea"/>
            </a:endParaRPr>
          </a:p>
          <a:p>
            <a:pPr algn="just" defTabSz="914400">
              <a:buSzPct val="80000"/>
            </a:pPr>
            <a:r>
              <a:rPr lang="zh-CN" altLang="en-US" sz="2800" dirty="0">
                <a:latin typeface="+mn-ea"/>
                <a:sym typeface="+mn-ea"/>
              </a:rPr>
              <a:t>教师：太阳会不会掉下来？</a:t>
            </a:r>
            <a:endParaRPr lang="zh-CN" altLang="en-US" sz="2800" b="0" kern="1200" baseline="0" dirty="0">
              <a:latin typeface="+mn-ea"/>
              <a:cs typeface="Times New Roman" panose="02020603050405020304" pitchFamily="18" charset="0"/>
            </a:endParaRPr>
          </a:p>
          <a:p>
            <a:pPr algn="just" defTabSz="914400">
              <a:buSzPct val="80000"/>
            </a:pPr>
            <a:r>
              <a:rPr lang="zh-CN" altLang="en-US" sz="2800" dirty="0">
                <a:latin typeface="+mn-ea"/>
                <a:sym typeface="+mn-ea"/>
              </a:rPr>
              <a:t>幼儿：太阳不会掉下来，因为如果它掉下来，我们就会死了。</a:t>
            </a:r>
            <a:endParaRPr lang="zh-CN" altLang="en-US" sz="2800" b="0" kern="1200" baseline="0" dirty="0">
              <a:latin typeface="+mn-ea"/>
              <a:cs typeface="Times New Roman" panose="02020603050405020304" pitchFamily="18" charset="0"/>
            </a:endParaRPr>
          </a:p>
          <a:p>
            <a:pPr algn="just" defTabSz="914400">
              <a:buSzPct val="80000"/>
            </a:pPr>
            <a:r>
              <a:rPr lang="zh-CN" altLang="en-US" sz="2800" dirty="0">
                <a:latin typeface="+mn-ea"/>
                <a:sym typeface="+mn-ea"/>
              </a:rPr>
              <a:t>教师：为什么有春夏秋冬？</a:t>
            </a:r>
            <a:endParaRPr lang="zh-CN" altLang="en-US" sz="2800" b="0" kern="1200" baseline="0" dirty="0">
              <a:latin typeface="+mn-ea"/>
              <a:cs typeface="Times New Roman" panose="02020603050405020304" pitchFamily="18" charset="0"/>
            </a:endParaRPr>
          </a:p>
          <a:p>
            <a:pPr algn="just" defTabSz="914400">
              <a:buSzPct val="80000"/>
            </a:pPr>
            <a:r>
              <a:rPr lang="zh-CN" altLang="en-US" sz="2800" dirty="0">
                <a:latin typeface="+mn-ea"/>
                <a:sym typeface="+mn-ea"/>
              </a:rPr>
              <a:t>幼儿：这是为了让咱们换个天气，因为太冷了，就把人给冻死了，太热了就把农村的地干死了。</a:t>
            </a:r>
            <a:endParaRPr lang="zh-CN" altLang="en-US" sz="2800" b="0" kern="1200" baseline="0" dirty="0">
              <a:latin typeface="+mn-ea"/>
              <a:cs typeface="Times New Roman" panose="02020603050405020304" pitchFamily="18" charset="0"/>
            </a:endParaRPr>
          </a:p>
          <a:p>
            <a:pPr algn="just" defTabSz="914400">
              <a:buSzPct val="80000"/>
            </a:pPr>
            <a:r>
              <a:rPr lang="zh-CN" altLang="en-US" sz="2800" dirty="0">
                <a:latin typeface="+mn-ea"/>
                <a:sym typeface="+mn-ea"/>
              </a:rPr>
              <a:t>教师：为什么有白天和黑夜？</a:t>
            </a:r>
            <a:endParaRPr lang="zh-CN" altLang="en-US" sz="2800" b="0" kern="1200" baseline="0" dirty="0">
              <a:latin typeface="+mn-ea"/>
              <a:cs typeface="Times New Roman" panose="02020603050405020304" pitchFamily="18" charset="0"/>
            </a:endParaRPr>
          </a:p>
          <a:p>
            <a:pPr algn="just" defTabSz="914400">
              <a:buSzPct val="80000"/>
            </a:pPr>
            <a:r>
              <a:rPr lang="zh-CN" altLang="en-US" sz="2800" dirty="0">
                <a:latin typeface="+mn-ea"/>
                <a:sym typeface="+mn-ea"/>
              </a:rPr>
              <a:t>幼儿：白天得起来上幼儿园、上班，晚上得睡觉。（有的说：因为只有一个太阳、一个月亮。它不能光照一个地方，还得去照别的地方。）</a:t>
            </a:r>
            <a:endParaRPr lang="zh-CN" altLang="en-US" sz="2800" dirty="0">
              <a:solidFill>
                <a:schemeClr val="tx1"/>
              </a:solidFill>
              <a:latin typeface="+mn-ea"/>
              <a:cs typeface="+mj-ea"/>
              <a:sym typeface="+mn-ea"/>
            </a:endParaRPr>
          </a:p>
        </p:txBody>
      </p:sp>
      <p:sp>
        <p:nvSpPr>
          <p:cNvPr id="4" name="圆角矩形 3"/>
          <p:cNvSpPr/>
          <p:nvPr/>
        </p:nvSpPr>
        <p:spPr>
          <a:xfrm>
            <a:off x="288925" y="1066800"/>
            <a:ext cx="6517640" cy="762635"/>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fontAlgn="auto">
              <a:lnSpc>
                <a:spcPct val="150000"/>
              </a:lnSpc>
            </a:pPr>
            <a:r>
              <a:rPr lang="zh-CN" altLang="en-US" sz="3200" dirty="0">
                <a:solidFill>
                  <a:schemeClr val="tx1"/>
                </a:solidFill>
                <a:latin typeface="+mj-ea"/>
                <a:ea typeface="+mj-ea"/>
                <a:cs typeface="+mj-ea"/>
                <a:sym typeface="+mn-ea"/>
              </a:rPr>
              <a:t>学前儿童如何学科学？（幼儿角度）</a:t>
            </a:r>
            <a:endParaRPr lang="zh-CN" altLang="en-US" sz="3200" dirty="0">
              <a:solidFill>
                <a:schemeClr val="tx1"/>
              </a:solidFill>
              <a:latin typeface="+mj-ea"/>
              <a:ea typeface="+mj-ea"/>
              <a:cs typeface="+mj-ea"/>
              <a:sym typeface="+mn-ea"/>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cxnSp>
        <p:nvCxnSpPr>
          <p:cNvPr id="6" name="直接连接符 5"/>
          <p:cNvCxnSpPr/>
          <p:nvPr/>
        </p:nvCxnSpPr>
        <p:spPr>
          <a:xfrm flipV="1">
            <a:off x="172720" y="963930"/>
            <a:ext cx="11870690" cy="3810"/>
          </a:xfrm>
          <a:prstGeom prst="line">
            <a:avLst/>
          </a:prstGeom>
          <a:ln w="63500" cmpd="sng">
            <a:solidFill>
              <a:schemeClr val="accent1">
                <a:alpha val="69000"/>
              </a:schemeClr>
            </a:solidFill>
          </a:ln>
        </p:spPr>
        <p:style>
          <a:lnRef idx="1">
            <a:schemeClr val="accent1"/>
          </a:lnRef>
          <a:fillRef idx="0">
            <a:schemeClr val="accent1"/>
          </a:fillRef>
          <a:effectRef idx="0">
            <a:schemeClr val="accent1"/>
          </a:effectRef>
          <a:fontRef idx="minor">
            <a:schemeClr val="tx1"/>
          </a:fontRef>
        </p:style>
      </p:cxnSp>
      <p:sp>
        <p:nvSpPr>
          <p:cNvPr id="7" name="文本框 6"/>
          <p:cNvSpPr txBox="1"/>
          <p:nvPr/>
        </p:nvSpPr>
        <p:spPr>
          <a:xfrm>
            <a:off x="288925" y="167005"/>
            <a:ext cx="12192635" cy="1445260"/>
          </a:xfrm>
          <a:prstGeom prst="rect">
            <a:avLst/>
          </a:prstGeom>
          <a:noFill/>
          <a:extLst>
            <a:ext uri="{909E8E84-426E-40DD-AFC4-6F175D3DCCD1}">
              <a14:hiddenFill xmlns:a14="http://schemas.microsoft.com/office/drawing/2010/main">
                <a:solidFill>
                  <a:schemeClr val="bg1"/>
                </a:solidFill>
              </a14:hiddenFill>
            </a:ext>
          </a:extLst>
        </p:spPr>
        <p:txBody>
          <a:bodyPr wrap="square" rtlCol="0">
            <a:spAutoFit/>
          </a:bodyPr>
          <a:p>
            <a:pPr algn="ctr"/>
            <a:r>
              <a:rPr lang="zh-CN" altLang="en-US" sz="4400"/>
              <a:t>案例总结</a:t>
            </a:r>
            <a:endParaRPr lang="zh-CN" altLang="en-US" sz="4400"/>
          </a:p>
          <a:p>
            <a:pPr algn="ctr"/>
            <a:endParaRPr lang="zh-CN" altLang="en-US" sz="4400"/>
          </a:p>
        </p:txBody>
      </p:sp>
      <p:sp>
        <p:nvSpPr>
          <p:cNvPr id="2" name="文本框 1"/>
          <p:cNvSpPr txBox="1"/>
          <p:nvPr/>
        </p:nvSpPr>
        <p:spPr>
          <a:xfrm>
            <a:off x="172720" y="1360805"/>
            <a:ext cx="11871325" cy="737235"/>
          </a:xfrm>
          <a:prstGeom prst="rect">
            <a:avLst/>
          </a:prstGeom>
          <a:noFill/>
        </p:spPr>
        <p:txBody>
          <a:bodyPr wrap="square" rtlCol="0" anchor="t">
            <a:spAutoFit/>
          </a:bodyPr>
          <a:p>
            <a:pPr algn="ctr" fontAlgn="auto">
              <a:lnSpc>
                <a:spcPct val="150000"/>
              </a:lnSpc>
            </a:pPr>
            <a:r>
              <a:rPr lang="zh-CN" altLang="en-US" sz="2800">
                <a:sym typeface="+mn-ea"/>
              </a:rPr>
              <a:t>从上述</a:t>
            </a:r>
            <a:r>
              <a:rPr lang="en-US" altLang="zh-CN" sz="2800">
                <a:sym typeface="+mn-ea"/>
              </a:rPr>
              <a:t>5</a:t>
            </a:r>
            <a:r>
              <a:rPr lang="zh-CN" altLang="en-US" sz="2800">
                <a:sym typeface="+mn-ea"/>
              </a:rPr>
              <a:t>个案例中，总结</a:t>
            </a:r>
            <a:r>
              <a:rPr lang="zh-CN" altLang="en-US" sz="2800">
                <a:solidFill>
                  <a:srgbClr val="FF0000"/>
                </a:solidFill>
                <a:sym typeface="+mn-ea"/>
              </a:rPr>
              <a:t>学前儿童学习科学</a:t>
            </a:r>
            <a:r>
              <a:rPr lang="zh-CN" altLang="en-US" sz="2800">
                <a:sym typeface="+mn-ea"/>
              </a:rPr>
              <a:t>的</a:t>
            </a:r>
            <a:r>
              <a:rPr lang="en-US" altLang="zh-CN" sz="2800">
                <a:sym typeface="+mn-ea"/>
              </a:rPr>
              <a:t>5</a:t>
            </a:r>
            <a:r>
              <a:rPr lang="zh-CN" altLang="en-US" sz="2800">
                <a:sym typeface="+mn-ea"/>
              </a:rPr>
              <a:t>个特点</a:t>
            </a:r>
            <a:r>
              <a:rPr lang="zh-CN" altLang="en-US" sz="1600">
                <a:sym typeface="+mn-ea"/>
              </a:rPr>
              <a:t>（提问</a:t>
            </a:r>
            <a:r>
              <a:rPr lang="en-US" altLang="zh-CN" sz="1600">
                <a:sym typeface="+mn-ea"/>
              </a:rPr>
              <a:t>5</a:t>
            </a:r>
            <a:r>
              <a:rPr lang="zh-CN" altLang="en-US" sz="1600">
                <a:sym typeface="+mn-ea"/>
              </a:rPr>
              <a:t>）</a:t>
            </a:r>
            <a:endParaRPr lang="zh-CN" altLang="en-US" sz="1600">
              <a:sym typeface="+mn-ea"/>
            </a:endParaRPr>
          </a:p>
        </p:txBody>
      </p:sp>
      <p:sp>
        <p:nvSpPr>
          <p:cNvPr id="3" name="圆角矩形 2"/>
          <p:cNvSpPr/>
          <p:nvPr/>
        </p:nvSpPr>
        <p:spPr>
          <a:xfrm>
            <a:off x="3693795" y="2724150"/>
            <a:ext cx="4829175" cy="94996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3200"/>
              <a:t>学习方法：案例归纳法</a:t>
            </a:r>
            <a:endParaRPr lang="zh-CN" altLang="en-US" sz="320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cxnSp>
        <p:nvCxnSpPr>
          <p:cNvPr id="6" name="直接连接符 5"/>
          <p:cNvCxnSpPr/>
          <p:nvPr/>
        </p:nvCxnSpPr>
        <p:spPr>
          <a:xfrm flipV="1">
            <a:off x="172720" y="963930"/>
            <a:ext cx="11870690" cy="3810"/>
          </a:xfrm>
          <a:prstGeom prst="line">
            <a:avLst/>
          </a:prstGeom>
          <a:ln w="63500" cmpd="sng">
            <a:solidFill>
              <a:schemeClr val="accent1">
                <a:alpha val="69000"/>
              </a:schemeClr>
            </a:solidFill>
          </a:ln>
        </p:spPr>
        <p:style>
          <a:lnRef idx="1">
            <a:schemeClr val="accent1"/>
          </a:lnRef>
          <a:fillRef idx="0">
            <a:schemeClr val="accent1"/>
          </a:fillRef>
          <a:effectRef idx="0">
            <a:schemeClr val="accent1"/>
          </a:effectRef>
          <a:fontRef idx="minor">
            <a:schemeClr val="tx1"/>
          </a:fontRef>
        </p:style>
      </p:cxnSp>
      <p:sp>
        <p:nvSpPr>
          <p:cNvPr id="7" name="文本框 6"/>
          <p:cNvSpPr txBox="1"/>
          <p:nvPr/>
        </p:nvSpPr>
        <p:spPr>
          <a:xfrm>
            <a:off x="288925" y="167005"/>
            <a:ext cx="12192635" cy="768350"/>
          </a:xfrm>
          <a:prstGeom prst="rect">
            <a:avLst/>
          </a:prstGeom>
          <a:noFill/>
          <a:extLst>
            <a:ext uri="{909E8E84-426E-40DD-AFC4-6F175D3DCCD1}">
              <a14:hiddenFill xmlns:a14="http://schemas.microsoft.com/office/drawing/2010/main">
                <a:solidFill>
                  <a:schemeClr val="bg1"/>
                </a:solidFill>
              </a14:hiddenFill>
            </a:ext>
          </a:extLst>
        </p:spPr>
        <p:txBody>
          <a:bodyPr wrap="square" rtlCol="0">
            <a:spAutoFit/>
          </a:bodyPr>
          <a:p>
            <a:pPr algn="ctr"/>
            <a:r>
              <a:rPr lang="zh-CN" altLang="en-US" sz="4400"/>
              <a:t>学前儿童科学学习特点       参考答案</a:t>
            </a:r>
            <a:endParaRPr lang="en-US" altLang="zh-CN" sz="4400"/>
          </a:p>
        </p:txBody>
      </p:sp>
      <p:sp>
        <p:nvSpPr>
          <p:cNvPr id="2" name="文本框 1"/>
          <p:cNvSpPr txBox="1"/>
          <p:nvPr/>
        </p:nvSpPr>
        <p:spPr>
          <a:xfrm>
            <a:off x="288925" y="963930"/>
            <a:ext cx="8410575" cy="5908040"/>
          </a:xfrm>
          <a:prstGeom prst="rect">
            <a:avLst/>
          </a:prstGeom>
          <a:noFill/>
        </p:spPr>
        <p:txBody>
          <a:bodyPr wrap="square" rtlCol="0" anchor="t">
            <a:spAutoFit/>
          </a:bodyPr>
          <a:p>
            <a:pPr algn="ctr" fontAlgn="auto">
              <a:lnSpc>
                <a:spcPct val="150000"/>
              </a:lnSpc>
            </a:pPr>
            <a:r>
              <a:rPr lang="zh-CN" altLang="en-US" sz="2800" dirty="0">
                <a:solidFill>
                  <a:srgbClr val="33CC33"/>
                </a:solidFill>
                <a:sym typeface="+mn-ea"/>
              </a:rPr>
              <a:t>一、“儿童是天生的科学家”</a:t>
            </a:r>
            <a:endParaRPr lang="zh-CN" altLang="en-US" sz="2800" dirty="0">
              <a:solidFill>
                <a:srgbClr val="33CC33"/>
              </a:solidFill>
              <a:sym typeface="+mn-ea"/>
            </a:endParaRPr>
          </a:p>
          <a:p>
            <a:pPr algn="l" fontAlgn="auto">
              <a:lnSpc>
                <a:spcPct val="150000"/>
              </a:lnSpc>
            </a:pPr>
            <a:r>
              <a:rPr lang="zh-CN" altLang="en-US" sz="2800" dirty="0">
                <a:sym typeface="+mn-ea"/>
              </a:rPr>
              <a:t>①儿童有着强烈的好奇心和探究欲望</a:t>
            </a:r>
            <a:r>
              <a:rPr lang="zh-CN" altLang="en-US" sz="2800" dirty="0">
                <a:solidFill>
                  <a:schemeClr val="tx1"/>
                </a:solidFill>
                <a:sym typeface="+mn-ea"/>
              </a:rPr>
              <a:t>（四点半）</a:t>
            </a:r>
            <a:endParaRPr lang="zh-CN" altLang="en-US" sz="2800" dirty="0">
              <a:solidFill>
                <a:schemeClr val="tx1"/>
              </a:solidFill>
              <a:sym typeface="+mn-ea"/>
            </a:endParaRPr>
          </a:p>
          <a:p>
            <a:pPr algn="l" fontAlgn="auto">
              <a:lnSpc>
                <a:spcPct val="150000"/>
              </a:lnSpc>
            </a:pPr>
            <a:r>
              <a:rPr lang="zh-CN" altLang="en-US" sz="2800" dirty="0">
                <a:sym typeface="+mn-ea"/>
              </a:rPr>
              <a:t>②儿童</a:t>
            </a:r>
            <a:r>
              <a:rPr lang="zh-CN" altLang="en-US" sz="2800" dirty="0">
                <a:solidFill>
                  <a:srgbClr val="FF0000"/>
                </a:solidFill>
                <a:sym typeface="+mn-ea"/>
              </a:rPr>
              <a:t>最关心与自然环境</a:t>
            </a:r>
            <a:r>
              <a:rPr lang="zh-CN" altLang="en-US" sz="2800" dirty="0">
                <a:sym typeface="+mn-ea"/>
              </a:rPr>
              <a:t>有关的问题，而这些问题是基本的科学问题（十万个为什么）</a:t>
            </a:r>
            <a:endParaRPr lang="zh-CN" altLang="en-US" sz="2800" dirty="0">
              <a:sym typeface="+mn-ea"/>
            </a:endParaRPr>
          </a:p>
          <a:p>
            <a:pPr algn="ctr" fontAlgn="auto">
              <a:lnSpc>
                <a:spcPct val="150000"/>
              </a:lnSpc>
            </a:pPr>
            <a:r>
              <a:rPr lang="zh-CN" altLang="en-US" sz="2800" dirty="0">
                <a:solidFill>
                  <a:srgbClr val="33CC33"/>
                </a:solidFill>
                <a:sym typeface="+mn-ea"/>
              </a:rPr>
              <a:t>二、儿童通过直接经验来认识事物的（踩水）</a:t>
            </a:r>
            <a:endParaRPr lang="zh-CN" altLang="en-US" sz="2800" dirty="0">
              <a:solidFill>
                <a:srgbClr val="33CC33"/>
              </a:solidFill>
              <a:sym typeface="+mn-ea"/>
            </a:endParaRPr>
          </a:p>
          <a:p>
            <a:pPr algn="ctr" fontAlgn="auto">
              <a:lnSpc>
                <a:spcPct val="150000"/>
              </a:lnSpc>
            </a:pPr>
            <a:r>
              <a:rPr lang="zh-CN" altLang="en-US" sz="2800" dirty="0">
                <a:solidFill>
                  <a:srgbClr val="FF0066"/>
                </a:solidFill>
                <a:sym typeface="+mn-ea"/>
              </a:rPr>
              <a:t>三、儿童的探究方法具有试误性（地板有水）</a:t>
            </a:r>
            <a:endParaRPr lang="zh-CN" altLang="en-US" sz="2800" b="0" dirty="0">
              <a:solidFill>
                <a:srgbClr val="FF0066"/>
              </a:solidFill>
            </a:endParaRPr>
          </a:p>
          <a:p>
            <a:pPr algn="ctr" fontAlgn="auto">
              <a:lnSpc>
                <a:spcPct val="150000"/>
              </a:lnSpc>
            </a:pPr>
            <a:r>
              <a:rPr lang="zh-CN" altLang="en-US" sz="2800" dirty="0">
                <a:solidFill>
                  <a:srgbClr val="FF0066"/>
                </a:solidFill>
                <a:sym typeface="+mn-ea"/>
              </a:rPr>
              <a:t>四、所获得的知识经验具有“非科学性”</a:t>
            </a:r>
            <a:endParaRPr lang="zh-CN" altLang="en-US" sz="2800" dirty="0">
              <a:solidFill>
                <a:srgbClr val="FF0066"/>
              </a:solidFill>
              <a:sym typeface="+mn-ea"/>
            </a:endParaRPr>
          </a:p>
          <a:p>
            <a:pPr algn="l" fontAlgn="auto">
              <a:lnSpc>
                <a:spcPct val="150000"/>
              </a:lnSpc>
            </a:pPr>
            <a:r>
              <a:rPr lang="zh-CN" altLang="en-US" sz="2800" dirty="0">
                <a:sym typeface="+mn-ea"/>
              </a:rPr>
              <a:t>①</a:t>
            </a:r>
            <a:r>
              <a:rPr lang="zh-CN" altLang="en-US" sz="2800" dirty="0">
                <a:sym typeface="+mn-ea"/>
              </a:rPr>
              <a:t>孩子们总是用原有经验解释事物（种子和花瓣）</a:t>
            </a:r>
            <a:endParaRPr lang="zh-CN" altLang="en-US" sz="2800" dirty="0">
              <a:sym typeface="+mn-ea"/>
            </a:endParaRPr>
          </a:p>
          <a:p>
            <a:pPr algn="l" fontAlgn="auto">
              <a:lnSpc>
                <a:spcPct val="150000"/>
              </a:lnSpc>
            </a:pPr>
            <a:r>
              <a:rPr lang="zh-CN" altLang="en-US" sz="2800" dirty="0">
                <a:sym typeface="+mn-ea"/>
              </a:rPr>
              <a:t>②</a:t>
            </a:r>
            <a:r>
              <a:rPr lang="zh-CN" altLang="en-US" sz="2800" dirty="0">
                <a:sym typeface="+mn-ea"/>
              </a:rPr>
              <a:t>主观性和泛灵性（皮亚杰解释如下）</a:t>
            </a:r>
            <a:endParaRPr lang="zh-CN" altLang="en-US" sz="2800" dirty="0">
              <a:solidFill>
                <a:srgbClr val="FF0000"/>
              </a:solidFill>
              <a:latin typeface="+mj-ea"/>
              <a:ea typeface="+mj-ea"/>
              <a:cs typeface="+mj-ea"/>
              <a:sym typeface="+mn-ea"/>
            </a:endParaRPr>
          </a:p>
        </p:txBody>
      </p:sp>
      <p:pic>
        <p:nvPicPr>
          <p:cNvPr id="3" name="图片 2" descr="科学1"/>
          <p:cNvPicPr>
            <a:picLocks noChangeAspect="1"/>
          </p:cNvPicPr>
          <p:nvPr/>
        </p:nvPicPr>
        <p:blipFill>
          <a:blip r:embed="rId1"/>
          <a:stretch>
            <a:fillRect/>
          </a:stretch>
        </p:blipFill>
        <p:spPr>
          <a:xfrm>
            <a:off x="8976360" y="1066800"/>
            <a:ext cx="2884805" cy="5077460"/>
          </a:xfrm>
          <a:prstGeom prst="rect">
            <a:avLst/>
          </a:prstGeo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cxnSp>
        <p:nvCxnSpPr>
          <p:cNvPr id="6" name="直接连接符 5"/>
          <p:cNvCxnSpPr/>
          <p:nvPr/>
        </p:nvCxnSpPr>
        <p:spPr>
          <a:xfrm flipV="1">
            <a:off x="172720" y="963930"/>
            <a:ext cx="11870690" cy="3810"/>
          </a:xfrm>
          <a:prstGeom prst="line">
            <a:avLst/>
          </a:prstGeom>
          <a:ln w="63500" cmpd="sng">
            <a:solidFill>
              <a:schemeClr val="accent1">
                <a:alpha val="69000"/>
              </a:schemeClr>
            </a:solidFill>
          </a:ln>
        </p:spPr>
        <p:style>
          <a:lnRef idx="1">
            <a:schemeClr val="accent1"/>
          </a:lnRef>
          <a:fillRef idx="0">
            <a:schemeClr val="accent1"/>
          </a:fillRef>
          <a:effectRef idx="0">
            <a:schemeClr val="accent1"/>
          </a:effectRef>
          <a:fontRef idx="minor">
            <a:schemeClr val="tx1"/>
          </a:fontRef>
        </p:style>
      </p:cxnSp>
      <p:sp>
        <p:nvSpPr>
          <p:cNvPr id="7" name="文本框 6"/>
          <p:cNvSpPr txBox="1"/>
          <p:nvPr/>
        </p:nvSpPr>
        <p:spPr>
          <a:xfrm>
            <a:off x="288925" y="167005"/>
            <a:ext cx="12192635" cy="768350"/>
          </a:xfrm>
          <a:prstGeom prst="rect">
            <a:avLst/>
          </a:prstGeom>
          <a:noFill/>
          <a:extLst>
            <a:ext uri="{909E8E84-426E-40DD-AFC4-6F175D3DCCD1}">
              <a14:hiddenFill xmlns:a14="http://schemas.microsoft.com/office/drawing/2010/main">
                <a:solidFill>
                  <a:schemeClr val="bg1"/>
                </a:solidFill>
              </a14:hiddenFill>
            </a:ext>
          </a:extLst>
        </p:spPr>
        <p:txBody>
          <a:bodyPr wrap="square" rtlCol="0">
            <a:spAutoFit/>
          </a:bodyPr>
          <a:p>
            <a:pPr algn="ctr"/>
            <a:r>
              <a:rPr lang="zh-CN" altLang="en-US" sz="4400"/>
              <a:t>补充：泛灵论</a:t>
            </a:r>
            <a:endParaRPr lang="zh-CN" altLang="en-US" sz="4400"/>
          </a:p>
        </p:txBody>
      </p:sp>
      <p:sp>
        <p:nvSpPr>
          <p:cNvPr id="2" name="文本框 1"/>
          <p:cNvSpPr txBox="1"/>
          <p:nvPr/>
        </p:nvSpPr>
        <p:spPr>
          <a:xfrm>
            <a:off x="288925" y="963930"/>
            <a:ext cx="8410575" cy="4615815"/>
          </a:xfrm>
          <a:prstGeom prst="rect">
            <a:avLst/>
          </a:prstGeom>
          <a:noFill/>
        </p:spPr>
        <p:txBody>
          <a:bodyPr wrap="square" rtlCol="0" anchor="t">
            <a:spAutoFit/>
          </a:bodyPr>
          <a:p>
            <a:pPr algn="l" fontAlgn="auto">
              <a:lnSpc>
                <a:spcPct val="150000"/>
              </a:lnSpc>
            </a:pPr>
            <a:endParaRPr lang="zh-CN" altLang="en-US" sz="2800" dirty="0">
              <a:sym typeface="+mn-ea"/>
            </a:endParaRPr>
          </a:p>
          <a:p>
            <a:pPr algn="l" fontAlgn="auto">
              <a:lnSpc>
                <a:spcPct val="150000"/>
              </a:lnSpc>
            </a:pPr>
            <a:endParaRPr lang="zh-CN" altLang="en-US" sz="2800" dirty="0">
              <a:sym typeface="+mn-ea"/>
            </a:endParaRPr>
          </a:p>
          <a:p>
            <a:pPr algn="l" fontAlgn="auto">
              <a:lnSpc>
                <a:spcPct val="150000"/>
              </a:lnSpc>
            </a:pPr>
            <a:r>
              <a:rPr lang="zh-CN" altLang="en-US" sz="2800" dirty="0">
                <a:sym typeface="+mn-ea"/>
              </a:rPr>
              <a:t>根据皮亚杰的理论，儿童的认识来自</a:t>
            </a:r>
            <a:r>
              <a:rPr lang="zh-CN" altLang="en-US" sz="2800" dirty="0">
                <a:solidFill>
                  <a:srgbClr val="FF0000"/>
                </a:solidFill>
                <a:sym typeface="+mn-ea"/>
              </a:rPr>
              <a:t>主客体之间</a:t>
            </a:r>
            <a:r>
              <a:rPr lang="zh-CN" altLang="en-US" sz="2800" dirty="0">
                <a:sym typeface="+mn-ea"/>
              </a:rPr>
              <a:t>的相互作用。儿童早期不能很好地区分主客体，因此，他们的认识常表现出“泛灵论”的特点</a:t>
            </a:r>
            <a:r>
              <a:rPr lang="en-US" altLang="zh-CN" sz="2800">
                <a:latin typeface="Arial" panose="020B0604020202020204" pitchFamily="34" charset="0"/>
                <a:sym typeface="+mn-ea"/>
              </a:rPr>
              <a:t>——</a:t>
            </a:r>
            <a:r>
              <a:rPr lang="zh-CN" altLang="en-US" sz="2800" dirty="0">
                <a:sym typeface="+mn-ea"/>
              </a:rPr>
              <a:t>他们一般会把有生命物体的特征加到无生命物体上，从而导致“</a:t>
            </a:r>
            <a:r>
              <a:rPr lang="zh-CN" altLang="en-US" sz="2800" dirty="0">
                <a:solidFill>
                  <a:srgbClr val="FF0000"/>
                </a:solidFill>
                <a:sym typeface="+mn-ea"/>
              </a:rPr>
              <a:t>万物有灵</a:t>
            </a:r>
            <a:r>
              <a:rPr lang="zh-CN" altLang="en-US" sz="2800" dirty="0">
                <a:sym typeface="+mn-ea"/>
              </a:rPr>
              <a:t>”的思想。</a:t>
            </a:r>
            <a:endParaRPr lang="zh-CN" altLang="en-US" sz="2800" dirty="0">
              <a:solidFill>
                <a:srgbClr val="FF0000"/>
              </a:solidFill>
              <a:latin typeface="+mj-ea"/>
              <a:ea typeface="+mj-ea"/>
              <a:cs typeface="+mj-ea"/>
              <a:sym typeface="+mn-ea"/>
            </a:endParaRPr>
          </a:p>
        </p:txBody>
      </p:sp>
      <p:pic>
        <p:nvPicPr>
          <p:cNvPr id="3" name="图片 2" descr="科学1"/>
          <p:cNvPicPr>
            <a:picLocks noChangeAspect="1"/>
          </p:cNvPicPr>
          <p:nvPr/>
        </p:nvPicPr>
        <p:blipFill>
          <a:blip r:embed="rId1"/>
          <a:stretch>
            <a:fillRect/>
          </a:stretch>
        </p:blipFill>
        <p:spPr>
          <a:xfrm>
            <a:off x="8976360" y="1066800"/>
            <a:ext cx="2884805" cy="5077460"/>
          </a:xfrm>
          <a:prstGeom prst="rect">
            <a:avLst/>
          </a:prstGeom>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cxnSp>
        <p:nvCxnSpPr>
          <p:cNvPr id="6" name="直接连接符 5"/>
          <p:cNvCxnSpPr/>
          <p:nvPr/>
        </p:nvCxnSpPr>
        <p:spPr>
          <a:xfrm flipV="1">
            <a:off x="172720" y="963930"/>
            <a:ext cx="11870690" cy="3810"/>
          </a:xfrm>
          <a:prstGeom prst="line">
            <a:avLst/>
          </a:prstGeom>
          <a:ln w="63500" cmpd="sng">
            <a:solidFill>
              <a:schemeClr val="accent1">
                <a:alpha val="69000"/>
              </a:schemeClr>
            </a:solidFill>
          </a:ln>
        </p:spPr>
        <p:style>
          <a:lnRef idx="1">
            <a:schemeClr val="accent1"/>
          </a:lnRef>
          <a:fillRef idx="0">
            <a:schemeClr val="accent1"/>
          </a:fillRef>
          <a:effectRef idx="0">
            <a:schemeClr val="accent1"/>
          </a:effectRef>
          <a:fontRef idx="minor">
            <a:schemeClr val="tx1"/>
          </a:fontRef>
        </p:style>
      </p:cxnSp>
      <p:sp>
        <p:nvSpPr>
          <p:cNvPr id="7" name="文本框 6"/>
          <p:cNvSpPr txBox="1"/>
          <p:nvPr/>
        </p:nvSpPr>
        <p:spPr>
          <a:xfrm>
            <a:off x="288925" y="167005"/>
            <a:ext cx="12192635" cy="768350"/>
          </a:xfrm>
          <a:prstGeom prst="rect">
            <a:avLst/>
          </a:prstGeom>
          <a:noFill/>
          <a:extLst>
            <a:ext uri="{909E8E84-426E-40DD-AFC4-6F175D3DCCD1}">
              <a14:hiddenFill xmlns:a14="http://schemas.microsoft.com/office/drawing/2010/main">
                <a:solidFill>
                  <a:schemeClr val="bg1"/>
                </a:solidFill>
              </a14:hiddenFill>
            </a:ext>
          </a:extLst>
        </p:spPr>
        <p:txBody>
          <a:bodyPr wrap="square" rtlCol="0">
            <a:spAutoFit/>
          </a:bodyPr>
          <a:p>
            <a:pPr algn="ctr"/>
            <a:r>
              <a:rPr lang="zh-CN" altLang="en-US" sz="4400"/>
              <a:t>案例思考</a:t>
            </a:r>
            <a:endParaRPr lang="en-US" altLang="zh-CN" sz="4400"/>
          </a:p>
        </p:txBody>
      </p:sp>
      <p:sp>
        <p:nvSpPr>
          <p:cNvPr id="2" name="文本框 1"/>
          <p:cNvSpPr txBox="1"/>
          <p:nvPr/>
        </p:nvSpPr>
        <p:spPr>
          <a:xfrm>
            <a:off x="288925" y="1066800"/>
            <a:ext cx="11754485" cy="5262245"/>
          </a:xfrm>
          <a:prstGeom prst="rect">
            <a:avLst/>
          </a:prstGeom>
          <a:noFill/>
        </p:spPr>
        <p:txBody>
          <a:bodyPr wrap="square" rtlCol="0" anchor="t">
            <a:spAutoFit/>
          </a:bodyPr>
          <a:p>
            <a:pPr fontAlgn="auto">
              <a:lnSpc>
                <a:spcPct val="150000"/>
              </a:lnSpc>
            </a:pPr>
            <a:endParaRPr lang="zh-CN" altLang="en-US" sz="2800" dirty="0">
              <a:solidFill>
                <a:srgbClr val="FF0000"/>
              </a:solidFill>
              <a:latin typeface="+mj-ea"/>
              <a:ea typeface="+mj-ea"/>
              <a:cs typeface="+mj-ea"/>
              <a:sym typeface="+mn-ea"/>
            </a:endParaRPr>
          </a:p>
          <a:p>
            <a:pPr fontAlgn="auto">
              <a:lnSpc>
                <a:spcPct val="150000"/>
              </a:lnSpc>
            </a:pPr>
            <a:r>
              <a:rPr lang="en-US" altLang="zh-CN" sz="2800" dirty="0">
                <a:sym typeface="+mn-ea"/>
              </a:rPr>
              <a:t>1.</a:t>
            </a:r>
            <a:r>
              <a:rPr lang="zh-CN" altLang="en-US" sz="2800" dirty="0">
                <a:sym typeface="+mn-ea"/>
              </a:rPr>
              <a:t>学前儿童科学教育强调让儿童自己获取科学经验而不是被动地接受知识，并在获得科学知识的同时学习科学的方法，培养对科学的兴趣；</a:t>
            </a:r>
            <a:endParaRPr lang="zh-CN" altLang="en-US" sz="2800" dirty="0">
              <a:sym typeface="+mn-ea"/>
            </a:endParaRPr>
          </a:p>
          <a:p>
            <a:pPr fontAlgn="auto">
              <a:lnSpc>
                <a:spcPct val="150000"/>
              </a:lnSpc>
            </a:pPr>
            <a:r>
              <a:rPr lang="en-US" altLang="zh-CN" sz="2800" dirty="0">
                <a:solidFill>
                  <a:schemeClr val="tx1"/>
                </a:solidFill>
                <a:latin typeface="+mn-ea"/>
                <a:cs typeface="+mj-ea"/>
                <a:sym typeface="+mn-ea"/>
              </a:rPr>
              <a:t>2.</a:t>
            </a:r>
            <a:r>
              <a:rPr lang="zh-CN" altLang="en-US" sz="2800" dirty="0">
                <a:sym typeface="+mn-ea"/>
              </a:rPr>
              <a:t>学前儿童科学教育确立了学前儿童的学习主体地位，强调通过培养儿童自己的探索活动学习科学；</a:t>
            </a:r>
            <a:endParaRPr lang="zh-CN" altLang="en-US" sz="2800" dirty="0">
              <a:sym typeface="+mn-ea"/>
            </a:endParaRPr>
          </a:p>
          <a:p>
            <a:pPr fontAlgn="auto">
              <a:lnSpc>
                <a:spcPct val="150000"/>
              </a:lnSpc>
            </a:pPr>
            <a:r>
              <a:rPr lang="en-US" altLang="zh-CN" sz="2800" dirty="0">
                <a:solidFill>
                  <a:schemeClr val="tx1"/>
                </a:solidFill>
                <a:latin typeface="+mn-ea"/>
                <a:cs typeface="+mj-ea"/>
                <a:sym typeface="+mn-ea"/>
              </a:rPr>
              <a:t>3.</a:t>
            </a:r>
            <a:r>
              <a:rPr lang="zh-CN" altLang="en-US" sz="2800" dirty="0">
                <a:sym typeface="+mn-ea"/>
              </a:rPr>
              <a:t>学前儿童科学教育充分挖掘学前儿童生活范围中能够理解、值得探究的事物，大大扩展了儿童的学习内容包括科学探索的内容以及现代科技的内容；</a:t>
            </a:r>
            <a:endParaRPr lang="en-US" altLang="zh-CN" sz="2800" dirty="0">
              <a:solidFill>
                <a:schemeClr val="tx1"/>
              </a:solidFill>
              <a:latin typeface="+mn-ea"/>
              <a:cs typeface="+mj-ea"/>
              <a:sym typeface="+mn-ea"/>
            </a:endParaRPr>
          </a:p>
        </p:txBody>
      </p:sp>
      <p:sp>
        <p:nvSpPr>
          <p:cNvPr id="4" name="圆角矩形 3"/>
          <p:cNvSpPr/>
          <p:nvPr/>
        </p:nvSpPr>
        <p:spPr>
          <a:xfrm>
            <a:off x="288925" y="1066800"/>
            <a:ext cx="7674610" cy="746760"/>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fontAlgn="auto">
              <a:lnSpc>
                <a:spcPct val="150000"/>
              </a:lnSpc>
            </a:pPr>
            <a:r>
              <a:rPr lang="zh-CN" altLang="en-US" sz="3200" dirty="0">
                <a:solidFill>
                  <a:schemeClr val="tx1"/>
                </a:solidFill>
                <a:latin typeface="+mj-ea"/>
                <a:ea typeface="+mj-ea"/>
                <a:cs typeface="+mj-ea"/>
                <a:sym typeface="+mn-ea"/>
              </a:rPr>
              <a:t>学前教师如何教科学？（教师角度）</a:t>
            </a:r>
            <a:r>
              <a:rPr lang="zh-CN" altLang="en-US" sz="1600" dirty="0">
                <a:solidFill>
                  <a:schemeClr val="tx1"/>
                </a:solidFill>
                <a:latin typeface="+mj-ea"/>
                <a:ea typeface="+mj-ea"/>
                <a:cs typeface="+mj-ea"/>
                <a:sym typeface="+mn-ea"/>
              </a:rPr>
              <a:t>（讨论</a:t>
            </a:r>
            <a:r>
              <a:rPr lang="en-US" altLang="zh-CN" sz="1600" dirty="0">
                <a:solidFill>
                  <a:schemeClr val="tx1"/>
                </a:solidFill>
                <a:latin typeface="+mj-ea"/>
                <a:ea typeface="+mj-ea"/>
                <a:cs typeface="+mj-ea"/>
                <a:sym typeface="+mn-ea"/>
              </a:rPr>
              <a:t>4</a:t>
            </a:r>
            <a:r>
              <a:rPr lang="zh-CN" altLang="en-US" sz="1600" dirty="0">
                <a:solidFill>
                  <a:schemeClr val="tx1"/>
                </a:solidFill>
                <a:latin typeface="+mj-ea"/>
                <a:ea typeface="+mj-ea"/>
                <a:cs typeface="+mj-ea"/>
                <a:sym typeface="+mn-ea"/>
              </a:rPr>
              <a:t>）</a:t>
            </a:r>
            <a:endParaRPr lang="zh-CN" altLang="en-US" sz="1600" dirty="0">
              <a:solidFill>
                <a:schemeClr val="tx1"/>
              </a:solidFill>
              <a:latin typeface="+mj-ea"/>
              <a:ea typeface="+mj-ea"/>
              <a:cs typeface="+mj-ea"/>
              <a:sym typeface="+mn-ea"/>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cxnSp>
        <p:nvCxnSpPr>
          <p:cNvPr id="6" name="直接连接符 5"/>
          <p:cNvCxnSpPr/>
          <p:nvPr/>
        </p:nvCxnSpPr>
        <p:spPr>
          <a:xfrm flipV="1">
            <a:off x="172720" y="963930"/>
            <a:ext cx="11870690" cy="3810"/>
          </a:xfrm>
          <a:prstGeom prst="line">
            <a:avLst/>
          </a:prstGeom>
          <a:ln w="63500" cmpd="sng">
            <a:solidFill>
              <a:schemeClr val="accent1">
                <a:alpha val="69000"/>
              </a:schemeClr>
            </a:solidFill>
          </a:ln>
        </p:spPr>
        <p:style>
          <a:lnRef idx="1">
            <a:schemeClr val="accent1"/>
          </a:lnRef>
          <a:fillRef idx="0">
            <a:schemeClr val="accent1"/>
          </a:fillRef>
          <a:effectRef idx="0">
            <a:schemeClr val="accent1"/>
          </a:effectRef>
          <a:fontRef idx="minor">
            <a:schemeClr val="tx1"/>
          </a:fontRef>
        </p:style>
      </p:cxnSp>
      <p:sp>
        <p:nvSpPr>
          <p:cNvPr id="7" name="文本框 6"/>
          <p:cNvSpPr txBox="1"/>
          <p:nvPr/>
        </p:nvSpPr>
        <p:spPr>
          <a:xfrm>
            <a:off x="288925" y="167005"/>
            <a:ext cx="12192635" cy="768350"/>
          </a:xfrm>
          <a:prstGeom prst="rect">
            <a:avLst/>
          </a:prstGeom>
          <a:noFill/>
          <a:extLst>
            <a:ext uri="{909E8E84-426E-40DD-AFC4-6F175D3DCCD1}">
              <a14:hiddenFill xmlns:a14="http://schemas.microsoft.com/office/drawing/2010/main">
                <a:solidFill>
                  <a:schemeClr val="bg1"/>
                </a:solidFill>
              </a14:hiddenFill>
            </a:ext>
          </a:extLst>
        </p:spPr>
        <p:txBody>
          <a:bodyPr wrap="square" rtlCol="0">
            <a:spAutoFit/>
          </a:bodyPr>
          <a:p>
            <a:pPr algn="ctr"/>
            <a:r>
              <a:rPr lang="zh-CN" altLang="en-US" sz="4400"/>
              <a:t>案例思考</a:t>
            </a:r>
            <a:endParaRPr lang="en-US" altLang="zh-CN" sz="4400"/>
          </a:p>
        </p:txBody>
      </p:sp>
      <p:sp>
        <p:nvSpPr>
          <p:cNvPr id="2" name="文本框 1"/>
          <p:cNvSpPr txBox="1"/>
          <p:nvPr/>
        </p:nvSpPr>
        <p:spPr>
          <a:xfrm>
            <a:off x="288925" y="1066800"/>
            <a:ext cx="11754485" cy="2676525"/>
          </a:xfrm>
          <a:prstGeom prst="rect">
            <a:avLst/>
          </a:prstGeom>
          <a:noFill/>
        </p:spPr>
        <p:txBody>
          <a:bodyPr wrap="square" rtlCol="0" anchor="t">
            <a:spAutoFit/>
          </a:bodyPr>
          <a:p>
            <a:pPr fontAlgn="auto">
              <a:lnSpc>
                <a:spcPct val="150000"/>
              </a:lnSpc>
            </a:pPr>
            <a:endParaRPr lang="zh-CN" altLang="en-US" sz="2800" dirty="0">
              <a:solidFill>
                <a:srgbClr val="FF0000"/>
              </a:solidFill>
              <a:latin typeface="+mj-ea"/>
              <a:ea typeface="+mj-ea"/>
              <a:cs typeface="+mj-ea"/>
              <a:sym typeface="+mn-ea"/>
            </a:endParaRPr>
          </a:p>
          <a:p>
            <a:pPr fontAlgn="auto">
              <a:lnSpc>
                <a:spcPct val="150000"/>
              </a:lnSpc>
            </a:pPr>
            <a:r>
              <a:rPr lang="en-US" altLang="zh-CN" sz="2800" dirty="0">
                <a:solidFill>
                  <a:schemeClr val="tx1"/>
                </a:solidFill>
                <a:latin typeface="+mn-ea"/>
                <a:cs typeface="+mj-ea"/>
                <a:sym typeface="+mn-ea"/>
              </a:rPr>
              <a:t>4.</a:t>
            </a:r>
            <a:r>
              <a:rPr lang="zh-CN" altLang="en-US" sz="2800" dirty="0">
                <a:sym typeface="+mn-ea"/>
              </a:rPr>
              <a:t>学前儿童科学教育明确了教师的指导者地位，强调老师的作用在于为儿童创设良好的心理环境、自然环境和丰富的科学环境，开展各种形式的科学活动，综合运用各种方法帮助儿童在与物质材料的相互作用中探索科学。</a:t>
            </a:r>
            <a:endParaRPr lang="en-US" altLang="zh-CN" sz="2800" dirty="0">
              <a:solidFill>
                <a:schemeClr val="tx1"/>
              </a:solidFill>
              <a:latin typeface="+mn-ea"/>
              <a:cs typeface="+mj-ea"/>
              <a:sym typeface="+mn-ea"/>
            </a:endParaRPr>
          </a:p>
        </p:txBody>
      </p:sp>
      <p:sp>
        <p:nvSpPr>
          <p:cNvPr id="4" name="圆角矩形 3"/>
          <p:cNvSpPr/>
          <p:nvPr/>
        </p:nvSpPr>
        <p:spPr>
          <a:xfrm>
            <a:off x="288925" y="1066800"/>
            <a:ext cx="6517640" cy="762635"/>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fontAlgn="auto">
              <a:lnSpc>
                <a:spcPct val="150000"/>
              </a:lnSpc>
            </a:pPr>
            <a:r>
              <a:rPr lang="zh-CN" altLang="en-US" sz="3200" dirty="0">
                <a:solidFill>
                  <a:schemeClr val="tx1"/>
                </a:solidFill>
                <a:latin typeface="+mj-ea"/>
                <a:ea typeface="+mj-ea"/>
                <a:cs typeface="+mj-ea"/>
                <a:sym typeface="+mn-ea"/>
              </a:rPr>
              <a:t>学前教师如何教科学？（教师角度）</a:t>
            </a:r>
            <a:endParaRPr lang="zh-CN" altLang="en-US" sz="3200" dirty="0">
              <a:solidFill>
                <a:schemeClr val="tx1"/>
              </a:solidFill>
              <a:latin typeface="+mj-ea"/>
              <a:ea typeface="+mj-ea"/>
              <a:cs typeface="+mj-ea"/>
              <a:sym typeface="+mn-ea"/>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cxnSp>
        <p:nvCxnSpPr>
          <p:cNvPr id="6" name="直接连接符 5"/>
          <p:cNvCxnSpPr/>
          <p:nvPr/>
        </p:nvCxnSpPr>
        <p:spPr>
          <a:xfrm flipV="1">
            <a:off x="172720" y="963930"/>
            <a:ext cx="11870690" cy="3810"/>
          </a:xfrm>
          <a:prstGeom prst="line">
            <a:avLst/>
          </a:prstGeom>
          <a:ln w="63500" cmpd="sng">
            <a:solidFill>
              <a:schemeClr val="accent1">
                <a:alpha val="69000"/>
              </a:schemeClr>
            </a:solidFill>
          </a:ln>
        </p:spPr>
        <p:style>
          <a:lnRef idx="1">
            <a:schemeClr val="accent1"/>
          </a:lnRef>
          <a:fillRef idx="0">
            <a:schemeClr val="accent1"/>
          </a:fillRef>
          <a:effectRef idx="0">
            <a:schemeClr val="accent1"/>
          </a:effectRef>
          <a:fontRef idx="minor">
            <a:schemeClr val="tx1"/>
          </a:fontRef>
        </p:style>
      </p:cxnSp>
      <p:sp>
        <p:nvSpPr>
          <p:cNvPr id="7" name="文本框 6"/>
          <p:cNvSpPr txBox="1"/>
          <p:nvPr/>
        </p:nvSpPr>
        <p:spPr>
          <a:xfrm>
            <a:off x="288925" y="167005"/>
            <a:ext cx="12192635" cy="768350"/>
          </a:xfrm>
          <a:prstGeom prst="rect">
            <a:avLst/>
          </a:prstGeom>
          <a:noFill/>
          <a:extLst>
            <a:ext uri="{909E8E84-426E-40DD-AFC4-6F175D3DCCD1}">
              <a14:hiddenFill xmlns:a14="http://schemas.microsoft.com/office/drawing/2010/main">
                <a:solidFill>
                  <a:schemeClr val="bg1"/>
                </a:solidFill>
              </a14:hiddenFill>
            </a:ext>
          </a:extLst>
        </p:spPr>
        <p:txBody>
          <a:bodyPr wrap="square" rtlCol="0">
            <a:spAutoFit/>
          </a:bodyPr>
          <a:p>
            <a:pPr algn="ctr"/>
            <a:r>
              <a:rPr lang="zh-CN" altLang="en-US" sz="4400"/>
              <a:t>补充：科学潜力儿童</a:t>
            </a:r>
            <a:endParaRPr lang="en-US" altLang="zh-CN" sz="4400"/>
          </a:p>
        </p:txBody>
      </p:sp>
      <p:sp>
        <p:nvSpPr>
          <p:cNvPr id="2" name="文本框 1"/>
          <p:cNvSpPr txBox="1"/>
          <p:nvPr/>
        </p:nvSpPr>
        <p:spPr>
          <a:xfrm>
            <a:off x="288925" y="963930"/>
            <a:ext cx="8687435" cy="5908040"/>
          </a:xfrm>
          <a:prstGeom prst="rect">
            <a:avLst/>
          </a:prstGeom>
          <a:noFill/>
        </p:spPr>
        <p:txBody>
          <a:bodyPr wrap="square" rtlCol="0" anchor="t">
            <a:spAutoFit/>
          </a:bodyPr>
          <a:p>
            <a:pPr algn="l" defTabSz="914400" fontAlgn="auto">
              <a:lnSpc>
                <a:spcPct val="150000"/>
              </a:lnSpc>
              <a:buSzPct val="80000"/>
            </a:pPr>
            <a:r>
              <a:rPr lang="zh-CN" altLang="en-US" sz="2800" dirty="0">
                <a:latin typeface="+mj-ea"/>
                <a:ea typeface="+mj-ea"/>
                <a:cs typeface="+mj-ea"/>
                <a:sym typeface="+mn-ea"/>
              </a:rPr>
              <a:t>走园时候，有没有发现具有科学潜能的幼儿？他们一般会表现出哪些不同寻常的行为？</a:t>
            </a:r>
            <a:r>
              <a:rPr lang="zh-CN" altLang="en-US" sz="1600" dirty="0">
                <a:latin typeface="+mj-ea"/>
                <a:ea typeface="+mj-ea"/>
                <a:cs typeface="+mj-ea"/>
                <a:sym typeface="+mn-ea"/>
              </a:rPr>
              <a:t>（讨论</a:t>
            </a:r>
            <a:r>
              <a:rPr lang="en-US" altLang="zh-CN" sz="1600" dirty="0">
                <a:latin typeface="+mj-ea"/>
                <a:ea typeface="+mj-ea"/>
                <a:cs typeface="+mj-ea"/>
                <a:sym typeface="+mn-ea"/>
              </a:rPr>
              <a:t>5</a:t>
            </a:r>
            <a:r>
              <a:rPr lang="zh-CN" altLang="en-US" sz="1600" dirty="0">
                <a:latin typeface="+mj-ea"/>
                <a:ea typeface="+mj-ea"/>
                <a:cs typeface="+mj-ea"/>
                <a:sym typeface="+mn-ea"/>
              </a:rPr>
              <a:t>）</a:t>
            </a:r>
            <a:endParaRPr lang="zh-CN" altLang="en-US" sz="1600" dirty="0">
              <a:latin typeface="+mj-ea"/>
              <a:ea typeface="+mj-ea"/>
              <a:cs typeface="+mj-ea"/>
              <a:sym typeface="+mn-ea"/>
            </a:endParaRPr>
          </a:p>
          <a:p>
            <a:pPr algn="l" defTabSz="914400" fontAlgn="auto">
              <a:lnSpc>
                <a:spcPct val="150000"/>
              </a:lnSpc>
              <a:buSzPct val="80000"/>
            </a:pPr>
            <a:r>
              <a:rPr lang="zh-CN" altLang="en-US" sz="2800" dirty="0">
                <a:latin typeface="+mj-ea"/>
                <a:ea typeface="+mj-ea"/>
                <a:cs typeface="+mj-ea"/>
                <a:sym typeface="+mn-ea"/>
              </a:rPr>
              <a:t>如：</a:t>
            </a:r>
            <a:endParaRPr lang="zh-CN" altLang="en-US" sz="2800" b="0" kern="1200" baseline="0" dirty="0">
              <a:latin typeface="+mj-ea"/>
              <a:ea typeface="+mj-ea"/>
              <a:cs typeface="+mj-ea"/>
            </a:endParaRPr>
          </a:p>
          <a:p>
            <a:pPr algn="l" defTabSz="914400" fontAlgn="auto">
              <a:lnSpc>
                <a:spcPct val="150000"/>
              </a:lnSpc>
              <a:buSzPct val="80000"/>
            </a:pPr>
            <a:r>
              <a:rPr lang="zh-CN" altLang="en-US" sz="2800" dirty="0">
                <a:latin typeface="+mj-ea"/>
                <a:ea typeface="+mj-ea"/>
                <a:cs typeface="+mj-ea"/>
                <a:sym typeface="+mn-ea"/>
              </a:rPr>
              <a:t>    </a:t>
            </a:r>
            <a:r>
              <a:rPr lang="en-US" altLang="zh-CN" sz="2800">
                <a:latin typeface="+mj-ea"/>
                <a:ea typeface="+mj-ea"/>
                <a:cs typeface="+mj-ea"/>
                <a:sym typeface="+mn-ea"/>
              </a:rPr>
              <a:t>1</a:t>
            </a:r>
            <a:r>
              <a:rPr lang="zh-CN" altLang="en-US" sz="2800" dirty="0">
                <a:latin typeface="+mj-ea"/>
                <a:ea typeface="+mj-ea"/>
                <a:cs typeface="+mj-ea"/>
                <a:sym typeface="+mn-ea"/>
              </a:rPr>
              <a:t>、对别人不太感兴趣或兴趣一般的事物，表现出异乎寻常的探索兴趣；</a:t>
            </a:r>
            <a:endParaRPr lang="zh-CN" altLang="en-US" sz="2800" b="0" kern="1200" baseline="0" dirty="0">
              <a:latin typeface="+mj-ea"/>
              <a:ea typeface="+mj-ea"/>
              <a:cs typeface="+mj-ea"/>
            </a:endParaRPr>
          </a:p>
          <a:p>
            <a:pPr algn="l" defTabSz="914400" fontAlgn="auto">
              <a:lnSpc>
                <a:spcPct val="150000"/>
              </a:lnSpc>
              <a:buSzPct val="80000"/>
            </a:pPr>
            <a:r>
              <a:rPr lang="zh-CN" altLang="en-US" sz="2800" dirty="0">
                <a:latin typeface="+mj-ea"/>
                <a:ea typeface="+mj-ea"/>
                <a:cs typeface="+mj-ea"/>
                <a:sym typeface="+mn-ea"/>
              </a:rPr>
              <a:t>    </a:t>
            </a:r>
            <a:r>
              <a:rPr lang="en-US" altLang="zh-CN" sz="2800">
                <a:latin typeface="+mj-ea"/>
                <a:ea typeface="+mj-ea"/>
                <a:cs typeface="+mj-ea"/>
                <a:sym typeface="+mn-ea"/>
              </a:rPr>
              <a:t>2</a:t>
            </a:r>
            <a:r>
              <a:rPr lang="zh-CN" altLang="en-US" sz="2800" dirty="0">
                <a:latin typeface="+mj-ea"/>
                <a:ea typeface="+mj-ea"/>
                <a:cs typeface="+mj-ea"/>
                <a:sym typeface="+mn-ea"/>
              </a:rPr>
              <a:t>、对周围事物表现出敏锐的洞察能力，能发现一般人不能发现的事实或现象；</a:t>
            </a:r>
            <a:endParaRPr lang="zh-CN" altLang="en-US" sz="2800" b="0" kern="1200" baseline="0" dirty="0">
              <a:latin typeface="+mj-ea"/>
              <a:ea typeface="+mj-ea"/>
              <a:cs typeface="+mj-ea"/>
            </a:endParaRPr>
          </a:p>
          <a:p>
            <a:pPr algn="l" defTabSz="914400" fontAlgn="auto">
              <a:lnSpc>
                <a:spcPct val="150000"/>
              </a:lnSpc>
              <a:buSzPct val="80000"/>
            </a:pPr>
            <a:r>
              <a:rPr lang="zh-CN" altLang="en-US" sz="2800" dirty="0">
                <a:latin typeface="+mj-ea"/>
                <a:ea typeface="+mj-ea"/>
                <a:cs typeface="+mj-ea"/>
                <a:sym typeface="+mn-ea"/>
              </a:rPr>
              <a:t>    </a:t>
            </a:r>
            <a:r>
              <a:rPr lang="en-US" altLang="zh-CN" sz="2800">
                <a:latin typeface="+mj-ea"/>
                <a:ea typeface="+mj-ea"/>
                <a:cs typeface="+mj-ea"/>
                <a:sym typeface="+mn-ea"/>
              </a:rPr>
              <a:t>3</a:t>
            </a:r>
            <a:r>
              <a:rPr lang="zh-CN" altLang="en-US" sz="2800" dirty="0">
                <a:latin typeface="+mj-ea"/>
                <a:ea typeface="+mj-ea"/>
                <a:cs typeface="+mj-ea"/>
                <a:sym typeface="+mn-ea"/>
              </a:rPr>
              <a:t>、思维方式与众不同，常常想到别人想不到的问题；</a:t>
            </a:r>
            <a:endParaRPr lang="zh-CN" altLang="en-US" sz="2800" b="0" kern="1200" baseline="0" dirty="0">
              <a:latin typeface="+mj-ea"/>
              <a:ea typeface="+mj-ea"/>
              <a:cs typeface="+mj-ea"/>
            </a:endParaRPr>
          </a:p>
          <a:p>
            <a:pPr algn="l" defTabSz="914400" fontAlgn="auto">
              <a:lnSpc>
                <a:spcPct val="150000"/>
              </a:lnSpc>
              <a:buSzPct val="80000"/>
            </a:pPr>
            <a:r>
              <a:rPr lang="zh-CN" altLang="en-US" sz="2800" dirty="0">
                <a:latin typeface="+mj-ea"/>
                <a:ea typeface="+mj-ea"/>
                <a:cs typeface="+mj-ea"/>
                <a:sym typeface="+mn-ea"/>
              </a:rPr>
              <a:t>    </a:t>
            </a:r>
            <a:r>
              <a:rPr lang="en-US" altLang="zh-CN" sz="2800">
                <a:latin typeface="+mj-ea"/>
                <a:ea typeface="+mj-ea"/>
                <a:cs typeface="+mj-ea"/>
                <a:sym typeface="+mn-ea"/>
              </a:rPr>
              <a:t>4</a:t>
            </a:r>
            <a:r>
              <a:rPr lang="zh-CN" altLang="en-US" sz="2800" dirty="0">
                <a:latin typeface="+mj-ea"/>
                <a:ea typeface="+mj-ea"/>
                <a:cs typeface="+mj-ea"/>
                <a:sym typeface="+mn-ea"/>
              </a:rPr>
              <a:t>、特别喜欢动手尝试，但也经常会造成破坏。</a:t>
            </a:r>
            <a:endParaRPr lang="zh-CN" altLang="en-US" sz="2800" dirty="0">
              <a:solidFill>
                <a:srgbClr val="FF0000"/>
              </a:solidFill>
              <a:latin typeface="+mj-ea"/>
              <a:ea typeface="+mj-ea"/>
              <a:cs typeface="+mj-ea"/>
              <a:sym typeface="+mn-ea"/>
            </a:endParaRPr>
          </a:p>
        </p:txBody>
      </p:sp>
      <p:pic>
        <p:nvPicPr>
          <p:cNvPr id="3" name="图片 2" descr="科学1"/>
          <p:cNvPicPr>
            <a:picLocks noChangeAspect="1"/>
          </p:cNvPicPr>
          <p:nvPr/>
        </p:nvPicPr>
        <p:blipFill>
          <a:blip r:embed="rId1"/>
          <a:stretch>
            <a:fillRect/>
          </a:stretch>
        </p:blipFill>
        <p:spPr>
          <a:xfrm>
            <a:off x="8976360" y="1066800"/>
            <a:ext cx="2884805" cy="5077460"/>
          </a:xfrm>
          <a:prstGeom prst="rect">
            <a:avLst/>
          </a:prstGeom>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cxnSp>
        <p:nvCxnSpPr>
          <p:cNvPr id="6" name="直接连接符 5"/>
          <p:cNvCxnSpPr/>
          <p:nvPr/>
        </p:nvCxnSpPr>
        <p:spPr>
          <a:xfrm flipV="1">
            <a:off x="172720" y="963930"/>
            <a:ext cx="11870690" cy="3810"/>
          </a:xfrm>
          <a:prstGeom prst="line">
            <a:avLst/>
          </a:prstGeom>
          <a:ln w="63500" cmpd="sng">
            <a:solidFill>
              <a:schemeClr val="accent1">
                <a:alpha val="69000"/>
              </a:schemeClr>
            </a:solidFill>
          </a:ln>
        </p:spPr>
        <p:style>
          <a:lnRef idx="1">
            <a:schemeClr val="accent1"/>
          </a:lnRef>
          <a:fillRef idx="0">
            <a:schemeClr val="accent1"/>
          </a:fillRef>
          <a:effectRef idx="0">
            <a:schemeClr val="accent1"/>
          </a:effectRef>
          <a:fontRef idx="minor">
            <a:schemeClr val="tx1"/>
          </a:fontRef>
        </p:style>
      </p:cxnSp>
      <p:sp>
        <p:nvSpPr>
          <p:cNvPr id="7" name="文本框 6"/>
          <p:cNvSpPr txBox="1"/>
          <p:nvPr/>
        </p:nvSpPr>
        <p:spPr>
          <a:xfrm>
            <a:off x="288925" y="167005"/>
            <a:ext cx="12192635" cy="768350"/>
          </a:xfrm>
          <a:prstGeom prst="rect">
            <a:avLst/>
          </a:prstGeom>
          <a:noFill/>
          <a:extLst>
            <a:ext uri="{909E8E84-426E-40DD-AFC4-6F175D3DCCD1}">
              <a14:hiddenFill xmlns:a14="http://schemas.microsoft.com/office/drawing/2010/main">
                <a:solidFill>
                  <a:schemeClr val="bg1"/>
                </a:solidFill>
              </a14:hiddenFill>
            </a:ext>
          </a:extLst>
        </p:spPr>
        <p:txBody>
          <a:bodyPr wrap="square" rtlCol="0">
            <a:spAutoFit/>
          </a:bodyPr>
          <a:p>
            <a:pPr algn="ctr"/>
            <a:r>
              <a:rPr lang="zh-CN" altLang="en-US" sz="4400">
                <a:sym typeface="+mn-ea"/>
              </a:rPr>
              <a:t>学前儿童科学教育目标</a:t>
            </a:r>
            <a:endParaRPr lang="en-US" altLang="zh-CN" sz="4400"/>
          </a:p>
        </p:txBody>
      </p:sp>
      <p:sp>
        <p:nvSpPr>
          <p:cNvPr id="2" name="文本框 1"/>
          <p:cNvSpPr txBox="1"/>
          <p:nvPr/>
        </p:nvSpPr>
        <p:spPr>
          <a:xfrm>
            <a:off x="172720" y="967740"/>
            <a:ext cx="11424285" cy="4313555"/>
          </a:xfrm>
          <a:prstGeom prst="rect">
            <a:avLst/>
          </a:prstGeom>
          <a:noFill/>
        </p:spPr>
        <p:txBody>
          <a:bodyPr wrap="square" rtlCol="0" anchor="t">
            <a:spAutoFit/>
          </a:bodyPr>
          <a:p>
            <a:pPr lvl="0" algn="just">
              <a:lnSpc>
                <a:spcPct val="130000"/>
              </a:lnSpc>
              <a:buNone/>
            </a:pPr>
            <a:endParaRPr lang="en-US" altLang="zh-CN" sz="2800" dirty="0">
              <a:solidFill>
                <a:schemeClr val="accent1"/>
              </a:solidFill>
              <a:sym typeface="+mn-ea"/>
            </a:endParaRPr>
          </a:p>
          <a:p>
            <a:pPr lvl="0"/>
            <a:endParaRPr lang="en-US" altLang="zh-CN" sz="2800" b="1" dirty="0">
              <a:latin typeface="+mj-ea"/>
              <a:ea typeface="+mj-ea"/>
              <a:cs typeface="+mj-ea"/>
              <a:sym typeface="+mn-ea"/>
            </a:endParaRPr>
          </a:p>
          <a:p>
            <a:pPr algn="ctr" fontAlgn="auto">
              <a:lnSpc>
                <a:spcPct val="150000"/>
              </a:lnSpc>
            </a:pPr>
            <a:r>
              <a:rPr lang="zh-CN" altLang="en-US" sz="2800" b="1">
                <a:sym typeface="+mn-ea"/>
              </a:rPr>
              <a:t>三个层次</a:t>
            </a:r>
            <a:endParaRPr lang="zh-CN" altLang="en-US" sz="2800" b="1">
              <a:sym typeface="+mn-ea"/>
            </a:endParaRPr>
          </a:p>
          <a:p>
            <a:pPr algn="ctr" fontAlgn="auto">
              <a:lnSpc>
                <a:spcPct val="150000"/>
              </a:lnSpc>
            </a:pPr>
            <a:endParaRPr lang="zh-CN" altLang="en-US" sz="2800">
              <a:sym typeface="+mn-ea"/>
            </a:endParaRPr>
          </a:p>
          <a:p>
            <a:pPr algn="ctr" fontAlgn="auto">
              <a:lnSpc>
                <a:spcPct val="150000"/>
              </a:lnSpc>
            </a:pPr>
            <a:r>
              <a:rPr lang="zh-CN" altLang="en-US" sz="2800">
                <a:sym typeface="+mn-ea"/>
              </a:rPr>
              <a:t>一、科学教育总目标</a:t>
            </a:r>
            <a:endParaRPr lang="zh-CN" altLang="en-US" sz="2800">
              <a:sym typeface="+mn-ea"/>
            </a:endParaRPr>
          </a:p>
          <a:p>
            <a:pPr algn="ctr" fontAlgn="auto">
              <a:lnSpc>
                <a:spcPct val="150000"/>
              </a:lnSpc>
            </a:pPr>
            <a:r>
              <a:rPr lang="zh-CN" altLang="en-US" sz="2800">
                <a:sym typeface="+mn-ea"/>
              </a:rPr>
              <a:t>二、各年龄阶段的科学教育目标</a:t>
            </a:r>
            <a:endParaRPr lang="zh-CN" altLang="en-US" sz="2800">
              <a:sym typeface="+mn-ea"/>
            </a:endParaRPr>
          </a:p>
          <a:p>
            <a:pPr algn="ctr" fontAlgn="auto">
              <a:lnSpc>
                <a:spcPct val="150000"/>
              </a:lnSpc>
            </a:pPr>
            <a:r>
              <a:rPr lang="zh-CN" altLang="en-US" sz="2800">
                <a:sym typeface="+mn-ea"/>
              </a:rPr>
              <a:t>三、科学教育活动目标</a:t>
            </a:r>
            <a:endParaRPr lang="zh-CN" altLang="en-US" sz="2800">
              <a:sym typeface="+mn-ea"/>
            </a:endParaRPr>
          </a:p>
        </p:txBody>
      </p:sp>
      <p:sp>
        <p:nvSpPr>
          <p:cNvPr id="3" name="圆角矩形 2"/>
          <p:cNvSpPr/>
          <p:nvPr/>
        </p:nvSpPr>
        <p:spPr>
          <a:xfrm>
            <a:off x="172720" y="2025015"/>
            <a:ext cx="1575435" cy="3255645"/>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p>
            <a:pPr algn="ctr" fontAlgn="auto">
              <a:lnSpc>
                <a:spcPct val="150000"/>
              </a:lnSpc>
            </a:pPr>
            <a:r>
              <a:rPr lang="zh-CN" altLang="en-US" sz="2800">
                <a:latin typeface="+mj-ea"/>
                <a:ea typeface="+mj-ea"/>
                <a:cs typeface="+mj-ea"/>
              </a:rPr>
              <a:t>寻标</a:t>
            </a:r>
            <a:endParaRPr lang="zh-CN" altLang="en-US" sz="2800">
              <a:latin typeface="+mj-ea"/>
              <a:ea typeface="+mj-ea"/>
              <a:cs typeface="+mj-ea"/>
            </a:endParaRPr>
          </a:p>
          <a:p>
            <a:pPr algn="ctr" fontAlgn="auto">
              <a:lnSpc>
                <a:spcPct val="150000"/>
              </a:lnSpc>
            </a:pPr>
            <a:r>
              <a:rPr lang="zh-CN" altLang="en-US" sz="2800">
                <a:latin typeface="+mj-ea"/>
                <a:ea typeface="+mj-ea"/>
                <a:cs typeface="+mj-ea"/>
              </a:rPr>
              <a:t>对标</a:t>
            </a:r>
            <a:endParaRPr lang="zh-CN" altLang="en-US" sz="2800">
              <a:latin typeface="+mj-ea"/>
              <a:ea typeface="+mj-ea"/>
              <a:cs typeface="+mj-ea"/>
            </a:endParaRPr>
          </a:p>
          <a:p>
            <a:pPr algn="ctr" fontAlgn="auto">
              <a:lnSpc>
                <a:spcPct val="150000"/>
              </a:lnSpc>
            </a:pPr>
            <a:r>
              <a:rPr lang="zh-CN" altLang="en-US" sz="2800">
                <a:latin typeface="+mj-ea"/>
                <a:ea typeface="+mj-ea"/>
                <a:cs typeface="+mj-ea"/>
              </a:rPr>
              <a:t>超标</a:t>
            </a:r>
            <a:endParaRPr lang="zh-CN" altLang="en-US" sz="2800">
              <a:latin typeface="+mj-ea"/>
              <a:ea typeface="+mj-ea"/>
              <a:cs typeface="+mj-ea"/>
            </a:endParaRPr>
          </a:p>
        </p:txBody>
      </p:sp>
      <p:pic>
        <p:nvPicPr>
          <p:cNvPr id="4" name="图片 3" descr="科学4"/>
          <p:cNvPicPr>
            <a:picLocks noChangeAspect="1"/>
          </p:cNvPicPr>
          <p:nvPr/>
        </p:nvPicPr>
        <p:blipFill>
          <a:blip r:embed="rId1"/>
          <a:stretch>
            <a:fillRect/>
          </a:stretch>
        </p:blipFill>
        <p:spPr>
          <a:xfrm>
            <a:off x="10027285" y="2024380"/>
            <a:ext cx="2016125" cy="3256915"/>
          </a:xfrm>
          <a:prstGeom prst="rect">
            <a:avLst/>
          </a:prstGeom>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cxnSp>
        <p:nvCxnSpPr>
          <p:cNvPr id="6" name="直接连接符 5"/>
          <p:cNvCxnSpPr/>
          <p:nvPr/>
        </p:nvCxnSpPr>
        <p:spPr>
          <a:xfrm flipV="1">
            <a:off x="172720" y="963930"/>
            <a:ext cx="11870690" cy="3810"/>
          </a:xfrm>
          <a:prstGeom prst="line">
            <a:avLst/>
          </a:prstGeom>
          <a:ln w="63500" cmpd="sng">
            <a:solidFill>
              <a:schemeClr val="accent1">
                <a:alpha val="69000"/>
              </a:schemeClr>
            </a:solidFill>
          </a:ln>
        </p:spPr>
        <p:style>
          <a:lnRef idx="1">
            <a:schemeClr val="accent1"/>
          </a:lnRef>
          <a:fillRef idx="0">
            <a:schemeClr val="accent1"/>
          </a:fillRef>
          <a:effectRef idx="0">
            <a:schemeClr val="accent1"/>
          </a:effectRef>
          <a:fontRef idx="minor">
            <a:schemeClr val="tx1"/>
          </a:fontRef>
        </p:style>
      </p:cxnSp>
      <p:sp>
        <p:nvSpPr>
          <p:cNvPr id="7" name="文本框 6"/>
          <p:cNvSpPr txBox="1"/>
          <p:nvPr/>
        </p:nvSpPr>
        <p:spPr>
          <a:xfrm>
            <a:off x="288925" y="167005"/>
            <a:ext cx="12192635" cy="768350"/>
          </a:xfrm>
          <a:prstGeom prst="rect">
            <a:avLst/>
          </a:prstGeom>
          <a:noFill/>
          <a:extLst>
            <a:ext uri="{909E8E84-426E-40DD-AFC4-6F175D3DCCD1}">
              <a14:hiddenFill xmlns:a14="http://schemas.microsoft.com/office/drawing/2010/main">
                <a:solidFill>
                  <a:schemeClr val="bg1"/>
                </a:solidFill>
              </a14:hiddenFill>
            </a:ext>
          </a:extLst>
        </p:spPr>
        <p:txBody>
          <a:bodyPr wrap="square" rtlCol="0">
            <a:spAutoFit/>
          </a:bodyPr>
          <a:p>
            <a:pPr algn="ctr"/>
            <a:r>
              <a:rPr lang="zh-CN" altLang="en-US" sz="4400">
                <a:sym typeface="+mn-ea"/>
              </a:rPr>
              <a:t>学前儿童科学教育目标</a:t>
            </a:r>
            <a:endParaRPr lang="en-US" altLang="zh-CN" sz="4400"/>
          </a:p>
        </p:txBody>
      </p:sp>
      <p:sp>
        <p:nvSpPr>
          <p:cNvPr id="2" name="文本框 1"/>
          <p:cNvSpPr txBox="1"/>
          <p:nvPr/>
        </p:nvSpPr>
        <p:spPr>
          <a:xfrm>
            <a:off x="172720" y="967740"/>
            <a:ext cx="11871325" cy="6036945"/>
          </a:xfrm>
          <a:prstGeom prst="rect">
            <a:avLst/>
          </a:prstGeom>
          <a:noFill/>
        </p:spPr>
        <p:txBody>
          <a:bodyPr wrap="square" rtlCol="0" anchor="t">
            <a:spAutoFit/>
          </a:bodyPr>
          <a:p>
            <a:pPr lvl="0" algn="just">
              <a:lnSpc>
                <a:spcPct val="130000"/>
              </a:lnSpc>
              <a:buNone/>
            </a:pPr>
            <a:endParaRPr lang="en-US" altLang="zh-CN" sz="2800" dirty="0">
              <a:solidFill>
                <a:schemeClr val="accent1"/>
              </a:solidFill>
              <a:sym typeface="+mn-ea"/>
            </a:endParaRPr>
          </a:p>
          <a:p>
            <a:pPr lvl="0"/>
            <a:endParaRPr lang="en-US" altLang="zh-CN" sz="2800" b="1" dirty="0">
              <a:latin typeface="+mj-ea"/>
              <a:ea typeface="+mj-ea"/>
              <a:cs typeface="+mj-ea"/>
              <a:sym typeface="+mn-ea"/>
            </a:endParaRPr>
          </a:p>
          <a:p>
            <a:pPr lvl="0"/>
            <a:r>
              <a:rPr lang="en-US" altLang="zh-CN" sz="2800" b="1" dirty="0">
                <a:latin typeface="+mj-ea"/>
                <a:ea typeface="+mj-ea"/>
                <a:cs typeface="+mj-ea"/>
                <a:sym typeface="+mn-ea"/>
              </a:rPr>
              <a:t>2001</a:t>
            </a:r>
            <a:r>
              <a:rPr lang="zh-CN" altLang="en-US" sz="2800" b="1" dirty="0">
                <a:latin typeface="+mj-ea"/>
                <a:ea typeface="+mj-ea"/>
                <a:cs typeface="+mj-ea"/>
                <a:sym typeface="+mn-ea"/>
              </a:rPr>
              <a:t>年</a:t>
            </a:r>
            <a:r>
              <a:rPr lang="en-US" altLang="zh-CN" sz="2800" b="1" dirty="0">
                <a:latin typeface="+mj-ea"/>
                <a:ea typeface="+mj-ea"/>
                <a:cs typeface="+mj-ea"/>
                <a:sym typeface="+mn-ea"/>
              </a:rPr>
              <a:t>7</a:t>
            </a:r>
            <a:r>
              <a:rPr lang="zh-CN" altLang="en-US" sz="2800" b="1" dirty="0">
                <a:latin typeface="+mj-ea"/>
                <a:ea typeface="+mj-ea"/>
                <a:cs typeface="+mj-ea"/>
                <a:sym typeface="+mn-ea"/>
              </a:rPr>
              <a:t>月，原国家教育部颁布了</a:t>
            </a:r>
            <a:r>
              <a:rPr lang="en-US" altLang="zh-CN" sz="2800" b="1" dirty="0">
                <a:latin typeface="+mj-ea"/>
                <a:ea typeface="+mj-ea"/>
                <a:cs typeface="+mj-ea"/>
                <a:sym typeface="+mn-ea"/>
              </a:rPr>
              <a:t>《</a:t>
            </a:r>
            <a:r>
              <a:rPr lang="zh-CN" altLang="en-US" sz="2800" b="1" dirty="0">
                <a:latin typeface="+mj-ea"/>
                <a:ea typeface="+mj-ea"/>
                <a:cs typeface="+mj-ea"/>
                <a:sym typeface="+mn-ea"/>
              </a:rPr>
              <a:t>幼儿园教育指导纲要（试行）</a:t>
            </a:r>
            <a:r>
              <a:rPr lang="en-US" altLang="zh-CN" sz="2800" b="1" dirty="0">
                <a:latin typeface="+mj-ea"/>
                <a:ea typeface="+mj-ea"/>
                <a:cs typeface="+mj-ea"/>
                <a:sym typeface="+mn-ea"/>
              </a:rPr>
              <a:t>》</a:t>
            </a:r>
            <a:r>
              <a:rPr lang="zh-CN" altLang="en-US" sz="2800" b="1" dirty="0">
                <a:latin typeface="+mj-ea"/>
                <a:ea typeface="+mj-ea"/>
                <a:cs typeface="+mj-ea"/>
                <a:sym typeface="+mn-ea"/>
              </a:rPr>
              <a:t>，将“科学”与“社会”“语言”“健康”“艺术”列为幼儿园教育的五大领域。</a:t>
            </a:r>
            <a:endParaRPr lang="zh-CN" altLang="en-US" sz="2800" b="1" dirty="0">
              <a:latin typeface="+mj-ea"/>
              <a:ea typeface="+mj-ea"/>
              <a:cs typeface="+mj-ea"/>
              <a:sym typeface="+mn-ea"/>
            </a:endParaRPr>
          </a:p>
          <a:p>
            <a:pPr lvl="0" algn="ctr"/>
            <a:r>
              <a:rPr lang="zh-CN" altLang="en-US" sz="2800" b="1" dirty="0">
                <a:latin typeface="+mj-ea"/>
                <a:ea typeface="+mj-ea"/>
                <a:cs typeface="+mj-ea"/>
                <a:sym typeface="+mn-ea"/>
              </a:rPr>
              <a:t>目标</a:t>
            </a:r>
            <a:endParaRPr lang="zh-CN" altLang="en-US" sz="2800" b="1" dirty="0">
              <a:latin typeface="+mj-ea"/>
              <a:ea typeface="+mj-ea"/>
              <a:cs typeface="+mj-ea"/>
            </a:endParaRPr>
          </a:p>
          <a:p>
            <a:pPr fontAlgn="auto">
              <a:lnSpc>
                <a:spcPct val="100000"/>
              </a:lnSpc>
              <a:buNone/>
            </a:pPr>
            <a:r>
              <a:rPr lang="en-US" altLang="zh-CN" sz="2800" dirty="0">
                <a:latin typeface="+mj-ea"/>
                <a:ea typeface="+mj-ea"/>
                <a:cs typeface="+mj-ea"/>
                <a:sym typeface="+mn-ea"/>
              </a:rPr>
              <a:t>1. </a:t>
            </a:r>
            <a:r>
              <a:rPr lang="zh-CN" altLang="en-US" sz="2800" dirty="0">
                <a:latin typeface="+mj-ea"/>
                <a:ea typeface="+mj-ea"/>
                <a:cs typeface="+mj-ea"/>
                <a:sym typeface="+mn-ea"/>
              </a:rPr>
              <a:t>对周围的事物、现象感兴趣，有好奇心和求知欲； </a:t>
            </a:r>
            <a:endParaRPr lang="zh-CN" altLang="en-US" sz="2800" dirty="0">
              <a:latin typeface="+mj-ea"/>
              <a:ea typeface="+mj-ea"/>
              <a:cs typeface="+mj-ea"/>
            </a:endParaRPr>
          </a:p>
          <a:p>
            <a:pPr fontAlgn="auto">
              <a:lnSpc>
                <a:spcPct val="100000"/>
              </a:lnSpc>
              <a:buNone/>
            </a:pPr>
            <a:r>
              <a:rPr lang="en-US" altLang="zh-CN" sz="2800" dirty="0">
                <a:latin typeface="+mj-ea"/>
                <a:ea typeface="+mj-ea"/>
                <a:cs typeface="+mj-ea"/>
                <a:sym typeface="+mn-ea"/>
              </a:rPr>
              <a:t>2. </a:t>
            </a:r>
            <a:r>
              <a:rPr lang="zh-CN" altLang="en-US" sz="2800" dirty="0">
                <a:latin typeface="+mj-ea"/>
                <a:ea typeface="+mj-ea"/>
                <a:cs typeface="+mj-ea"/>
                <a:sym typeface="+mn-ea"/>
              </a:rPr>
              <a:t>能运用各种感官，动手动脑，探究问题； </a:t>
            </a:r>
            <a:endParaRPr lang="zh-CN" altLang="en-US" sz="2800" dirty="0">
              <a:latin typeface="+mj-ea"/>
              <a:ea typeface="+mj-ea"/>
              <a:cs typeface="+mj-ea"/>
            </a:endParaRPr>
          </a:p>
          <a:p>
            <a:pPr fontAlgn="auto">
              <a:lnSpc>
                <a:spcPct val="100000"/>
              </a:lnSpc>
              <a:buNone/>
            </a:pPr>
            <a:r>
              <a:rPr lang="en-US" altLang="zh-CN" sz="2800" dirty="0">
                <a:latin typeface="+mj-ea"/>
                <a:ea typeface="+mj-ea"/>
                <a:cs typeface="+mj-ea"/>
                <a:sym typeface="+mn-ea"/>
              </a:rPr>
              <a:t>3. </a:t>
            </a:r>
            <a:r>
              <a:rPr lang="zh-CN" altLang="en-US" sz="2800" dirty="0">
                <a:latin typeface="+mj-ea"/>
                <a:ea typeface="+mj-ea"/>
                <a:cs typeface="+mj-ea"/>
                <a:sym typeface="+mn-ea"/>
              </a:rPr>
              <a:t>能用适当的方式</a:t>
            </a:r>
            <a:r>
              <a:rPr lang="zh-CN" altLang="en-US" sz="2800" dirty="0">
                <a:solidFill>
                  <a:srgbClr val="FF0000"/>
                </a:solidFill>
                <a:latin typeface="+mj-ea"/>
                <a:ea typeface="+mj-ea"/>
                <a:cs typeface="+mj-ea"/>
                <a:sym typeface="+mn-ea"/>
              </a:rPr>
              <a:t>表达、交流</a:t>
            </a:r>
            <a:r>
              <a:rPr lang="zh-CN" altLang="en-US" sz="2800" dirty="0">
                <a:latin typeface="+mj-ea"/>
                <a:ea typeface="+mj-ea"/>
                <a:cs typeface="+mj-ea"/>
                <a:sym typeface="+mn-ea"/>
              </a:rPr>
              <a:t>探索的过程和结果； </a:t>
            </a:r>
            <a:endParaRPr lang="zh-CN" altLang="en-US" sz="2800" dirty="0">
              <a:latin typeface="+mj-ea"/>
              <a:ea typeface="+mj-ea"/>
              <a:cs typeface="+mj-ea"/>
            </a:endParaRPr>
          </a:p>
          <a:p>
            <a:pPr fontAlgn="auto">
              <a:lnSpc>
                <a:spcPct val="100000"/>
              </a:lnSpc>
              <a:buNone/>
            </a:pPr>
            <a:r>
              <a:rPr lang="en-US" altLang="zh-CN" sz="2800" dirty="0">
                <a:latin typeface="+mj-ea"/>
                <a:ea typeface="+mj-ea"/>
                <a:cs typeface="+mj-ea"/>
                <a:sym typeface="+mn-ea"/>
              </a:rPr>
              <a:t>4. </a:t>
            </a:r>
            <a:r>
              <a:rPr lang="zh-CN" altLang="en-US" sz="2800" dirty="0">
                <a:latin typeface="+mj-ea"/>
                <a:ea typeface="+mj-ea"/>
                <a:cs typeface="+mj-ea"/>
                <a:sym typeface="+mn-ea"/>
              </a:rPr>
              <a:t>能从生活和游戏中感受事物的数量关系并体验到</a:t>
            </a:r>
            <a:r>
              <a:rPr lang="zh-CN" altLang="en-US" sz="2800" dirty="0">
                <a:solidFill>
                  <a:srgbClr val="FF0000"/>
                </a:solidFill>
                <a:latin typeface="+mj-ea"/>
                <a:ea typeface="+mj-ea"/>
                <a:cs typeface="+mj-ea"/>
                <a:sym typeface="+mn-ea"/>
              </a:rPr>
              <a:t>数学</a:t>
            </a:r>
            <a:r>
              <a:rPr lang="zh-CN" altLang="en-US" sz="2800" dirty="0">
                <a:latin typeface="+mj-ea"/>
                <a:ea typeface="+mj-ea"/>
                <a:cs typeface="+mj-ea"/>
                <a:sym typeface="+mn-ea"/>
              </a:rPr>
              <a:t>的重要和有趣；　 </a:t>
            </a:r>
            <a:endParaRPr lang="zh-CN" altLang="en-US" sz="2800" dirty="0">
              <a:latin typeface="+mj-ea"/>
              <a:ea typeface="+mj-ea"/>
              <a:cs typeface="+mj-ea"/>
            </a:endParaRPr>
          </a:p>
          <a:p>
            <a:pPr fontAlgn="auto">
              <a:lnSpc>
                <a:spcPct val="100000"/>
              </a:lnSpc>
              <a:buNone/>
            </a:pPr>
            <a:r>
              <a:rPr lang="en-US" altLang="zh-CN" sz="2800" dirty="0">
                <a:latin typeface="+mj-ea"/>
                <a:ea typeface="+mj-ea"/>
                <a:cs typeface="+mj-ea"/>
                <a:sym typeface="+mn-ea"/>
              </a:rPr>
              <a:t>5. </a:t>
            </a:r>
            <a:r>
              <a:rPr lang="zh-CN" altLang="en-US" sz="2800" dirty="0">
                <a:latin typeface="+mj-ea"/>
                <a:ea typeface="+mj-ea"/>
                <a:cs typeface="+mj-ea"/>
                <a:sym typeface="+mn-ea"/>
              </a:rPr>
              <a:t>爱护动植物，关心周围环境，亲近大自然，珍惜自然资源，有初步的环保意识。</a:t>
            </a:r>
            <a:r>
              <a:rPr lang="zh-CN" altLang="en-US" sz="2800" dirty="0">
                <a:latin typeface="楷体_GB2312" pitchFamily="49" charset="-122"/>
                <a:ea typeface="楷体_GB2312" pitchFamily="49" charset="-122"/>
                <a:sym typeface="+mn-ea"/>
              </a:rPr>
              <a:t> </a:t>
            </a:r>
            <a:endParaRPr lang="zh-CN" altLang="en-US" sz="2800" dirty="0">
              <a:latin typeface="楷体_GB2312" pitchFamily="49" charset="-122"/>
              <a:ea typeface="楷体_GB2312" pitchFamily="49" charset="-122"/>
            </a:endParaRPr>
          </a:p>
          <a:p>
            <a:pPr algn="l" fontAlgn="auto">
              <a:lnSpc>
                <a:spcPct val="150000"/>
              </a:lnSpc>
            </a:pPr>
            <a:endParaRPr lang="zh-CN" altLang="en-US" sz="2800">
              <a:sym typeface="+mn-ea"/>
            </a:endParaRPr>
          </a:p>
        </p:txBody>
      </p:sp>
      <p:sp>
        <p:nvSpPr>
          <p:cNvPr id="3" name="圆角矩形 2"/>
          <p:cNvSpPr/>
          <p:nvPr/>
        </p:nvSpPr>
        <p:spPr>
          <a:xfrm>
            <a:off x="288925" y="1067435"/>
            <a:ext cx="3971290" cy="644525"/>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p>
            <a:pPr algn="ctr" fontAlgn="auto">
              <a:lnSpc>
                <a:spcPct val="150000"/>
              </a:lnSpc>
            </a:pPr>
            <a:r>
              <a:rPr lang="zh-CN" altLang="en-US" sz="2800">
                <a:sym typeface="+mn-ea"/>
              </a:rPr>
              <a:t>一、科学教育总目标</a:t>
            </a:r>
            <a:endParaRPr lang="zh-CN" altLang="en-US" sz="2800">
              <a:latin typeface="+mj-ea"/>
              <a:ea typeface="+mj-ea"/>
              <a:cs typeface="+mj-ea"/>
            </a:endParaRPr>
          </a:p>
        </p:txBody>
      </p:sp>
      <p:sp>
        <p:nvSpPr>
          <p:cNvPr id="4" name="圆角矩形 3"/>
          <p:cNvSpPr/>
          <p:nvPr/>
        </p:nvSpPr>
        <p:spPr>
          <a:xfrm>
            <a:off x="2755265" y="5880735"/>
            <a:ext cx="7063105" cy="76136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4000" b="1"/>
              <a:t>课程重点</a:t>
            </a:r>
            <a:endParaRPr lang="zh-CN" altLang="en-US" sz="1600" b="1"/>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cxnSp>
        <p:nvCxnSpPr>
          <p:cNvPr id="6" name="直接连接符 5"/>
          <p:cNvCxnSpPr/>
          <p:nvPr/>
        </p:nvCxnSpPr>
        <p:spPr>
          <a:xfrm flipV="1">
            <a:off x="172720" y="963930"/>
            <a:ext cx="11870690" cy="3810"/>
          </a:xfrm>
          <a:prstGeom prst="line">
            <a:avLst/>
          </a:prstGeom>
          <a:ln w="63500" cmpd="sng">
            <a:solidFill>
              <a:schemeClr val="accent1">
                <a:alpha val="69000"/>
              </a:schemeClr>
            </a:solidFill>
          </a:ln>
        </p:spPr>
        <p:style>
          <a:lnRef idx="1">
            <a:schemeClr val="accent1"/>
          </a:lnRef>
          <a:fillRef idx="0">
            <a:schemeClr val="accent1"/>
          </a:fillRef>
          <a:effectRef idx="0">
            <a:schemeClr val="accent1"/>
          </a:effectRef>
          <a:fontRef idx="minor">
            <a:schemeClr val="tx1"/>
          </a:fontRef>
        </p:style>
      </p:cxnSp>
      <p:sp>
        <p:nvSpPr>
          <p:cNvPr id="7" name="文本框 6"/>
          <p:cNvSpPr txBox="1"/>
          <p:nvPr/>
        </p:nvSpPr>
        <p:spPr>
          <a:xfrm>
            <a:off x="288925" y="167005"/>
            <a:ext cx="12192635" cy="768350"/>
          </a:xfrm>
          <a:prstGeom prst="rect">
            <a:avLst/>
          </a:prstGeom>
          <a:noFill/>
          <a:extLst>
            <a:ext uri="{909E8E84-426E-40DD-AFC4-6F175D3DCCD1}">
              <a14:hiddenFill xmlns:a14="http://schemas.microsoft.com/office/drawing/2010/main">
                <a:solidFill>
                  <a:schemeClr val="bg1"/>
                </a:solidFill>
              </a14:hiddenFill>
            </a:ext>
          </a:extLst>
        </p:spPr>
        <p:txBody>
          <a:bodyPr wrap="square" rtlCol="0">
            <a:spAutoFit/>
          </a:bodyPr>
          <a:p>
            <a:pPr algn="ctr"/>
            <a:r>
              <a:rPr lang="zh-CN" altLang="en-US" sz="4400">
                <a:sym typeface="+mn-ea"/>
              </a:rPr>
              <a:t>学前儿童科学教育目标</a:t>
            </a:r>
            <a:endParaRPr lang="en-US" altLang="zh-CN" sz="4400"/>
          </a:p>
        </p:txBody>
      </p:sp>
      <p:sp>
        <p:nvSpPr>
          <p:cNvPr id="2" name="文本框 1"/>
          <p:cNvSpPr txBox="1"/>
          <p:nvPr/>
        </p:nvSpPr>
        <p:spPr>
          <a:xfrm>
            <a:off x="172720" y="967740"/>
            <a:ext cx="11871325" cy="4313555"/>
          </a:xfrm>
          <a:prstGeom prst="rect">
            <a:avLst/>
          </a:prstGeom>
          <a:noFill/>
        </p:spPr>
        <p:txBody>
          <a:bodyPr wrap="square" rtlCol="0" anchor="t">
            <a:spAutoFit/>
          </a:bodyPr>
          <a:p>
            <a:pPr lvl="0" algn="just">
              <a:lnSpc>
                <a:spcPct val="130000"/>
              </a:lnSpc>
              <a:buNone/>
            </a:pPr>
            <a:endParaRPr lang="en-US" altLang="zh-CN" sz="2800" dirty="0">
              <a:solidFill>
                <a:schemeClr val="accent1"/>
              </a:solidFill>
              <a:sym typeface="+mn-ea"/>
            </a:endParaRPr>
          </a:p>
          <a:p>
            <a:pPr lvl="0"/>
            <a:endParaRPr lang="en-US" altLang="zh-CN" sz="2800" b="1" dirty="0">
              <a:latin typeface="+mj-ea"/>
              <a:ea typeface="+mj-ea"/>
              <a:cs typeface="+mj-ea"/>
              <a:sym typeface="+mn-ea"/>
            </a:endParaRPr>
          </a:p>
          <a:p>
            <a:pPr lvl="0"/>
            <a:r>
              <a:rPr lang="en-US" altLang="zh-CN" sz="2800" b="1" dirty="0">
                <a:latin typeface="+mj-ea"/>
                <a:ea typeface="+mj-ea"/>
                <a:cs typeface="+mj-ea"/>
                <a:sym typeface="+mn-ea"/>
              </a:rPr>
              <a:t>2011</a:t>
            </a:r>
            <a:r>
              <a:rPr lang="zh-CN" altLang="en-US" sz="2800" b="1" dirty="0">
                <a:latin typeface="+mj-ea"/>
                <a:ea typeface="+mj-ea"/>
                <a:cs typeface="+mj-ea"/>
                <a:sym typeface="+mn-ea"/>
              </a:rPr>
              <a:t>年，我国教育部颁布</a:t>
            </a:r>
            <a:r>
              <a:rPr lang="en-US" altLang="zh-CN" sz="2800" b="1" dirty="0">
                <a:latin typeface="+mj-ea"/>
                <a:ea typeface="+mj-ea"/>
                <a:cs typeface="+mj-ea"/>
                <a:sym typeface="+mn-ea"/>
              </a:rPr>
              <a:t>《3-6</a:t>
            </a:r>
            <a:r>
              <a:rPr lang="zh-CN" altLang="en-US" sz="2800" b="1" dirty="0">
                <a:latin typeface="+mj-ea"/>
                <a:ea typeface="+mj-ea"/>
                <a:cs typeface="+mj-ea"/>
                <a:sym typeface="+mn-ea"/>
              </a:rPr>
              <a:t>岁儿童学习与发展指南</a:t>
            </a:r>
            <a:r>
              <a:rPr lang="en-US" altLang="zh-CN" sz="2800" b="1" dirty="0">
                <a:latin typeface="+mj-ea"/>
                <a:ea typeface="+mj-ea"/>
                <a:cs typeface="+mj-ea"/>
                <a:sym typeface="+mn-ea"/>
              </a:rPr>
              <a:t>》</a:t>
            </a:r>
            <a:r>
              <a:rPr lang="zh-CN" altLang="en-US" sz="2800" b="1" dirty="0">
                <a:latin typeface="+mj-ea"/>
                <a:ea typeface="+mj-ea"/>
                <a:cs typeface="+mj-ea"/>
                <a:sym typeface="+mn-ea"/>
              </a:rPr>
              <a:t>（简称《</a:t>
            </a:r>
            <a:r>
              <a:rPr lang="zh-CN" altLang="en-US" sz="2800" b="1" dirty="0">
                <a:latin typeface="+mj-ea"/>
                <a:ea typeface="+mj-ea"/>
                <a:cs typeface="+mj-ea"/>
                <a:sym typeface="+mn-ea"/>
              </a:rPr>
              <a:t>指南</a:t>
            </a:r>
            <a:r>
              <a:rPr lang="zh-CN" altLang="en-US" sz="2800" b="1" dirty="0">
                <a:latin typeface="+mj-ea"/>
                <a:ea typeface="+mj-ea"/>
                <a:cs typeface="+mj-ea"/>
                <a:sym typeface="+mn-ea"/>
              </a:rPr>
              <a:t>》）</a:t>
            </a:r>
            <a:endParaRPr lang="zh-CN" altLang="en-US" sz="2800" b="1" dirty="0">
              <a:latin typeface="+mj-ea"/>
              <a:ea typeface="+mj-ea"/>
              <a:cs typeface="+mj-ea"/>
              <a:sym typeface="+mn-ea"/>
            </a:endParaRPr>
          </a:p>
          <a:p>
            <a:pPr lvl="0" algn="ctr"/>
            <a:endParaRPr lang="en-US" altLang="zh-CN" sz="2800" b="1" dirty="0">
              <a:latin typeface="+mj-ea"/>
              <a:ea typeface="+mj-ea"/>
              <a:cs typeface="+mj-ea"/>
              <a:sym typeface="+mn-ea"/>
            </a:endParaRPr>
          </a:p>
          <a:p>
            <a:pPr lvl="0" algn="ctr"/>
            <a:r>
              <a:rPr lang="en-US" altLang="zh-CN" sz="2800" b="1" dirty="0">
                <a:latin typeface="+mj-ea"/>
                <a:ea typeface="+mj-ea"/>
                <a:cs typeface="+mj-ea"/>
                <a:sym typeface="+mn-ea"/>
              </a:rPr>
              <a:t>“</a:t>
            </a:r>
            <a:r>
              <a:rPr lang="zh-CN" altLang="en-US" sz="2800" b="1" dirty="0">
                <a:latin typeface="+mj-ea"/>
                <a:ea typeface="+mj-ea"/>
                <a:cs typeface="+mj-ea"/>
                <a:sym typeface="+mn-ea"/>
              </a:rPr>
              <a:t>科学探究</a:t>
            </a:r>
            <a:r>
              <a:rPr lang="en-US" altLang="zh-CN" sz="2800" b="1" dirty="0">
                <a:latin typeface="+mj-ea"/>
                <a:ea typeface="+mj-ea"/>
                <a:cs typeface="+mj-ea"/>
                <a:sym typeface="+mn-ea"/>
              </a:rPr>
              <a:t>”</a:t>
            </a:r>
            <a:r>
              <a:rPr lang="zh-CN" altLang="en-US" sz="2800" b="1" dirty="0">
                <a:latin typeface="+mj-ea"/>
                <a:ea typeface="+mj-ea"/>
                <a:cs typeface="+mj-ea"/>
                <a:sym typeface="+mn-ea"/>
              </a:rPr>
              <a:t>的</a:t>
            </a:r>
            <a:r>
              <a:rPr lang="zh-CN" altLang="en-US" sz="2800" b="1" dirty="0">
                <a:latin typeface="+mj-ea"/>
                <a:ea typeface="+mj-ea"/>
                <a:cs typeface="+mj-ea"/>
                <a:sym typeface="+mn-ea"/>
              </a:rPr>
              <a:t>目标</a:t>
            </a:r>
            <a:endParaRPr lang="zh-CN" altLang="en-US" sz="2800" b="1" dirty="0">
              <a:latin typeface="+mj-ea"/>
              <a:ea typeface="+mj-ea"/>
              <a:cs typeface="+mj-ea"/>
            </a:endParaRPr>
          </a:p>
          <a:p>
            <a:pPr algn="ctr" fontAlgn="auto">
              <a:lnSpc>
                <a:spcPct val="150000"/>
              </a:lnSpc>
              <a:buNone/>
            </a:pPr>
            <a:r>
              <a:rPr lang="zh-CN" altLang="en-US" sz="2800">
                <a:sym typeface="+mn-ea"/>
              </a:rPr>
              <a:t>目标</a:t>
            </a:r>
            <a:r>
              <a:rPr lang="en-US" altLang="zh-CN" sz="2800">
                <a:sym typeface="+mn-ea"/>
              </a:rPr>
              <a:t>1  </a:t>
            </a:r>
            <a:r>
              <a:rPr lang="zh-CN" altLang="en-US" sz="2800">
                <a:sym typeface="+mn-ea"/>
              </a:rPr>
              <a:t>亲近自然，喜欢探究</a:t>
            </a:r>
            <a:endParaRPr lang="zh-CN" altLang="en-US" sz="2800">
              <a:sym typeface="+mn-ea"/>
            </a:endParaRPr>
          </a:p>
          <a:p>
            <a:pPr algn="ctr" fontAlgn="auto">
              <a:lnSpc>
                <a:spcPct val="150000"/>
              </a:lnSpc>
              <a:buNone/>
            </a:pPr>
            <a:r>
              <a:rPr lang="zh-CN" altLang="en-US" sz="2800">
                <a:sym typeface="+mn-ea"/>
              </a:rPr>
              <a:t>目标</a:t>
            </a:r>
            <a:r>
              <a:rPr lang="en-US" altLang="zh-CN" sz="2800">
                <a:sym typeface="+mn-ea"/>
              </a:rPr>
              <a:t>2  </a:t>
            </a:r>
            <a:r>
              <a:rPr lang="zh-CN" altLang="en-US" sz="2800">
                <a:sym typeface="+mn-ea"/>
              </a:rPr>
              <a:t>具有初步的探究能力</a:t>
            </a:r>
            <a:endParaRPr lang="zh-CN" altLang="en-US" sz="2800">
              <a:sym typeface="+mn-ea"/>
            </a:endParaRPr>
          </a:p>
          <a:p>
            <a:pPr algn="ctr" fontAlgn="auto">
              <a:lnSpc>
                <a:spcPct val="150000"/>
              </a:lnSpc>
              <a:buNone/>
            </a:pPr>
            <a:r>
              <a:rPr lang="zh-CN" altLang="en-US" sz="2800">
                <a:sym typeface="+mn-ea"/>
              </a:rPr>
              <a:t>目标</a:t>
            </a:r>
            <a:r>
              <a:rPr lang="en-US" altLang="zh-CN" sz="2800">
                <a:sym typeface="+mn-ea"/>
              </a:rPr>
              <a:t>3  </a:t>
            </a:r>
            <a:r>
              <a:rPr lang="zh-CN" altLang="en-US" sz="2800">
                <a:sym typeface="+mn-ea"/>
              </a:rPr>
              <a:t>在探究中认识周围事物和现象</a:t>
            </a:r>
            <a:endParaRPr lang="zh-CN" altLang="en-US" sz="2800">
              <a:sym typeface="+mn-ea"/>
            </a:endParaRPr>
          </a:p>
        </p:txBody>
      </p:sp>
      <p:sp>
        <p:nvSpPr>
          <p:cNvPr id="4" name="圆角矩形 3"/>
          <p:cNvSpPr/>
          <p:nvPr/>
        </p:nvSpPr>
        <p:spPr>
          <a:xfrm>
            <a:off x="288925" y="1067435"/>
            <a:ext cx="3971290" cy="644525"/>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p>
            <a:pPr algn="ctr" fontAlgn="auto">
              <a:lnSpc>
                <a:spcPct val="150000"/>
              </a:lnSpc>
            </a:pPr>
            <a:r>
              <a:rPr lang="zh-CN" altLang="en-US" sz="2800">
                <a:sym typeface="+mn-ea"/>
              </a:rPr>
              <a:t>一、科学教育总目标</a:t>
            </a:r>
            <a:endParaRPr lang="zh-CN" altLang="en-US" sz="2800">
              <a:latin typeface="+mj-ea"/>
              <a:ea typeface="+mj-ea"/>
              <a:cs typeface="+mj-ea"/>
            </a:endParaRPr>
          </a:p>
        </p:txBody>
      </p:sp>
      <p:sp>
        <p:nvSpPr>
          <p:cNvPr id="5" name="圆角矩形 4"/>
          <p:cNvSpPr/>
          <p:nvPr/>
        </p:nvSpPr>
        <p:spPr>
          <a:xfrm>
            <a:off x="2755265" y="5880735"/>
            <a:ext cx="7063105" cy="76136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4000" b="1"/>
              <a:t>课程重点</a:t>
            </a:r>
            <a:endParaRPr lang="zh-CN" altLang="en-US" sz="1600" b="1"/>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cxnSp>
        <p:nvCxnSpPr>
          <p:cNvPr id="6" name="直接连接符 5"/>
          <p:cNvCxnSpPr/>
          <p:nvPr/>
        </p:nvCxnSpPr>
        <p:spPr>
          <a:xfrm flipV="1">
            <a:off x="172720" y="963930"/>
            <a:ext cx="11870690" cy="3810"/>
          </a:xfrm>
          <a:prstGeom prst="line">
            <a:avLst/>
          </a:prstGeom>
          <a:ln w="63500" cmpd="sng">
            <a:solidFill>
              <a:schemeClr val="accent1">
                <a:alpha val="69000"/>
              </a:schemeClr>
            </a:solidFill>
          </a:ln>
        </p:spPr>
        <p:style>
          <a:lnRef idx="1">
            <a:schemeClr val="accent1"/>
          </a:lnRef>
          <a:fillRef idx="0">
            <a:schemeClr val="accent1"/>
          </a:fillRef>
          <a:effectRef idx="0">
            <a:schemeClr val="accent1"/>
          </a:effectRef>
          <a:fontRef idx="minor">
            <a:schemeClr val="tx1"/>
          </a:fontRef>
        </p:style>
      </p:cxnSp>
      <p:sp>
        <p:nvSpPr>
          <p:cNvPr id="7" name="文本框 6"/>
          <p:cNvSpPr txBox="1"/>
          <p:nvPr/>
        </p:nvSpPr>
        <p:spPr>
          <a:xfrm>
            <a:off x="288925" y="167005"/>
            <a:ext cx="12192635" cy="768350"/>
          </a:xfrm>
          <a:prstGeom prst="rect">
            <a:avLst/>
          </a:prstGeom>
          <a:noFill/>
          <a:extLst>
            <a:ext uri="{909E8E84-426E-40DD-AFC4-6F175D3DCCD1}">
              <a14:hiddenFill xmlns:a14="http://schemas.microsoft.com/office/drawing/2010/main">
                <a:solidFill>
                  <a:schemeClr val="bg1"/>
                </a:solidFill>
              </a14:hiddenFill>
            </a:ext>
          </a:extLst>
        </p:spPr>
        <p:txBody>
          <a:bodyPr wrap="square" rtlCol="0">
            <a:spAutoFit/>
          </a:bodyPr>
          <a:p>
            <a:pPr algn="ctr"/>
            <a:r>
              <a:rPr lang="zh-CN" altLang="en-US" sz="4400">
                <a:sym typeface="+mn-ea"/>
              </a:rPr>
              <a:t>学前儿童科学教育概述 </a:t>
            </a:r>
            <a:r>
              <a:rPr lang="en-US" altLang="zh-CN" sz="4400">
                <a:sym typeface="+mn-ea"/>
              </a:rPr>
              <a:t>II</a:t>
            </a:r>
            <a:endParaRPr lang="zh-CN" altLang="en-US" sz="4400"/>
          </a:p>
        </p:txBody>
      </p:sp>
      <p:sp>
        <p:nvSpPr>
          <p:cNvPr id="3" name="圆角矩形 2"/>
          <p:cNvSpPr/>
          <p:nvPr/>
        </p:nvSpPr>
        <p:spPr>
          <a:xfrm>
            <a:off x="550545" y="1217295"/>
            <a:ext cx="11231880" cy="793115"/>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p>
            <a:pPr algn="ctr"/>
            <a:r>
              <a:rPr lang="zh-CN" altLang="en-US" sz="2800"/>
              <a:t>科学教育含义、</a:t>
            </a:r>
            <a:r>
              <a:rPr lang="zh-CN" altLang="en-US" sz="2800">
                <a:sym typeface="+mn-ea"/>
              </a:rPr>
              <a:t>学前儿童科学教育</a:t>
            </a:r>
            <a:r>
              <a:rPr lang="zh-CN" altLang="en-US" sz="2800"/>
              <a:t>含义</a:t>
            </a:r>
            <a:endParaRPr lang="zh-CN" altLang="en-US" sz="2800"/>
          </a:p>
        </p:txBody>
      </p:sp>
      <p:sp>
        <p:nvSpPr>
          <p:cNvPr id="4" name="圆角矩形 3"/>
          <p:cNvSpPr/>
          <p:nvPr/>
        </p:nvSpPr>
        <p:spPr>
          <a:xfrm>
            <a:off x="550545" y="4519930"/>
            <a:ext cx="11231880" cy="793115"/>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p>
            <a:pPr algn="ctr"/>
            <a:r>
              <a:rPr lang="zh-CN" altLang="en-US" sz="2800">
                <a:sym typeface="+mn-ea"/>
              </a:rPr>
              <a:t>学前儿童科学教育内容</a:t>
            </a:r>
            <a:endParaRPr lang="zh-CN" altLang="en-US" sz="2800"/>
          </a:p>
        </p:txBody>
      </p:sp>
      <p:sp>
        <p:nvSpPr>
          <p:cNvPr id="5" name="圆角矩形 4"/>
          <p:cNvSpPr/>
          <p:nvPr/>
        </p:nvSpPr>
        <p:spPr>
          <a:xfrm>
            <a:off x="550545" y="3426460"/>
            <a:ext cx="11231880" cy="793115"/>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p>
            <a:pPr algn="ctr"/>
            <a:r>
              <a:rPr lang="zh-CN" altLang="en-US" sz="2800"/>
              <a:t>学前儿童科学教育目标</a:t>
            </a:r>
            <a:endParaRPr lang="zh-CN" altLang="en-US" sz="2800"/>
          </a:p>
        </p:txBody>
      </p:sp>
      <p:sp>
        <p:nvSpPr>
          <p:cNvPr id="8" name="圆角矩形 7"/>
          <p:cNvSpPr/>
          <p:nvPr/>
        </p:nvSpPr>
        <p:spPr>
          <a:xfrm>
            <a:off x="550545" y="2230755"/>
            <a:ext cx="11231880" cy="793115"/>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p>
            <a:pPr algn="ctr">
              <a:buClrTx/>
              <a:buSzTx/>
              <a:buFontTx/>
            </a:pPr>
            <a:r>
              <a:rPr lang="zh-CN" altLang="en-US" sz="2800"/>
              <a:t>学前儿童科学教育价值</a:t>
            </a:r>
            <a:endParaRPr lang="zh-CN" altLang="en-US" sz="2800"/>
          </a:p>
        </p:txBody>
      </p:sp>
      <p:grpSp>
        <p:nvGrpSpPr>
          <p:cNvPr id="116" name="组合 115"/>
          <p:cNvGrpSpPr/>
          <p:nvPr/>
        </p:nvGrpSpPr>
        <p:grpSpPr>
          <a:xfrm>
            <a:off x="500389" y="1204689"/>
            <a:ext cx="802098" cy="802096"/>
            <a:chOff x="7414667" y="3750265"/>
            <a:chExt cx="871129" cy="871129"/>
          </a:xfrm>
        </p:grpSpPr>
        <p:sp>
          <p:nvSpPr>
            <p:cNvPr id="117" name="椭圆 116"/>
            <p:cNvSpPr/>
            <p:nvPr/>
          </p:nvSpPr>
          <p:spPr>
            <a:xfrm>
              <a:off x="7414667" y="3750265"/>
              <a:ext cx="871129" cy="871129"/>
            </a:xfrm>
            <a:prstGeom prst="ellipse">
              <a:avLst/>
            </a:prstGeom>
            <a:gradFill flip="none" rotWithShape="1">
              <a:gsLst>
                <a:gs pos="0">
                  <a:schemeClr val="bg1">
                    <a:lumMod val="85000"/>
                  </a:schemeClr>
                </a:gs>
                <a:gs pos="100000">
                  <a:schemeClr val="bg1"/>
                </a:gs>
              </a:gsLst>
              <a:lin ang="2700000" scaled="1"/>
              <a:tileRect/>
            </a:gradFill>
            <a:ln w="25400">
              <a:gradFill flip="none" rotWithShape="1">
                <a:gsLst>
                  <a:gs pos="0">
                    <a:schemeClr val="bg1"/>
                  </a:gs>
                  <a:gs pos="100000">
                    <a:schemeClr val="bg1">
                      <a:lumMod val="85000"/>
                    </a:schemeClr>
                  </a:gs>
                </a:gsLst>
                <a:lin ang="2700000" scaled="1"/>
                <a:tileRect/>
              </a:gradFill>
            </a:ln>
            <a:effectLst>
              <a:outerShdw blurRad="88900" dist="63500" dir="2700000" algn="t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b="1"/>
            </a:p>
          </p:txBody>
        </p:sp>
        <p:sp>
          <p:nvSpPr>
            <p:cNvPr id="118" name="文本框 20"/>
            <p:cNvSpPr txBox="1"/>
            <p:nvPr/>
          </p:nvSpPr>
          <p:spPr>
            <a:xfrm>
              <a:off x="7468849" y="3843910"/>
              <a:ext cx="792991" cy="701958"/>
            </a:xfrm>
            <a:prstGeom prst="rect">
              <a:avLst/>
            </a:prstGeom>
            <a:noFill/>
          </p:spPr>
          <p:txBody>
            <a:bodyPr wrap="square" rtlCol="0">
              <a:spAutoFit/>
            </a:bodyPr>
            <a:p>
              <a:pPr algn="ctr"/>
              <a:r>
                <a:rPr lang="en-US" altLang="zh-CN" sz="3600" dirty="0" smtClean="0">
                  <a:solidFill>
                    <a:srgbClr val="0066CC"/>
                  </a:solidFill>
                  <a:effectLst>
                    <a:innerShdw blurRad="63500" dist="38100" dir="13500000">
                      <a:prstClr val="black">
                        <a:alpha val="50000"/>
                      </a:prstClr>
                    </a:innerShdw>
                  </a:effectLst>
                  <a:latin typeface="微软雅黑" panose="020B0503020204020204" charset="-122"/>
                  <a:ea typeface="微软雅黑" panose="020B0503020204020204" charset="-122"/>
                </a:rPr>
                <a:t>01</a:t>
              </a:r>
              <a:endParaRPr lang="zh-CN" altLang="en-US" sz="3600" dirty="0">
                <a:solidFill>
                  <a:srgbClr val="0066CC"/>
                </a:solidFill>
                <a:effectLst>
                  <a:innerShdw blurRad="63500" dist="38100" dir="13500000">
                    <a:prstClr val="black">
                      <a:alpha val="50000"/>
                    </a:prstClr>
                  </a:innerShdw>
                </a:effectLst>
                <a:latin typeface="微软雅黑" panose="020B0503020204020204" charset="-122"/>
                <a:ea typeface="微软雅黑" panose="020B0503020204020204" charset="-122"/>
              </a:endParaRPr>
            </a:p>
          </p:txBody>
        </p:sp>
      </p:grpSp>
      <p:grpSp>
        <p:nvGrpSpPr>
          <p:cNvPr id="9" name="组合 8"/>
          <p:cNvGrpSpPr/>
          <p:nvPr/>
        </p:nvGrpSpPr>
        <p:grpSpPr>
          <a:xfrm>
            <a:off x="500389" y="2217514"/>
            <a:ext cx="802098" cy="802096"/>
            <a:chOff x="7414667" y="3750265"/>
            <a:chExt cx="871129" cy="871129"/>
          </a:xfrm>
        </p:grpSpPr>
        <p:sp>
          <p:nvSpPr>
            <p:cNvPr id="10" name="椭圆 9"/>
            <p:cNvSpPr/>
            <p:nvPr/>
          </p:nvSpPr>
          <p:spPr>
            <a:xfrm>
              <a:off x="7414667" y="3750265"/>
              <a:ext cx="871129" cy="871129"/>
            </a:xfrm>
            <a:prstGeom prst="ellipse">
              <a:avLst/>
            </a:prstGeom>
            <a:gradFill flip="none" rotWithShape="1">
              <a:gsLst>
                <a:gs pos="0">
                  <a:schemeClr val="bg1">
                    <a:lumMod val="85000"/>
                  </a:schemeClr>
                </a:gs>
                <a:gs pos="100000">
                  <a:schemeClr val="bg1"/>
                </a:gs>
              </a:gsLst>
              <a:lin ang="2700000" scaled="1"/>
              <a:tileRect/>
            </a:gradFill>
            <a:ln w="25400">
              <a:gradFill flip="none" rotWithShape="1">
                <a:gsLst>
                  <a:gs pos="0">
                    <a:schemeClr val="bg1"/>
                  </a:gs>
                  <a:gs pos="100000">
                    <a:schemeClr val="bg1">
                      <a:lumMod val="85000"/>
                    </a:schemeClr>
                  </a:gs>
                </a:gsLst>
                <a:lin ang="2700000" scaled="1"/>
                <a:tileRect/>
              </a:gradFill>
            </a:ln>
            <a:effectLst>
              <a:outerShdw blurRad="88900" dist="63500" dir="2700000" algn="t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b="1"/>
            </a:p>
          </p:txBody>
        </p:sp>
        <p:sp>
          <p:nvSpPr>
            <p:cNvPr id="11" name="文本框 20"/>
            <p:cNvSpPr txBox="1"/>
            <p:nvPr/>
          </p:nvSpPr>
          <p:spPr>
            <a:xfrm>
              <a:off x="7468849" y="3843910"/>
              <a:ext cx="792991" cy="700686"/>
            </a:xfrm>
            <a:prstGeom prst="rect">
              <a:avLst/>
            </a:prstGeom>
            <a:noFill/>
          </p:spPr>
          <p:txBody>
            <a:bodyPr wrap="square" rtlCol="0">
              <a:spAutoFit/>
            </a:bodyPr>
            <a:p>
              <a:pPr algn="ctr"/>
              <a:r>
                <a:rPr lang="en-US" altLang="zh-CN" sz="3600" dirty="0" smtClean="0">
                  <a:solidFill>
                    <a:srgbClr val="0066CC"/>
                  </a:solidFill>
                  <a:effectLst>
                    <a:innerShdw blurRad="63500" dist="38100" dir="13500000">
                      <a:prstClr val="black">
                        <a:alpha val="50000"/>
                      </a:prstClr>
                    </a:innerShdw>
                  </a:effectLst>
                  <a:latin typeface="微软雅黑" panose="020B0503020204020204" charset="-122"/>
                  <a:ea typeface="微软雅黑" panose="020B0503020204020204" charset="-122"/>
                </a:rPr>
                <a:t>02</a:t>
              </a:r>
              <a:endParaRPr lang="zh-CN" altLang="en-US" sz="3600" dirty="0">
                <a:solidFill>
                  <a:srgbClr val="0066CC"/>
                </a:solidFill>
                <a:effectLst>
                  <a:innerShdw blurRad="63500" dist="38100" dir="13500000">
                    <a:prstClr val="black">
                      <a:alpha val="50000"/>
                    </a:prstClr>
                  </a:innerShdw>
                </a:effectLst>
                <a:latin typeface="微软雅黑" panose="020B0503020204020204" charset="-122"/>
                <a:ea typeface="微软雅黑" panose="020B0503020204020204" charset="-122"/>
              </a:endParaRPr>
            </a:p>
          </p:txBody>
        </p:sp>
      </p:grpSp>
      <p:grpSp>
        <p:nvGrpSpPr>
          <p:cNvPr id="12" name="组合 11"/>
          <p:cNvGrpSpPr/>
          <p:nvPr/>
        </p:nvGrpSpPr>
        <p:grpSpPr>
          <a:xfrm>
            <a:off x="500389" y="3413219"/>
            <a:ext cx="802098" cy="802096"/>
            <a:chOff x="7414667" y="3750265"/>
            <a:chExt cx="871129" cy="871129"/>
          </a:xfrm>
        </p:grpSpPr>
        <p:sp>
          <p:nvSpPr>
            <p:cNvPr id="13" name="椭圆 12"/>
            <p:cNvSpPr/>
            <p:nvPr/>
          </p:nvSpPr>
          <p:spPr>
            <a:xfrm>
              <a:off x="7414667" y="3750265"/>
              <a:ext cx="871129" cy="871129"/>
            </a:xfrm>
            <a:prstGeom prst="ellipse">
              <a:avLst/>
            </a:prstGeom>
            <a:gradFill flip="none" rotWithShape="1">
              <a:gsLst>
                <a:gs pos="0">
                  <a:schemeClr val="bg1">
                    <a:lumMod val="85000"/>
                  </a:schemeClr>
                </a:gs>
                <a:gs pos="100000">
                  <a:schemeClr val="bg1"/>
                </a:gs>
              </a:gsLst>
              <a:lin ang="2700000" scaled="1"/>
              <a:tileRect/>
            </a:gradFill>
            <a:ln w="25400">
              <a:gradFill flip="none" rotWithShape="1">
                <a:gsLst>
                  <a:gs pos="0">
                    <a:schemeClr val="bg1"/>
                  </a:gs>
                  <a:gs pos="100000">
                    <a:schemeClr val="bg1">
                      <a:lumMod val="85000"/>
                    </a:schemeClr>
                  </a:gs>
                </a:gsLst>
                <a:lin ang="2700000" scaled="1"/>
                <a:tileRect/>
              </a:gradFill>
            </a:ln>
            <a:effectLst>
              <a:outerShdw blurRad="88900" dist="63500" dir="2700000" algn="t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b="1"/>
            </a:p>
          </p:txBody>
        </p:sp>
        <p:sp>
          <p:nvSpPr>
            <p:cNvPr id="14" name="文本框 20"/>
            <p:cNvSpPr txBox="1"/>
            <p:nvPr/>
          </p:nvSpPr>
          <p:spPr>
            <a:xfrm>
              <a:off x="7468849" y="3843910"/>
              <a:ext cx="792991" cy="700686"/>
            </a:xfrm>
            <a:prstGeom prst="rect">
              <a:avLst/>
            </a:prstGeom>
            <a:noFill/>
          </p:spPr>
          <p:txBody>
            <a:bodyPr wrap="square" rtlCol="0">
              <a:spAutoFit/>
            </a:bodyPr>
            <a:p>
              <a:pPr algn="ctr"/>
              <a:r>
                <a:rPr lang="en-US" altLang="zh-CN" sz="3600" dirty="0" smtClean="0">
                  <a:solidFill>
                    <a:srgbClr val="0066CC"/>
                  </a:solidFill>
                  <a:effectLst>
                    <a:innerShdw blurRad="63500" dist="38100" dir="13500000">
                      <a:prstClr val="black">
                        <a:alpha val="50000"/>
                      </a:prstClr>
                    </a:innerShdw>
                  </a:effectLst>
                  <a:latin typeface="微软雅黑" panose="020B0503020204020204" charset="-122"/>
                  <a:ea typeface="微软雅黑" panose="020B0503020204020204" charset="-122"/>
                </a:rPr>
                <a:t>03</a:t>
              </a:r>
              <a:endParaRPr lang="zh-CN" altLang="en-US" sz="3600" dirty="0">
                <a:solidFill>
                  <a:srgbClr val="0066CC"/>
                </a:solidFill>
                <a:effectLst>
                  <a:innerShdw blurRad="63500" dist="38100" dir="13500000">
                    <a:prstClr val="black">
                      <a:alpha val="50000"/>
                    </a:prstClr>
                  </a:innerShdw>
                </a:effectLst>
                <a:latin typeface="微软雅黑" panose="020B0503020204020204" charset="-122"/>
                <a:ea typeface="微软雅黑" panose="020B0503020204020204" charset="-122"/>
              </a:endParaRPr>
            </a:p>
          </p:txBody>
        </p:sp>
      </p:grpSp>
      <p:grpSp>
        <p:nvGrpSpPr>
          <p:cNvPr id="15" name="组合 14"/>
          <p:cNvGrpSpPr/>
          <p:nvPr/>
        </p:nvGrpSpPr>
        <p:grpSpPr>
          <a:xfrm>
            <a:off x="500389" y="4511134"/>
            <a:ext cx="802098" cy="802096"/>
            <a:chOff x="7414667" y="3750265"/>
            <a:chExt cx="871129" cy="871129"/>
          </a:xfrm>
        </p:grpSpPr>
        <p:sp>
          <p:nvSpPr>
            <p:cNvPr id="16" name="椭圆 15"/>
            <p:cNvSpPr/>
            <p:nvPr/>
          </p:nvSpPr>
          <p:spPr>
            <a:xfrm>
              <a:off x="7414667" y="3750265"/>
              <a:ext cx="871129" cy="871129"/>
            </a:xfrm>
            <a:prstGeom prst="ellipse">
              <a:avLst/>
            </a:prstGeom>
            <a:gradFill flip="none" rotWithShape="1">
              <a:gsLst>
                <a:gs pos="0">
                  <a:schemeClr val="bg1">
                    <a:lumMod val="85000"/>
                  </a:schemeClr>
                </a:gs>
                <a:gs pos="100000">
                  <a:schemeClr val="bg1"/>
                </a:gs>
              </a:gsLst>
              <a:lin ang="2700000" scaled="1"/>
              <a:tileRect/>
            </a:gradFill>
            <a:ln w="25400">
              <a:gradFill flip="none" rotWithShape="1">
                <a:gsLst>
                  <a:gs pos="0">
                    <a:schemeClr val="bg1"/>
                  </a:gs>
                  <a:gs pos="100000">
                    <a:schemeClr val="bg1">
                      <a:lumMod val="85000"/>
                    </a:schemeClr>
                  </a:gs>
                </a:gsLst>
                <a:lin ang="2700000" scaled="1"/>
                <a:tileRect/>
              </a:gradFill>
            </a:ln>
            <a:effectLst>
              <a:outerShdw blurRad="88900" dist="63500" dir="2700000" algn="t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b="1"/>
            </a:p>
          </p:txBody>
        </p:sp>
        <p:sp>
          <p:nvSpPr>
            <p:cNvPr id="17" name="文本框 20"/>
            <p:cNvSpPr txBox="1"/>
            <p:nvPr/>
          </p:nvSpPr>
          <p:spPr>
            <a:xfrm>
              <a:off x="7468849" y="3843910"/>
              <a:ext cx="792991" cy="700686"/>
            </a:xfrm>
            <a:prstGeom prst="rect">
              <a:avLst/>
            </a:prstGeom>
            <a:noFill/>
          </p:spPr>
          <p:txBody>
            <a:bodyPr wrap="square" rtlCol="0">
              <a:spAutoFit/>
            </a:bodyPr>
            <a:p>
              <a:pPr algn="ctr"/>
              <a:r>
                <a:rPr lang="en-US" altLang="zh-CN" sz="3600" dirty="0" smtClean="0">
                  <a:solidFill>
                    <a:srgbClr val="0066CC"/>
                  </a:solidFill>
                  <a:effectLst>
                    <a:innerShdw blurRad="63500" dist="38100" dir="13500000">
                      <a:prstClr val="black">
                        <a:alpha val="50000"/>
                      </a:prstClr>
                    </a:innerShdw>
                  </a:effectLst>
                  <a:latin typeface="微软雅黑" panose="020B0503020204020204" charset="-122"/>
                  <a:ea typeface="微软雅黑" panose="020B0503020204020204" charset="-122"/>
                </a:rPr>
                <a:t>04</a:t>
              </a:r>
              <a:endParaRPr lang="zh-CN" altLang="en-US" sz="3600" dirty="0">
                <a:solidFill>
                  <a:srgbClr val="0066CC"/>
                </a:solidFill>
                <a:effectLst>
                  <a:innerShdw blurRad="63500" dist="38100" dir="13500000">
                    <a:prstClr val="black">
                      <a:alpha val="50000"/>
                    </a:prstClr>
                  </a:innerShdw>
                </a:effectLst>
                <a:latin typeface="微软雅黑" panose="020B0503020204020204" charset="-122"/>
                <a:ea typeface="微软雅黑" panose="020B0503020204020204" charset="-122"/>
              </a:endParaRPr>
            </a:p>
          </p:txBody>
        </p:sp>
      </p:grpSp>
      <p:sp>
        <p:nvSpPr>
          <p:cNvPr id="2" name="圆角矩形 1"/>
          <p:cNvSpPr/>
          <p:nvPr/>
        </p:nvSpPr>
        <p:spPr>
          <a:xfrm>
            <a:off x="492125" y="5640070"/>
            <a:ext cx="11231880" cy="793115"/>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p>
            <a:pPr algn="ctr"/>
            <a:r>
              <a:rPr lang="zh-CN" altLang="en-US" sz="2800">
                <a:sym typeface="+mn-ea"/>
              </a:rPr>
              <a:t>学前儿童科学教育方法</a:t>
            </a:r>
            <a:endParaRPr lang="zh-CN" altLang="en-US" sz="2800"/>
          </a:p>
        </p:txBody>
      </p:sp>
      <p:grpSp>
        <p:nvGrpSpPr>
          <p:cNvPr id="18" name="组合 17"/>
          <p:cNvGrpSpPr/>
          <p:nvPr/>
        </p:nvGrpSpPr>
        <p:grpSpPr>
          <a:xfrm>
            <a:off x="450224" y="5626829"/>
            <a:ext cx="802098" cy="802096"/>
            <a:chOff x="7414667" y="3750265"/>
            <a:chExt cx="871129" cy="871129"/>
          </a:xfrm>
        </p:grpSpPr>
        <p:sp>
          <p:nvSpPr>
            <p:cNvPr id="19" name="椭圆 18"/>
            <p:cNvSpPr/>
            <p:nvPr/>
          </p:nvSpPr>
          <p:spPr>
            <a:xfrm>
              <a:off x="7414667" y="3750265"/>
              <a:ext cx="871129" cy="871129"/>
            </a:xfrm>
            <a:prstGeom prst="ellipse">
              <a:avLst/>
            </a:prstGeom>
            <a:gradFill flip="none" rotWithShape="1">
              <a:gsLst>
                <a:gs pos="0">
                  <a:schemeClr val="bg1">
                    <a:lumMod val="85000"/>
                  </a:schemeClr>
                </a:gs>
                <a:gs pos="100000">
                  <a:schemeClr val="bg1"/>
                </a:gs>
              </a:gsLst>
              <a:lin ang="2700000" scaled="1"/>
              <a:tileRect/>
            </a:gradFill>
            <a:ln w="25400">
              <a:gradFill flip="none" rotWithShape="1">
                <a:gsLst>
                  <a:gs pos="0">
                    <a:schemeClr val="bg1"/>
                  </a:gs>
                  <a:gs pos="100000">
                    <a:schemeClr val="bg1">
                      <a:lumMod val="85000"/>
                    </a:schemeClr>
                  </a:gs>
                </a:gsLst>
                <a:lin ang="2700000" scaled="1"/>
                <a:tileRect/>
              </a:gradFill>
            </a:ln>
            <a:effectLst>
              <a:outerShdw blurRad="88900" dist="63500" dir="2700000" algn="t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b="1"/>
            </a:p>
          </p:txBody>
        </p:sp>
        <p:sp>
          <p:nvSpPr>
            <p:cNvPr id="20" name="文本框 20"/>
            <p:cNvSpPr txBox="1"/>
            <p:nvPr/>
          </p:nvSpPr>
          <p:spPr>
            <a:xfrm>
              <a:off x="7468849" y="3843910"/>
              <a:ext cx="792991" cy="700686"/>
            </a:xfrm>
            <a:prstGeom prst="rect">
              <a:avLst/>
            </a:prstGeom>
            <a:noFill/>
          </p:spPr>
          <p:txBody>
            <a:bodyPr wrap="square" rtlCol="0">
              <a:spAutoFit/>
            </a:bodyPr>
            <a:p>
              <a:pPr algn="ctr"/>
              <a:r>
                <a:rPr lang="en-US" altLang="zh-CN" sz="3600" dirty="0" smtClean="0">
                  <a:solidFill>
                    <a:srgbClr val="0066CC"/>
                  </a:solidFill>
                  <a:effectLst>
                    <a:innerShdw blurRad="63500" dist="38100" dir="13500000">
                      <a:prstClr val="black">
                        <a:alpha val="50000"/>
                      </a:prstClr>
                    </a:innerShdw>
                  </a:effectLst>
                  <a:latin typeface="微软雅黑" panose="020B0503020204020204" charset="-122"/>
                  <a:ea typeface="微软雅黑" panose="020B0503020204020204" charset="-122"/>
                </a:rPr>
                <a:t>05</a:t>
              </a:r>
              <a:endParaRPr lang="zh-CN" altLang="en-US" sz="3600" dirty="0">
                <a:solidFill>
                  <a:srgbClr val="0066CC"/>
                </a:solidFill>
                <a:effectLst>
                  <a:innerShdw blurRad="63500" dist="38100" dir="13500000">
                    <a:prstClr val="black">
                      <a:alpha val="50000"/>
                    </a:prstClr>
                  </a:innerShdw>
                </a:effectLst>
                <a:latin typeface="微软雅黑" panose="020B0503020204020204" charset="-122"/>
                <a:ea typeface="微软雅黑" panose="020B0503020204020204" charset="-122"/>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afterEffect">
                                  <p:stCondLst>
                                    <p:cond delay="0"/>
                                  </p:stCondLst>
                                  <p:childTnLst>
                                    <p:set>
                                      <p:cBhvr>
                                        <p:cTn id="6" dur="1" fill="hold">
                                          <p:stCondLst>
                                            <p:cond delay="0"/>
                                          </p:stCondLst>
                                        </p:cTn>
                                        <p:tgtEl>
                                          <p:spTgt spid="116"/>
                                        </p:tgtEl>
                                        <p:attrNameLst>
                                          <p:attrName>style.visibility</p:attrName>
                                        </p:attrNameLst>
                                      </p:cBhvr>
                                      <p:to>
                                        <p:strVal val="visible"/>
                                      </p:to>
                                    </p:set>
                                    <p:anim calcmode="lin" valueType="num">
                                      <p:cBhvr>
                                        <p:cTn id="7" dur="500" fill="hold"/>
                                        <p:tgtEl>
                                          <p:spTgt spid="116"/>
                                        </p:tgtEl>
                                        <p:attrNameLst>
                                          <p:attrName>ppt_w</p:attrName>
                                        </p:attrNameLst>
                                      </p:cBhvr>
                                      <p:tavLst>
                                        <p:tav tm="0">
                                          <p:val>
                                            <p:fltVal val="0"/>
                                          </p:val>
                                        </p:tav>
                                        <p:tav tm="100000">
                                          <p:val>
                                            <p:strVal val="#ppt_w"/>
                                          </p:val>
                                        </p:tav>
                                      </p:tavLst>
                                    </p:anim>
                                    <p:anim calcmode="lin" valueType="num">
                                      <p:cBhvr>
                                        <p:cTn id="8" dur="500" fill="hold"/>
                                        <p:tgtEl>
                                          <p:spTgt spid="116"/>
                                        </p:tgtEl>
                                        <p:attrNameLst>
                                          <p:attrName>ppt_h</p:attrName>
                                        </p:attrNameLst>
                                      </p:cBhvr>
                                      <p:tavLst>
                                        <p:tav tm="0">
                                          <p:val>
                                            <p:fltVal val="0"/>
                                          </p:val>
                                        </p:tav>
                                        <p:tav tm="100000">
                                          <p:val>
                                            <p:strVal val="#ppt_h"/>
                                          </p:val>
                                        </p:tav>
                                      </p:tavLst>
                                    </p:anim>
                                    <p:anim calcmode="lin" valueType="num">
                                      <p:cBhvr>
                                        <p:cTn id="9" dur="500" fill="hold"/>
                                        <p:tgtEl>
                                          <p:spTgt spid="116"/>
                                        </p:tgtEl>
                                        <p:attrNameLst>
                                          <p:attrName>style.rotation</p:attrName>
                                        </p:attrNameLst>
                                      </p:cBhvr>
                                      <p:tavLst>
                                        <p:tav tm="0">
                                          <p:val>
                                            <p:fltVal val="90"/>
                                          </p:val>
                                        </p:tav>
                                        <p:tav tm="100000">
                                          <p:val>
                                            <p:fltVal val="0"/>
                                          </p:val>
                                        </p:tav>
                                      </p:tavLst>
                                    </p:anim>
                                    <p:animEffect transition="in" filter="fade">
                                      <p:cBhvr>
                                        <p:cTn id="10" dur="500"/>
                                        <p:tgtEl>
                                          <p:spTgt spid="116"/>
                                        </p:tgtEl>
                                      </p:cBhvr>
                                    </p:animEffect>
                                  </p:childTnLst>
                                </p:cTn>
                              </p:par>
                            </p:childTnLst>
                          </p:cTn>
                        </p:par>
                        <p:par>
                          <p:cTn id="11" fill="hold">
                            <p:stCondLst>
                              <p:cond delay="500"/>
                            </p:stCondLst>
                            <p:childTnLst>
                              <p:par>
                                <p:cTn id="12" presetID="31" presetClass="entr" presetSubtype="0" fill="hold" nodeType="afterEffect">
                                  <p:stCondLst>
                                    <p:cond delay="0"/>
                                  </p:stCondLst>
                                  <p:childTnLst>
                                    <p:set>
                                      <p:cBhvr>
                                        <p:cTn id="13" dur="1" fill="hold">
                                          <p:stCondLst>
                                            <p:cond delay="0"/>
                                          </p:stCondLst>
                                        </p:cTn>
                                        <p:tgtEl>
                                          <p:spTgt spid="9"/>
                                        </p:tgtEl>
                                        <p:attrNameLst>
                                          <p:attrName>style.visibility</p:attrName>
                                        </p:attrNameLst>
                                      </p:cBhvr>
                                      <p:to>
                                        <p:strVal val="visible"/>
                                      </p:to>
                                    </p:set>
                                    <p:anim calcmode="lin" valueType="num">
                                      <p:cBhvr>
                                        <p:cTn id="14" dur="500" fill="hold"/>
                                        <p:tgtEl>
                                          <p:spTgt spid="9"/>
                                        </p:tgtEl>
                                        <p:attrNameLst>
                                          <p:attrName>ppt_w</p:attrName>
                                        </p:attrNameLst>
                                      </p:cBhvr>
                                      <p:tavLst>
                                        <p:tav tm="0">
                                          <p:val>
                                            <p:fltVal val="0"/>
                                          </p:val>
                                        </p:tav>
                                        <p:tav tm="100000">
                                          <p:val>
                                            <p:strVal val="#ppt_w"/>
                                          </p:val>
                                        </p:tav>
                                      </p:tavLst>
                                    </p:anim>
                                    <p:anim calcmode="lin" valueType="num">
                                      <p:cBhvr>
                                        <p:cTn id="15" dur="500" fill="hold"/>
                                        <p:tgtEl>
                                          <p:spTgt spid="9"/>
                                        </p:tgtEl>
                                        <p:attrNameLst>
                                          <p:attrName>ppt_h</p:attrName>
                                        </p:attrNameLst>
                                      </p:cBhvr>
                                      <p:tavLst>
                                        <p:tav tm="0">
                                          <p:val>
                                            <p:fltVal val="0"/>
                                          </p:val>
                                        </p:tav>
                                        <p:tav tm="100000">
                                          <p:val>
                                            <p:strVal val="#ppt_h"/>
                                          </p:val>
                                        </p:tav>
                                      </p:tavLst>
                                    </p:anim>
                                    <p:anim calcmode="lin" valueType="num">
                                      <p:cBhvr>
                                        <p:cTn id="16" dur="500" fill="hold"/>
                                        <p:tgtEl>
                                          <p:spTgt spid="9"/>
                                        </p:tgtEl>
                                        <p:attrNameLst>
                                          <p:attrName>style.rotation</p:attrName>
                                        </p:attrNameLst>
                                      </p:cBhvr>
                                      <p:tavLst>
                                        <p:tav tm="0">
                                          <p:val>
                                            <p:fltVal val="90"/>
                                          </p:val>
                                        </p:tav>
                                        <p:tav tm="100000">
                                          <p:val>
                                            <p:fltVal val="0"/>
                                          </p:val>
                                        </p:tav>
                                      </p:tavLst>
                                    </p:anim>
                                    <p:animEffect transition="in" filter="fade">
                                      <p:cBhvr>
                                        <p:cTn id="17" dur="500"/>
                                        <p:tgtEl>
                                          <p:spTgt spid="9"/>
                                        </p:tgtEl>
                                      </p:cBhvr>
                                    </p:animEffect>
                                  </p:childTnLst>
                                </p:cTn>
                              </p:par>
                            </p:childTnLst>
                          </p:cTn>
                        </p:par>
                        <p:par>
                          <p:cTn id="18" fill="hold">
                            <p:stCondLst>
                              <p:cond delay="1000"/>
                            </p:stCondLst>
                            <p:childTnLst>
                              <p:par>
                                <p:cTn id="19" presetID="31" presetClass="entr" presetSubtype="0" fill="hold" nodeType="afterEffect">
                                  <p:stCondLst>
                                    <p:cond delay="0"/>
                                  </p:stCondLst>
                                  <p:childTnLst>
                                    <p:set>
                                      <p:cBhvr>
                                        <p:cTn id="20" dur="1" fill="hold">
                                          <p:stCondLst>
                                            <p:cond delay="0"/>
                                          </p:stCondLst>
                                        </p:cTn>
                                        <p:tgtEl>
                                          <p:spTgt spid="12"/>
                                        </p:tgtEl>
                                        <p:attrNameLst>
                                          <p:attrName>style.visibility</p:attrName>
                                        </p:attrNameLst>
                                      </p:cBhvr>
                                      <p:to>
                                        <p:strVal val="visible"/>
                                      </p:to>
                                    </p:set>
                                    <p:anim calcmode="lin" valueType="num">
                                      <p:cBhvr>
                                        <p:cTn id="21" dur="500" fill="hold"/>
                                        <p:tgtEl>
                                          <p:spTgt spid="12"/>
                                        </p:tgtEl>
                                        <p:attrNameLst>
                                          <p:attrName>ppt_w</p:attrName>
                                        </p:attrNameLst>
                                      </p:cBhvr>
                                      <p:tavLst>
                                        <p:tav tm="0">
                                          <p:val>
                                            <p:fltVal val="0"/>
                                          </p:val>
                                        </p:tav>
                                        <p:tav tm="100000">
                                          <p:val>
                                            <p:strVal val="#ppt_w"/>
                                          </p:val>
                                        </p:tav>
                                      </p:tavLst>
                                    </p:anim>
                                    <p:anim calcmode="lin" valueType="num">
                                      <p:cBhvr>
                                        <p:cTn id="22" dur="500" fill="hold"/>
                                        <p:tgtEl>
                                          <p:spTgt spid="12"/>
                                        </p:tgtEl>
                                        <p:attrNameLst>
                                          <p:attrName>ppt_h</p:attrName>
                                        </p:attrNameLst>
                                      </p:cBhvr>
                                      <p:tavLst>
                                        <p:tav tm="0">
                                          <p:val>
                                            <p:fltVal val="0"/>
                                          </p:val>
                                        </p:tav>
                                        <p:tav tm="100000">
                                          <p:val>
                                            <p:strVal val="#ppt_h"/>
                                          </p:val>
                                        </p:tav>
                                      </p:tavLst>
                                    </p:anim>
                                    <p:anim calcmode="lin" valueType="num">
                                      <p:cBhvr>
                                        <p:cTn id="23" dur="500" fill="hold"/>
                                        <p:tgtEl>
                                          <p:spTgt spid="12"/>
                                        </p:tgtEl>
                                        <p:attrNameLst>
                                          <p:attrName>style.rotation</p:attrName>
                                        </p:attrNameLst>
                                      </p:cBhvr>
                                      <p:tavLst>
                                        <p:tav tm="0">
                                          <p:val>
                                            <p:fltVal val="90"/>
                                          </p:val>
                                        </p:tav>
                                        <p:tav tm="100000">
                                          <p:val>
                                            <p:fltVal val="0"/>
                                          </p:val>
                                        </p:tav>
                                      </p:tavLst>
                                    </p:anim>
                                    <p:animEffect transition="in" filter="fade">
                                      <p:cBhvr>
                                        <p:cTn id="24" dur="500"/>
                                        <p:tgtEl>
                                          <p:spTgt spid="12"/>
                                        </p:tgtEl>
                                      </p:cBhvr>
                                    </p:animEffect>
                                  </p:childTnLst>
                                </p:cTn>
                              </p:par>
                            </p:childTnLst>
                          </p:cTn>
                        </p:par>
                        <p:par>
                          <p:cTn id="25" fill="hold">
                            <p:stCondLst>
                              <p:cond delay="1500"/>
                            </p:stCondLst>
                            <p:childTnLst>
                              <p:par>
                                <p:cTn id="26" presetID="31" presetClass="entr" presetSubtype="0" fill="hold" nodeType="afterEffect">
                                  <p:stCondLst>
                                    <p:cond delay="0"/>
                                  </p:stCondLst>
                                  <p:childTnLst>
                                    <p:set>
                                      <p:cBhvr>
                                        <p:cTn id="27" dur="1" fill="hold">
                                          <p:stCondLst>
                                            <p:cond delay="0"/>
                                          </p:stCondLst>
                                        </p:cTn>
                                        <p:tgtEl>
                                          <p:spTgt spid="15"/>
                                        </p:tgtEl>
                                        <p:attrNameLst>
                                          <p:attrName>style.visibility</p:attrName>
                                        </p:attrNameLst>
                                      </p:cBhvr>
                                      <p:to>
                                        <p:strVal val="visible"/>
                                      </p:to>
                                    </p:set>
                                    <p:anim calcmode="lin" valueType="num">
                                      <p:cBhvr>
                                        <p:cTn id="28" dur="500" fill="hold"/>
                                        <p:tgtEl>
                                          <p:spTgt spid="15"/>
                                        </p:tgtEl>
                                        <p:attrNameLst>
                                          <p:attrName>ppt_w</p:attrName>
                                        </p:attrNameLst>
                                      </p:cBhvr>
                                      <p:tavLst>
                                        <p:tav tm="0">
                                          <p:val>
                                            <p:fltVal val="0"/>
                                          </p:val>
                                        </p:tav>
                                        <p:tav tm="100000">
                                          <p:val>
                                            <p:strVal val="#ppt_w"/>
                                          </p:val>
                                        </p:tav>
                                      </p:tavLst>
                                    </p:anim>
                                    <p:anim calcmode="lin" valueType="num">
                                      <p:cBhvr>
                                        <p:cTn id="29" dur="500" fill="hold"/>
                                        <p:tgtEl>
                                          <p:spTgt spid="15"/>
                                        </p:tgtEl>
                                        <p:attrNameLst>
                                          <p:attrName>ppt_h</p:attrName>
                                        </p:attrNameLst>
                                      </p:cBhvr>
                                      <p:tavLst>
                                        <p:tav tm="0">
                                          <p:val>
                                            <p:fltVal val="0"/>
                                          </p:val>
                                        </p:tav>
                                        <p:tav tm="100000">
                                          <p:val>
                                            <p:strVal val="#ppt_h"/>
                                          </p:val>
                                        </p:tav>
                                      </p:tavLst>
                                    </p:anim>
                                    <p:anim calcmode="lin" valueType="num">
                                      <p:cBhvr>
                                        <p:cTn id="30" dur="500" fill="hold"/>
                                        <p:tgtEl>
                                          <p:spTgt spid="15"/>
                                        </p:tgtEl>
                                        <p:attrNameLst>
                                          <p:attrName>style.rotation</p:attrName>
                                        </p:attrNameLst>
                                      </p:cBhvr>
                                      <p:tavLst>
                                        <p:tav tm="0">
                                          <p:val>
                                            <p:fltVal val="90"/>
                                          </p:val>
                                        </p:tav>
                                        <p:tav tm="100000">
                                          <p:val>
                                            <p:fltVal val="0"/>
                                          </p:val>
                                        </p:tav>
                                      </p:tavLst>
                                    </p:anim>
                                    <p:animEffect transition="in" filter="fade">
                                      <p:cBhvr>
                                        <p:cTn id="31" dur="500"/>
                                        <p:tgtEl>
                                          <p:spTgt spid="15"/>
                                        </p:tgtEl>
                                      </p:cBhvr>
                                    </p:animEffect>
                                  </p:childTnLst>
                                </p:cTn>
                              </p:par>
                            </p:childTnLst>
                          </p:cTn>
                        </p:par>
                        <p:par>
                          <p:cTn id="32" fill="hold">
                            <p:stCondLst>
                              <p:cond delay="2000"/>
                            </p:stCondLst>
                            <p:childTnLst>
                              <p:par>
                                <p:cTn id="33" presetID="31" presetClass="entr" presetSubtype="0" fill="hold" nodeType="afterEffect">
                                  <p:stCondLst>
                                    <p:cond delay="0"/>
                                  </p:stCondLst>
                                  <p:childTnLst>
                                    <p:set>
                                      <p:cBhvr>
                                        <p:cTn id="34" dur="1" fill="hold">
                                          <p:stCondLst>
                                            <p:cond delay="0"/>
                                          </p:stCondLst>
                                        </p:cTn>
                                        <p:tgtEl>
                                          <p:spTgt spid="18"/>
                                        </p:tgtEl>
                                        <p:attrNameLst>
                                          <p:attrName>style.visibility</p:attrName>
                                        </p:attrNameLst>
                                      </p:cBhvr>
                                      <p:to>
                                        <p:strVal val="visible"/>
                                      </p:to>
                                    </p:set>
                                    <p:anim calcmode="lin" valueType="num">
                                      <p:cBhvr>
                                        <p:cTn id="35" dur="500" fill="hold"/>
                                        <p:tgtEl>
                                          <p:spTgt spid="18"/>
                                        </p:tgtEl>
                                        <p:attrNameLst>
                                          <p:attrName>ppt_w</p:attrName>
                                        </p:attrNameLst>
                                      </p:cBhvr>
                                      <p:tavLst>
                                        <p:tav tm="0">
                                          <p:val>
                                            <p:fltVal val="0"/>
                                          </p:val>
                                        </p:tav>
                                        <p:tav tm="100000">
                                          <p:val>
                                            <p:strVal val="#ppt_w"/>
                                          </p:val>
                                        </p:tav>
                                      </p:tavLst>
                                    </p:anim>
                                    <p:anim calcmode="lin" valueType="num">
                                      <p:cBhvr>
                                        <p:cTn id="36" dur="500" fill="hold"/>
                                        <p:tgtEl>
                                          <p:spTgt spid="18"/>
                                        </p:tgtEl>
                                        <p:attrNameLst>
                                          <p:attrName>ppt_h</p:attrName>
                                        </p:attrNameLst>
                                      </p:cBhvr>
                                      <p:tavLst>
                                        <p:tav tm="0">
                                          <p:val>
                                            <p:fltVal val="0"/>
                                          </p:val>
                                        </p:tav>
                                        <p:tav tm="100000">
                                          <p:val>
                                            <p:strVal val="#ppt_h"/>
                                          </p:val>
                                        </p:tav>
                                      </p:tavLst>
                                    </p:anim>
                                    <p:anim calcmode="lin" valueType="num">
                                      <p:cBhvr>
                                        <p:cTn id="37" dur="500" fill="hold"/>
                                        <p:tgtEl>
                                          <p:spTgt spid="18"/>
                                        </p:tgtEl>
                                        <p:attrNameLst>
                                          <p:attrName>style.rotation</p:attrName>
                                        </p:attrNameLst>
                                      </p:cBhvr>
                                      <p:tavLst>
                                        <p:tav tm="0">
                                          <p:val>
                                            <p:fltVal val="90"/>
                                          </p:val>
                                        </p:tav>
                                        <p:tav tm="100000">
                                          <p:val>
                                            <p:fltVal val="0"/>
                                          </p:val>
                                        </p:tav>
                                      </p:tavLst>
                                    </p:anim>
                                    <p:animEffect transition="in" filter="fade">
                                      <p:cBhvr>
                                        <p:cTn id="38"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cxnSp>
        <p:nvCxnSpPr>
          <p:cNvPr id="6" name="直接连接符 5"/>
          <p:cNvCxnSpPr/>
          <p:nvPr/>
        </p:nvCxnSpPr>
        <p:spPr>
          <a:xfrm flipV="1">
            <a:off x="172720" y="963930"/>
            <a:ext cx="11870690" cy="3810"/>
          </a:xfrm>
          <a:prstGeom prst="line">
            <a:avLst/>
          </a:prstGeom>
          <a:ln w="63500" cmpd="sng">
            <a:solidFill>
              <a:schemeClr val="accent1">
                <a:alpha val="69000"/>
              </a:schemeClr>
            </a:solidFill>
          </a:ln>
        </p:spPr>
        <p:style>
          <a:lnRef idx="1">
            <a:schemeClr val="accent1"/>
          </a:lnRef>
          <a:fillRef idx="0">
            <a:schemeClr val="accent1"/>
          </a:fillRef>
          <a:effectRef idx="0">
            <a:schemeClr val="accent1"/>
          </a:effectRef>
          <a:fontRef idx="minor">
            <a:schemeClr val="tx1"/>
          </a:fontRef>
        </p:style>
      </p:cxnSp>
      <p:sp>
        <p:nvSpPr>
          <p:cNvPr id="7" name="文本框 6"/>
          <p:cNvSpPr txBox="1"/>
          <p:nvPr/>
        </p:nvSpPr>
        <p:spPr>
          <a:xfrm>
            <a:off x="288925" y="167005"/>
            <a:ext cx="12192635" cy="768350"/>
          </a:xfrm>
          <a:prstGeom prst="rect">
            <a:avLst/>
          </a:prstGeom>
          <a:noFill/>
          <a:extLst>
            <a:ext uri="{909E8E84-426E-40DD-AFC4-6F175D3DCCD1}">
              <a14:hiddenFill xmlns:a14="http://schemas.microsoft.com/office/drawing/2010/main">
                <a:solidFill>
                  <a:schemeClr val="bg1"/>
                </a:solidFill>
              </a14:hiddenFill>
            </a:ext>
          </a:extLst>
        </p:spPr>
        <p:txBody>
          <a:bodyPr wrap="square" rtlCol="0">
            <a:spAutoFit/>
          </a:bodyPr>
          <a:p>
            <a:pPr algn="ctr"/>
            <a:r>
              <a:rPr lang="zh-CN" altLang="en-US" sz="4400">
                <a:sym typeface="+mn-ea"/>
              </a:rPr>
              <a:t>学前儿童科学教育目标</a:t>
            </a:r>
            <a:endParaRPr lang="en-US" altLang="zh-CN" sz="4400"/>
          </a:p>
        </p:txBody>
      </p:sp>
      <p:sp>
        <p:nvSpPr>
          <p:cNvPr id="2" name="文本框 1"/>
          <p:cNvSpPr txBox="1"/>
          <p:nvPr/>
        </p:nvSpPr>
        <p:spPr>
          <a:xfrm>
            <a:off x="172720" y="967740"/>
            <a:ext cx="11871325" cy="4313555"/>
          </a:xfrm>
          <a:prstGeom prst="rect">
            <a:avLst/>
          </a:prstGeom>
          <a:noFill/>
        </p:spPr>
        <p:txBody>
          <a:bodyPr wrap="square" rtlCol="0" anchor="t">
            <a:spAutoFit/>
          </a:bodyPr>
          <a:p>
            <a:pPr lvl="0" algn="just">
              <a:lnSpc>
                <a:spcPct val="130000"/>
              </a:lnSpc>
              <a:buNone/>
            </a:pPr>
            <a:endParaRPr lang="en-US" altLang="zh-CN" sz="2800" dirty="0">
              <a:solidFill>
                <a:schemeClr val="accent1"/>
              </a:solidFill>
              <a:sym typeface="+mn-ea"/>
            </a:endParaRPr>
          </a:p>
          <a:p>
            <a:pPr lvl="0"/>
            <a:endParaRPr lang="en-US" altLang="zh-CN" sz="2800" b="1" dirty="0">
              <a:latin typeface="+mj-ea"/>
              <a:ea typeface="+mj-ea"/>
              <a:cs typeface="+mj-ea"/>
              <a:sym typeface="+mn-ea"/>
            </a:endParaRPr>
          </a:p>
          <a:p>
            <a:pPr lvl="0"/>
            <a:r>
              <a:rPr lang="zh-CN" altLang="en-US" sz="2800" b="1" dirty="0">
                <a:latin typeface="+mj-ea"/>
                <a:ea typeface="+mj-ea"/>
                <a:cs typeface="+mj-ea"/>
                <a:sym typeface="+mn-ea"/>
              </a:rPr>
              <a:t>结合《纲要》和《</a:t>
            </a:r>
            <a:r>
              <a:rPr lang="zh-CN" altLang="en-US" sz="2800" b="1" dirty="0">
                <a:latin typeface="+mj-ea"/>
                <a:ea typeface="+mj-ea"/>
                <a:cs typeface="+mj-ea"/>
                <a:sym typeface="+mn-ea"/>
              </a:rPr>
              <a:t>指南</a:t>
            </a:r>
            <a:r>
              <a:rPr lang="zh-CN" altLang="en-US" sz="2800" b="1" dirty="0">
                <a:latin typeface="+mj-ea"/>
                <a:ea typeface="+mj-ea"/>
                <a:cs typeface="+mj-ea"/>
                <a:sym typeface="+mn-ea"/>
              </a:rPr>
              <a:t>》，把学前儿童科学教育目标概括为三个方面</a:t>
            </a:r>
            <a:endParaRPr lang="zh-CN" altLang="en-US" sz="2800" b="1" dirty="0">
              <a:latin typeface="+mj-ea"/>
              <a:ea typeface="+mj-ea"/>
              <a:cs typeface="+mj-ea"/>
              <a:sym typeface="+mn-ea"/>
            </a:endParaRPr>
          </a:p>
          <a:p>
            <a:pPr lvl="0" algn="ctr"/>
            <a:endParaRPr lang="en-US" altLang="zh-CN" sz="2800" b="1" dirty="0">
              <a:latin typeface="+mj-ea"/>
              <a:ea typeface="+mj-ea"/>
              <a:cs typeface="+mj-ea"/>
              <a:sym typeface="+mn-ea"/>
            </a:endParaRPr>
          </a:p>
          <a:p>
            <a:pPr lvl="0" algn="ctr"/>
            <a:endParaRPr lang="zh-CN" altLang="en-US" sz="2800" b="1" dirty="0">
              <a:latin typeface="+mj-ea"/>
              <a:ea typeface="+mj-ea"/>
              <a:cs typeface="+mj-ea"/>
            </a:endParaRPr>
          </a:p>
          <a:p>
            <a:pPr algn="ctr" fontAlgn="auto">
              <a:lnSpc>
                <a:spcPct val="150000"/>
              </a:lnSpc>
              <a:buNone/>
            </a:pPr>
            <a:r>
              <a:rPr lang="zh-CN" altLang="en-US" sz="2800">
                <a:sym typeface="+mn-ea"/>
              </a:rPr>
              <a:t>第一方面   科学情感和态度</a:t>
            </a:r>
            <a:endParaRPr lang="zh-CN" altLang="en-US" sz="2800">
              <a:sym typeface="+mn-ea"/>
            </a:endParaRPr>
          </a:p>
          <a:p>
            <a:pPr algn="ctr" fontAlgn="auto">
              <a:lnSpc>
                <a:spcPct val="150000"/>
              </a:lnSpc>
              <a:buNone/>
            </a:pPr>
            <a:r>
              <a:rPr lang="zh-CN" altLang="en-US" sz="2800">
                <a:sym typeface="+mn-ea"/>
              </a:rPr>
              <a:t>第二方面   科学方法和技能</a:t>
            </a:r>
            <a:endParaRPr lang="zh-CN" altLang="en-US" sz="2800">
              <a:sym typeface="+mn-ea"/>
            </a:endParaRPr>
          </a:p>
          <a:p>
            <a:pPr algn="ctr" fontAlgn="auto">
              <a:lnSpc>
                <a:spcPct val="150000"/>
              </a:lnSpc>
              <a:buNone/>
            </a:pPr>
            <a:r>
              <a:rPr lang="zh-CN" altLang="en-US" sz="2800">
                <a:sym typeface="+mn-ea"/>
              </a:rPr>
              <a:t>第三方面   科学知识和能力</a:t>
            </a:r>
            <a:endParaRPr lang="zh-CN" altLang="en-US" sz="2800">
              <a:sym typeface="+mn-ea"/>
            </a:endParaRPr>
          </a:p>
        </p:txBody>
      </p:sp>
      <p:sp>
        <p:nvSpPr>
          <p:cNvPr id="4" name="圆角矩形 3"/>
          <p:cNvSpPr/>
          <p:nvPr/>
        </p:nvSpPr>
        <p:spPr>
          <a:xfrm>
            <a:off x="2755265" y="5599430"/>
            <a:ext cx="7063105" cy="104267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4000" b="1"/>
              <a:t>课程重点（后续教学具体化）</a:t>
            </a:r>
            <a:endParaRPr lang="zh-CN" altLang="en-US" sz="4000" b="1"/>
          </a:p>
        </p:txBody>
      </p:sp>
      <p:sp>
        <p:nvSpPr>
          <p:cNvPr id="5" name="圆角矩形 4"/>
          <p:cNvSpPr/>
          <p:nvPr/>
        </p:nvSpPr>
        <p:spPr>
          <a:xfrm>
            <a:off x="288925" y="1067435"/>
            <a:ext cx="3971290" cy="644525"/>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p>
            <a:pPr algn="ctr" fontAlgn="auto">
              <a:lnSpc>
                <a:spcPct val="150000"/>
              </a:lnSpc>
            </a:pPr>
            <a:r>
              <a:rPr lang="zh-CN" altLang="en-US" sz="2800">
                <a:sym typeface="+mn-ea"/>
              </a:rPr>
              <a:t>一、科学教育总目标</a:t>
            </a:r>
            <a:endParaRPr lang="zh-CN" altLang="en-US" sz="2800">
              <a:latin typeface="+mj-ea"/>
              <a:ea typeface="+mj-ea"/>
              <a:cs typeface="+mj-ea"/>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cxnSp>
        <p:nvCxnSpPr>
          <p:cNvPr id="6" name="直接连接符 5"/>
          <p:cNvCxnSpPr/>
          <p:nvPr/>
        </p:nvCxnSpPr>
        <p:spPr>
          <a:xfrm flipV="1">
            <a:off x="172720" y="963930"/>
            <a:ext cx="11870690" cy="3810"/>
          </a:xfrm>
          <a:prstGeom prst="line">
            <a:avLst/>
          </a:prstGeom>
          <a:ln w="63500" cmpd="sng">
            <a:solidFill>
              <a:schemeClr val="accent1">
                <a:alpha val="69000"/>
              </a:schemeClr>
            </a:solidFill>
          </a:ln>
        </p:spPr>
        <p:style>
          <a:lnRef idx="1">
            <a:schemeClr val="accent1"/>
          </a:lnRef>
          <a:fillRef idx="0">
            <a:schemeClr val="accent1"/>
          </a:fillRef>
          <a:effectRef idx="0">
            <a:schemeClr val="accent1"/>
          </a:effectRef>
          <a:fontRef idx="minor">
            <a:schemeClr val="tx1"/>
          </a:fontRef>
        </p:style>
      </p:cxnSp>
      <p:sp>
        <p:nvSpPr>
          <p:cNvPr id="7" name="文本框 6"/>
          <p:cNvSpPr txBox="1"/>
          <p:nvPr/>
        </p:nvSpPr>
        <p:spPr>
          <a:xfrm>
            <a:off x="288925" y="167005"/>
            <a:ext cx="12192635" cy="768350"/>
          </a:xfrm>
          <a:prstGeom prst="rect">
            <a:avLst/>
          </a:prstGeom>
          <a:noFill/>
          <a:extLst>
            <a:ext uri="{909E8E84-426E-40DD-AFC4-6F175D3DCCD1}">
              <a14:hiddenFill xmlns:a14="http://schemas.microsoft.com/office/drawing/2010/main">
                <a:solidFill>
                  <a:schemeClr val="bg1"/>
                </a:solidFill>
              </a14:hiddenFill>
            </a:ext>
          </a:extLst>
        </p:spPr>
        <p:txBody>
          <a:bodyPr wrap="square" rtlCol="0">
            <a:spAutoFit/>
          </a:bodyPr>
          <a:p>
            <a:pPr algn="ctr"/>
            <a:r>
              <a:rPr lang="zh-CN" altLang="en-US" sz="4400">
                <a:sym typeface="+mn-ea"/>
              </a:rPr>
              <a:t>学前儿童科学教育目标</a:t>
            </a:r>
            <a:endParaRPr lang="en-US" altLang="zh-CN" sz="4400"/>
          </a:p>
        </p:txBody>
      </p:sp>
      <p:sp>
        <p:nvSpPr>
          <p:cNvPr id="2" name="文本框 1"/>
          <p:cNvSpPr txBox="1"/>
          <p:nvPr/>
        </p:nvSpPr>
        <p:spPr>
          <a:xfrm>
            <a:off x="172720" y="967740"/>
            <a:ext cx="11871325" cy="4959985"/>
          </a:xfrm>
          <a:prstGeom prst="rect">
            <a:avLst/>
          </a:prstGeom>
          <a:noFill/>
        </p:spPr>
        <p:txBody>
          <a:bodyPr wrap="square" rtlCol="0" anchor="t">
            <a:spAutoFit/>
          </a:bodyPr>
          <a:p>
            <a:pPr lvl="0" algn="just">
              <a:lnSpc>
                <a:spcPct val="130000"/>
              </a:lnSpc>
              <a:buNone/>
            </a:pPr>
            <a:endParaRPr lang="en-US" altLang="zh-CN" sz="2800" dirty="0">
              <a:solidFill>
                <a:schemeClr val="accent1"/>
              </a:solidFill>
              <a:sym typeface="+mn-ea"/>
            </a:endParaRPr>
          </a:p>
          <a:p>
            <a:pPr lvl="0"/>
            <a:endParaRPr lang="en-US" altLang="zh-CN" sz="2800" b="1" dirty="0">
              <a:latin typeface="+mj-ea"/>
              <a:ea typeface="+mj-ea"/>
              <a:cs typeface="+mj-ea"/>
              <a:sym typeface="+mn-ea"/>
            </a:endParaRPr>
          </a:p>
          <a:p>
            <a:pPr lvl="0"/>
            <a:r>
              <a:rPr lang="zh-CN" altLang="en-US" sz="2800" b="1" dirty="0">
                <a:latin typeface="+mj-ea"/>
                <a:ea typeface="+mj-ea"/>
                <a:cs typeface="+mj-ea"/>
                <a:sym typeface="+mn-ea"/>
              </a:rPr>
              <a:t>结合《纲要》和《指南》，把学前儿童</a:t>
            </a:r>
            <a:r>
              <a:rPr lang="zh-CN" altLang="en-US" sz="2800" b="1" dirty="0">
                <a:latin typeface="+mj-ea"/>
                <a:ea typeface="+mj-ea"/>
                <a:cs typeface="+mj-ea"/>
                <a:sym typeface="+mn-ea"/>
              </a:rPr>
              <a:t>各年龄阶段的科学教育目标</a:t>
            </a:r>
            <a:r>
              <a:rPr lang="zh-CN" altLang="en-US" sz="2800" b="1" dirty="0">
                <a:latin typeface="+mj-ea"/>
                <a:ea typeface="+mj-ea"/>
                <a:cs typeface="+mj-ea"/>
                <a:sym typeface="+mn-ea"/>
              </a:rPr>
              <a:t>概括为三个方面</a:t>
            </a:r>
            <a:endParaRPr lang="zh-CN" altLang="en-US" sz="2800" b="1" dirty="0">
              <a:latin typeface="+mj-ea"/>
              <a:ea typeface="+mj-ea"/>
              <a:cs typeface="+mj-ea"/>
              <a:sym typeface="+mn-ea"/>
            </a:endParaRPr>
          </a:p>
          <a:p>
            <a:pPr lvl="0"/>
            <a:endParaRPr lang="zh-CN" altLang="en-US" sz="2800" b="1" dirty="0">
              <a:latin typeface="+mj-ea"/>
              <a:ea typeface="+mj-ea"/>
              <a:cs typeface="+mj-ea"/>
            </a:endParaRPr>
          </a:p>
          <a:p>
            <a:pPr algn="ctr" fontAlgn="auto">
              <a:lnSpc>
                <a:spcPct val="150000"/>
              </a:lnSpc>
              <a:buNone/>
            </a:pPr>
            <a:r>
              <a:rPr lang="zh-CN" altLang="en-US" sz="2800">
                <a:sym typeface="+mn-ea"/>
              </a:rPr>
              <a:t>第一方面   科学情感和态度（小班、中班、大班）</a:t>
            </a:r>
            <a:endParaRPr lang="zh-CN" altLang="en-US" sz="2800">
              <a:sym typeface="+mn-ea"/>
            </a:endParaRPr>
          </a:p>
          <a:p>
            <a:pPr algn="ctr" fontAlgn="auto">
              <a:lnSpc>
                <a:spcPct val="150000"/>
              </a:lnSpc>
              <a:buNone/>
            </a:pPr>
            <a:r>
              <a:rPr lang="zh-CN" altLang="en-US" sz="2800">
                <a:sym typeface="+mn-ea"/>
              </a:rPr>
              <a:t>第二方面   科学方法和技能</a:t>
            </a:r>
            <a:r>
              <a:rPr lang="zh-CN" altLang="en-US" sz="2800">
                <a:sym typeface="+mn-ea"/>
              </a:rPr>
              <a:t>（小班、中班、大班）</a:t>
            </a:r>
            <a:endParaRPr lang="zh-CN" altLang="en-US" sz="2800">
              <a:sym typeface="+mn-ea"/>
            </a:endParaRPr>
          </a:p>
          <a:p>
            <a:pPr algn="ctr" fontAlgn="auto">
              <a:lnSpc>
                <a:spcPct val="150000"/>
              </a:lnSpc>
              <a:buNone/>
            </a:pPr>
            <a:r>
              <a:rPr lang="zh-CN" altLang="en-US" sz="2800">
                <a:sym typeface="+mn-ea"/>
              </a:rPr>
              <a:t>第三方面   科学知识和能力</a:t>
            </a:r>
            <a:r>
              <a:rPr lang="zh-CN" altLang="en-US" sz="2800">
                <a:sym typeface="+mn-ea"/>
              </a:rPr>
              <a:t>（小班、中班、大班）</a:t>
            </a:r>
            <a:endParaRPr lang="zh-CN" altLang="en-US" sz="2800">
              <a:sym typeface="+mn-ea"/>
            </a:endParaRPr>
          </a:p>
          <a:p>
            <a:pPr algn="ctr" fontAlgn="auto">
              <a:lnSpc>
                <a:spcPct val="150000"/>
              </a:lnSpc>
              <a:buNone/>
            </a:pPr>
            <a:endParaRPr lang="zh-CN" altLang="en-US" sz="2800">
              <a:sym typeface="+mn-ea"/>
            </a:endParaRPr>
          </a:p>
        </p:txBody>
      </p:sp>
      <p:sp>
        <p:nvSpPr>
          <p:cNvPr id="4" name="圆角矩形 3"/>
          <p:cNvSpPr/>
          <p:nvPr/>
        </p:nvSpPr>
        <p:spPr>
          <a:xfrm>
            <a:off x="2755265" y="5599430"/>
            <a:ext cx="7063105" cy="104267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4000" b="1"/>
              <a:t>课程重点（后续教学具体化）</a:t>
            </a:r>
            <a:endParaRPr lang="zh-CN" altLang="en-US" sz="4000" b="1"/>
          </a:p>
        </p:txBody>
      </p:sp>
      <p:sp>
        <p:nvSpPr>
          <p:cNvPr id="5" name="圆角矩形 4"/>
          <p:cNvSpPr/>
          <p:nvPr/>
        </p:nvSpPr>
        <p:spPr>
          <a:xfrm>
            <a:off x="288925" y="1067435"/>
            <a:ext cx="5342890" cy="644525"/>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p>
            <a:pPr algn="ctr" fontAlgn="auto">
              <a:lnSpc>
                <a:spcPct val="150000"/>
              </a:lnSpc>
            </a:pPr>
            <a:r>
              <a:rPr lang="zh-CN" altLang="en-US" sz="2800">
                <a:sym typeface="+mn-ea"/>
              </a:rPr>
              <a:t>二、</a:t>
            </a:r>
            <a:r>
              <a:rPr lang="zh-CN" altLang="en-US" sz="2800">
                <a:sym typeface="+mn-ea"/>
              </a:rPr>
              <a:t>各年龄阶段的科学教育目标</a:t>
            </a:r>
            <a:endParaRPr lang="zh-CN" altLang="en-US" sz="2800">
              <a:latin typeface="+mj-ea"/>
              <a:ea typeface="+mj-ea"/>
              <a:cs typeface="+mj-ea"/>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cxnSp>
        <p:nvCxnSpPr>
          <p:cNvPr id="6" name="直接连接符 5"/>
          <p:cNvCxnSpPr/>
          <p:nvPr/>
        </p:nvCxnSpPr>
        <p:spPr>
          <a:xfrm flipV="1">
            <a:off x="172720" y="963930"/>
            <a:ext cx="11870690" cy="3810"/>
          </a:xfrm>
          <a:prstGeom prst="line">
            <a:avLst/>
          </a:prstGeom>
          <a:ln w="63500" cmpd="sng">
            <a:solidFill>
              <a:schemeClr val="accent1">
                <a:alpha val="69000"/>
              </a:schemeClr>
            </a:solidFill>
          </a:ln>
        </p:spPr>
        <p:style>
          <a:lnRef idx="1">
            <a:schemeClr val="accent1"/>
          </a:lnRef>
          <a:fillRef idx="0">
            <a:schemeClr val="accent1"/>
          </a:fillRef>
          <a:effectRef idx="0">
            <a:schemeClr val="accent1"/>
          </a:effectRef>
          <a:fontRef idx="minor">
            <a:schemeClr val="tx1"/>
          </a:fontRef>
        </p:style>
      </p:cxnSp>
      <p:sp>
        <p:nvSpPr>
          <p:cNvPr id="7" name="文本框 6"/>
          <p:cNvSpPr txBox="1"/>
          <p:nvPr/>
        </p:nvSpPr>
        <p:spPr>
          <a:xfrm>
            <a:off x="288925" y="167005"/>
            <a:ext cx="12192635" cy="768350"/>
          </a:xfrm>
          <a:prstGeom prst="rect">
            <a:avLst/>
          </a:prstGeom>
          <a:noFill/>
          <a:extLst>
            <a:ext uri="{909E8E84-426E-40DD-AFC4-6F175D3DCCD1}">
              <a14:hiddenFill xmlns:a14="http://schemas.microsoft.com/office/drawing/2010/main">
                <a:solidFill>
                  <a:schemeClr val="bg1"/>
                </a:solidFill>
              </a14:hiddenFill>
            </a:ext>
          </a:extLst>
        </p:spPr>
        <p:txBody>
          <a:bodyPr wrap="square" rtlCol="0">
            <a:spAutoFit/>
          </a:bodyPr>
          <a:p>
            <a:pPr algn="ctr"/>
            <a:r>
              <a:rPr lang="zh-CN" altLang="en-US" sz="4400">
                <a:sym typeface="+mn-ea"/>
              </a:rPr>
              <a:t>学前儿童科学教育目标</a:t>
            </a:r>
            <a:endParaRPr lang="en-US" altLang="zh-CN" sz="4400"/>
          </a:p>
        </p:txBody>
      </p:sp>
      <p:sp>
        <p:nvSpPr>
          <p:cNvPr id="2" name="文本框 1"/>
          <p:cNvSpPr txBox="1"/>
          <p:nvPr/>
        </p:nvSpPr>
        <p:spPr>
          <a:xfrm>
            <a:off x="172720" y="967740"/>
            <a:ext cx="11871325" cy="3667125"/>
          </a:xfrm>
          <a:prstGeom prst="rect">
            <a:avLst/>
          </a:prstGeom>
          <a:noFill/>
        </p:spPr>
        <p:txBody>
          <a:bodyPr wrap="square" rtlCol="0" anchor="t">
            <a:spAutoFit/>
          </a:bodyPr>
          <a:p>
            <a:pPr lvl="0" algn="just">
              <a:lnSpc>
                <a:spcPct val="130000"/>
              </a:lnSpc>
              <a:buNone/>
            </a:pPr>
            <a:endParaRPr lang="en-US" altLang="zh-CN" sz="2800" dirty="0">
              <a:solidFill>
                <a:schemeClr val="accent1"/>
              </a:solidFill>
              <a:sym typeface="+mn-ea"/>
            </a:endParaRPr>
          </a:p>
          <a:p>
            <a:pPr lvl="0"/>
            <a:endParaRPr lang="en-US" altLang="zh-CN" sz="2800" b="1" dirty="0">
              <a:latin typeface="+mj-ea"/>
              <a:ea typeface="+mj-ea"/>
              <a:cs typeface="+mj-ea"/>
              <a:sym typeface="+mn-ea"/>
            </a:endParaRPr>
          </a:p>
          <a:p>
            <a:pPr algn="ctr" fontAlgn="auto">
              <a:lnSpc>
                <a:spcPct val="150000"/>
              </a:lnSpc>
              <a:buNone/>
            </a:pPr>
            <a:r>
              <a:rPr lang="zh-CN" altLang="en-US" sz="2800" b="1">
                <a:sym typeface="+mn-ea"/>
              </a:rPr>
              <a:t>特征</a:t>
            </a:r>
            <a:endParaRPr lang="zh-CN" altLang="en-US" sz="2800" b="1">
              <a:sym typeface="+mn-ea"/>
            </a:endParaRPr>
          </a:p>
          <a:p>
            <a:pPr algn="ctr" fontAlgn="auto">
              <a:lnSpc>
                <a:spcPct val="150000"/>
              </a:lnSpc>
              <a:buNone/>
            </a:pPr>
            <a:r>
              <a:rPr lang="en-US" altLang="zh-CN" sz="2800">
                <a:sym typeface="+mn-ea"/>
              </a:rPr>
              <a:t>1.</a:t>
            </a:r>
            <a:r>
              <a:rPr lang="zh-CN" altLang="en-US" sz="2800">
                <a:sym typeface="+mn-ea"/>
              </a:rPr>
              <a:t>可观察或测量，也成</a:t>
            </a:r>
            <a:r>
              <a:rPr lang="en-US" altLang="zh-CN" sz="2800">
                <a:sym typeface="+mn-ea"/>
              </a:rPr>
              <a:t>“</a:t>
            </a:r>
            <a:r>
              <a:rPr lang="zh-CN" altLang="en-US" sz="2800">
                <a:sym typeface="+mn-ea"/>
              </a:rPr>
              <a:t>行动目标</a:t>
            </a:r>
            <a:r>
              <a:rPr lang="en-US" altLang="zh-CN" sz="2800">
                <a:sym typeface="+mn-ea"/>
              </a:rPr>
              <a:t>”</a:t>
            </a:r>
            <a:endParaRPr lang="en-US" altLang="zh-CN" sz="2800">
              <a:sym typeface="+mn-ea"/>
            </a:endParaRPr>
          </a:p>
          <a:p>
            <a:pPr algn="ctr" fontAlgn="auto">
              <a:lnSpc>
                <a:spcPct val="150000"/>
              </a:lnSpc>
              <a:buNone/>
            </a:pPr>
            <a:r>
              <a:rPr lang="en-US" altLang="zh-CN" sz="2800">
                <a:sym typeface="+mn-ea"/>
              </a:rPr>
              <a:t>2.</a:t>
            </a:r>
            <a:r>
              <a:rPr lang="zh-CN" altLang="en-US" sz="2800">
                <a:sym typeface="+mn-ea"/>
              </a:rPr>
              <a:t>全面反映总目标和年龄阶段目标，同时有所侧重</a:t>
            </a:r>
            <a:endParaRPr lang="en-US" altLang="zh-CN" sz="2800">
              <a:sym typeface="+mn-ea"/>
            </a:endParaRPr>
          </a:p>
          <a:p>
            <a:pPr algn="ctr" fontAlgn="auto">
              <a:lnSpc>
                <a:spcPct val="150000"/>
              </a:lnSpc>
              <a:buNone/>
            </a:pPr>
            <a:r>
              <a:rPr lang="en-US" altLang="zh-CN" sz="2800">
                <a:sym typeface="+mn-ea"/>
              </a:rPr>
              <a:t>3.</a:t>
            </a:r>
            <a:r>
              <a:rPr lang="zh-CN" altLang="en-US" sz="2800">
                <a:sym typeface="+mn-ea"/>
              </a:rPr>
              <a:t>独特性和连续性</a:t>
            </a:r>
            <a:endParaRPr lang="zh-CN" altLang="en-US" sz="2800">
              <a:sym typeface="+mn-ea"/>
            </a:endParaRPr>
          </a:p>
        </p:txBody>
      </p:sp>
      <p:sp>
        <p:nvSpPr>
          <p:cNvPr id="4" name="圆角矩形 3"/>
          <p:cNvSpPr/>
          <p:nvPr/>
        </p:nvSpPr>
        <p:spPr>
          <a:xfrm>
            <a:off x="2755265" y="5599430"/>
            <a:ext cx="7063105" cy="104267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4000" b="1"/>
              <a:t>课程重点（后续教学具体化）</a:t>
            </a:r>
            <a:endParaRPr lang="zh-CN" altLang="en-US" sz="4000" b="1"/>
          </a:p>
        </p:txBody>
      </p:sp>
      <p:sp>
        <p:nvSpPr>
          <p:cNvPr id="5" name="圆角矩形 4"/>
          <p:cNvSpPr/>
          <p:nvPr/>
        </p:nvSpPr>
        <p:spPr>
          <a:xfrm>
            <a:off x="288925" y="1067435"/>
            <a:ext cx="5342890" cy="644525"/>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p>
            <a:pPr algn="ctr" fontAlgn="auto">
              <a:lnSpc>
                <a:spcPct val="150000"/>
              </a:lnSpc>
            </a:pPr>
            <a:r>
              <a:rPr lang="zh-CN" altLang="en-US" sz="2800">
                <a:sym typeface="+mn-ea"/>
              </a:rPr>
              <a:t>三、科学教育活动目标</a:t>
            </a:r>
            <a:endParaRPr lang="zh-CN" altLang="en-US" sz="2800">
              <a:latin typeface="+mj-ea"/>
              <a:ea typeface="+mj-ea"/>
              <a:cs typeface="+mj-ea"/>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cxnSp>
        <p:nvCxnSpPr>
          <p:cNvPr id="6" name="直接连接符 5"/>
          <p:cNvCxnSpPr/>
          <p:nvPr/>
        </p:nvCxnSpPr>
        <p:spPr>
          <a:xfrm flipV="1">
            <a:off x="172720" y="963930"/>
            <a:ext cx="11870690" cy="3810"/>
          </a:xfrm>
          <a:prstGeom prst="line">
            <a:avLst/>
          </a:prstGeom>
          <a:ln w="63500" cmpd="sng">
            <a:solidFill>
              <a:schemeClr val="accent1">
                <a:alpha val="69000"/>
              </a:schemeClr>
            </a:solidFill>
          </a:ln>
        </p:spPr>
        <p:style>
          <a:lnRef idx="1">
            <a:schemeClr val="accent1"/>
          </a:lnRef>
          <a:fillRef idx="0">
            <a:schemeClr val="accent1"/>
          </a:fillRef>
          <a:effectRef idx="0">
            <a:schemeClr val="accent1"/>
          </a:effectRef>
          <a:fontRef idx="minor">
            <a:schemeClr val="tx1"/>
          </a:fontRef>
        </p:style>
      </p:cxnSp>
      <p:sp>
        <p:nvSpPr>
          <p:cNvPr id="7" name="文本框 6"/>
          <p:cNvSpPr txBox="1"/>
          <p:nvPr/>
        </p:nvSpPr>
        <p:spPr>
          <a:xfrm>
            <a:off x="288925" y="167005"/>
            <a:ext cx="12192635" cy="768350"/>
          </a:xfrm>
          <a:prstGeom prst="rect">
            <a:avLst/>
          </a:prstGeom>
          <a:noFill/>
          <a:extLst>
            <a:ext uri="{909E8E84-426E-40DD-AFC4-6F175D3DCCD1}">
              <a14:hiddenFill xmlns:a14="http://schemas.microsoft.com/office/drawing/2010/main">
                <a:solidFill>
                  <a:schemeClr val="bg1"/>
                </a:solidFill>
              </a14:hiddenFill>
            </a:ext>
          </a:extLst>
        </p:spPr>
        <p:txBody>
          <a:bodyPr wrap="square" rtlCol="0">
            <a:spAutoFit/>
          </a:bodyPr>
          <a:p>
            <a:pPr algn="ctr"/>
            <a:r>
              <a:rPr lang="zh-CN" altLang="en-US" sz="4400">
                <a:sym typeface="+mn-ea"/>
              </a:rPr>
              <a:t>学前儿童科学教育内容</a:t>
            </a:r>
            <a:endParaRPr lang="en-US" altLang="zh-CN" sz="4400"/>
          </a:p>
        </p:txBody>
      </p:sp>
      <p:sp>
        <p:nvSpPr>
          <p:cNvPr id="2" name="文本框 1"/>
          <p:cNvSpPr txBox="1"/>
          <p:nvPr/>
        </p:nvSpPr>
        <p:spPr>
          <a:xfrm>
            <a:off x="172720" y="967740"/>
            <a:ext cx="11871325" cy="4959985"/>
          </a:xfrm>
          <a:prstGeom prst="rect">
            <a:avLst/>
          </a:prstGeom>
          <a:noFill/>
        </p:spPr>
        <p:txBody>
          <a:bodyPr wrap="square" rtlCol="0" anchor="t">
            <a:spAutoFit/>
          </a:bodyPr>
          <a:p>
            <a:pPr lvl="0" algn="just">
              <a:lnSpc>
                <a:spcPct val="130000"/>
              </a:lnSpc>
              <a:buNone/>
            </a:pPr>
            <a:endParaRPr lang="en-US" altLang="zh-CN" sz="2800" dirty="0">
              <a:solidFill>
                <a:schemeClr val="accent1"/>
              </a:solidFill>
              <a:sym typeface="+mn-ea"/>
            </a:endParaRPr>
          </a:p>
          <a:p>
            <a:pPr lvl="0"/>
            <a:endParaRPr lang="zh-CN" altLang="en-US" sz="2800" dirty="0"/>
          </a:p>
          <a:p>
            <a:pPr lvl="0" fontAlgn="auto">
              <a:lnSpc>
                <a:spcPct val="150000"/>
              </a:lnSpc>
            </a:pPr>
            <a:r>
              <a:rPr sz="2400">
                <a:latin typeface="微软雅黑" panose="020B0503020204020204" charset="-122"/>
                <a:ea typeface="微软雅黑" panose="020B0503020204020204" charset="-122"/>
                <a:cs typeface="微软雅黑" panose="020B0503020204020204" charset="-122"/>
              </a:rPr>
              <a:t>1. 引导幼儿对身边常见事物和现象的特点、变化规律产生兴趣和探究的欲望。</a:t>
            </a:r>
            <a:endParaRPr sz="2400">
              <a:latin typeface="微软雅黑" panose="020B0503020204020204" charset="-122"/>
              <a:ea typeface="微软雅黑" panose="020B0503020204020204" charset="-122"/>
              <a:cs typeface="微软雅黑" panose="020B0503020204020204" charset="-122"/>
            </a:endParaRPr>
          </a:p>
          <a:p>
            <a:pPr lvl="0" fontAlgn="auto">
              <a:lnSpc>
                <a:spcPct val="150000"/>
              </a:lnSpc>
            </a:pPr>
            <a:r>
              <a:rPr sz="2400">
                <a:latin typeface="微软雅黑" panose="020B0503020204020204" charset="-122"/>
                <a:ea typeface="微软雅黑" panose="020B0503020204020204" charset="-122"/>
                <a:cs typeface="微软雅黑" panose="020B0503020204020204" charset="-122"/>
              </a:rPr>
              <a:t>2. 为幼儿的探究活动创造宽松的环境，让每个幼儿都有机会参与尝试，支持、鼓励他们大胆提出问题，发表不同意见，学会尊重别人的观点和经验。</a:t>
            </a:r>
            <a:endParaRPr sz="2400">
              <a:latin typeface="微软雅黑" panose="020B0503020204020204" charset="-122"/>
              <a:ea typeface="微软雅黑" panose="020B0503020204020204" charset="-122"/>
              <a:cs typeface="微软雅黑" panose="020B0503020204020204" charset="-122"/>
            </a:endParaRPr>
          </a:p>
          <a:p>
            <a:pPr lvl="0" fontAlgn="auto">
              <a:lnSpc>
                <a:spcPct val="150000"/>
              </a:lnSpc>
            </a:pPr>
            <a:r>
              <a:rPr sz="2400">
                <a:latin typeface="微软雅黑" panose="020B0503020204020204" charset="-122"/>
                <a:ea typeface="微软雅黑" panose="020B0503020204020204" charset="-122"/>
                <a:cs typeface="微软雅黑" panose="020B0503020204020204" charset="-122"/>
              </a:rPr>
              <a:t>3. 提供丰富的可操作的材料，为每个幼儿都能运用多种感官、多种方式进行探索提供活动的条件。</a:t>
            </a:r>
            <a:endParaRPr sz="2400">
              <a:latin typeface="微软雅黑" panose="020B0503020204020204" charset="-122"/>
              <a:ea typeface="微软雅黑" panose="020B0503020204020204" charset="-122"/>
              <a:cs typeface="微软雅黑" panose="020B0503020204020204" charset="-122"/>
            </a:endParaRPr>
          </a:p>
          <a:p>
            <a:pPr lvl="0" fontAlgn="auto">
              <a:lnSpc>
                <a:spcPct val="150000"/>
              </a:lnSpc>
            </a:pPr>
            <a:r>
              <a:rPr sz="2400">
                <a:latin typeface="微软雅黑" panose="020B0503020204020204" charset="-122"/>
                <a:ea typeface="微软雅黑" panose="020B0503020204020204" charset="-122"/>
                <a:cs typeface="微软雅黑" panose="020B0503020204020204" charset="-122"/>
              </a:rPr>
              <a:t>4. 通过引导幼儿积极参加小组讨论、探索等方式，培养幼儿合作学习的意识和能力，学习用多种方式表现、交流、分享探索的过程和结果。</a:t>
            </a:r>
            <a:endParaRPr lang="zh-CN" altLang="en-US" sz="2400">
              <a:latin typeface="微软雅黑" panose="020B0503020204020204" charset="-122"/>
              <a:ea typeface="微软雅黑" panose="020B0503020204020204" charset="-122"/>
              <a:cs typeface="微软雅黑" panose="020B0503020204020204" charset="-122"/>
              <a:sym typeface="+mn-ea"/>
            </a:endParaRPr>
          </a:p>
        </p:txBody>
      </p:sp>
      <p:sp>
        <p:nvSpPr>
          <p:cNvPr id="3" name="圆角矩形 2"/>
          <p:cNvSpPr/>
          <p:nvPr/>
        </p:nvSpPr>
        <p:spPr>
          <a:xfrm>
            <a:off x="288925" y="1067435"/>
            <a:ext cx="4946650" cy="62738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p>
            <a:pPr algn="l" fontAlgn="auto">
              <a:lnSpc>
                <a:spcPct val="150000"/>
              </a:lnSpc>
            </a:pPr>
            <a:r>
              <a:rPr lang="zh-CN" altLang="en-US" sz="2800">
                <a:latin typeface="+mj-ea"/>
                <a:ea typeface="+mj-ea"/>
                <a:cs typeface="+mj-ea"/>
              </a:rPr>
              <a:t>《纲要》提出</a:t>
            </a:r>
            <a:r>
              <a:rPr lang="en-US" altLang="zh-CN" sz="2800">
                <a:latin typeface="+mj-ea"/>
                <a:ea typeface="+mj-ea"/>
                <a:cs typeface="+mj-ea"/>
              </a:rPr>
              <a:t>7</a:t>
            </a:r>
            <a:r>
              <a:rPr lang="zh-CN" altLang="en-US" sz="2800">
                <a:latin typeface="+mj-ea"/>
                <a:ea typeface="+mj-ea"/>
                <a:cs typeface="+mj-ea"/>
              </a:rPr>
              <a:t>条内容和要求</a:t>
            </a:r>
            <a:endParaRPr lang="zh-CN" altLang="en-US" sz="2800">
              <a:latin typeface="+mj-ea"/>
              <a:ea typeface="+mj-ea"/>
              <a:cs typeface="+mj-ea"/>
            </a:endParaRPr>
          </a:p>
        </p:txBody>
      </p:sp>
      <p:sp>
        <p:nvSpPr>
          <p:cNvPr id="5" name="圆角矩形 4"/>
          <p:cNvSpPr/>
          <p:nvPr/>
        </p:nvSpPr>
        <p:spPr>
          <a:xfrm>
            <a:off x="2755265" y="5880735"/>
            <a:ext cx="7063105" cy="76136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4000" b="1"/>
              <a:t>课程重点</a:t>
            </a:r>
            <a:endParaRPr lang="zh-CN" altLang="en-US" sz="1600" b="1"/>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cxnSp>
        <p:nvCxnSpPr>
          <p:cNvPr id="6" name="直接连接符 5"/>
          <p:cNvCxnSpPr/>
          <p:nvPr/>
        </p:nvCxnSpPr>
        <p:spPr>
          <a:xfrm flipV="1">
            <a:off x="172720" y="963930"/>
            <a:ext cx="11870690" cy="3810"/>
          </a:xfrm>
          <a:prstGeom prst="line">
            <a:avLst/>
          </a:prstGeom>
          <a:ln w="63500" cmpd="sng">
            <a:solidFill>
              <a:schemeClr val="accent1">
                <a:alpha val="69000"/>
              </a:schemeClr>
            </a:solidFill>
          </a:ln>
        </p:spPr>
        <p:style>
          <a:lnRef idx="1">
            <a:schemeClr val="accent1"/>
          </a:lnRef>
          <a:fillRef idx="0">
            <a:schemeClr val="accent1"/>
          </a:fillRef>
          <a:effectRef idx="0">
            <a:schemeClr val="accent1"/>
          </a:effectRef>
          <a:fontRef idx="minor">
            <a:schemeClr val="tx1"/>
          </a:fontRef>
        </p:style>
      </p:cxnSp>
      <p:sp>
        <p:nvSpPr>
          <p:cNvPr id="7" name="文本框 6"/>
          <p:cNvSpPr txBox="1"/>
          <p:nvPr/>
        </p:nvSpPr>
        <p:spPr>
          <a:xfrm>
            <a:off x="288925" y="167005"/>
            <a:ext cx="12192635" cy="768350"/>
          </a:xfrm>
          <a:prstGeom prst="rect">
            <a:avLst/>
          </a:prstGeom>
          <a:noFill/>
          <a:extLst>
            <a:ext uri="{909E8E84-426E-40DD-AFC4-6F175D3DCCD1}">
              <a14:hiddenFill xmlns:a14="http://schemas.microsoft.com/office/drawing/2010/main">
                <a:solidFill>
                  <a:schemeClr val="bg1"/>
                </a:solidFill>
              </a14:hiddenFill>
            </a:ext>
          </a:extLst>
        </p:spPr>
        <p:txBody>
          <a:bodyPr wrap="square" rtlCol="0">
            <a:spAutoFit/>
          </a:bodyPr>
          <a:p>
            <a:pPr algn="ctr"/>
            <a:r>
              <a:rPr lang="zh-CN" altLang="en-US" sz="4400">
                <a:sym typeface="+mn-ea"/>
              </a:rPr>
              <a:t>学前儿童科学教育内容</a:t>
            </a:r>
            <a:endParaRPr lang="en-US" altLang="zh-CN" sz="4400"/>
          </a:p>
        </p:txBody>
      </p:sp>
      <p:sp>
        <p:nvSpPr>
          <p:cNvPr id="2" name="文本框 1"/>
          <p:cNvSpPr txBox="1"/>
          <p:nvPr/>
        </p:nvSpPr>
        <p:spPr>
          <a:xfrm>
            <a:off x="172720" y="967740"/>
            <a:ext cx="11871325" cy="4098290"/>
          </a:xfrm>
          <a:prstGeom prst="rect">
            <a:avLst/>
          </a:prstGeom>
          <a:noFill/>
        </p:spPr>
        <p:txBody>
          <a:bodyPr wrap="square" rtlCol="0" anchor="t">
            <a:spAutoFit/>
          </a:bodyPr>
          <a:p>
            <a:pPr lvl="0" algn="just">
              <a:lnSpc>
                <a:spcPct val="130000"/>
              </a:lnSpc>
              <a:buNone/>
            </a:pPr>
            <a:endParaRPr lang="en-US" altLang="zh-CN" sz="2800" dirty="0">
              <a:solidFill>
                <a:schemeClr val="accent1"/>
              </a:solidFill>
              <a:sym typeface="+mn-ea"/>
            </a:endParaRPr>
          </a:p>
          <a:p>
            <a:pPr lvl="0"/>
            <a:endParaRPr lang="zh-CN" altLang="en-US" sz="2800" dirty="0"/>
          </a:p>
          <a:p>
            <a:pPr lvl="0" algn="l" fontAlgn="auto">
              <a:lnSpc>
                <a:spcPct val="150000"/>
              </a:lnSpc>
              <a:buClrTx/>
              <a:buSzTx/>
              <a:buNone/>
            </a:pPr>
            <a:r>
              <a:rPr sz="2400">
                <a:latin typeface="微软雅黑" panose="020B0503020204020204" charset="-122"/>
                <a:ea typeface="微软雅黑" panose="020B0503020204020204" charset="-122"/>
                <a:cs typeface="微软雅黑" panose="020B0503020204020204" charset="-122"/>
              </a:rPr>
              <a:t>5. 引导幼儿对周围环境中的数、量、形、时间和空间等现象产生兴趣，建构初步的数概念，并学习用简单的数学方法解决生活和游戏中某些简单的问题。</a:t>
            </a:r>
            <a:endParaRPr sz="2400">
              <a:latin typeface="微软雅黑" panose="020B0503020204020204" charset="-122"/>
              <a:ea typeface="微软雅黑" panose="020B0503020204020204" charset="-122"/>
              <a:cs typeface="微软雅黑" panose="020B0503020204020204" charset="-122"/>
            </a:endParaRPr>
          </a:p>
          <a:p>
            <a:pPr lvl="0" algn="l" fontAlgn="auto">
              <a:lnSpc>
                <a:spcPct val="150000"/>
              </a:lnSpc>
              <a:buClrTx/>
              <a:buSzTx/>
              <a:buNone/>
            </a:pPr>
            <a:r>
              <a:rPr sz="2400">
                <a:latin typeface="微软雅黑" panose="020B0503020204020204" charset="-122"/>
                <a:ea typeface="微软雅黑" panose="020B0503020204020204" charset="-122"/>
                <a:cs typeface="微软雅黑" panose="020B0503020204020204" charset="-122"/>
              </a:rPr>
              <a:t>6. 从生活或媒体中幼儿熟悉的科技成果入手，引导幼儿感受科学技术对生活</a:t>
            </a:r>
            <a:endParaRPr sz="2400">
              <a:latin typeface="微软雅黑" panose="020B0503020204020204" charset="-122"/>
              <a:ea typeface="微软雅黑" panose="020B0503020204020204" charset="-122"/>
              <a:cs typeface="微软雅黑" panose="020B0503020204020204" charset="-122"/>
            </a:endParaRPr>
          </a:p>
          <a:p>
            <a:pPr lvl="0" algn="l" fontAlgn="auto">
              <a:lnSpc>
                <a:spcPct val="150000"/>
              </a:lnSpc>
              <a:buClrTx/>
              <a:buSzTx/>
              <a:buNone/>
            </a:pPr>
            <a:r>
              <a:rPr sz="2400">
                <a:latin typeface="微软雅黑" panose="020B0503020204020204" charset="-122"/>
                <a:ea typeface="微软雅黑" panose="020B0503020204020204" charset="-122"/>
                <a:cs typeface="微软雅黑" panose="020B0503020204020204" charset="-122"/>
              </a:rPr>
              <a:t>7. 在幼儿生活经验的基础上，帮助幼儿了解自然、环境与人类生活的关系。从身边的小事入手，培养初步的环保意识和行为。</a:t>
            </a:r>
            <a:endParaRPr sz="2400">
              <a:latin typeface="微软雅黑" panose="020B0503020204020204" charset="-122"/>
              <a:ea typeface="微软雅黑" panose="020B0503020204020204" charset="-122"/>
              <a:cs typeface="微软雅黑" panose="020B0503020204020204" charset="-122"/>
              <a:sym typeface="+mn-ea"/>
            </a:endParaRPr>
          </a:p>
        </p:txBody>
      </p:sp>
      <p:sp>
        <p:nvSpPr>
          <p:cNvPr id="3" name="圆角矩形 2"/>
          <p:cNvSpPr/>
          <p:nvPr/>
        </p:nvSpPr>
        <p:spPr>
          <a:xfrm>
            <a:off x="288925" y="1067435"/>
            <a:ext cx="4946650" cy="62738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p>
            <a:pPr algn="l" fontAlgn="auto">
              <a:lnSpc>
                <a:spcPct val="150000"/>
              </a:lnSpc>
            </a:pPr>
            <a:r>
              <a:rPr lang="zh-CN" altLang="en-US" sz="2800">
                <a:latin typeface="+mj-ea"/>
                <a:ea typeface="+mj-ea"/>
                <a:cs typeface="+mj-ea"/>
              </a:rPr>
              <a:t>《纲要》提出</a:t>
            </a:r>
            <a:r>
              <a:rPr lang="en-US" altLang="zh-CN" sz="2800">
                <a:latin typeface="+mj-ea"/>
                <a:ea typeface="+mj-ea"/>
                <a:cs typeface="+mj-ea"/>
              </a:rPr>
              <a:t>7</a:t>
            </a:r>
            <a:r>
              <a:rPr lang="zh-CN" altLang="en-US" sz="2800">
                <a:latin typeface="+mj-ea"/>
                <a:ea typeface="+mj-ea"/>
                <a:cs typeface="+mj-ea"/>
              </a:rPr>
              <a:t>条内容和要求</a:t>
            </a:r>
            <a:endParaRPr lang="zh-CN" altLang="en-US" sz="2800">
              <a:latin typeface="+mj-ea"/>
              <a:ea typeface="+mj-ea"/>
              <a:cs typeface="+mj-ea"/>
            </a:endParaRPr>
          </a:p>
        </p:txBody>
      </p:sp>
      <p:sp>
        <p:nvSpPr>
          <p:cNvPr id="5" name="圆角矩形 4"/>
          <p:cNvSpPr/>
          <p:nvPr/>
        </p:nvSpPr>
        <p:spPr>
          <a:xfrm>
            <a:off x="2755265" y="5880735"/>
            <a:ext cx="7063105" cy="76136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4000" b="1"/>
              <a:t>课程重点</a:t>
            </a:r>
            <a:endParaRPr lang="zh-CN" altLang="en-US" sz="1600" b="1"/>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cxnSp>
        <p:nvCxnSpPr>
          <p:cNvPr id="6" name="直接连接符 5"/>
          <p:cNvCxnSpPr/>
          <p:nvPr/>
        </p:nvCxnSpPr>
        <p:spPr>
          <a:xfrm flipV="1">
            <a:off x="172720" y="963930"/>
            <a:ext cx="11870690" cy="3810"/>
          </a:xfrm>
          <a:prstGeom prst="line">
            <a:avLst/>
          </a:prstGeom>
          <a:ln w="63500" cmpd="sng">
            <a:solidFill>
              <a:schemeClr val="accent1">
                <a:alpha val="69000"/>
              </a:schemeClr>
            </a:solidFill>
          </a:ln>
        </p:spPr>
        <p:style>
          <a:lnRef idx="1">
            <a:schemeClr val="accent1"/>
          </a:lnRef>
          <a:fillRef idx="0">
            <a:schemeClr val="accent1"/>
          </a:fillRef>
          <a:effectRef idx="0">
            <a:schemeClr val="accent1"/>
          </a:effectRef>
          <a:fontRef idx="minor">
            <a:schemeClr val="tx1"/>
          </a:fontRef>
        </p:style>
      </p:cxnSp>
      <p:sp>
        <p:nvSpPr>
          <p:cNvPr id="7" name="文本框 6"/>
          <p:cNvSpPr txBox="1"/>
          <p:nvPr/>
        </p:nvSpPr>
        <p:spPr>
          <a:xfrm>
            <a:off x="288925" y="167005"/>
            <a:ext cx="12192635" cy="768350"/>
          </a:xfrm>
          <a:prstGeom prst="rect">
            <a:avLst/>
          </a:prstGeom>
          <a:noFill/>
          <a:extLst>
            <a:ext uri="{909E8E84-426E-40DD-AFC4-6F175D3DCCD1}">
              <a14:hiddenFill xmlns:a14="http://schemas.microsoft.com/office/drawing/2010/main">
                <a:solidFill>
                  <a:schemeClr val="bg1"/>
                </a:solidFill>
              </a14:hiddenFill>
            </a:ext>
          </a:extLst>
        </p:spPr>
        <p:txBody>
          <a:bodyPr wrap="square" rtlCol="0">
            <a:spAutoFit/>
          </a:bodyPr>
          <a:p>
            <a:pPr algn="ctr"/>
            <a:r>
              <a:rPr lang="zh-CN" altLang="en-US" sz="4400">
                <a:sym typeface="+mn-ea"/>
              </a:rPr>
              <a:t>学前儿童科学教育内容</a:t>
            </a:r>
            <a:endParaRPr lang="en-US" altLang="zh-CN" sz="4400"/>
          </a:p>
        </p:txBody>
      </p:sp>
      <p:sp>
        <p:nvSpPr>
          <p:cNvPr id="2" name="文本框 1"/>
          <p:cNvSpPr txBox="1"/>
          <p:nvPr/>
        </p:nvSpPr>
        <p:spPr>
          <a:xfrm>
            <a:off x="172720" y="967740"/>
            <a:ext cx="11871325" cy="2743835"/>
          </a:xfrm>
          <a:prstGeom prst="rect">
            <a:avLst/>
          </a:prstGeom>
          <a:noFill/>
        </p:spPr>
        <p:txBody>
          <a:bodyPr wrap="square" rtlCol="0" anchor="t">
            <a:spAutoFit/>
          </a:bodyPr>
          <a:p>
            <a:pPr lvl="0" algn="just">
              <a:lnSpc>
                <a:spcPct val="130000"/>
              </a:lnSpc>
              <a:buNone/>
            </a:pPr>
            <a:endParaRPr lang="en-US" altLang="zh-CN" sz="2800" dirty="0">
              <a:solidFill>
                <a:schemeClr val="accent1"/>
              </a:solidFill>
              <a:sym typeface="+mn-ea"/>
            </a:endParaRPr>
          </a:p>
          <a:p>
            <a:pPr lvl="0"/>
            <a:endParaRPr lang="zh-CN" altLang="en-US" sz="2800" dirty="0"/>
          </a:p>
          <a:p>
            <a:pPr lvl="0" algn="l" fontAlgn="auto">
              <a:lnSpc>
                <a:spcPct val="150000"/>
              </a:lnSpc>
              <a:buClrTx/>
              <a:buSzTx/>
              <a:buNone/>
            </a:pPr>
            <a:r>
              <a:rPr lang="en-US" sz="2400">
                <a:latin typeface="微软雅黑" panose="020B0503020204020204" charset="-122"/>
                <a:ea typeface="微软雅黑" panose="020B0503020204020204" charset="-122"/>
                <a:cs typeface="微软雅黑" panose="020B0503020204020204" charset="-122"/>
                <a:sym typeface="+mn-ea"/>
              </a:rPr>
              <a:t>1.</a:t>
            </a:r>
            <a:r>
              <a:rPr lang="zh-CN" altLang="en-US" sz="2400">
                <a:latin typeface="微软雅黑" panose="020B0503020204020204" charset="-122"/>
                <a:ea typeface="微软雅黑" panose="020B0503020204020204" charset="-122"/>
                <a:cs typeface="微软雅黑" panose="020B0503020204020204" charset="-122"/>
                <a:sym typeface="+mn-ea"/>
              </a:rPr>
              <a:t>了解自然、环境及其和人类生活的关系；</a:t>
            </a:r>
            <a:endParaRPr lang="en-US" sz="2400">
              <a:latin typeface="微软雅黑" panose="020B0503020204020204" charset="-122"/>
              <a:ea typeface="微软雅黑" panose="020B0503020204020204" charset="-122"/>
              <a:cs typeface="微软雅黑" panose="020B0503020204020204" charset="-122"/>
              <a:sym typeface="+mn-ea"/>
            </a:endParaRPr>
          </a:p>
          <a:p>
            <a:pPr lvl="0" algn="l" fontAlgn="auto">
              <a:lnSpc>
                <a:spcPct val="150000"/>
              </a:lnSpc>
              <a:buClrTx/>
              <a:buSzTx/>
              <a:buNone/>
            </a:pPr>
            <a:r>
              <a:rPr lang="en-US" sz="2400">
                <a:latin typeface="微软雅黑" panose="020B0503020204020204" charset="-122"/>
                <a:ea typeface="微软雅黑" panose="020B0503020204020204" charset="-122"/>
                <a:cs typeface="微软雅黑" panose="020B0503020204020204" charset="-122"/>
                <a:sym typeface="+mn-ea"/>
              </a:rPr>
              <a:t>2.</a:t>
            </a:r>
            <a:r>
              <a:rPr lang="zh-CN" altLang="en-US" sz="2400">
                <a:latin typeface="微软雅黑" panose="020B0503020204020204" charset="-122"/>
                <a:ea typeface="微软雅黑" panose="020B0503020204020204" charset="-122"/>
                <a:cs typeface="微软雅黑" panose="020B0503020204020204" charset="-122"/>
                <a:sym typeface="+mn-ea"/>
              </a:rPr>
              <a:t>探究身边事物的特点及其变化规律；</a:t>
            </a:r>
            <a:endParaRPr lang="en-US" sz="2400">
              <a:latin typeface="微软雅黑" panose="020B0503020204020204" charset="-122"/>
              <a:ea typeface="微软雅黑" panose="020B0503020204020204" charset="-122"/>
              <a:cs typeface="微软雅黑" panose="020B0503020204020204" charset="-122"/>
              <a:sym typeface="+mn-ea"/>
            </a:endParaRPr>
          </a:p>
          <a:p>
            <a:pPr lvl="0" algn="l" fontAlgn="auto">
              <a:lnSpc>
                <a:spcPct val="150000"/>
              </a:lnSpc>
              <a:buClrTx/>
              <a:buSzTx/>
              <a:buNone/>
            </a:pPr>
            <a:r>
              <a:rPr lang="en-US" sz="2400">
                <a:latin typeface="微软雅黑" panose="020B0503020204020204" charset="-122"/>
                <a:ea typeface="微软雅黑" panose="020B0503020204020204" charset="-122"/>
                <a:cs typeface="微软雅黑" panose="020B0503020204020204" charset="-122"/>
                <a:sym typeface="+mn-ea"/>
              </a:rPr>
              <a:t>3.</a:t>
            </a:r>
            <a:r>
              <a:rPr lang="zh-CN" altLang="en-US" sz="2400">
                <a:latin typeface="微软雅黑" panose="020B0503020204020204" charset="-122"/>
                <a:ea typeface="微软雅黑" panose="020B0503020204020204" charset="-122"/>
                <a:cs typeface="微软雅黑" panose="020B0503020204020204" charset="-122"/>
                <a:sym typeface="+mn-ea"/>
              </a:rPr>
              <a:t>感受科学技术及其对生活的影响。</a:t>
            </a:r>
            <a:endParaRPr lang="zh-CN" altLang="en-US" sz="2400">
              <a:latin typeface="微软雅黑" panose="020B0503020204020204" charset="-122"/>
              <a:ea typeface="微软雅黑" panose="020B0503020204020204" charset="-122"/>
              <a:cs typeface="微软雅黑" panose="020B0503020204020204" charset="-122"/>
              <a:sym typeface="+mn-ea"/>
            </a:endParaRPr>
          </a:p>
        </p:txBody>
      </p:sp>
      <p:sp>
        <p:nvSpPr>
          <p:cNvPr id="3" name="圆角矩形 2"/>
          <p:cNvSpPr/>
          <p:nvPr/>
        </p:nvSpPr>
        <p:spPr>
          <a:xfrm>
            <a:off x="288925" y="1067435"/>
            <a:ext cx="4946650" cy="62738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p>
            <a:pPr algn="l" fontAlgn="auto">
              <a:lnSpc>
                <a:spcPct val="150000"/>
              </a:lnSpc>
            </a:pPr>
            <a:r>
              <a:rPr lang="zh-CN" altLang="en-US" sz="2800">
                <a:latin typeface="+mj-ea"/>
                <a:ea typeface="+mj-ea"/>
                <a:cs typeface="+mj-ea"/>
              </a:rPr>
              <a:t>归纳为三大类（具体</a:t>
            </a:r>
            <a:r>
              <a:rPr lang="en-US" altLang="zh-CN" sz="2800">
                <a:latin typeface="+mj-ea"/>
                <a:ea typeface="+mj-ea"/>
                <a:cs typeface="+mj-ea"/>
              </a:rPr>
              <a:t>43</a:t>
            </a:r>
            <a:r>
              <a:rPr lang="zh-CN" altLang="en-US" sz="2800">
                <a:latin typeface="+mj-ea"/>
                <a:ea typeface="+mj-ea"/>
                <a:cs typeface="+mj-ea"/>
              </a:rPr>
              <a:t>条</a:t>
            </a:r>
            <a:r>
              <a:rPr lang="zh-CN" altLang="en-US" sz="2800">
                <a:latin typeface="+mj-ea"/>
                <a:ea typeface="+mj-ea"/>
                <a:cs typeface="+mj-ea"/>
              </a:rPr>
              <a:t>）</a:t>
            </a:r>
            <a:endParaRPr lang="zh-CN" altLang="en-US" sz="2800">
              <a:latin typeface="+mj-ea"/>
              <a:ea typeface="+mj-ea"/>
              <a:cs typeface="+mj-ea"/>
            </a:endParaRPr>
          </a:p>
        </p:txBody>
      </p:sp>
      <p:sp>
        <p:nvSpPr>
          <p:cNvPr id="4" name="圆角矩形 3"/>
          <p:cNvSpPr/>
          <p:nvPr/>
        </p:nvSpPr>
        <p:spPr>
          <a:xfrm>
            <a:off x="2755265" y="5599430"/>
            <a:ext cx="7063105" cy="104267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4000" b="1"/>
              <a:t>内容选择范围和角度</a:t>
            </a:r>
            <a:endParaRPr lang="zh-CN" altLang="en-US" sz="4000" b="1"/>
          </a:p>
        </p:txBody>
      </p:sp>
      <p:pic>
        <p:nvPicPr>
          <p:cNvPr id="11" name="图片 10" descr="科学 3"/>
          <p:cNvPicPr>
            <a:picLocks noChangeAspect="1"/>
          </p:cNvPicPr>
          <p:nvPr>
            <p:custDataLst>
              <p:tags r:id="rId1"/>
            </p:custDataLst>
          </p:nvPr>
        </p:nvPicPr>
        <p:blipFill>
          <a:blip r:embed="rId2"/>
          <a:stretch>
            <a:fillRect/>
          </a:stretch>
        </p:blipFill>
        <p:spPr>
          <a:xfrm>
            <a:off x="6944995" y="1067435"/>
            <a:ext cx="4340225" cy="4340225"/>
          </a:xfrm>
          <a:prstGeom prst="rect">
            <a:avLst/>
          </a:prstGeom>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cxnSp>
        <p:nvCxnSpPr>
          <p:cNvPr id="6" name="直接连接符 5"/>
          <p:cNvCxnSpPr/>
          <p:nvPr/>
        </p:nvCxnSpPr>
        <p:spPr>
          <a:xfrm flipV="1">
            <a:off x="172720" y="963930"/>
            <a:ext cx="11870690" cy="3810"/>
          </a:xfrm>
          <a:prstGeom prst="line">
            <a:avLst/>
          </a:prstGeom>
          <a:ln w="63500" cmpd="sng">
            <a:solidFill>
              <a:schemeClr val="accent1">
                <a:alpha val="69000"/>
              </a:schemeClr>
            </a:solidFill>
          </a:ln>
        </p:spPr>
        <p:style>
          <a:lnRef idx="1">
            <a:schemeClr val="accent1"/>
          </a:lnRef>
          <a:fillRef idx="0">
            <a:schemeClr val="accent1"/>
          </a:fillRef>
          <a:effectRef idx="0">
            <a:schemeClr val="accent1"/>
          </a:effectRef>
          <a:fontRef idx="minor">
            <a:schemeClr val="tx1"/>
          </a:fontRef>
        </p:style>
      </p:cxnSp>
      <p:sp>
        <p:nvSpPr>
          <p:cNvPr id="7" name="文本框 6"/>
          <p:cNvSpPr txBox="1"/>
          <p:nvPr/>
        </p:nvSpPr>
        <p:spPr>
          <a:xfrm>
            <a:off x="288925" y="167005"/>
            <a:ext cx="12192635" cy="768350"/>
          </a:xfrm>
          <a:prstGeom prst="rect">
            <a:avLst/>
          </a:prstGeom>
          <a:noFill/>
          <a:extLst>
            <a:ext uri="{909E8E84-426E-40DD-AFC4-6F175D3DCCD1}">
              <a14:hiddenFill xmlns:a14="http://schemas.microsoft.com/office/drawing/2010/main">
                <a:solidFill>
                  <a:schemeClr val="bg1"/>
                </a:solidFill>
              </a14:hiddenFill>
            </a:ext>
          </a:extLst>
        </p:spPr>
        <p:txBody>
          <a:bodyPr wrap="square" rtlCol="0">
            <a:spAutoFit/>
          </a:bodyPr>
          <a:p>
            <a:pPr algn="ctr"/>
            <a:r>
              <a:rPr lang="zh-CN" altLang="en-US" sz="4400"/>
              <a:t>作业</a:t>
            </a:r>
            <a:endParaRPr lang="zh-CN" altLang="en-US" sz="4400"/>
          </a:p>
        </p:txBody>
      </p:sp>
      <p:sp>
        <p:nvSpPr>
          <p:cNvPr id="2" name="文本框 1"/>
          <p:cNvSpPr txBox="1"/>
          <p:nvPr/>
        </p:nvSpPr>
        <p:spPr>
          <a:xfrm>
            <a:off x="172720" y="967740"/>
            <a:ext cx="11871325" cy="3236595"/>
          </a:xfrm>
          <a:prstGeom prst="rect">
            <a:avLst/>
          </a:prstGeom>
          <a:noFill/>
        </p:spPr>
        <p:txBody>
          <a:bodyPr wrap="square" rtlCol="0" anchor="t">
            <a:spAutoFit/>
          </a:bodyPr>
          <a:p>
            <a:pPr lvl="0" algn="just">
              <a:lnSpc>
                <a:spcPct val="130000"/>
              </a:lnSpc>
              <a:buNone/>
            </a:pPr>
            <a:endParaRPr lang="zh-CN" altLang="en-US" sz="2800" dirty="0"/>
          </a:p>
          <a:p>
            <a:pPr lvl="0" fontAlgn="auto">
              <a:lnSpc>
                <a:spcPct val="150000"/>
              </a:lnSpc>
            </a:pPr>
            <a:r>
              <a:rPr lang="zh-CN" altLang="en-US" sz="2800" dirty="0">
                <a:sym typeface="+mn-ea"/>
              </a:rPr>
              <a:t>作业检查时间截止到下次上课前一天的中午12点，过期不候。</a:t>
            </a:r>
            <a:endParaRPr lang="zh-CN" altLang="en-US" sz="2800" dirty="0">
              <a:sym typeface="+mn-ea"/>
            </a:endParaRPr>
          </a:p>
          <a:p>
            <a:pPr lvl="0" fontAlgn="auto">
              <a:lnSpc>
                <a:spcPct val="150000"/>
              </a:lnSpc>
            </a:pPr>
            <a:r>
              <a:rPr lang="zh-CN" altLang="en-US" sz="2800" dirty="0">
                <a:sym typeface="+mn-ea"/>
              </a:rPr>
              <a:t>1.查阅资料，总结建构主义理论（学习和教学）</a:t>
            </a:r>
            <a:r>
              <a:rPr lang="en-US" altLang="zh-CN" sz="2800" dirty="0">
                <a:sym typeface="+mn-ea"/>
              </a:rPr>
              <a:t>500</a:t>
            </a:r>
            <a:r>
              <a:rPr lang="zh-CN" altLang="en-US" sz="2800" dirty="0">
                <a:sym typeface="+mn-ea"/>
              </a:rPr>
              <a:t>字左右。</a:t>
            </a:r>
            <a:endParaRPr lang="zh-CN" altLang="en-US" sz="2800" dirty="0">
              <a:sym typeface="+mn-ea"/>
            </a:endParaRPr>
          </a:p>
          <a:p>
            <a:pPr lvl="0" fontAlgn="auto">
              <a:lnSpc>
                <a:spcPct val="150000"/>
              </a:lnSpc>
            </a:pPr>
            <a:r>
              <a:rPr lang="zh-CN" altLang="en-US" sz="2800" dirty="0">
                <a:sym typeface="+mn-ea"/>
              </a:rPr>
              <a:t>2.查阅资料，寻找学前</a:t>
            </a:r>
            <a:r>
              <a:rPr lang="zh-CN" altLang="en-US" sz="2800" dirty="0">
                <a:solidFill>
                  <a:srgbClr val="FF0000"/>
                </a:solidFill>
                <a:sym typeface="+mn-ea"/>
              </a:rPr>
              <a:t>小中大班</a:t>
            </a:r>
            <a:r>
              <a:rPr lang="zh-CN" altLang="en-US" sz="2800" dirty="0">
                <a:sym typeface="+mn-ea"/>
              </a:rPr>
              <a:t>三个年龄段学习科学的特点。</a:t>
            </a:r>
            <a:endParaRPr lang="zh-CN" altLang="en-US" sz="2800" dirty="0">
              <a:sym typeface="+mn-ea"/>
            </a:endParaRPr>
          </a:p>
          <a:p>
            <a:pPr lvl="0" fontAlgn="auto">
              <a:lnSpc>
                <a:spcPct val="150000"/>
              </a:lnSpc>
            </a:pPr>
            <a:r>
              <a:rPr lang="en-US" altLang="zh-CN" sz="2800" dirty="0">
                <a:sym typeface="+mn-ea"/>
              </a:rPr>
              <a:t>3.</a:t>
            </a:r>
            <a:r>
              <a:rPr lang="zh-CN" altLang="en-US" sz="2800" dirty="0">
                <a:sym typeface="+mn-ea"/>
              </a:rPr>
              <a:t>背过学前儿童科学教育的目的和内容，下次检查。</a:t>
            </a:r>
            <a:endParaRPr lang="zh-CN" altLang="en-US" sz="2800" dirty="0">
              <a:sym typeface="+mn-ea"/>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3"/>
          <p:cNvSpPr>
            <a:spLocks noGrp="1"/>
          </p:cNvSpPr>
          <p:nvPr>
            <p:ph type="title"/>
          </p:nvPr>
        </p:nvSpPr>
        <p:spPr>
          <a:xfrm>
            <a:off x="-60325" y="181610"/>
            <a:ext cx="12313285" cy="765175"/>
          </a:xfrm>
        </p:spPr>
        <p:txBody>
          <a:bodyPr/>
          <a:lstStyle/>
          <a:p>
            <a:pPr algn="ctr"/>
            <a:r>
              <a:rPr lang="zh-CN" altLang="en-US">
                <a:sym typeface="+mn-ea"/>
              </a:rPr>
              <a:t>科学教育含义、</a:t>
            </a:r>
            <a:r>
              <a:rPr lang="zh-CN" altLang="en-US">
                <a:sym typeface="+mn-ea"/>
              </a:rPr>
              <a:t>学前儿童科学教育</a:t>
            </a:r>
            <a:r>
              <a:rPr lang="zh-CN" altLang="en-US">
                <a:sym typeface="+mn-ea"/>
              </a:rPr>
              <a:t>含义</a:t>
            </a:r>
            <a:endParaRPr lang="zh-CN" altLang="en-US" dirty="0"/>
          </a:p>
        </p:txBody>
      </p:sp>
      <p:sp>
        <p:nvSpPr>
          <p:cNvPr id="19" name="任意多边形 10"/>
          <p:cNvSpPr/>
          <p:nvPr/>
        </p:nvSpPr>
        <p:spPr>
          <a:xfrm>
            <a:off x="1124806" y="3273727"/>
            <a:ext cx="1311707" cy="2988387"/>
          </a:xfrm>
          <a:custGeom>
            <a:avLst/>
            <a:gdLst>
              <a:gd name="connsiteX0" fmla="*/ 0 w 879400"/>
              <a:gd name="connsiteY0" fmla="*/ 0 h 2003487"/>
              <a:gd name="connsiteX1" fmla="*/ 26376 w 879400"/>
              <a:gd name="connsiteY1" fmla="*/ 0 h 2003487"/>
              <a:gd name="connsiteX2" fmla="*/ 26376 w 879400"/>
              <a:gd name="connsiteY2" fmla="*/ 1125415 h 2003487"/>
              <a:gd name="connsiteX3" fmla="*/ 26064 w 879400"/>
              <a:gd name="connsiteY3" fmla="*/ 1125415 h 2003487"/>
              <a:gd name="connsiteX4" fmla="*/ 29875 w 879400"/>
              <a:gd name="connsiteY4" fmla="*/ 1200872 h 2003487"/>
              <a:gd name="connsiteX5" fmla="*/ 809241 w 879400"/>
              <a:gd name="connsiteY5" fmla="*/ 1975307 h 2003487"/>
              <a:gd name="connsiteX6" fmla="*/ 879400 w 879400"/>
              <a:gd name="connsiteY6" fmla="*/ 1978629 h 2003487"/>
              <a:gd name="connsiteX7" fmla="*/ 868002 w 879400"/>
              <a:gd name="connsiteY7" fmla="*/ 2003487 h 2003487"/>
              <a:gd name="connsiteX8" fmla="*/ 806805 w 879400"/>
              <a:gd name="connsiteY8" fmla="*/ 2000590 h 2003487"/>
              <a:gd name="connsiteX9" fmla="*/ 4608 w 879400"/>
              <a:gd name="connsiteY9" fmla="*/ 1203469 h 2003487"/>
              <a:gd name="connsiteX10" fmla="*/ 666 w 879400"/>
              <a:gd name="connsiteY10" fmla="*/ 1125415 h 2003487"/>
              <a:gd name="connsiteX11" fmla="*/ 0 w 879400"/>
              <a:gd name="connsiteY11" fmla="*/ 1125415 h 2003487"/>
              <a:gd name="connsiteX12" fmla="*/ 0 w 879400"/>
              <a:gd name="connsiteY12" fmla="*/ 1112224 h 20034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79400" h="2003487">
                <a:moveTo>
                  <a:pt x="0" y="0"/>
                </a:moveTo>
                <a:lnTo>
                  <a:pt x="26376" y="0"/>
                </a:lnTo>
                <a:lnTo>
                  <a:pt x="26376" y="1125415"/>
                </a:lnTo>
                <a:lnTo>
                  <a:pt x="26064" y="1125415"/>
                </a:lnTo>
                <a:lnTo>
                  <a:pt x="29875" y="1200872"/>
                </a:lnTo>
                <a:cubicBezTo>
                  <a:pt x="71500" y="1610747"/>
                  <a:pt x="398620" y="1936224"/>
                  <a:pt x="809241" y="1975307"/>
                </a:cubicBezTo>
                <a:lnTo>
                  <a:pt x="879400" y="1978629"/>
                </a:lnTo>
                <a:lnTo>
                  <a:pt x="868002" y="2003487"/>
                </a:lnTo>
                <a:lnTo>
                  <a:pt x="806805" y="2000590"/>
                </a:lnTo>
                <a:cubicBezTo>
                  <a:pt x="384155" y="1960361"/>
                  <a:pt x="47453" y="1625351"/>
                  <a:pt x="4608" y="1203469"/>
                </a:cubicBezTo>
                <a:lnTo>
                  <a:pt x="666" y="1125415"/>
                </a:lnTo>
                <a:lnTo>
                  <a:pt x="0" y="1125415"/>
                </a:lnTo>
                <a:lnTo>
                  <a:pt x="0" y="1112224"/>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椭圆 19"/>
          <p:cNvSpPr/>
          <p:nvPr/>
        </p:nvSpPr>
        <p:spPr>
          <a:xfrm>
            <a:off x="880346" y="2675436"/>
            <a:ext cx="541375" cy="5413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rgbClr val="FEFFFF"/>
                </a:solidFill>
              </a:rPr>
              <a:t>A</a:t>
            </a:r>
            <a:endParaRPr lang="zh-CN" altLang="en-US" dirty="0">
              <a:solidFill>
                <a:srgbClr val="FEFFFF"/>
              </a:solidFill>
            </a:endParaRPr>
          </a:p>
        </p:txBody>
      </p:sp>
      <p:sp>
        <p:nvSpPr>
          <p:cNvPr id="24" name="椭圆 23"/>
          <p:cNvSpPr/>
          <p:nvPr/>
        </p:nvSpPr>
        <p:spPr>
          <a:xfrm>
            <a:off x="1446644" y="4069628"/>
            <a:ext cx="1979736" cy="1979736"/>
          </a:xfrm>
          <a:prstGeom prst="ellipse">
            <a:avLst/>
          </a:prstGeom>
          <a:ln w="57150">
            <a:solidFill>
              <a:srgbClr val="FFFFFF"/>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b="1"/>
              <a:t>教育</a:t>
            </a:r>
            <a:endParaRPr lang="zh-CN" altLang="en-US" sz="2800" b="1"/>
          </a:p>
          <a:p>
            <a:pPr algn="ctr"/>
            <a:r>
              <a:rPr lang="zh-CN" altLang="en-US" sz="2800" b="1">
                <a:solidFill>
                  <a:srgbClr val="FF0000"/>
                </a:solidFill>
              </a:rPr>
              <a:t>目标</a:t>
            </a:r>
            <a:endParaRPr lang="zh-CN" altLang="en-US" sz="2800" b="1">
              <a:solidFill>
                <a:srgbClr val="FF0000"/>
              </a:solidFill>
            </a:endParaRPr>
          </a:p>
        </p:txBody>
      </p:sp>
      <p:sp>
        <p:nvSpPr>
          <p:cNvPr id="28" name="矩形 27"/>
          <p:cNvSpPr/>
          <p:nvPr/>
        </p:nvSpPr>
        <p:spPr>
          <a:xfrm>
            <a:off x="1672590" y="2175510"/>
            <a:ext cx="2517140" cy="189420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l"/>
            <a:r>
              <a:rPr lang="zh-CN" altLang="en-US" sz="2800" dirty="0">
                <a:solidFill>
                  <a:schemeClr val="tx1"/>
                </a:solidFill>
                <a:latin typeface="+mj-ea"/>
                <a:ea typeface="+mj-ea"/>
                <a:sym typeface="+mn-ea"/>
              </a:rPr>
              <a:t>知识技能？</a:t>
            </a:r>
            <a:endParaRPr lang="zh-CN" altLang="en-US" sz="2800" dirty="0">
              <a:solidFill>
                <a:schemeClr val="tx1"/>
              </a:solidFill>
              <a:latin typeface="+mj-ea"/>
              <a:ea typeface="+mj-ea"/>
              <a:sym typeface="+mn-ea"/>
            </a:endParaRPr>
          </a:p>
          <a:p>
            <a:pPr algn="l"/>
            <a:r>
              <a:rPr lang="zh-CN" altLang="en-US" sz="2800" dirty="0">
                <a:solidFill>
                  <a:schemeClr val="tx1"/>
                </a:solidFill>
                <a:latin typeface="+mj-ea"/>
                <a:ea typeface="+mj-ea"/>
                <a:sym typeface="+mn-ea"/>
              </a:rPr>
              <a:t>科学素养？</a:t>
            </a:r>
            <a:endParaRPr lang="zh-CN" altLang="en-US" sz="2800" dirty="0">
              <a:solidFill>
                <a:schemeClr val="tx1"/>
              </a:solidFill>
              <a:latin typeface="+mj-ea"/>
              <a:ea typeface="+mj-ea"/>
              <a:sym typeface="+mn-ea"/>
            </a:endParaRPr>
          </a:p>
        </p:txBody>
      </p:sp>
      <p:sp>
        <p:nvSpPr>
          <p:cNvPr id="30" name="任意多边形 10"/>
          <p:cNvSpPr/>
          <p:nvPr/>
        </p:nvSpPr>
        <p:spPr>
          <a:xfrm>
            <a:off x="4685632" y="3273727"/>
            <a:ext cx="1311707" cy="2988387"/>
          </a:xfrm>
          <a:custGeom>
            <a:avLst/>
            <a:gdLst>
              <a:gd name="connsiteX0" fmla="*/ 0 w 879400"/>
              <a:gd name="connsiteY0" fmla="*/ 0 h 2003487"/>
              <a:gd name="connsiteX1" fmla="*/ 26376 w 879400"/>
              <a:gd name="connsiteY1" fmla="*/ 0 h 2003487"/>
              <a:gd name="connsiteX2" fmla="*/ 26376 w 879400"/>
              <a:gd name="connsiteY2" fmla="*/ 1125415 h 2003487"/>
              <a:gd name="connsiteX3" fmla="*/ 26064 w 879400"/>
              <a:gd name="connsiteY3" fmla="*/ 1125415 h 2003487"/>
              <a:gd name="connsiteX4" fmla="*/ 29875 w 879400"/>
              <a:gd name="connsiteY4" fmla="*/ 1200872 h 2003487"/>
              <a:gd name="connsiteX5" fmla="*/ 809241 w 879400"/>
              <a:gd name="connsiteY5" fmla="*/ 1975307 h 2003487"/>
              <a:gd name="connsiteX6" fmla="*/ 879400 w 879400"/>
              <a:gd name="connsiteY6" fmla="*/ 1978629 h 2003487"/>
              <a:gd name="connsiteX7" fmla="*/ 868002 w 879400"/>
              <a:gd name="connsiteY7" fmla="*/ 2003487 h 2003487"/>
              <a:gd name="connsiteX8" fmla="*/ 806805 w 879400"/>
              <a:gd name="connsiteY8" fmla="*/ 2000590 h 2003487"/>
              <a:gd name="connsiteX9" fmla="*/ 4608 w 879400"/>
              <a:gd name="connsiteY9" fmla="*/ 1203469 h 2003487"/>
              <a:gd name="connsiteX10" fmla="*/ 666 w 879400"/>
              <a:gd name="connsiteY10" fmla="*/ 1125415 h 2003487"/>
              <a:gd name="connsiteX11" fmla="*/ 0 w 879400"/>
              <a:gd name="connsiteY11" fmla="*/ 1125415 h 2003487"/>
              <a:gd name="connsiteX12" fmla="*/ 0 w 879400"/>
              <a:gd name="connsiteY12" fmla="*/ 1112224 h 20034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79400" h="2003487">
                <a:moveTo>
                  <a:pt x="0" y="0"/>
                </a:moveTo>
                <a:lnTo>
                  <a:pt x="26376" y="0"/>
                </a:lnTo>
                <a:lnTo>
                  <a:pt x="26376" y="1125415"/>
                </a:lnTo>
                <a:lnTo>
                  <a:pt x="26064" y="1125415"/>
                </a:lnTo>
                <a:lnTo>
                  <a:pt x="29875" y="1200872"/>
                </a:lnTo>
                <a:cubicBezTo>
                  <a:pt x="71500" y="1610747"/>
                  <a:pt x="398620" y="1936224"/>
                  <a:pt x="809241" y="1975307"/>
                </a:cubicBezTo>
                <a:lnTo>
                  <a:pt x="879400" y="1978629"/>
                </a:lnTo>
                <a:lnTo>
                  <a:pt x="868002" y="2003487"/>
                </a:lnTo>
                <a:lnTo>
                  <a:pt x="806805" y="2000590"/>
                </a:lnTo>
                <a:cubicBezTo>
                  <a:pt x="384155" y="1960361"/>
                  <a:pt x="47453" y="1625351"/>
                  <a:pt x="4608" y="1203469"/>
                </a:cubicBezTo>
                <a:lnTo>
                  <a:pt x="666" y="1125415"/>
                </a:lnTo>
                <a:lnTo>
                  <a:pt x="0" y="1125415"/>
                </a:lnTo>
                <a:lnTo>
                  <a:pt x="0" y="1112224"/>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椭圆 30"/>
          <p:cNvSpPr/>
          <p:nvPr/>
        </p:nvSpPr>
        <p:spPr>
          <a:xfrm>
            <a:off x="4441172" y="2675436"/>
            <a:ext cx="541375" cy="5413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rgbClr val="FEFFFF"/>
                </a:solidFill>
              </a:rPr>
              <a:t>B</a:t>
            </a:r>
            <a:endParaRPr lang="zh-CN" altLang="en-US" dirty="0">
              <a:solidFill>
                <a:srgbClr val="FEFFFF"/>
              </a:solidFill>
            </a:endParaRPr>
          </a:p>
        </p:txBody>
      </p:sp>
      <p:sp>
        <p:nvSpPr>
          <p:cNvPr id="32" name="椭圆 31"/>
          <p:cNvSpPr/>
          <p:nvPr/>
        </p:nvSpPr>
        <p:spPr>
          <a:xfrm>
            <a:off x="5007470" y="4069628"/>
            <a:ext cx="1979736" cy="1979736"/>
          </a:xfrm>
          <a:prstGeom prst="ellipse">
            <a:avLst/>
          </a:prstGeom>
          <a:ln w="57150">
            <a:solidFill>
              <a:srgbClr val="FFFFFF"/>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ClrTx/>
              <a:buSzTx/>
              <a:buNone/>
            </a:pPr>
            <a:r>
              <a:rPr lang="zh-CN" altLang="en-US" sz="2800" b="1"/>
              <a:t>教育</a:t>
            </a:r>
            <a:endParaRPr lang="zh-CN" altLang="en-US" sz="2800" b="1"/>
          </a:p>
          <a:p>
            <a:pPr algn="ctr">
              <a:buClrTx/>
              <a:buSzTx/>
              <a:buNone/>
            </a:pPr>
            <a:r>
              <a:rPr lang="zh-CN" altLang="en-US" sz="2800" b="1">
                <a:solidFill>
                  <a:srgbClr val="FF0000"/>
                </a:solidFill>
              </a:rPr>
              <a:t>内容</a:t>
            </a:r>
            <a:endParaRPr lang="zh-CN" altLang="en-US" sz="2800" b="1">
              <a:solidFill>
                <a:srgbClr val="FF0000"/>
              </a:solidFill>
            </a:endParaRPr>
          </a:p>
        </p:txBody>
      </p:sp>
      <p:sp>
        <p:nvSpPr>
          <p:cNvPr id="33" name="矩形 32"/>
          <p:cNvSpPr/>
          <p:nvPr/>
        </p:nvSpPr>
        <p:spPr>
          <a:xfrm>
            <a:off x="5008245" y="2388235"/>
            <a:ext cx="2993390" cy="16814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l">
              <a:lnSpc>
                <a:spcPct val="100000"/>
              </a:lnSpc>
              <a:buClrTx/>
              <a:buSzTx/>
              <a:buNone/>
            </a:pPr>
            <a:r>
              <a:rPr lang="zh-CN" altLang="en-US" sz="2800" dirty="0">
                <a:solidFill>
                  <a:schemeClr val="tx1"/>
                </a:solidFill>
                <a:latin typeface="+mj-ea"/>
                <a:ea typeface="+mj-ea"/>
              </a:rPr>
              <a:t>科学知识的现代化？</a:t>
            </a:r>
            <a:endParaRPr lang="zh-CN" altLang="en-US" sz="2800" dirty="0">
              <a:solidFill>
                <a:schemeClr val="tx1"/>
              </a:solidFill>
              <a:latin typeface="+mj-ea"/>
              <a:ea typeface="+mj-ea"/>
            </a:endParaRPr>
          </a:p>
          <a:p>
            <a:pPr algn="l">
              <a:lnSpc>
                <a:spcPct val="100000"/>
              </a:lnSpc>
              <a:buClrTx/>
              <a:buSzTx/>
              <a:buNone/>
            </a:pPr>
            <a:r>
              <a:rPr lang="zh-CN" altLang="en-US" sz="2800" dirty="0">
                <a:solidFill>
                  <a:schemeClr val="tx1"/>
                </a:solidFill>
                <a:latin typeface="+mj-ea"/>
                <a:ea typeface="+mj-ea"/>
              </a:rPr>
              <a:t>现代科技与日常生活的结合？</a:t>
            </a:r>
            <a:endParaRPr lang="zh-CN" altLang="en-US" sz="2800" dirty="0">
              <a:solidFill>
                <a:schemeClr val="tx1"/>
              </a:solidFill>
              <a:latin typeface="+mj-ea"/>
              <a:ea typeface="+mj-ea"/>
            </a:endParaRPr>
          </a:p>
        </p:txBody>
      </p:sp>
      <p:sp>
        <p:nvSpPr>
          <p:cNvPr id="34" name="任意多边形 10"/>
          <p:cNvSpPr/>
          <p:nvPr/>
        </p:nvSpPr>
        <p:spPr>
          <a:xfrm>
            <a:off x="8246458" y="3273727"/>
            <a:ext cx="1311707" cy="2988387"/>
          </a:xfrm>
          <a:custGeom>
            <a:avLst/>
            <a:gdLst>
              <a:gd name="connsiteX0" fmla="*/ 0 w 879400"/>
              <a:gd name="connsiteY0" fmla="*/ 0 h 2003487"/>
              <a:gd name="connsiteX1" fmla="*/ 26376 w 879400"/>
              <a:gd name="connsiteY1" fmla="*/ 0 h 2003487"/>
              <a:gd name="connsiteX2" fmla="*/ 26376 w 879400"/>
              <a:gd name="connsiteY2" fmla="*/ 1125415 h 2003487"/>
              <a:gd name="connsiteX3" fmla="*/ 26064 w 879400"/>
              <a:gd name="connsiteY3" fmla="*/ 1125415 h 2003487"/>
              <a:gd name="connsiteX4" fmla="*/ 29875 w 879400"/>
              <a:gd name="connsiteY4" fmla="*/ 1200872 h 2003487"/>
              <a:gd name="connsiteX5" fmla="*/ 809241 w 879400"/>
              <a:gd name="connsiteY5" fmla="*/ 1975307 h 2003487"/>
              <a:gd name="connsiteX6" fmla="*/ 879400 w 879400"/>
              <a:gd name="connsiteY6" fmla="*/ 1978629 h 2003487"/>
              <a:gd name="connsiteX7" fmla="*/ 868002 w 879400"/>
              <a:gd name="connsiteY7" fmla="*/ 2003487 h 2003487"/>
              <a:gd name="connsiteX8" fmla="*/ 806805 w 879400"/>
              <a:gd name="connsiteY8" fmla="*/ 2000590 h 2003487"/>
              <a:gd name="connsiteX9" fmla="*/ 4608 w 879400"/>
              <a:gd name="connsiteY9" fmla="*/ 1203469 h 2003487"/>
              <a:gd name="connsiteX10" fmla="*/ 666 w 879400"/>
              <a:gd name="connsiteY10" fmla="*/ 1125415 h 2003487"/>
              <a:gd name="connsiteX11" fmla="*/ 0 w 879400"/>
              <a:gd name="connsiteY11" fmla="*/ 1125415 h 2003487"/>
              <a:gd name="connsiteX12" fmla="*/ 0 w 879400"/>
              <a:gd name="connsiteY12" fmla="*/ 1112224 h 20034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79400" h="2003487">
                <a:moveTo>
                  <a:pt x="0" y="0"/>
                </a:moveTo>
                <a:lnTo>
                  <a:pt x="26376" y="0"/>
                </a:lnTo>
                <a:lnTo>
                  <a:pt x="26376" y="1125415"/>
                </a:lnTo>
                <a:lnTo>
                  <a:pt x="26064" y="1125415"/>
                </a:lnTo>
                <a:lnTo>
                  <a:pt x="29875" y="1200872"/>
                </a:lnTo>
                <a:cubicBezTo>
                  <a:pt x="71500" y="1610747"/>
                  <a:pt x="398620" y="1936224"/>
                  <a:pt x="809241" y="1975307"/>
                </a:cubicBezTo>
                <a:lnTo>
                  <a:pt x="879400" y="1978629"/>
                </a:lnTo>
                <a:lnTo>
                  <a:pt x="868002" y="2003487"/>
                </a:lnTo>
                <a:lnTo>
                  <a:pt x="806805" y="2000590"/>
                </a:lnTo>
                <a:cubicBezTo>
                  <a:pt x="384155" y="1960361"/>
                  <a:pt x="47453" y="1625351"/>
                  <a:pt x="4608" y="1203469"/>
                </a:cubicBezTo>
                <a:lnTo>
                  <a:pt x="666" y="1125415"/>
                </a:lnTo>
                <a:lnTo>
                  <a:pt x="0" y="1125415"/>
                </a:lnTo>
                <a:lnTo>
                  <a:pt x="0" y="1112224"/>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 name="椭圆 34"/>
          <p:cNvSpPr/>
          <p:nvPr/>
        </p:nvSpPr>
        <p:spPr>
          <a:xfrm>
            <a:off x="8001998" y="2675436"/>
            <a:ext cx="541375" cy="5413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rgbClr val="FEFFFF"/>
                </a:solidFill>
              </a:rPr>
              <a:t>C</a:t>
            </a:r>
            <a:endParaRPr lang="en-US" altLang="zh-CN" dirty="0">
              <a:solidFill>
                <a:srgbClr val="FEFFFF"/>
              </a:solidFill>
            </a:endParaRPr>
          </a:p>
        </p:txBody>
      </p:sp>
      <p:sp>
        <p:nvSpPr>
          <p:cNvPr id="36" name="椭圆 35"/>
          <p:cNvSpPr/>
          <p:nvPr/>
        </p:nvSpPr>
        <p:spPr>
          <a:xfrm>
            <a:off x="8568296" y="4069628"/>
            <a:ext cx="1979736" cy="1979736"/>
          </a:xfrm>
          <a:prstGeom prst="ellipse">
            <a:avLst/>
          </a:prstGeom>
          <a:ln w="57150">
            <a:solidFill>
              <a:srgbClr val="FFFFFF"/>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ClrTx/>
              <a:buSzTx/>
              <a:buFontTx/>
            </a:pPr>
            <a:r>
              <a:rPr lang="zh-CN" altLang="en-US" sz="2800" b="1"/>
              <a:t>教学</a:t>
            </a:r>
            <a:endParaRPr lang="zh-CN" altLang="en-US" sz="2800" b="1"/>
          </a:p>
          <a:p>
            <a:pPr algn="ctr">
              <a:buClrTx/>
              <a:buSzTx/>
              <a:buFontTx/>
            </a:pPr>
            <a:r>
              <a:rPr lang="zh-CN" altLang="en-US" sz="2800" b="1">
                <a:solidFill>
                  <a:srgbClr val="FF0000"/>
                </a:solidFill>
              </a:rPr>
              <a:t>过程</a:t>
            </a:r>
            <a:endParaRPr lang="zh-CN" altLang="en-US" sz="2800" b="1">
              <a:solidFill>
                <a:srgbClr val="FF0000"/>
              </a:solidFill>
            </a:endParaRPr>
          </a:p>
        </p:txBody>
      </p:sp>
      <p:sp>
        <p:nvSpPr>
          <p:cNvPr id="37" name="矩形 36"/>
          <p:cNvSpPr/>
          <p:nvPr/>
        </p:nvSpPr>
        <p:spPr>
          <a:xfrm>
            <a:off x="8794750" y="1894205"/>
            <a:ext cx="2682875" cy="21755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l">
              <a:lnSpc>
                <a:spcPct val="150000"/>
              </a:lnSpc>
              <a:buClrTx/>
              <a:buSzTx/>
              <a:buNone/>
            </a:pPr>
            <a:r>
              <a:rPr lang="zh-CN" altLang="en-US" sz="2800" dirty="0">
                <a:solidFill>
                  <a:schemeClr val="tx1"/>
                </a:solidFill>
                <a:latin typeface="+mj-ea"/>
                <a:ea typeface="+mj-ea"/>
              </a:rPr>
              <a:t>教师为中心？</a:t>
            </a:r>
            <a:endParaRPr lang="zh-CN" altLang="en-US" sz="2800" dirty="0">
              <a:solidFill>
                <a:schemeClr val="tx1"/>
              </a:solidFill>
              <a:latin typeface="+mj-ea"/>
              <a:ea typeface="+mj-ea"/>
            </a:endParaRPr>
          </a:p>
          <a:p>
            <a:pPr algn="l">
              <a:lnSpc>
                <a:spcPct val="150000"/>
              </a:lnSpc>
              <a:buClrTx/>
              <a:buSzTx/>
              <a:buNone/>
            </a:pPr>
            <a:r>
              <a:rPr lang="zh-CN" altLang="en-US" sz="2800" dirty="0">
                <a:solidFill>
                  <a:schemeClr val="tx1"/>
                </a:solidFill>
                <a:latin typeface="+mj-ea"/>
                <a:ea typeface="+mj-ea"/>
              </a:rPr>
              <a:t>学生为中心？</a:t>
            </a:r>
            <a:endParaRPr lang="zh-CN" altLang="en-US" sz="2800" dirty="0">
              <a:solidFill>
                <a:schemeClr val="tx1"/>
              </a:solidFill>
              <a:latin typeface="+mj-ea"/>
              <a:ea typeface="+mj-ea"/>
            </a:endParaRPr>
          </a:p>
        </p:txBody>
      </p:sp>
      <p:sp>
        <p:nvSpPr>
          <p:cNvPr id="2" name="矩形 1"/>
          <p:cNvSpPr/>
          <p:nvPr/>
        </p:nvSpPr>
        <p:spPr>
          <a:xfrm>
            <a:off x="2273935" y="1391920"/>
            <a:ext cx="8337550" cy="99631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3200"/>
              <a:t>作业：它们的关注点</a:t>
            </a:r>
            <a:endParaRPr lang="zh-CN" altLang="en-US" sz="3200"/>
          </a:p>
        </p:txBody>
      </p:sp>
      <p:cxnSp>
        <p:nvCxnSpPr>
          <p:cNvPr id="3" name="直接连接符 2"/>
          <p:cNvCxnSpPr/>
          <p:nvPr/>
        </p:nvCxnSpPr>
        <p:spPr>
          <a:xfrm flipV="1">
            <a:off x="172720" y="963930"/>
            <a:ext cx="11870690" cy="3810"/>
          </a:xfrm>
          <a:prstGeom prst="line">
            <a:avLst/>
          </a:prstGeom>
          <a:ln w="63500" cmpd="sng">
            <a:solidFill>
              <a:schemeClr val="accent1">
                <a:alpha val="69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8">
                                            <p:txEl>
                                              <p:pRg st="0" end="0"/>
                                            </p:txEl>
                                          </p:spTgt>
                                        </p:tgtEl>
                                        <p:attrNameLst>
                                          <p:attrName>style.visibility</p:attrName>
                                        </p:attrNameLst>
                                      </p:cBhvr>
                                      <p:to>
                                        <p:strVal val="visible"/>
                                      </p:to>
                                    </p:set>
                                    <p:animEffect transition="in" filter="wipe(down)">
                                      <p:cBhvr>
                                        <p:cTn id="7" dur="500"/>
                                        <p:tgtEl>
                                          <p:spTgt spid="2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28">
                                            <p:txEl>
                                              <p:pRg st="1" end="1"/>
                                            </p:txEl>
                                          </p:spTgt>
                                        </p:tgtEl>
                                        <p:attrNameLst>
                                          <p:attrName>style.visibility</p:attrName>
                                        </p:attrNameLst>
                                      </p:cBhvr>
                                      <p:to>
                                        <p:strVal val="visible"/>
                                      </p:to>
                                    </p:set>
                                    <p:animEffect transition="in" filter="wipe(down)">
                                      <p:cBhvr>
                                        <p:cTn id="12" dur="500"/>
                                        <p:tgtEl>
                                          <p:spTgt spid="28">
                                            <p:txEl>
                                              <p:pRg st="1" end="1"/>
                                            </p:txEl>
                                          </p:spTgt>
                                        </p:tgtEl>
                                      </p:cBhvr>
                                    </p:animEffect>
                                  </p:childTnLst>
                                </p:cTn>
                              </p:par>
                              <p:par>
                                <p:cTn id="13" presetID="22" presetClass="entr" presetSubtype="4" fill="hold" nodeType="withEffect">
                                  <p:stCondLst>
                                    <p:cond delay="0"/>
                                  </p:stCondLst>
                                  <p:childTnLst>
                                    <p:set>
                                      <p:cBhvr>
                                        <p:cTn id="14" dur="1" fill="hold">
                                          <p:stCondLst>
                                            <p:cond delay="0"/>
                                          </p:stCondLst>
                                        </p:cTn>
                                        <p:tgtEl>
                                          <p:spTgt spid="33">
                                            <p:txEl>
                                              <p:pRg st="0" end="0"/>
                                            </p:txEl>
                                          </p:spTgt>
                                        </p:tgtEl>
                                        <p:attrNameLst>
                                          <p:attrName>style.visibility</p:attrName>
                                        </p:attrNameLst>
                                      </p:cBhvr>
                                      <p:to>
                                        <p:strVal val="visible"/>
                                      </p:to>
                                    </p:set>
                                    <p:animEffect transition="in" filter="wipe(down)">
                                      <p:cBhvr>
                                        <p:cTn id="15" dur="500"/>
                                        <p:tgtEl>
                                          <p:spTgt spid="33">
                                            <p:txEl>
                                              <p:pRg st="0" end="0"/>
                                            </p:txEl>
                                          </p:spTgt>
                                        </p:tgtEl>
                                      </p:cBhvr>
                                    </p:animEffect>
                                  </p:childTnLst>
                                </p:cTn>
                              </p:par>
                              <p:par>
                                <p:cTn id="16" presetID="22" presetClass="entr" presetSubtype="4" fill="hold" nodeType="withEffect">
                                  <p:stCondLst>
                                    <p:cond delay="0"/>
                                  </p:stCondLst>
                                  <p:childTnLst>
                                    <p:set>
                                      <p:cBhvr>
                                        <p:cTn id="17" dur="1" fill="hold">
                                          <p:stCondLst>
                                            <p:cond delay="0"/>
                                          </p:stCondLst>
                                        </p:cTn>
                                        <p:tgtEl>
                                          <p:spTgt spid="33">
                                            <p:txEl>
                                              <p:pRg st="1" end="1"/>
                                            </p:txEl>
                                          </p:spTgt>
                                        </p:tgtEl>
                                        <p:attrNameLst>
                                          <p:attrName>style.visibility</p:attrName>
                                        </p:attrNameLst>
                                      </p:cBhvr>
                                      <p:to>
                                        <p:strVal val="visible"/>
                                      </p:to>
                                    </p:set>
                                    <p:animEffect transition="in" filter="wipe(down)">
                                      <p:cBhvr>
                                        <p:cTn id="18" dur="500"/>
                                        <p:tgtEl>
                                          <p:spTgt spid="33">
                                            <p:txEl>
                                              <p:pRg st="1" end="1"/>
                                            </p:txEl>
                                          </p:spTgt>
                                        </p:tgtEl>
                                      </p:cBhvr>
                                    </p:animEffect>
                                  </p:childTnLst>
                                </p:cTn>
                              </p:par>
                              <p:par>
                                <p:cTn id="19" presetID="22" presetClass="entr" presetSubtype="4" fill="hold" nodeType="withEffect">
                                  <p:stCondLst>
                                    <p:cond delay="0"/>
                                  </p:stCondLst>
                                  <p:childTnLst>
                                    <p:set>
                                      <p:cBhvr>
                                        <p:cTn id="20" dur="1" fill="hold">
                                          <p:stCondLst>
                                            <p:cond delay="0"/>
                                          </p:stCondLst>
                                        </p:cTn>
                                        <p:tgtEl>
                                          <p:spTgt spid="37">
                                            <p:txEl>
                                              <p:pRg st="0" end="0"/>
                                            </p:txEl>
                                          </p:spTgt>
                                        </p:tgtEl>
                                        <p:attrNameLst>
                                          <p:attrName>style.visibility</p:attrName>
                                        </p:attrNameLst>
                                      </p:cBhvr>
                                      <p:to>
                                        <p:strVal val="visible"/>
                                      </p:to>
                                    </p:set>
                                    <p:animEffect transition="in" filter="wipe(down)">
                                      <p:cBhvr>
                                        <p:cTn id="21" dur="500"/>
                                        <p:tgtEl>
                                          <p:spTgt spid="37">
                                            <p:txEl>
                                              <p:pRg st="0" end="0"/>
                                            </p:txEl>
                                          </p:spTgt>
                                        </p:tgtEl>
                                      </p:cBhvr>
                                    </p:animEffect>
                                  </p:childTnLst>
                                </p:cTn>
                              </p:par>
                              <p:par>
                                <p:cTn id="22" presetID="22" presetClass="entr" presetSubtype="4" fill="hold" nodeType="withEffect">
                                  <p:stCondLst>
                                    <p:cond delay="0"/>
                                  </p:stCondLst>
                                  <p:childTnLst>
                                    <p:set>
                                      <p:cBhvr>
                                        <p:cTn id="23" dur="1" fill="hold">
                                          <p:stCondLst>
                                            <p:cond delay="0"/>
                                          </p:stCondLst>
                                        </p:cTn>
                                        <p:tgtEl>
                                          <p:spTgt spid="37">
                                            <p:txEl>
                                              <p:pRg st="1" end="1"/>
                                            </p:txEl>
                                          </p:spTgt>
                                        </p:tgtEl>
                                        <p:attrNameLst>
                                          <p:attrName>style.visibility</p:attrName>
                                        </p:attrNameLst>
                                      </p:cBhvr>
                                      <p:to>
                                        <p:strVal val="visible"/>
                                      </p:to>
                                    </p:set>
                                    <p:animEffect transition="in" filter="wipe(down)">
                                      <p:cBhvr>
                                        <p:cTn id="24" dur="500"/>
                                        <p:tgtEl>
                                          <p:spTgt spid="3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3"/>
          <p:cNvSpPr>
            <a:spLocks noGrp="1"/>
          </p:cNvSpPr>
          <p:nvPr>
            <p:ph type="title"/>
          </p:nvPr>
        </p:nvSpPr>
        <p:spPr>
          <a:xfrm>
            <a:off x="-60325" y="181610"/>
            <a:ext cx="12313285" cy="765175"/>
          </a:xfrm>
        </p:spPr>
        <p:txBody>
          <a:bodyPr/>
          <a:lstStyle/>
          <a:p>
            <a:pPr algn="ctr"/>
            <a:r>
              <a:rPr lang="zh-CN" altLang="en-US" dirty="0"/>
              <a:t>概念思考</a:t>
            </a:r>
            <a:endParaRPr lang="zh-CN" altLang="en-US" dirty="0"/>
          </a:p>
        </p:txBody>
      </p:sp>
      <p:sp>
        <p:nvSpPr>
          <p:cNvPr id="19" name="任意多边形 10"/>
          <p:cNvSpPr/>
          <p:nvPr/>
        </p:nvSpPr>
        <p:spPr>
          <a:xfrm>
            <a:off x="1124806" y="3273727"/>
            <a:ext cx="1311707" cy="2988387"/>
          </a:xfrm>
          <a:custGeom>
            <a:avLst/>
            <a:gdLst>
              <a:gd name="connsiteX0" fmla="*/ 0 w 879400"/>
              <a:gd name="connsiteY0" fmla="*/ 0 h 2003487"/>
              <a:gd name="connsiteX1" fmla="*/ 26376 w 879400"/>
              <a:gd name="connsiteY1" fmla="*/ 0 h 2003487"/>
              <a:gd name="connsiteX2" fmla="*/ 26376 w 879400"/>
              <a:gd name="connsiteY2" fmla="*/ 1125415 h 2003487"/>
              <a:gd name="connsiteX3" fmla="*/ 26064 w 879400"/>
              <a:gd name="connsiteY3" fmla="*/ 1125415 h 2003487"/>
              <a:gd name="connsiteX4" fmla="*/ 29875 w 879400"/>
              <a:gd name="connsiteY4" fmla="*/ 1200872 h 2003487"/>
              <a:gd name="connsiteX5" fmla="*/ 809241 w 879400"/>
              <a:gd name="connsiteY5" fmla="*/ 1975307 h 2003487"/>
              <a:gd name="connsiteX6" fmla="*/ 879400 w 879400"/>
              <a:gd name="connsiteY6" fmla="*/ 1978629 h 2003487"/>
              <a:gd name="connsiteX7" fmla="*/ 868002 w 879400"/>
              <a:gd name="connsiteY7" fmla="*/ 2003487 h 2003487"/>
              <a:gd name="connsiteX8" fmla="*/ 806805 w 879400"/>
              <a:gd name="connsiteY8" fmla="*/ 2000590 h 2003487"/>
              <a:gd name="connsiteX9" fmla="*/ 4608 w 879400"/>
              <a:gd name="connsiteY9" fmla="*/ 1203469 h 2003487"/>
              <a:gd name="connsiteX10" fmla="*/ 666 w 879400"/>
              <a:gd name="connsiteY10" fmla="*/ 1125415 h 2003487"/>
              <a:gd name="connsiteX11" fmla="*/ 0 w 879400"/>
              <a:gd name="connsiteY11" fmla="*/ 1125415 h 2003487"/>
              <a:gd name="connsiteX12" fmla="*/ 0 w 879400"/>
              <a:gd name="connsiteY12" fmla="*/ 1112224 h 20034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79400" h="2003487">
                <a:moveTo>
                  <a:pt x="0" y="0"/>
                </a:moveTo>
                <a:lnTo>
                  <a:pt x="26376" y="0"/>
                </a:lnTo>
                <a:lnTo>
                  <a:pt x="26376" y="1125415"/>
                </a:lnTo>
                <a:lnTo>
                  <a:pt x="26064" y="1125415"/>
                </a:lnTo>
                <a:lnTo>
                  <a:pt x="29875" y="1200872"/>
                </a:lnTo>
                <a:cubicBezTo>
                  <a:pt x="71500" y="1610747"/>
                  <a:pt x="398620" y="1936224"/>
                  <a:pt x="809241" y="1975307"/>
                </a:cubicBezTo>
                <a:lnTo>
                  <a:pt x="879400" y="1978629"/>
                </a:lnTo>
                <a:lnTo>
                  <a:pt x="868002" y="2003487"/>
                </a:lnTo>
                <a:lnTo>
                  <a:pt x="806805" y="2000590"/>
                </a:lnTo>
                <a:cubicBezTo>
                  <a:pt x="384155" y="1960361"/>
                  <a:pt x="47453" y="1625351"/>
                  <a:pt x="4608" y="1203469"/>
                </a:cubicBezTo>
                <a:lnTo>
                  <a:pt x="666" y="1125415"/>
                </a:lnTo>
                <a:lnTo>
                  <a:pt x="0" y="1125415"/>
                </a:lnTo>
                <a:lnTo>
                  <a:pt x="0" y="1112224"/>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椭圆 19"/>
          <p:cNvSpPr/>
          <p:nvPr/>
        </p:nvSpPr>
        <p:spPr>
          <a:xfrm>
            <a:off x="880346" y="2675436"/>
            <a:ext cx="541375" cy="5413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rgbClr val="FEFFFF"/>
                </a:solidFill>
              </a:rPr>
              <a:t>A</a:t>
            </a:r>
            <a:endParaRPr lang="zh-CN" altLang="en-US" dirty="0">
              <a:solidFill>
                <a:srgbClr val="FEFFFF"/>
              </a:solidFill>
            </a:endParaRPr>
          </a:p>
        </p:txBody>
      </p:sp>
      <p:sp>
        <p:nvSpPr>
          <p:cNvPr id="24" name="椭圆 23"/>
          <p:cNvSpPr/>
          <p:nvPr/>
        </p:nvSpPr>
        <p:spPr>
          <a:xfrm>
            <a:off x="1446644" y="4069628"/>
            <a:ext cx="1979736" cy="1979736"/>
          </a:xfrm>
          <a:prstGeom prst="ellipse">
            <a:avLst/>
          </a:prstGeom>
          <a:ln w="57150">
            <a:solidFill>
              <a:srgbClr val="FFFFFF"/>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矩形 27"/>
          <p:cNvSpPr/>
          <p:nvPr/>
        </p:nvSpPr>
        <p:spPr>
          <a:xfrm>
            <a:off x="1445895" y="2388235"/>
            <a:ext cx="2995295" cy="16814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l" fontAlgn="auto">
              <a:lnSpc>
                <a:spcPct val="100000"/>
              </a:lnSpc>
            </a:pPr>
            <a:r>
              <a:rPr lang="zh-CN" altLang="en-US" sz="2800" dirty="0">
                <a:solidFill>
                  <a:schemeClr val="tx1"/>
                </a:solidFill>
                <a:latin typeface="+mn-ea"/>
                <a:cs typeface="+mj-ea"/>
              </a:rPr>
              <a:t>教育内容？</a:t>
            </a:r>
            <a:endParaRPr lang="zh-CN" altLang="en-US" sz="2800" dirty="0">
              <a:solidFill>
                <a:schemeClr val="tx1"/>
              </a:solidFill>
              <a:latin typeface="+mn-ea"/>
              <a:cs typeface="+mj-ea"/>
            </a:endParaRPr>
          </a:p>
        </p:txBody>
      </p:sp>
      <p:sp>
        <p:nvSpPr>
          <p:cNvPr id="30" name="任意多边形 10"/>
          <p:cNvSpPr/>
          <p:nvPr/>
        </p:nvSpPr>
        <p:spPr>
          <a:xfrm>
            <a:off x="4685632" y="3273727"/>
            <a:ext cx="1311707" cy="2988387"/>
          </a:xfrm>
          <a:custGeom>
            <a:avLst/>
            <a:gdLst>
              <a:gd name="connsiteX0" fmla="*/ 0 w 879400"/>
              <a:gd name="connsiteY0" fmla="*/ 0 h 2003487"/>
              <a:gd name="connsiteX1" fmla="*/ 26376 w 879400"/>
              <a:gd name="connsiteY1" fmla="*/ 0 h 2003487"/>
              <a:gd name="connsiteX2" fmla="*/ 26376 w 879400"/>
              <a:gd name="connsiteY2" fmla="*/ 1125415 h 2003487"/>
              <a:gd name="connsiteX3" fmla="*/ 26064 w 879400"/>
              <a:gd name="connsiteY3" fmla="*/ 1125415 h 2003487"/>
              <a:gd name="connsiteX4" fmla="*/ 29875 w 879400"/>
              <a:gd name="connsiteY4" fmla="*/ 1200872 h 2003487"/>
              <a:gd name="connsiteX5" fmla="*/ 809241 w 879400"/>
              <a:gd name="connsiteY5" fmla="*/ 1975307 h 2003487"/>
              <a:gd name="connsiteX6" fmla="*/ 879400 w 879400"/>
              <a:gd name="connsiteY6" fmla="*/ 1978629 h 2003487"/>
              <a:gd name="connsiteX7" fmla="*/ 868002 w 879400"/>
              <a:gd name="connsiteY7" fmla="*/ 2003487 h 2003487"/>
              <a:gd name="connsiteX8" fmla="*/ 806805 w 879400"/>
              <a:gd name="connsiteY8" fmla="*/ 2000590 h 2003487"/>
              <a:gd name="connsiteX9" fmla="*/ 4608 w 879400"/>
              <a:gd name="connsiteY9" fmla="*/ 1203469 h 2003487"/>
              <a:gd name="connsiteX10" fmla="*/ 666 w 879400"/>
              <a:gd name="connsiteY10" fmla="*/ 1125415 h 2003487"/>
              <a:gd name="connsiteX11" fmla="*/ 0 w 879400"/>
              <a:gd name="connsiteY11" fmla="*/ 1125415 h 2003487"/>
              <a:gd name="connsiteX12" fmla="*/ 0 w 879400"/>
              <a:gd name="connsiteY12" fmla="*/ 1112224 h 20034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79400" h="2003487">
                <a:moveTo>
                  <a:pt x="0" y="0"/>
                </a:moveTo>
                <a:lnTo>
                  <a:pt x="26376" y="0"/>
                </a:lnTo>
                <a:lnTo>
                  <a:pt x="26376" y="1125415"/>
                </a:lnTo>
                <a:lnTo>
                  <a:pt x="26064" y="1125415"/>
                </a:lnTo>
                <a:lnTo>
                  <a:pt x="29875" y="1200872"/>
                </a:lnTo>
                <a:cubicBezTo>
                  <a:pt x="71500" y="1610747"/>
                  <a:pt x="398620" y="1936224"/>
                  <a:pt x="809241" y="1975307"/>
                </a:cubicBezTo>
                <a:lnTo>
                  <a:pt x="879400" y="1978629"/>
                </a:lnTo>
                <a:lnTo>
                  <a:pt x="868002" y="2003487"/>
                </a:lnTo>
                <a:lnTo>
                  <a:pt x="806805" y="2000590"/>
                </a:lnTo>
                <a:cubicBezTo>
                  <a:pt x="384155" y="1960361"/>
                  <a:pt x="47453" y="1625351"/>
                  <a:pt x="4608" y="1203469"/>
                </a:cubicBezTo>
                <a:lnTo>
                  <a:pt x="666" y="1125415"/>
                </a:lnTo>
                <a:lnTo>
                  <a:pt x="0" y="1125415"/>
                </a:lnTo>
                <a:lnTo>
                  <a:pt x="0" y="1112224"/>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椭圆 30"/>
          <p:cNvSpPr/>
          <p:nvPr/>
        </p:nvSpPr>
        <p:spPr>
          <a:xfrm>
            <a:off x="4441172" y="2675436"/>
            <a:ext cx="541375" cy="5413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rgbClr val="FEFFFF"/>
                </a:solidFill>
              </a:rPr>
              <a:t>B</a:t>
            </a:r>
            <a:endParaRPr lang="zh-CN" altLang="en-US" dirty="0">
              <a:solidFill>
                <a:srgbClr val="FEFFFF"/>
              </a:solidFill>
            </a:endParaRPr>
          </a:p>
        </p:txBody>
      </p:sp>
      <p:sp>
        <p:nvSpPr>
          <p:cNvPr id="32" name="椭圆 31"/>
          <p:cNvSpPr/>
          <p:nvPr/>
        </p:nvSpPr>
        <p:spPr>
          <a:xfrm>
            <a:off x="5007470" y="4069628"/>
            <a:ext cx="1979736" cy="1979736"/>
          </a:xfrm>
          <a:prstGeom prst="ellipse">
            <a:avLst/>
          </a:prstGeom>
          <a:ln w="57150">
            <a:solidFill>
              <a:srgbClr val="FFFFFF"/>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任意多边形 10"/>
          <p:cNvSpPr/>
          <p:nvPr/>
        </p:nvSpPr>
        <p:spPr>
          <a:xfrm>
            <a:off x="8246458" y="3273727"/>
            <a:ext cx="1311707" cy="2988387"/>
          </a:xfrm>
          <a:custGeom>
            <a:avLst/>
            <a:gdLst>
              <a:gd name="connsiteX0" fmla="*/ 0 w 879400"/>
              <a:gd name="connsiteY0" fmla="*/ 0 h 2003487"/>
              <a:gd name="connsiteX1" fmla="*/ 26376 w 879400"/>
              <a:gd name="connsiteY1" fmla="*/ 0 h 2003487"/>
              <a:gd name="connsiteX2" fmla="*/ 26376 w 879400"/>
              <a:gd name="connsiteY2" fmla="*/ 1125415 h 2003487"/>
              <a:gd name="connsiteX3" fmla="*/ 26064 w 879400"/>
              <a:gd name="connsiteY3" fmla="*/ 1125415 h 2003487"/>
              <a:gd name="connsiteX4" fmla="*/ 29875 w 879400"/>
              <a:gd name="connsiteY4" fmla="*/ 1200872 h 2003487"/>
              <a:gd name="connsiteX5" fmla="*/ 809241 w 879400"/>
              <a:gd name="connsiteY5" fmla="*/ 1975307 h 2003487"/>
              <a:gd name="connsiteX6" fmla="*/ 879400 w 879400"/>
              <a:gd name="connsiteY6" fmla="*/ 1978629 h 2003487"/>
              <a:gd name="connsiteX7" fmla="*/ 868002 w 879400"/>
              <a:gd name="connsiteY7" fmla="*/ 2003487 h 2003487"/>
              <a:gd name="connsiteX8" fmla="*/ 806805 w 879400"/>
              <a:gd name="connsiteY8" fmla="*/ 2000590 h 2003487"/>
              <a:gd name="connsiteX9" fmla="*/ 4608 w 879400"/>
              <a:gd name="connsiteY9" fmla="*/ 1203469 h 2003487"/>
              <a:gd name="connsiteX10" fmla="*/ 666 w 879400"/>
              <a:gd name="connsiteY10" fmla="*/ 1125415 h 2003487"/>
              <a:gd name="connsiteX11" fmla="*/ 0 w 879400"/>
              <a:gd name="connsiteY11" fmla="*/ 1125415 h 2003487"/>
              <a:gd name="connsiteX12" fmla="*/ 0 w 879400"/>
              <a:gd name="connsiteY12" fmla="*/ 1112224 h 20034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79400" h="2003487">
                <a:moveTo>
                  <a:pt x="0" y="0"/>
                </a:moveTo>
                <a:lnTo>
                  <a:pt x="26376" y="0"/>
                </a:lnTo>
                <a:lnTo>
                  <a:pt x="26376" y="1125415"/>
                </a:lnTo>
                <a:lnTo>
                  <a:pt x="26064" y="1125415"/>
                </a:lnTo>
                <a:lnTo>
                  <a:pt x="29875" y="1200872"/>
                </a:lnTo>
                <a:cubicBezTo>
                  <a:pt x="71500" y="1610747"/>
                  <a:pt x="398620" y="1936224"/>
                  <a:pt x="809241" y="1975307"/>
                </a:cubicBezTo>
                <a:lnTo>
                  <a:pt x="879400" y="1978629"/>
                </a:lnTo>
                <a:lnTo>
                  <a:pt x="868002" y="2003487"/>
                </a:lnTo>
                <a:lnTo>
                  <a:pt x="806805" y="2000590"/>
                </a:lnTo>
                <a:cubicBezTo>
                  <a:pt x="384155" y="1960361"/>
                  <a:pt x="47453" y="1625351"/>
                  <a:pt x="4608" y="1203469"/>
                </a:cubicBezTo>
                <a:lnTo>
                  <a:pt x="666" y="1125415"/>
                </a:lnTo>
                <a:lnTo>
                  <a:pt x="0" y="1125415"/>
                </a:lnTo>
                <a:lnTo>
                  <a:pt x="0" y="1112224"/>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 name="椭圆 34"/>
          <p:cNvSpPr/>
          <p:nvPr/>
        </p:nvSpPr>
        <p:spPr>
          <a:xfrm>
            <a:off x="8001998" y="2675436"/>
            <a:ext cx="541375" cy="5413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rgbClr val="FEFFFF"/>
                </a:solidFill>
              </a:rPr>
              <a:t>C</a:t>
            </a:r>
            <a:endParaRPr lang="en-US" altLang="zh-CN" dirty="0">
              <a:solidFill>
                <a:srgbClr val="FEFFFF"/>
              </a:solidFill>
            </a:endParaRPr>
          </a:p>
        </p:txBody>
      </p:sp>
      <p:sp>
        <p:nvSpPr>
          <p:cNvPr id="36" name="椭圆 35"/>
          <p:cNvSpPr/>
          <p:nvPr/>
        </p:nvSpPr>
        <p:spPr>
          <a:xfrm>
            <a:off x="8568296" y="4069628"/>
            <a:ext cx="1979736" cy="1979736"/>
          </a:xfrm>
          <a:prstGeom prst="ellipse">
            <a:avLst/>
          </a:prstGeom>
          <a:ln w="57150">
            <a:solidFill>
              <a:srgbClr val="FFFFFF"/>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0" name="KSO_Shape"/>
          <p:cNvSpPr/>
          <p:nvPr/>
        </p:nvSpPr>
        <p:spPr bwMode="auto">
          <a:xfrm>
            <a:off x="1855776" y="4712991"/>
            <a:ext cx="1161473" cy="693012"/>
          </a:xfrm>
          <a:custGeom>
            <a:avLst/>
            <a:gdLst>
              <a:gd name="T0" fmla="*/ 0 w 5915"/>
              <a:gd name="T1" fmla="*/ 708054 h 3525"/>
              <a:gd name="T2" fmla="*/ 142674 w 5915"/>
              <a:gd name="T3" fmla="*/ 659390 h 3525"/>
              <a:gd name="T4" fmla="*/ 1350730 w 5915"/>
              <a:gd name="T5" fmla="*/ 604602 h 3525"/>
              <a:gd name="T6" fmla="*/ 1307574 w 5915"/>
              <a:gd name="T7" fmla="*/ 647787 h 3525"/>
              <a:gd name="T8" fmla="*/ 1130440 w 5915"/>
              <a:gd name="T9" fmla="*/ 614592 h 3525"/>
              <a:gd name="T10" fmla="*/ 1355239 w 5915"/>
              <a:gd name="T11" fmla="*/ 1009388 h 3525"/>
              <a:gd name="T12" fmla="*/ 1590023 w 5915"/>
              <a:gd name="T13" fmla="*/ 1024858 h 3525"/>
              <a:gd name="T14" fmla="*/ 1856691 w 5915"/>
              <a:gd name="T15" fmla="*/ 840512 h 3525"/>
              <a:gd name="T16" fmla="*/ 1904678 w 5915"/>
              <a:gd name="T17" fmla="*/ 869840 h 3525"/>
              <a:gd name="T18" fmla="*/ 1664097 w 5915"/>
              <a:gd name="T19" fmla="*/ 1062242 h 3525"/>
              <a:gd name="T20" fmla="*/ 1385513 w 5915"/>
              <a:gd name="T21" fmla="*/ 1094148 h 3525"/>
              <a:gd name="T22" fmla="*/ 1084385 w 5915"/>
              <a:gd name="T23" fmla="*/ 894978 h 3525"/>
              <a:gd name="T24" fmla="*/ 919811 w 5915"/>
              <a:gd name="T25" fmla="*/ 912381 h 3525"/>
              <a:gd name="T26" fmla="*/ 837041 w 5915"/>
              <a:gd name="T27" fmla="*/ 816986 h 3525"/>
              <a:gd name="T28" fmla="*/ 674399 w 5915"/>
              <a:gd name="T29" fmla="*/ 752851 h 3525"/>
              <a:gd name="T30" fmla="*/ 959746 w 5915"/>
              <a:gd name="T31" fmla="*/ 727391 h 3525"/>
              <a:gd name="T32" fmla="*/ 1019006 w 5915"/>
              <a:gd name="T33" fmla="*/ 614915 h 3525"/>
              <a:gd name="T34" fmla="*/ 615784 w 5915"/>
              <a:gd name="T35" fmla="*/ 517585 h 3525"/>
              <a:gd name="T36" fmla="*/ 735913 w 5915"/>
              <a:gd name="T37" fmla="*/ 453451 h 3525"/>
              <a:gd name="T38" fmla="*/ 1075689 w 5915"/>
              <a:gd name="T39" fmla="*/ 577852 h 3525"/>
              <a:gd name="T40" fmla="*/ 706283 w 5915"/>
              <a:gd name="T41" fmla="*/ 230110 h 3525"/>
              <a:gd name="T42" fmla="*/ 925930 w 5915"/>
              <a:gd name="T43" fmla="*/ 239778 h 3525"/>
              <a:gd name="T44" fmla="*/ 1478589 w 5915"/>
              <a:gd name="T45" fmla="*/ 279096 h 3525"/>
              <a:gd name="T46" fmla="*/ 1630603 w 5915"/>
              <a:gd name="T47" fmla="*/ 689039 h 3525"/>
              <a:gd name="T48" fmla="*/ 1862166 w 5915"/>
              <a:gd name="T49" fmla="*/ 578819 h 3525"/>
              <a:gd name="T50" fmla="*/ 1903068 w 5915"/>
              <a:gd name="T51" fmla="*/ 617493 h 3525"/>
              <a:gd name="T52" fmla="*/ 1642197 w 5915"/>
              <a:gd name="T53" fmla="*/ 749306 h 3525"/>
              <a:gd name="T54" fmla="*/ 1462486 w 5915"/>
              <a:gd name="T55" fmla="*/ 850181 h 3525"/>
              <a:gd name="T56" fmla="*/ 1728832 w 5915"/>
              <a:gd name="T57" fmla="*/ 810540 h 3525"/>
              <a:gd name="T58" fmla="*/ 1880845 w 5915"/>
              <a:gd name="T59" fmla="*/ 706120 h 3525"/>
              <a:gd name="T60" fmla="*/ 1883100 w 5915"/>
              <a:gd name="T61" fmla="*/ 771544 h 3525"/>
              <a:gd name="T62" fmla="*/ 1541069 w 5915"/>
              <a:gd name="T63" fmla="*/ 925272 h 3525"/>
              <a:gd name="T64" fmla="*/ 1277944 w 5915"/>
              <a:gd name="T65" fmla="*/ 847602 h 3525"/>
              <a:gd name="T66" fmla="*/ 1130440 w 5915"/>
              <a:gd name="T67" fmla="*/ 690651 h 3525"/>
              <a:gd name="T68" fmla="*/ 371660 w 5915"/>
              <a:gd name="T69" fmla="*/ 927851 h 3525"/>
              <a:gd name="T70" fmla="*/ 255396 w 5915"/>
              <a:gd name="T71" fmla="*/ 927851 h 3525"/>
              <a:gd name="T72" fmla="*/ 233817 w 5915"/>
              <a:gd name="T73" fmla="*/ 1067077 h 3525"/>
              <a:gd name="T74" fmla="*/ 385509 w 5915"/>
              <a:gd name="T75" fmla="*/ 1128955 h 3525"/>
              <a:gd name="T76" fmla="*/ 474398 w 5915"/>
              <a:gd name="T77" fmla="*/ 863716 h 3525"/>
              <a:gd name="T78" fmla="*/ 624157 w 5915"/>
              <a:gd name="T79" fmla="*/ 749306 h 3525"/>
              <a:gd name="T80" fmla="*/ 589052 w 5915"/>
              <a:gd name="T81" fmla="*/ 559804 h 3525"/>
              <a:gd name="T82" fmla="*/ 512724 w 5915"/>
              <a:gd name="T83" fmla="*/ 327439 h 3525"/>
              <a:gd name="T84" fmla="*/ 587442 w 5915"/>
              <a:gd name="T85" fmla="*/ 90239 h 3525"/>
              <a:gd name="T86" fmla="*/ 505960 w 5915"/>
              <a:gd name="T87" fmla="*/ 0 h 3525"/>
              <a:gd name="T88" fmla="*/ 408053 w 5915"/>
              <a:gd name="T89" fmla="*/ 137937 h 3525"/>
              <a:gd name="T90" fmla="*/ 218358 w 5915"/>
              <a:gd name="T91" fmla="*/ 556259 h 3525"/>
              <a:gd name="T92" fmla="*/ 208697 w 5915"/>
              <a:gd name="T93" fmla="*/ 737382 h 3525"/>
              <a:gd name="T94" fmla="*/ 345573 w 5915"/>
              <a:gd name="T95" fmla="*/ 853403 h 3525"/>
              <a:gd name="T96" fmla="*/ 370050 w 5915"/>
              <a:gd name="T97" fmla="*/ 550136 h 3525"/>
              <a:gd name="T98" fmla="*/ 310468 w 5915"/>
              <a:gd name="T99" fmla="*/ 763487 h 3525"/>
              <a:gd name="T100" fmla="*/ 257972 w 5915"/>
              <a:gd name="T101" fmla="*/ 639086 h 3525"/>
              <a:gd name="T102" fmla="*/ 474076 w 5915"/>
              <a:gd name="T103" fmla="*/ 797649 h 3525"/>
              <a:gd name="T104" fmla="*/ 570051 w 5915"/>
              <a:gd name="T105" fmla="*/ 681627 h 3525"/>
              <a:gd name="T106" fmla="*/ 490501 w 5915"/>
              <a:gd name="T107" fmla="*/ 577208 h 3525"/>
              <a:gd name="T108" fmla="*/ 494044 w 5915"/>
              <a:gd name="T109" fmla="*/ 77992 h 3525"/>
              <a:gd name="T110" fmla="*/ 523996 w 5915"/>
              <a:gd name="T111" fmla="*/ 153406 h 3525"/>
              <a:gd name="T112" fmla="*/ 29952 w 5915"/>
              <a:gd name="T113" fmla="*/ 1111552 h 3525"/>
              <a:gd name="T114" fmla="*/ 9340 w 5915"/>
              <a:gd name="T115" fmla="*/ 1059342 h 3525"/>
              <a:gd name="T116" fmla="*/ 49598 w 5915"/>
              <a:gd name="T117" fmla="*/ 1105106 h 3525"/>
              <a:gd name="T118" fmla="*/ 644 w 5915"/>
              <a:gd name="T119" fmla="*/ 331951 h 3525"/>
              <a:gd name="T120" fmla="*/ 321096 w 5915"/>
              <a:gd name="T121" fmla="*/ 195948 h 3525"/>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5915" h="3525">
                <a:moveTo>
                  <a:pt x="148" y="2277"/>
                </a:moveTo>
                <a:lnTo>
                  <a:pt x="148" y="2277"/>
                </a:lnTo>
                <a:lnTo>
                  <a:pt x="139" y="2282"/>
                </a:lnTo>
                <a:lnTo>
                  <a:pt x="131" y="2286"/>
                </a:lnTo>
                <a:lnTo>
                  <a:pt x="122" y="2289"/>
                </a:lnTo>
                <a:lnTo>
                  <a:pt x="112" y="2291"/>
                </a:lnTo>
                <a:lnTo>
                  <a:pt x="103" y="2292"/>
                </a:lnTo>
                <a:lnTo>
                  <a:pt x="94" y="2292"/>
                </a:lnTo>
                <a:lnTo>
                  <a:pt x="85" y="2292"/>
                </a:lnTo>
                <a:lnTo>
                  <a:pt x="76" y="2290"/>
                </a:lnTo>
                <a:lnTo>
                  <a:pt x="67" y="2288"/>
                </a:lnTo>
                <a:lnTo>
                  <a:pt x="58" y="2285"/>
                </a:lnTo>
                <a:lnTo>
                  <a:pt x="51" y="2281"/>
                </a:lnTo>
                <a:lnTo>
                  <a:pt x="43" y="2276"/>
                </a:lnTo>
                <a:lnTo>
                  <a:pt x="35" y="2270"/>
                </a:lnTo>
                <a:lnTo>
                  <a:pt x="28" y="2265"/>
                </a:lnTo>
                <a:lnTo>
                  <a:pt x="22" y="2257"/>
                </a:lnTo>
                <a:lnTo>
                  <a:pt x="16" y="2249"/>
                </a:lnTo>
                <a:lnTo>
                  <a:pt x="12" y="2241"/>
                </a:lnTo>
                <a:lnTo>
                  <a:pt x="7" y="2232"/>
                </a:lnTo>
                <a:lnTo>
                  <a:pt x="4" y="2223"/>
                </a:lnTo>
                <a:lnTo>
                  <a:pt x="2" y="2214"/>
                </a:lnTo>
                <a:lnTo>
                  <a:pt x="0" y="2206"/>
                </a:lnTo>
                <a:lnTo>
                  <a:pt x="0" y="2197"/>
                </a:lnTo>
                <a:lnTo>
                  <a:pt x="0" y="2187"/>
                </a:lnTo>
                <a:lnTo>
                  <a:pt x="3" y="2178"/>
                </a:lnTo>
                <a:lnTo>
                  <a:pt x="5" y="2169"/>
                </a:lnTo>
                <a:lnTo>
                  <a:pt x="8" y="2161"/>
                </a:lnTo>
                <a:lnTo>
                  <a:pt x="12" y="2152"/>
                </a:lnTo>
                <a:lnTo>
                  <a:pt x="16" y="2144"/>
                </a:lnTo>
                <a:lnTo>
                  <a:pt x="22" y="2136"/>
                </a:lnTo>
                <a:lnTo>
                  <a:pt x="28" y="2130"/>
                </a:lnTo>
                <a:lnTo>
                  <a:pt x="35" y="2124"/>
                </a:lnTo>
                <a:lnTo>
                  <a:pt x="44" y="2117"/>
                </a:lnTo>
                <a:lnTo>
                  <a:pt x="73" y="2099"/>
                </a:lnTo>
                <a:lnTo>
                  <a:pt x="109" y="2076"/>
                </a:lnTo>
                <a:lnTo>
                  <a:pt x="157" y="2047"/>
                </a:lnTo>
                <a:lnTo>
                  <a:pt x="217" y="2013"/>
                </a:lnTo>
                <a:lnTo>
                  <a:pt x="287" y="1973"/>
                </a:lnTo>
                <a:lnTo>
                  <a:pt x="368" y="1928"/>
                </a:lnTo>
                <a:lnTo>
                  <a:pt x="460" y="1880"/>
                </a:lnTo>
                <a:lnTo>
                  <a:pt x="454" y="1908"/>
                </a:lnTo>
                <a:lnTo>
                  <a:pt x="450" y="1936"/>
                </a:lnTo>
                <a:lnTo>
                  <a:pt x="446" y="1964"/>
                </a:lnTo>
                <a:lnTo>
                  <a:pt x="444" y="1990"/>
                </a:lnTo>
                <a:lnTo>
                  <a:pt x="443" y="2018"/>
                </a:lnTo>
                <a:lnTo>
                  <a:pt x="443" y="2046"/>
                </a:lnTo>
                <a:lnTo>
                  <a:pt x="444" y="2074"/>
                </a:lnTo>
                <a:lnTo>
                  <a:pt x="445" y="2102"/>
                </a:lnTo>
                <a:lnTo>
                  <a:pt x="380" y="2138"/>
                </a:lnTo>
                <a:lnTo>
                  <a:pt x="322" y="2171"/>
                </a:lnTo>
                <a:lnTo>
                  <a:pt x="270" y="2201"/>
                </a:lnTo>
                <a:lnTo>
                  <a:pt x="228" y="2227"/>
                </a:lnTo>
                <a:lnTo>
                  <a:pt x="169" y="2263"/>
                </a:lnTo>
                <a:lnTo>
                  <a:pt x="148" y="2277"/>
                </a:lnTo>
                <a:close/>
                <a:moveTo>
                  <a:pt x="4592" y="2112"/>
                </a:moveTo>
                <a:lnTo>
                  <a:pt x="4592" y="1225"/>
                </a:lnTo>
                <a:lnTo>
                  <a:pt x="3694" y="1356"/>
                </a:lnTo>
                <a:lnTo>
                  <a:pt x="3744" y="1404"/>
                </a:lnTo>
                <a:lnTo>
                  <a:pt x="3792" y="1451"/>
                </a:lnTo>
                <a:lnTo>
                  <a:pt x="3836" y="1496"/>
                </a:lnTo>
                <a:lnTo>
                  <a:pt x="3879" y="1540"/>
                </a:lnTo>
                <a:lnTo>
                  <a:pt x="3958" y="1624"/>
                </a:lnTo>
                <a:lnTo>
                  <a:pt x="4030" y="1702"/>
                </a:lnTo>
                <a:lnTo>
                  <a:pt x="4098" y="1776"/>
                </a:lnTo>
                <a:lnTo>
                  <a:pt x="4131" y="1811"/>
                </a:lnTo>
                <a:lnTo>
                  <a:pt x="4163" y="1844"/>
                </a:lnTo>
                <a:lnTo>
                  <a:pt x="4194" y="1876"/>
                </a:lnTo>
                <a:lnTo>
                  <a:pt x="4227" y="1906"/>
                </a:lnTo>
                <a:lnTo>
                  <a:pt x="4258" y="1934"/>
                </a:lnTo>
                <a:lnTo>
                  <a:pt x="4290" y="1960"/>
                </a:lnTo>
                <a:lnTo>
                  <a:pt x="4322" y="1985"/>
                </a:lnTo>
                <a:lnTo>
                  <a:pt x="4356" y="2008"/>
                </a:lnTo>
                <a:lnTo>
                  <a:pt x="4392" y="2031"/>
                </a:lnTo>
                <a:lnTo>
                  <a:pt x="4427" y="2049"/>
                </a:lnTo>
                <a:lnTo>
                  <a:pt x="4465" y="2068"/>
                </a:lnTo>
                <a:lnTo>
                  <a:pt x="4505" y="2084"/>
                </a:lnTo>
                <a:lnTo>
                  <a:pt x="4548" y="2099"/>
                </a:lnTo>
                <a:lnTo>
                  <a:pt x="4592" y="2112"/>
                </a:lnTo>
                <a:close/>
                <a:moveTo>
                  <a:pt x="3510" y="1444"/>
                </a:moveTo>
                <a:lnTo>
                  <a:pt x="3510" y="1444"/>
                </a:lnTo>
                <a:lnTo>
                  <a:pt x="3568" y="1499"/>
                </a:lnTo>
                <a:lnTo>
                  <a:pt x="3622" y="1550"/>
                </a:lnTo>
                <a:lnTo>
                  <a:pt x="3674" y="1601"/>
                </a:lnTo>
                <a:lnTo>
                  <a:pt x="3723" y="1650"/>
                </a:lnTo>
                <a:lnTo>
                  <a:pt x="3767" y="1697"/>
                </a:lnTo>
                <a:lnTo>
                  <a:pt x="3811" y="1743"/>
                </a:lnTo>
                <a:lnTo>
                  <a:pt x="3890" y="1830"/>
                </a:lnTo>
                <a:lnTo>
                  <a:pt x="3961" y="1907"/>
                </a:lnTo>
                <a:lnTo>
                  <a:pt x="4028" y="1978"/>
                </a:lnTo>
                <a:lnTo>
                  <a:pt x="4060" y="2010"/>
                </a:lnTo>
                <a:lnTo>
                  <a:pt x="4094" y="2043"/>
                </a:lnTo>
                <a:lnTo>
                  <a:pt x="4126" y="2073"/>
                </a:lnTo>
                <a:lnTo>
                  <a:pt x="4160" y="2102"/>
                </a:lnTo>
                <a:lnTo>
                  <a:pt x="4120" y="2109"/>
                </a:lnTo>
                <a:lnTo>
                  <a:pt x="4082" y="2119"/>
                </a:lnTo>
                <a:lnTo>
                  <a:pt x="4045" y="2131"/>
                </a:lnTo>
                <a:lnTo>
                  <a:pt x="4009" y="2144"/>
                </a:lnTo>
                <a:lnTo>
                  <a:pt x="3994" y="2152"/>
                </a:lnTo>
                <a:lnTo>
                  <a:pt x="3977" y="2161"/>
                </a:lnTo>
                <a:lnTo>
                  <a:pt x="3961" y="2169"/>
                </a:lnTo>
                <a:lnTo>
                  <a:pt x="3947" y="2179"/>
                </a:lnTo>
                <a:lnTo>
                  <a:pt x="3932" y="2188"/>
                </a:lnTo>
                <a:lnTo>
                  <a:pt x="3919" y="2198"/>
                </a:lnTo>
                <a:lnTo>
                  <a:pt x="3905" y="2208"/>
                </a:lnTo>
                <a:lnTo>
                  <a:pt x="3893" y="2219"/>
                </a:lnTo>
                <a:lnTo>
                  <a:pt x="3854" y="2183"/>
                </a:lnTo>
                <a:lnTo>
                  <a:pt x="3812" y="2146"/>
                </a:lnTo>
                <a:lnTo>
                  <a:pt x="3768" y="2109"/>
                </a:lnTo>
                <a:lnTo>
                  <a:pt x="3723" y="2070"/>
                </a:lnTo>
                <a:lnTo>
                  <a:pt x="3674" y="2029"/>
                </a:lnTo>
                <a:lnTo>
                  <a:pt x="3622" y="1989"/>
                </a:lnTo>
                <a:lnTo>
                  <a:pt x="3568" y="1949"/>
                </a:lnTo>
                <a:lnTo>
                  <a:pt x="3510" y="1907"/>
                </a:lnTo>
                <a:lnTo>
                  <a:pt x="3510" y="1444"/>
                </a:lnTo>
                <a:close/>
                <a:moveTo>
                  <a:pt x="3510" y="2143"/>
                </a:moveTo>
                <a:lnTo>
                  <a:pt x="3510" y="2557"/>
                </a:lnTo>
                <a:lnTo>
                  <a:pt x="3510" y="2572"/>
                </a:lnTo>
                <a:lnTo>
                  <a:pt x="3508" y="2587"/>
                </a:lnTo>
                <a:lnTo>
                  <a:pt x="3505" y="2601"/>
                </a:lnTo>
                <a:lnTo>
                  <a:pt x="3501" y="2616"/>
                </a:lnTo>
                <a:lnTo>
                  <a:pt x="3544" y="2640"/>
                </a:lnTo>
                <a:lnTo>
                  <a:pt x="3586" y="2666"/>
                </a:lnTo>
                <a:lnTo>
                  <a:pt x="3625" y="2690"/>
                </a:lnTo>
                <a:lnTo>
                  <a:pt x="3662" y="2715"/>
                </a:lnTo>
                <a:lnTo>
                  <a:pt x="3734" y="2764"/>
                </a:lnTo>
                <a:lnTo>
                  <a:pt x="3800" y="2811"/>
                </a:lnTo>
                <a:lnTo>
                  <a:pt x="3861" y="2858"/>
                </a:lnTo>
                <a:lnTo>
                  <a:pt x="3918" y="2902"/>
                </a:lnTo>
                <a:lnTo>
                  <a:pt x="3971" y="2946"/>
                </a:lnTo>
                <a:lnTo>
                  <a:pt x="4021" y="2987"/>
                </a:lnTo>
                <a:lnTo>
                  <a:pt x="4098" y="3050"/>
                </a:lnTo>
                <a:lnTo>
                  <a:pt x="4135" y="3079"/>
                </a:lnTo>
                <a:lnTo>
                  <a:pt x="4172" y="3106"/>
                </a:lnTo>
                <a:lnTo>
                  <a:pt x="4208" y="3132"/>
                </a:lnTo>
                <a:lnTo>
                  <a:pt x="4244" y="3154"/>
                </a:lnTo>
                <a:lnTo>
                  <a:pt x="4281" y="3175"/>
                </a:lnTo>
                <a:lnTo>
                  <a:pt x="4299" y="3184"/>
                </a:lnTo>
                <a:lnTo>
                  <a:pt x="4318" y="3193"/>
                </a:lnTo>
                <a:lnTo>
                  <a:pt x="4338" y="3201"/>
                </a:lnTo>
                <a:lnTo>
                  <a:pt x="4358" y="3209"/>
                </a:lnTo>
                <a:lnTo>
                  <a:pt x="4378" y="3215"/>
                </a:lnTo>
                <a:lnTo>
                  <a:pt x="4398" y="3221"/>
                </a:lnTo>
                <a:lnTo>
                  <a:pt x="4419" y="3226"/>
                </a:lnTo>
                <a:lnTo>
                  <a:pt x="4442" y="3231"/>
                </a:lnTo>
                <a:lnTo>
                  <a:pt x="4464" y="3234"/>
                </a:lnTo>
                <a:lnTo>
                  <a:pt x="4487" y="3238"/>
                </a:lnTo>
                <a:lnTo>
                  <a:pt x="4511" y="3240"/>
                </a:lnTo>
                <a:lnTo>
                  <a:pt x="4535" y="3241"/>
                </a:lnTo>
                <a:lnTo>
                  <a:pt x="4561" y="3242"/>
                </a:lnTo>
                <a:lnTo>
                  <a:pt x="4588" y="3241"/>
                </a:lnTo>
                <a:lnTo>
                  <a:pt x="4614" y="3240"/>
                </a:lnTo>
                <a:lnTo>
                  <a:pt x="4643" y="3239"/>
                </a:lnTo>
                <a:lnTo>
                  <a:pt x="4672" y="3235"/>
                </a:lnTo>
                <a:lnTo>
                  <a:pt x="4703" y="3232"/>
                </a:lnTo>
                <a:lnTo>
                  <a:pt x="4764" y="3222"/>
                </a:lnTo>
                <a:lnTo>
                  <a:pt x="4823" y="3210"/>
                </a:lnTo>
                <a:lnTo>
                  <a:pt x="4881" y="3195"/>
                </a:lnTo>
                <a:lnTo>
                  <a:pt x="4937" y="3180"/>
                </a:lnTo>
                <a:lnTo>
                  <a:pt x="4991" y="3162"/>
                </a:lnTo>
                <a:lnTo>
                  <a:pt x="5044" y="3142"/>
                </a:lnTo>
                <a:lnTo>
                  <a:pt x="5094" y="3121"/>
                </a:lnTo>
                <a:lnTo>
                  <a:pt x="5143" y="3098"/>
                </a:lnTo>
                <a:lnTo>
                  <a:pt x="5191" y="3076"/>
                </a:lnTo>
                <a:lnTo>
                  <a:pt x="5235" y="3051"/>
                </a:lnTo>
                <a:lnTo>
                  <a:pt x="5280" y="3026"/>
                </a:lnTo>
                <a:lnTo>
                  <a:pt x="5321" y="3000"/>
                </a:lnTo>
                <a:lnTo>
                  <a:pt x="5361" y="2975"/>
                </a:lnTo>
                <a:lnTo>
                  <a:pt x="5399" y="2949"/>
                </a:lnTo>
                <a:lnTo>
                  <a:pt x="5436" y="2922"/>
                </a:lnTo>
                <a:lnTo>
                  <a:pt x="5469" y="2897"/>
                </a:lnTo>
                <a:lnTo>
                  <a:pt x="5503" y="2870"/>
                </a:lnTo>
                <a:lnTo>
                  <a:pt x="5533" y="2844"/>
                </a:lnTo>
                <a:lnTo>
                  <a:pt x="5561" y="2820"/>
                </a:lnTo>
                <a:lnTo>
                  <a:pt x="5588" y="2795"/>
                </a:lnTo>
                <a:lnTo>
                  <a:pt x="5634" y="2751"/>
                </a:lnTo>
                <a:lnTo>
                  <a:pt x="5673" y="2710"/>
                </a:lnTo>
                <a:lnTo>
                  <a:pt x="5705" y="2676"/>
                </a:lnTo>
                <a:lnTo>
                  <a:pt x="5726" y="2650"/>
                </a:lnTo>
                <a:lnTo>
                  <a:pt x="5745" y="2628"/>
                </a:lnTo>
                <a:lnTo>
                  <a:pt x="5750" y="2620"/>
                </a:lnTo>
                <a:lnTo>
                  <a:pt x="5757" y="2613"/>
                </a:lnTo>
                <a:lnTo>
                  <a:pt x="5765" y="2608"/>
                </a:lnTo>
                <a:lnTo>
                  <a:pt x="5773" y="2603"/>
                </a:lnTo>
                <a:lnTo>
                  <a:pt x="5780" y="2599"/>
                </a:lnTo>
                <a:lnTo>
                  <a:pt x="5789" y="2596"/>
                </a:lnTo>
                <a:lnTo>
                  <a:pt x="5798" y="2593"/>
                </a:lnTo>
                <a:lnTo>
                  <a:pt x="5807" y="2591"/>
                </a:lnTo>
                <a:lnTo>
                  <a:pt x="5816" y="2590"/>
                </a:lnTo>
                <a:lnTo>
                  <a:pt x="5825" y="2590"/>
                </a:lnTo>
                <a:lnTo>
                  <a:pt x="5834" y="2591"/>
                </a:lnTo>
                <a:lnTo>
                  <a:pt x="5843" y="2593"/>
                </a:lnTo>
                <a:lnTo>
                  <a:pt x="5852" y="2596"/>
                </a:lnTo>
                <a:lnTo>
                  <a:pt x="5861" y="2600"/>
                </a:lnTo>
                <a:lnTo>
                  <a:pt x="5870" y="2605"/>
                </a:lnTo>
                <a:lnTo>
                  <a:pt x="5877" y="2609"/>
                </a:lnTo>
                <a:lnTo>
                  <a:pt x="5885" y="2616"/>
                </a:lnTo>
                <a:lnTo>
                  <a:pt x="5892" y="2622"/>
                </a:lnTo>
                <a:lnTo>
                  <a:pt x="5898" y="2630"/>
                </a:lnTo>
                <a:lnTo>
                  <a:pt x="5902" y="2638"/>
                </a:lnTo>
                <a:lnTo>
                  <a:pt x="5906" y="2646"/>
                </a:lnTo>
                <a:lnTo>
                  <a:pt x="5910" y="2655"/>
                </a:lnTo>
                <a:lnTo>
                  <a:pt x="5912" y="2664"/>
                </a:lnTo>
                <a:lnTo>
                  <a:pt x="5914" y="2673"/>
                </a:lnTo>
                <a:lnTo>
                  <a:pt x="5915" y="2681"/>
                </a:lnTo>
                <a:lnTo>
                  <a:pt x="5915" y="2690"/>
                </a:lnTo>
                <a:lnTo>
                  <a:pt x="5914" y="2699"/>
                </a:lnTo>
                <a:lnTo>
                  <a:pt x="5912" y="2708"/>
                </a:lnTo>
                <a:lnTo>
                  <a:pt x="5910" y="2717"/>
                </a:lnTo>
                <a:lnTo>
                  <a:pt x="5906" y="2726"/>
                </a:lnTo>
                <a:lnTo>
                  <a:pt x="5901" y="2735"/>
                </a:lnTo>
                <a:lnTo>
                  <a:pt x="5896" y="2743"/>
                </a:lnTo>
                <a:lnTo>
                  <a:pt x="5875" y="2767"/>
                </a:lnTo>
                <a:lnTo>
                  <a:pt x="5851" y="2796"/>
                </a:lnTo>
                <a:lnTo>
                  <a:pt x="5817" y="2834"/>
                </a:lnTo>
                <a:lnTo>
                  <a:pt x="5773" y="2880"/>
                </a:lnTo>
                <a:lnTo>
                  <a:pt x="5748" y="2904"/>
                </a:lnTo>
                <a:lnTo>
                  <a:pt x="5720" y="2930"/>
                </a:lnTo>
                <a:lnTo>
                  <a:pt x="5690" y="2958"/>
                </a:lnTo>
                <a:lnTo>
                  <a:pt x="5659" y="2986"/>
                </a:lnTo>
                <a:lnTo>
                  <a:pt x="5624" y="3014"/>
                </a:lnTo>
                <a:lnTo>
                  <a:pt x="5589" y="3044"/>
                </a:lnTo>
                <a:lnTo>
                  <a:pt x="5550" y="3073"/>
                </a:lnTo>
                <a:lnTo>
                  <a:pt x="5510" y="3102"/>
                </a:lnTo>
                <a:lnTo>
                  <a:pt x="5466" y="3132"/>
                </a:lnTo>
                <a:lnTo>
                  <a:pt x="5422" y="3161"/>
                </a:lnTo>
                <a:lnTo>
                  <a:pt x="5375" y="3190"/>
                </a:lnTo>
                <a:lnTo>
                  <a:pt x="5326" y="3218"/>
                </a:lnTo>
                <a:lnTo>
                  <a:pt x="5274" y="3244"/>
                </a:lnTo>
                <a:lnTo>
                  <a:pt x="5222" y="3271"/>
                </a:lnTo>
                <a:lnTo>
                  <a:pt x="5167" y="3296"/>
                </a:lnTo>
                <a:lnTo>
                  <a:pt x="5111" y="3319"/>
                </a:lnTo>
                <a:lnTo>
                  <a:pt x="5051" y="3341"/>
                </a:lnTo>
                <a:lnTo>
                  <a:pt x="4990" y="3361"/>
                </a:lnTo>
                <a:lnTo>
                  <a:pt x="4928" y="3379"/>
                </a:lnTo>
                <a:lnTo>
                  <a:pt x="4896" y="3388"/>
                </a:lnTo>
                <a:lnTo>
                  <a:pt x="4863" y="3395"/>
                </a:lnTo>
                <a:lnTo>
                  <a:pt x="4831" y="3403"/>
                </a:lnTo>
                <a:lnTo>
                  <a:pt x="4797" y="3409"/>
                </a:lnTo>
                <a:lnTo>
                  <a:pt x="4764" y="3415"/>
                </a:lnTo>
                <a:lnTo>
                  <a:pt x="4729" y="3419"/>
                </a:lnTo>
                <a:lnTo>
                  <a:pt x="4691" y="3425"/>
                </a:lnTo>
                <a:lnTo>
                  <a:pt x="4655" y="3428"/>
                </a:lnTo>
                <a:lnTo>
                  <a:pt x="4619" y="3430"/>
                </a:lnTo>
                <a:lnTo>
                  <a:pt x="4585" y="3433"/>
                </a:lnTo>
                <a:lnTo>
                  <a:pt x="4552" y="3433"/>
                </a:lnTo>
                <a:lnTo>
                  <a:pt x="4521" y="3433"/>
                </a:lnTo>
                <a:lnTo>
                  <a:pt x="4490" y="3432"/>
                </a:lnTo>
                <a:lnTo>
                  <a:pt x="4461" y="3429"/>
                </a:lnTo>
                <a:lnTo>
                  <a:pt x="4432" y="3425"/>
                </a:lnTo>
                <a:lnTo>
                  <a:pt x="4405" y="3421"/>
                </a:lnTo>
                <a:lnTo>
                  <a:pt x="4378" y="3416"/>
                </a:lnTo>
                <a:lnTo>
                  <a:pt x="4351" y="3409"/>
                </a:lnTo>
                <a:lnTo>
                  <a:pt x="4327" y="3403"/>
                </a:lnTo>
                <a:lnTo>
                  <a:pt x="4302" y="3395"/>
                </a:lnTo>
                <a:lnTo>
                  <a:pt x="4278" y="3386"/>
                </a:lnTo>
                <a:lnTo>
                  <a:pt x="4254" y="3377"/>
                </a:lnTo>
                <a:lnTo>
                  <a:pt x="4231" y="3367"/>
                </a:lnTo>
                <a:lnTo>
                  <a:pt x="4209" y="3356"/>
                </a:lnTo>
                <a:lnTo>
                  <a:pt x="4186" y="3343"/>
                </a:lnTo>
                <a:lnTo>
                  <a:pt x="4165" y="3331"/>
                </a:lnTo>
                <a:lnTo>
                  <a:pt x="4143" y="3318"/>
                </a:lnTo>
                <a:lnTo>
                  <a:pt x="4122" y="3304"/>
                </a:lnTo>
                <a:lnTo>
                  <a:pt x="4078" y="3274"/>
                </a:lnTo>
                <a:lnTo>
                  <a:pt x="4035" y="3243"/>
                </a:lnTo>
                <a:lnTo>
                  <a:pt x="3991" y="3209"/>
                </a:lnTo>
                <a:lnTo>
                  <a:pt x="3900" y="3133"/>
                </a:lnTo>
                <a:lnTo>
                  <a:pt x="3850" y="3093"/>
                </a:lnTo>
                <a:lnTo>
                  <a:pt x="3797" y="3049"/>
                </a:lnTo>
                <a:lnTo>
                  <a:pt x="3742" y="3006"/>
                </a:lnTo>
                <a:lnTo>
                  <a:pt x="3681" y="2960"/>
                </a:lnTo>
                <a:lnTo>
                  <a:pt x="3616" y="2913"/>
                </a:lnTo>
                <a:lnTo>
                  <a:pt x="3544" y="2865"/>
                </a:lnTo>
                <a:lnTo>
                  <a:pt x="3506" y="2841"/>
                </a:lnTo>
                <a:lnTo>
                  <a:pt x="3467" y="2816"/>
                </a:lnTo>
                <a:lnTo>
                  <a:pt x="3426" y="2792"/>
                </a:lnTo>
                <a:lnTo>
                  <a:pt x="3384" y="2767"/>
                </a:lnTo>
                <a:lnTo>
                  <a:pt x="3367" y="2777"/>
                </a:lnTo>
                <a:lnTo>
                  <a:pt x="3350" y="2787"/>
                </a:lnTo>
                <a:lnTo>
                  <a:pt x="3334" y="2797"/>
                </a:lnTo>
                <a:lnTo>
                  <a:pt x="3315" y="2806"/>
                </a:lnTo>
                <a:lnTo>
                  <a:pt x="3296" y="2814"/>
                </a:lnTo>
                <a:lnTo>
                  <a:pt x="3277" y="2822"/>
                </a:lnTo>
                <a:lnTo>
                  <a:pt x="3257" y="2830"/>
                </a:lnTo>
                <a:lnTo>
                  <a:pt x="3236" y="2835"/>
                </a:lnTo>
                <a:lnTo>
                  <a:pt x="3214" y="2842"/>
                </a:lnTo>
                <a:lnTo>
                  <a:pt x="3193" y="2846"/>
                </a:lnTo>
                <a:lnTo>
                  <a:pt x="3171" y="2851"/>
                </a:lnTo>
                <a:lnTo>
                  <a:pt x="3149" y="2854"/>
                </a:lnTo>
                <a:lnTo>
                  <a:pt x="3125" y="2858"/>
                </a:lnTo>
                <a:lnTo>
                  <a:pt x="3102" y="2860"/>
                </a:lnTo>
                <a:lnTo>
                  <a:pt x="3078" y="2861"/>
                </a:lnTo>
                <a:lnTo>
                  <a:pt x="3054" y="2861"/>
                </a:lnTo>
                <a:lnTo>
                  <a:pt x="3030" y="2861"/>
                </a:lnTo>
                <a:lnTo>
                  <a:pt x="3007" y="2860"/>
                </a:lnTo>
                <a:lnTo>
                  <a:pt x="2985" y="2858"/>
                </a:lnTo>
                <a:lnTo>
                  <a:pt x="2961" y="2855"/>
                </a:lnTo>
                <a:lnTo>
                  <a:pt x="2940" y="2852"/>
                </a:lnTo>
                <a:lnTo>
                  <a:pt x="2918" y="2847"/>
                </a:lnTo>
                <a:lnTo>
                  <a:pt x="2897" y="2843"/>
                </a:lnTo>
                <a:lnTo>
                  <a:pt x="2877" y="2837"/>
                </a:lnTo>
                <a:lnTo>
                  <a:pt x="2856" y="2831"/>
                </a:lnTo>
                <a:lnTo>
                  <a:pt x="2836" y="2824"/>
                </a:lnTo>
                <a:lnTo>
                  <a:pt x="2817" y="2817"/>
                </a:lnTo>
                <a:lnTo>
                  <a:pt x="2799" y="2810"/>
                </a:lnTo>
                <a:lnTo>
                  <a:pt x="2781" y="2801"/>
                </a:lnTo>
                <a:lnTo>
                  <a:pt x="2764" y="2792"/>
                </a:lnTo>
                <a:lnTo>
                  <a:pt x="2747" y="2782"/>
                </a:lnTo>
                <a:lnTo>
                  <a:pt x="2732" y="2772"/>
                </a:lnTo>
                <a:lnTo>
                  <a:pt x="2716" y="2762"/>
                </a:lnTo>
                <a:lnTo>
                  <a:pt x="2702" y="2751"/>
                </a:lnTo>
                <a:lnTo>
                  <a:pt x="2688" y="2739"/>
                </a:lnTo>
                <a:lnTo>
                  <a:pt x="2676" y="2727"/>
                </a:lnTo>
                <a:lnTo>
                  <a:pt x="2664" y="2715"/>
                </a:lnTo>
                <a:lnTo>
                  <a:pt x="2652" y="2701"/>
                </a:lnTo>
                <a:lnTo>
                  <a:pt x="2642" y="2689"/>
                </a:lnTo>
                <a:lnTo>
                  <a:pt x="2634" y="2675"/>
                </a:lnTo>
                <a:lnTo>
                  <a:pt x="2626" y="2661"/>
                </a:lnTo>
                <a:lnTo>
                  <a:pt x="2618" y="2647"/>
                </a:lnTo>
                <a:lnTo>
                  <a:pt x="2612" y="2632"/>
                </a:lnTo>
                <a:lnTo>
                  <a:pt x="2607" y="2618"/>
                </a:lnTo>
                <a:lnTo>
                  <a:pt x="2602" y="2603"/>
                </a:lnTo>
                <a:lnTo>
                  <a:pt x="2600" y="2588"/>
                </a:lnTo>
                <a:lnTo>
                  <a:pt x="2598" y="2572"/>
                </a:lnTo>
                <a:lnTo>
                  <a:pt x="2598" y="2557"/>
                </a:lnTo>
                <a:lnTo>
                  <a:pt x="2599" y="2535"/>
                </a:lnTo>
                <a:lnTo>
                  <a:pt x="2602" y="2513"/>
                </a:lnTo>
                <a:lnTo>
                  <a:pt x="2608" y="2493"/>
                </a:lnTo>
                <a:lnTo>
                  <a:pt x="2616" y="2472"/>
                </a:lnTo>
                <a:lnTo>
                  <a:pt x="2580" y="2467"/>
                </a:lnTo>
                <a:lnTo>
                  <a:pt x="2543" y="2464"/>
                </a:lnTo>
                <a:lnTo>
                  <a:pt x="2506" y="2462"/>
                </a:lnTo>
                <a:lnTo>
                  <a:pt x="2471" y="2461"/>
                </a:lnTo>
                <a:lnTo>
                  <a:pt x="2434" y="2460"/>
                </a:lnTo>
                <a:lnTo>
                  <a:pt x="2397" y="2460"/>
                </a:lnTo>
                <a:lnTo>
                  <a:pt x="2359" y="2461"/>
                </a:lnTo>
                <a:lnTo>
                  <a:pt x="2323" y="2462"/>
                </a:lnTo>
                <a:lnTo>
                  <a:pt x="2286" y="2464"/>
                </a:lnTo>
                <a:lnTo>
                  <a:pt x="2248" y="2467"/>
                </a:lnTo>
                <a:lnTo>
                  <a:pt x="2211" y="2471"/>
                </a:lnTo>
                <a:lnTo>
                  <a:pt x="2173" y="2475"/>
                </a:lnTo>
                <a:lnTo>
                  <a:pt x="2098" y="2486"/>
                </a:lnTo>
                <a:lnTo>
                  <a:pt x="2023" y="2500"/>
                </a:lnTo>
                <a:lnTo>
                  <a:pt x="2040" y="2470"/>
                </a:lnTo>
                <a:lnTo>
                  <a:pt x="2055" y="2440"/>
                </a:lnTo>
                <a:lnTo>
                  <a:pt x="2069" y="2407"/>
                </a:lnTo>
                <a:lnTo>
                  <a:pt x="2082" y="2375"/>
                </a:lnTo>
                <a:lnTo>
                  <a:pt x="2094" y="2336"/>
                </a:lnTo>
                <a:lnTo>
                  <a:pt x="2104" y="2297"/>
                </a:lnTo>
                <a:lnTo>
                  <a:pt x="2148" y="2290"/>
                </a:lnTo>
                <a:lnTo>
                  <a:pt x="2191" y="2286"/>
                </a:lnTo>
                <a:lnTo>
                  <a:pt x="2234" y="2281"/>
                </a:lnTo>
                <a:lnTo>
                  <a:pt x="2278" y="2277"/>
                </a:lnTo>
                <a:lnTo>
                  <a:pt x="2321" y="2275"/>
                </a:lnTo>
                <a:lnTo>
                  <a:pt x="2364" y="2272"/>
                </a:lnTo>
                <a:lnTo>
                  <a:pt x="2407" y="2272"/>
                </a:lnTo>
                <a:lnTo>
                  <a:pt x="2450" y="2272"/>
                </a:lnTo>
                <a:lnTo>
                  <a:pt x="2493" y="2274"/>
                </a:lnTo>
                <a:lnTo>
                  <a:pt x="2535" y="2276"/>
                </a:lnTo>
                <a:lnTo>
                  <a:pt x="2578" y="2278"/>
                </a:lnTo>
                <a:lnTo>
                  <a:pt x="2620" y="2282"/>
                </a:lnTo>
                <a:lnTo>
                  <a:pt x="2661" y="2288"/>
                </a:lnTo>
                <a:lnTo>
                  <a:pt x="2704" y="2295"/>
                </a:lnTo>
                <a:lnTo>
                  <a:pt x="2745" y="2302"/>
                </a:lnTo>
                <a:lnTo>
                  <a:pt x="2786" y="2310"/>
                </a:lnTo>
                <a:lnTo>
                  <a:pt x="2815" y="2298"/>
                </a:lnTo>
                <a:lnTo>
                  <a:pt x="2845" y="2287"/>
                </a:lnTo>
                <a:lnTo>
                  <a:pt x="2878" y="2277"/>
                </a:lnTo>
                <a:lnTo>
                  <a:pt x="2911" y="2268"/>
                </a:lnTo>
                <a:lnTo>
                  <a:pt x="2945" y="2261"/>
                </a:lnTo>
                <a:lnTo>
                  <a:pt x="2980" y="2257"/>
                </a:lnTo>
                <a:lnTo>
                  <a:pt x="3017" y="2253"/>
                </a:lnTo>
                <a:lnTo>
                  <a:pt x="3054" y="2253"/>
                </a:lnTo>
                <a:lnTo>
                  <a:pt x="3078" y="2253"/>
                </a:lnTo>
                <a:lnTo>
                  <a:pt x="3102" y="2255"/>
                </a:lnTo>
                <a:lnTo>
                  <a:pt x="3125" y="2257"/>
                </a:lnTo>
                <a:lnTo>
                  <a:pt x="3149" y="2259"/>
                </a:lnTo>
                <a:lnTo>
                  <a:pt x="3171" y="2263"/>
                </a:lnTo>
                <a:lnTo>
                  <a:pt x="3193" y="2268"/>
                </a:lnTo>
                <a:lnTo>
                  <a:pt x="3214" y="2272"/>
                </a:lnTo>
                <a:lnTo>
                  <a:pt x="3236" y="2278"/>
                </a:lnTo>
                <a:lnTo>
                  <a:pt x="3257" y="2285"/>
                </a:lnTo>
                <a:lnTo>
                  <a:pt x="3277" y="2291"/>
                </a:lnTo>
                <a:lnTo>
                  <a:pt x="3296" y="2299"/>
                </a:lnTo>
                <a:lnTo>
                  <a:pt x="3315" y="2308"/>
                </a:lnTo>
                <a:lnTo>
                  <a:pt x="3334" y="2317"/>
                </a:lnTo>
                <a:lnTo>
                  <a:pt x="3350" y="2326"/>
                </a:lnTo>
                <a:lnTo>
                  <a:pt x="3367" y="2336"/>
                </a:lnTo>
                <a:lnTo>
                  <a:pt x="3384" y="2347"/>
                </a:lnTo>
                <a:lnTo>
                  <a:pt x="3384" y="2051"/>
                </a:lnTo>
                <a:lnTo>
                  <a:pt x="3332" y="2016"/>
                </a:lnTo>
                <a:lnTo>
                  <a:pt x="3279" y="1980"/>
                </a:lnTo>
                <a:lnTo>
                  <a:pt x="3223" y="1945"/>
                </a:lnTo>
                <a:lnTo>
                  <a:pt x="3164" y="1908"/>
                </a:lnTo>
                <a:lnTo>
                  <a:pt x="3103" y="1872"/>
                </a:lnTo>
                <a:lnTo>
                  <a:pt x="3038" y="1835"/>
                </a:lnTo>
                <a:lnTo>
                  <a:pt x="2970" y="1798"/>
                </a:lnTo>
                <a:lnTo>
                  <a:pt x="2900" y="1761"/>
                </a:lnTo>
                <a:lnTo>
                  <a:pt x="2871" y="1746"/>
                </a:lnTo>
                <a:lnTo>
                  <a:pt x="2842" y="1733"/>
                </a:lnTo>
                <a:lnTo>
                  <a:pt x="2813" y="1720"/>
                </a:lnTo>
                <a:lnTo>
                  <a:pt x="2784" y="1707"/>
                </a:lnTo>
                <a:lnTo>
                  <a:pt x="2754" y="1695"/>
                </a:lnTo>
                <a:lnTo>
                  <a:pt x="2725" y="1685"/>
                </a:lnTo>
                <a:lnTo>
                  <a:pt x="2695" y="1674"/>
                </a:lnTo>
                <a:lnTo>
                  <a:pt x="2665" y="1665"/>
                </a:lnTo>
                <a:lnTo>
                  <a:pt x="2603" y="1647"/>
                </a:lnTo>
                <a:lnTo>
                  <a:pt x="2542" y="1633"/>
                </a:lnTo>
                <a:lnTo>
                  <a:pt x="2481" y="1620"/>
                </a:lnTo>
                <a:lnTo>
                  <a:pt x="2418" y="1610"/>
                </a:lnTo>
                <a:lnTo>
                  <a:pt x="2356" y="1603"/>
                </a:lnTo>
                <a:lnTo>
                  <a:pt x="2294" y="1597"/>
                </a:lnTo>
                <a:lnTo>
                  <a:pt x="2230" y="1594"/>
                </a:lnTo>
                <a:lnTo>
                  <a:pt x="2166" y="1593"/>
                </a:lnTo>
                <a:lnTo>
                  <a:pt x="2103" y="1594"/>
                </a:lnTo>
                <a:lnTo>
                  <a:pt x="2039" y="1596"/>
                </a:lnTo>
                <a:lnTo>
                  <a:pt x="1976" y="1600"/>
                </a:lnTo>
                <a:lnTo>
                  <a:pt x="1912" y="1606"/>
                </a:lnTo>
                <a:lnTo>
                  <a:pt x="1889" y="1585"/>
                </a:lnTo>
                <a:lnTo>
                  <a:pt x="1864" y="1565"/>
                </a:lnTo>
                <a:lnTo>
                  <a:pt x="1839" y="1547"/>
                </a:lnTo>
                <a:lnTo>
                  <a:pt x="1813" y="1529"/>
                </a:lnTo>
                <a:lnTo>
                  <a:pt x="1785" y="1513"/>
                </a:lnTo>
                <a:lnTo>
                  <a:pt x="1757" y="1499"/>
                </a:lnTo>
                <a:lnTo>
                  <a:pt x="1729" y="1486"/>
                </a:lnTo>
                <a:lnTo>
                  <a:pt x="1700" y="1474"/>
                </a:lnTo>
                <a:lnTo>
                  <a:pt x="1673" y="1464"/>
                </a:lnTo>
                <a:lnTo>
                  <a:pt x="1645" y="1457"/>
                </a:lnTo>
                <a:lnTo>
                  <a:pt x="1728" y="1441"/>
                </a:lnTo>
                <a:lnTo>
                  <a:pt x="1814" y="1429"/>
                </a:lnTo>
                <a:lnTo>
                  <a:pt x="1899" y="1419"/>
                </a:lnTo>
                <a:lnTo>
                  <a:pt x="1941" y="1414"/>
                </a:lnTo>
                <a:lnTo>
                  <a:pt x="1985" y="1411"/>
                </a:lnTo>
                <a:lnTo>
                  <a:pt x="2027" y="1407"/>
                </a:lnTo>
                <a:lnTo>
                  <a:pt x="2071" y="1406"/>
                </a:lnTo>
                <a:lnTo>
                  <a:pt x="2113" y="1405"/>
                </a:lnTo>
                <a:lnTo>
                  <a:pt x="2156" y="1404"/>
                </a:lnTo>
                <a:lnTo>
                  <a:pt x="2199" y="1404"/>
                </a:lnTo>
                <a:lnTo>
                  <a:pt x="2242" y="1406"/>
                </a:lnTo>
                <a:lnTo>
                  <a:pt x="2285" y="1407"/>
                </a:lnTo>
                <a:lnTo>
                  <a:pt x="2327" y="1411"/>
                </a:lnTo>
                <a:lnTo>
                  <a:pt x="2369" y="1414"/>
                </a:lnTo>
                <a:lnTo>
                  <a:pt x="2413" y="1419"/>
                </a:lnTo>
                <a:lnTo>
                  <a:pt x="2455" y="1424"/>
                </a:lnTo>
                <a:lnTo>
                  <a:pt x="2496" y="1431"/>
                </a:lnTo>
                <a:lnTo>
                  <a:pt x="2539" y="1439"/>
                </a:lnTo>
                <a:lnTo>
                  <a:pt x="2581" y="1448"/>
                </a:lnTo>
                <a:lnTo>
                  <a:pt x="2622" y="1457"/>
                </a:lnTo>
                <a:lnTo>
                  <a:pt x="2664" y="1468"/>
                </a:lnTo>
                <a:lnTo>
                  <a:pt x="2705" y="1479"/>
                </a:lnTo>
                <a:lnTo>
                  <a:pt x="2746" y="1491"/>
                </a:lnTo>
                <a:lnTo>
                  <a:pt x="2787" y="1506"/>
                </a:lnTo>
                <a:lnTo>
                  <a:pt x="2828" y="1520"/>
                </a:lnTo>
                <a:lnTo>
                  <a:pt x="2868" y="1537"/>
                </a:lnTo>
                <a:lnTo>
                  <a:pt x="2908" y="1554"/>
                </a:lnTo>
                <a:lnTo>
                  <a:pt x="2948" y="1572"/>
                </a:lnTo>
                <a:lnTo>
                  <a:pt x="2987" y="1591"/>
                </a:lnTo>
                <a:lnTo>
                  <a:pt x="3043" y="1621"/>
                </a:lnTo>
                <a:lnTo>
                  <a:pt x="3096" y="1650"/>
                </a:lnTo>
                <a:lnTo>
                  <a:pt x="3149" y="1679"/>
                </a:lnTo>
                <a:lnTo>
                  <a:pt x="3199" y="1708"/>
                </a:lnTo>
                <a:lnTo>
                  <a:pt x="3248" y="1736"/>
                </a:lnTo>
                <a:lnTo>
                  <a:pt x="3295" y="1765"/>
                </a:lnTo>
                <a:lnTo>
                  <a:pt x="3340" y="1793"/>
                </a:lnTo>
                <a:lnTo>
                  <a:pt x="3384" y="1821"/>
                </a:lnTo>
                <a:lnTo>
                  <a:pt x="3384" y="1357"/>
                </a:lnTo>
                <a:lnTo>
                  <a:pt x="3384" y="1335"/>
                </a:lnTo>
                <a:lnTo>
                  <a:pt x="3331" y="1293"/>
                </a:lnTo>
                <a:lnTo>
                  <a:pt x="3278" y="1249"/>
                </a:lnTo>
                <a:lnTo>
                  <a:pt x="3221" y="1206"/>
                </a:lnTo>
                <a:lnTo>
                  <a:pt x="3161" y="1161"/>
                </a:lnTo>
                <a:lnTo>
                  <a:pt x="3098" y="1115"/>
                </a:lnTo>
                <a:lnTo>
                  <a:pt x="3033" y="1069"/>
                </a:lnTo>
                <a:lnTo>
                  <a:pt x="2964" y="1022"/>
                </a:lnTo>
                <a:lnTo>
                  <a:pt x="2892" y="974"/>
                </a:lnTo>
                <a:lnTo>
                  <a:pt x="2836" y="941"/>
                </a:lnTo>
                <a:lnTo>
                  <a:pt x="2781" y="908"/>
                </a:lnTo>
                <a:lnTo>
                  <a:pt x="2724" y="879"/>
                </a:lnTo>
                <a:lnTo>
                  <a:pt x="2667" y="852"/>
                </a:lnTo>
                <a:lnTo>
                  <a:pt x="2609" y="828"/>
                </a:lnTo>
                <a:lnTo>
                  <a:pt x="2551" y="806"/>
                </a:lnTo>
                <a:lnTo>
                  <a:pt x="2492" y="784"/>
                </a:lnTo>
                <a:lnTo>
                  <a:pt x="2433" y="767"/>
                </a:lnTo>
                <a:lnTo>
                  <a:pt x="2374" y="751"/>
                </a:lnTo>
                <a:lnTo>
                  <a:pt x="2314" y="737"/>
                </a:lnTo>
                <a:lnTo>
                  <a:pt x="2253" y="724"/>
                </a:lnTo>
                <a:lnTo>
                  <a:pt x="2193" y="714"/>
                </a:lnTo>
                <a:lnTo>
                  <a:pt x="2132" y="705"/>
                </a:lnTo>
                <a:lnTo>
                  <a:pt x="2072" y="699"/>
                </a:lnTo>
                <a:lnTo>
                  <a:pt x="2010" y="693"/>
                </a:lnTo>
                <a:lnTo>
                  <a:pt x="1950" y="690"/>
                </a:lnTo>
                <a:lnTo>
                  <a:pt x="1961" y="648"/>
                </a:lnTo>
                <a:lnTo>
                  <a:pt x="1970" y="607"/>
                </a:lnTo>
                <a:lnTo>
                  <a:pt x="1977" y="565"/>
                </a:lnTo>
                <a:lnTo>
                  <a:pt x="1983" y="523"/>
                </a:lnTo>
                <a:lnTo>
                  <a:pt x="1985" y="502"/>
                </a:lnTo>
                <a:lnTo>
                  <a:pt x="2049" y="507"/>
                </a:lnTo>
                <a:lnTo>
                  <a:pt x="2114" y="514"/>
                </a:lnTo>
                <a:lnTo>
                  <a:pt x="2179" y="521"/>
                </a:lnTo>
                <a:lnTo>
                  <a:pt x="2243" y="531"/>
                </a:lnTo>
                <a:lnTo>
                  <a:pt x="2308" y="543"/>
                </a:lnTo>
                <a:lnTo>
                  <a:pt x="2373" y="556"/>
                </a:lnTo>
                <a:lnTo>
                  <a:pt x="2437" y="572"/>
                </a:lnTo>
                <a:lnTo>
                  <a:pt x="2501" y="589"/>
                </a:lnTo>
                <a:lnTo>
                  <a:pt x="2564" y="609"/>
                </a:lnTo>
                <a:lnTo>
                  <a:pt x="2628" y="632"/>
                </a:lnTo>
                <a:lnTo>
                  <a:pt x="2690" y="656"/>
                </a:lnTo>
                <a:lnTo>
                  <a:pt x="2753" y="683"/>
                </a:lnTo>
                <a:lnTo>
                  <a:pt x="2814" y="712"/>
                </a:lnTo>
                <a:lnTo>
                  <a:pt x="2875" y="744"/>
                </a:lnTo>
                <a:lnTo>
                  <a:pt x="2936" y="779"/>
                </a:lnTo>
                <a:lnTo>
                  <a:pt x="2966" y="797"/>
                </a:lnTo>
                <a:lnTo>
                  <a:pt x="2995" y="816"/>
                </a:lnTo>
                <a:lnTo>
                  <a:pt x="3053" y="854"/>
                </a:lnTo>
                <a:lnTo>
                  <a:pt x="3107" y="890"/>
                </a:lnTo>
                <a:lnTo>
                  <a:pt x="3161" y="927"/>
                </a:lnTo>
                <a:lnTo>
                  <a:pt x="3212" y="964"/>
                </a:lnTo>
                <a:lnTo>
                  <a:pt x="3262" y="1000"/>
                </a:lnTo>
                <a:lnTo>
                  <a:pt x="3309" y="1035"/>
                </a:lnTo>
                <a:lnTo>
                  <a:pt x="3400" y="1104"/>
                </a:lnTo>
                <a:lnTo>
                  <a:pt x="3409" y="1089"/>
                </a:lnTo>
                <a:lnTo>
                  <a:pt x="3421" y="1074"/>
                </a:lnTo>
                <a:lnTo>
                  <a:pt x="3434" y="1061"/>
                </a:lnTo>
                <a:lnTo>
                  <a:pt x="3451" y="1050"/>
                </a:lnTo>
                <a:lnTo>
                  <a:pt x="3470" y="1039"/>
                </a:lnTo>
                <a:lnTo>
                  <a:pt x="3491" y="1030"/>
                </a:lnTo>
                <a:lnTo>
                  <a:pt x="3515" y="1022"/>
                </a:lnTo>
                <a:lnTo>
                  <a:pt x="3542" y="1016"/>
                </a:lnTo>
                <a:lnTo>
                  <a:pt x="4544" y="869"/>
                </a:lnTo>
                <a:lnTo>
                  <a:pt x="4569" y="867"/>
                </a:lnTo>
                <a:lnTo>
                  <a:pt x="4591" y="866"/>
                </a:lnTo>
                <a:lnTo>
                  <a:pt x="4611" y="867"/>
                </a:lnTo>
                <a:lnTo>
                  <a:pt x="4629" y="871"/>
                </a:lnTo>
                <a:lnTo>
                  <a:pt x="4645" y="877"/>
                </a:lnTo>
                <a:lnTo>
                  <a:pt x="4659" y="885"/>
                </a:lnTo>
                <a:lnTo>
                  <a:pt x="4671" y="894"/>
                </a:lnTo>
                <a:lnTo>
                  <a:pt x="4681" y="905"/>
                </a:lnTo>
                <a:lnTo>
                  <a:pt x="4690" y="917"/>
                </a:lnTo>
                <a:lnTo>
                  <a:pt x="4698" y="932"/>
                </a:lnTo>
                <a:lnTo>
                  <a:pt x="4704" y="946"/>
                </a:lnTo>
                <a:lnTo>
                  <a:pt x="4709" y="963"/>
                </a:lnTo>
                <a:lnTo>
                  <a:pt x="4713" y="981"/>
                </a:lnTo>
                <a:lnTo>
                  <a:pt x="4715" y="1000"/>
                </a:lnTo>
                <a:lnTo>
                  <a:pt x="4717" y="1019"/>
                </a:lnTo>
                <a:lnTo>
                  <a:pt x="4718" y="1040"/>
                </a:lnTo>
                <a:lnTo>
                  <a:pt x="4718" y="1162"/>
                </a:lnTo>
                <a:lnTo>
                  <a:pt x="4718" y="2136"/>
                </a:lnTo>
                <a:lnTo>
                  <a:pt x="4727" y="2138"/>
                </a:lnTo>
                <a:lnTo>
                  <a:pt x="4787" y="2143"/>
                </a:lnTo>
                <a:lnTo>
                  <a:pt x="4846" y="2146"/>
                </a:lnTo>
                <a:lnTo>
                  <a:pt x="4903" y="2148"/>
                </a:lnTo>
                <a:lnTo>
                  <a:pt x="4958" y="2146"/>
                </a:lnTo>
                <a:lnTo>
                  <a:pt x="5011" y="2143"/>
                </a:lnTo>
                <a:lnTo>
                  <a:pt x="5063" y="2138"/>
                </a:lnTo>
                <a:lnTo>
                  <a:pt x="5113" y="2131"/>
                </a:lnTo>
                <a:lnTo>
                  <a:pt x="5162" y="2122"/>
                </a:lnTo>
                <a:lnTo>
                  <a:pt x="5208" y="2111"/>
                </a:lnTo>
                <a:lnTo>
                  <a:pt x="5252" y="2100"/>
                </a:lnTo>
                <a:lnTo>
                  <a:pt x="5296" y="2086"/>
                </a:lnTo>
                <a:lnTo>
                  <a:pt x="5337" y="2072"/>
                </a:lnTo>
                <a:lnTo>
                  <a:pt x="5376" y="2057"/>
                </a:lnTo>
                <a:lnTo>
                  <a:pt x="5414" y="2042"/>
                </a:lnTo>
                <a:lnTo>
                  <a:pt x="5448" y="2025"/>
                </a:lnTo>
                <a:lnTo>
                  <a:pt x="5483" y="2008"/>
                </a:lnTo>
                <a:lnTo>
                  <a:pt x="5514" y="1992"/>
                </a:lnTo>
                <a:lnTo>
                  <a:pt x="5544" y="1975"/>
                </a:lnTo>
                <a:lnTo>
                  <a:pt x="5572" y="1957"/>
                </a:lnTo>
                <a:lnTo>
                  <a:pt x="5598" y="1940"/>
                </a:lnTo>
                <a:lnTo>
                  <a:pt x="5622" y="1925"/>
                </a:lnTo>
                <a:lnTo>
                  <a:pt x="5644" y="1909"/>
                </a:lnTo>
                <a:lnTo>
                  <a:pt x="5682" y="1880"/>
                </a:lnTo>
                <a:lnTo>
                  <a:pt x="5711" y="1854"/>
                </a:lnTo>
                <a:lnTo>
                  <a:pt x="5734" y="1835"/>
                </a:lnTo>
                <a:lnTo>
                  <a:pt x="5752" y="1818"/>
                </a:lnTo>
                <a:lnTo>
                  <a:pt x="5758" y="1811"/>
                </a:lnTo>
                <a:lnTo>
                  <a:pt x="5766" y="1805"/>
                </a:lnTo>
                <a:lnTo>
                  <a:pt x="5774" y="1800"/>
                </a:lnTo>
                <a:lnTo>
                  <a:pt x="5782" y="1796"/>
                </a:lnTo>
                <a:lnTo>
                  <a:pt x="5791" y="1793"/>
                </a:lnTo>
                <a:lnTo>
                  <a:pt x="5799" y="1790"/>
                </a:lnTo>
                <a:lnTo>
                  <a:pt x="5808" y="1789"/>
                </a:lnTo>
                <a:lnTo>
                  <a:pt x="5817" y="1788"/>
                </a:lnTo>
                <a:lnTo>
                  <a:pt x="5826" y="1788"/>
                </a:lnTo>
                <a:lnTo>
                  <a:pt x="5835" y="1789"/>
                </a:lnTo>
                <a:lnTo>
                  <a:pt x="5844" y="1791"/>
                </a:lnTo>
                <a:lnTo>
                  <a:pt x="5853" y="1794"/>
                </a:lnTo>
                <a:lnTo>
                  <a:pt x="5862" y="1798"/>
                </a:lnTo>
                <a:lnTo>
                  <a:pt x="5870" y="1802"/>
                </a:lnTo>
                <a:lnTo>
                  <a:pt x="5877" y="1808"/>
                </a:lnTo>
                <a:lnTo>
                  <a:pt x="5885" y="1814"/>
                </a:lnTo>
                <a:lnTo>
                  <a:pt x="5892" y="1821"/>
                </a:lnTo>
                <a:lnTo>
                  <a:pt x="5898" y="1829"/>
                </a:lnTo>
                <a:lnTo>
                  <a:pt x="5903" y="1837"/>
                </a:lnTo>
                <a:lnTo>
                  <a:pt x="5906" y="1844"/>
                </a:lnTo>
                <a:lnTo>
                  <a:pt x="5910" y="1853"/>
                </a:lnTo>
                <a:lnTo>
                  <a:pt x="5913" y="1862"/>
                </a:lnTo>
                <a:lnTo>
                  <a:pt x="5914" y="1871"/>
                </a:lnTo>
                <a:lnTo>
                  <a:pt x="5915" y="1880"/>
                </a:lnTo>
                <a:lnTo>
                  <a:pt x="5915" y="1889"/>
                </a:lnTo>
                <a:lnTo>
                  <a:pt x="5914" y="1898"/>
                </a:lnTo>
                <a:lnTo>
                  <a:pt x="5912" y="1907"/>
                </a:lnTo>
                <a:lnTo>
                  <a:pt x="5909" y="1916"/>
                </a:lnTo>
                <a:lnTo>
                  <a:pt x="5905" y="1925"/>
                </a:lnTo>
                <a:lnTo>
                  <a:pt x="5901" y="1932"/>
                </a:lnTo>
                <a:lnTo>
                  <a:pt x="5895" y="1940"/>
                </a:lnTo>
                <a:lnTo>
                  <a:pt x="5890" y="1948"/>
                </a:lnTo>
                <a:lnTo>
                  <a:pt x="5869" y="1968"/>
                </a:lnTo>
                <a:lnTo>
                  <a:pt x="5844" y="1990"/>
                </a:lnTo>
                <a:lnTo>
                  <a:pt x="5809" y="2019"/>
                </a:lnTo>
                <a:lnTo>
                  <a:pt x="5766" y="2054"/>
                </a:lnTo>
                <a:lnTo>
                  <a:pt x="5740" y="2072"/>
                </a:lnTo>
                <a:lnTo>
                  <a:pt x="5712" y="2091"/>
                </a:lnTo>
                <a:lnTo>
                  <a:pt x="5682" y="2111"/>
                </a:lnTo>
                <a:lnTo>
                  <a:pt x="5650" y="2131"/>
                </a:lnTo>
                <a:lnTo>
                  <a:pt x="5616" y="2151"/>
                </a:lnTo>
                <a:lnTo>
                  <a:pt x="5580" y="2170"/>
                </a:lnTo>
                <a:lnTo>
                  <a:pt x="5541" y="2190"/>
                </a:lnTo>
                <a:lnTo>
                  <a:pt x="5500" y="2209"/>
                </a:lnTo>
                <a:lnTo>
                  <a:pt x="5457" y="2228"/>
                </a:lnTo>
                <a:lnTo>
                  <a:pt x="5413" y="2246"/>
                </a:lnTo>
                <a:lnTo>
                  <a:pt x="5365" y="2262"/>
                </a:lnTo>
                <a:lnTo>
                  <a:pt x="5316" y="2278"/>
                </a:lnTo>
                <a:lnTo>
                  <a:pt x="5264" y="2291"/>
                </a:lnTo>
                <a:lnTo>
                  <a:pt x="5212" y="2305"/>
                </a:lnTo>
                <a:lnTo>
                  <a:pt x="5156" y="2316"/>
                </a:lnTo>
                <a:lnTo>
                  <a:pt x="5099" y="2325"/>
                </a:lnTo>
                <a:lnTo>
                  <a:pt x="5040" y="2331"/>
                </a:lnTo>
                <a:lnTo>
                  <a:pt x="4980" y="2336"/>
                </a:lnTo>
                <a:lnTo>
                  <a:pt x="4918" y="2338"/>
                </a:lnTo>
                <a:lnTo>
                  <a:pt x="4885" y="2338"/>
                </a:lnTo>
                <a:lnTo>
                  <a:pt x="4853" y="2337"/>
                </a:lnTo>
                <a:lnTo>
                  <a:pt x="4820" y="2336"/>
                </a:lnTo>
                <a:lnTo>
                  <a:pt x="4786" y="2334"/>
                </a:lnTo>
                <a:lnTo>
                  <a:pt x="4753" y="2331"/>
                </a:lnTo>
                <a:lnTo>
                  <a:pt x="4718" y="2327"/>
                </a:lnTo>
                <a:lnTo>
                  <a:pt x="4718" y="2397"/>
                </a:lnTo>
                <a:lnTo>
                  <a:pt x="4717" y="2418"/>
                </a:lnTo>
                <a:lnTo>
                  <a:pt x="4714" y="2438"/>
                </a:lnTo>
                <a:lnTo>
                  <a:pt x="4709" y="2459"/>
                </a:lnTo>
                <a:lnTo>
                  <a:pt x="4703" y="2479"/>
                </a:lnTo>
                <a:lnTo>
                  <a:pt x="4694" y="2498"/>
                </a:lnTo>
                <a:lnTo>
                  <a:pt x="4682" y="2515"/>
                </a:lnTo>
                <a:lnTo>
                  <a:pt x="4670" y="2533"/>
                </a:lnTo>
                <a:lnTo>
                  <a:pt x="4656" y="2551"/>
                </a:lnTo>
                <a:lnTo>
                  <a:pt x="4640" y="2568"/>
                </a:lnTo>
                <a:lnTo>
                  <a:pt x="4623" y="2583"/>
                </a:lnTo>
                <a:lnTo>
                  <a:pt x="4604" y="2598"/>
                </a:lnTo>
                <a:lnTo>
                  <a:pt x="4585" y="2612"/>
                </a:lnTo>
                <a:lnTo>
                  <a:pt x="4564" y="2626"/>
                </a:lnTo>
                <a:lnTo>
                  <a:pt x="4541" y="2638"/>
                </a:lnTo>
                <a:lnTo>
                  <a:pt x="4517" y="2649"/>
                </a:lnTo>
                <a:lnTo>
                  <a:pt x="4493" y="2660"/>
                </a:lnTo>
                <a:lnTo>
                  <a:pt x="4517" y="2666"/>
                </a:lnTo>
                <a:lnTo>
                  <a:pt x="4543" y="2670"/>
                </a:lnTo>
                <a:lnTo>
                  <a:pt x="4569" y="2675"/>
                </a:lnTo>
                <a:lnTo>
                  <a:pt x="4597" y="2678"/>
                </a:lnTo>
                <a:lnTo>
                  <a:pt x="4624" y="2680"/>
                </a:lnTo>
                <a:lnTo>
                  <a:pt x="4653" y="2683"/>
                </a:lnTo>
                <a:lnTo>
                  <a:pt x="4685" y="2684"/>
                </a:lnTo>
                <a:lnTo>
                  <a:pt x="4716" y="2684"/>
                </a:lnTo>
                <a:lnTo>
                  <a:pt x="4776" y="2683"/>
                </a:lnTo>
                <a:lnTo>
                  <a:pt x="4835" y="2678"/>
                </a:lnTo>
                <a:lnTo>
                  <a:pt x="4892" y="2671"/>
                </a:lnTo>
                <a:lnTo>
                  <a:pt x="4948" y="2662"/>
                </a:lnTo>
                <a:lnTo>
                  <a:pt x="5001" y="2652"/>
                </a:lnTo>
                <a:lnTo>
                  <a:pt x="5053" y="2640"/>
                </a:lnTo>
                <a:lnTo>
                  <a:pt x="5104" y="2626"/>
                </a:lnTo>
                <a:lnTo>
                  <a:pt x="5152" y="2610"/>
                </a:lnTo>
                <a:lnTo>
                  <a:pt x="5199" y="2593"/>
                </a:lnTo>
                <a:lnTo>
                  <a:pt x="5244" y="2576"/>
                </a:lnTo>
                <a:lnTo>
                  <a:pt x="5287" y="2557"/>
                </a:lnTo>
                <a:lnTo>
                  <a:pt x="5329" y="2537"/>
                </a:lnTo>
                <a:lnTo>
                  <a:pt x="5368" y="2515"/>
                </a:lnTo>
                <a:lnTo>
                  <a:pt x="5406" y="2495"/>
                </a:lnTo>
                <a:lnTo>
                  <a:pt x="5442" y="2474"/>
                </a:lnTo>
                <a:lnTo>
                  <a:pt x="5476" y="2452"/>
                </a:lnTo>
                <a:lnTo>
                  <a:pt x="5507" y="2431"/>
                </a:lnTo>
                <a:lnTo>
                  <a:pt x="5539" y="2409"/>
                </a:lnTo>
                <a:lnTo>
                  <a:pt x="5566" y="2388"/>
                </a:lnTo>
                <a:lnTo>
                  <a:pt x="5592" y="2368"/>
                </a:lnTo>
                <a:lnTo>
                  <a:pt x="5617" y="2348"/>
                </a:lnTo>
                <a:lnTo>
                  <a:pt x="5639" y="2329"/>
                </a:lnTo>
                <a:lnTo>
                  <a:pt x="5678" y="2295"/>
                </a:lnTo>
                <a:lnTo>
                  <a:pt x="5708" y="2266"/>
                </a:lnTo>
                <a:lnTo>
                  <a:pt x="5729" y="2243"/>
                </a:lnTo>
                <a:lnTo>
                  <a:pt x="5747" y="2223"/>
                </a:lnTo>
                <a:lnTo>
                  <a:pt x="5754" y="2216"/>
                </a:lnTo>
                <a:lnTo>
                  <a:pt x="5762" y="2210"/>
                </a:lnTo>
                <a:lnTo>
                  <a:pt x="5769" y="2204"/>
                </a:lnTo>
                <a:lnTo>
                  <a:pt x="5777" y="2200"/>
                </a:lnTo>
                <a:lnTo>
                  <a:pt x="5785" y="2195"/>
                </a:lnTo>
                <a:lnTo>
                  <a:pt x="5794" y="2193"/>
                </a:lnTo>
                <a:lnTo>
                  <a:pt x="5803" y="2191"/>
                </a:lnTo>
                <a:lnTo>
                  <a:pt x="5812" y="2190"/>
                </a:lnTo>
                <a:lnTo>
                  <a:pt x="5821" y="2189"/>
                </a:lnTo>
                <a:lnTo>
                  <a:pt x="5830" y="2190"/>
                </a:lnTo>
                <a:lnTo>
                  <a:pt x="5840" y="2191"/>
                </a:lnTo>
                <a:lnTo>
                  <a:pt x="5848" y="2193"/>
                </a:lnTo>
                <a:lnTo>
                  <a:pt x="5856" y="2197"/>
                </a:lnTo>
                <a:lnTo>
                  <a:pt x="5865" y="2200"/>
                </a:lnTo>
                <a:lnTo>
                  <a:pt x="5873" y="2206"/>
                </a:lnTo>
                <a:lnTo>
                  <a:pt x="5881" y="2211"/>
                </a:lnTo>
                <a:lnTo>
                  <a:pt x="5889" y="2218"/>
                </a:lnTo>
                <a:lnTo>
                  <a:pt x="5894" y="2224"/>
                </a:lnTo>
                <a:lnTo>
                  <a:pt x="5900" y="2232"/>
                </a:lnTo>
                <a:lnTo>
                  <a:pt x="5904" y="2241"/>
                </a:lnTo>
                <a:lnTo>
                  <a:pt x="5909" y="2249"/>
                </a:lnTo>
                <a:lnTo>
                  <a:pt x="5912" y="2258"/>
                </a:lnTo>
                <a:lnTo>
                  <a:pt x="5913" y="2267"/>
                </a:lnTo>
                <a:lnTo>
                  <a:pt x="5914" y="2276"/>
                </a:lnTo>
                <a:lnTo>
                  <a:pt x="5915" y="2285"/>
                </a:lnTo>
                <a:lnTo>
                  <a:pt x="5914" y="2294"/>
                </a:lnTo>
                <a:lnTo>
                  <a:pt x="5913" y="2302"/>
                </a:lnTo>
                <a:lnTo>
                  <a:pt x="5911" y="2311"/>
                </a:lnTo>
                <a:lnTo>
                  <a:pt x="5908" y="2320"/>
                </a:lnTo>
                <a:lnTo>
                  <a:pt x="5904" y="2329"/>
                </a:lnTo>
                <a:lnTo>
                  <a:pt x="5899" y="2337"/>
                </a:lnTo>
                <a:lnTo>
                  <a:pt x="5893" y="2345"/>
                </a:lnTo>
                <a:lnTo>
                  <a:pt x="5873" y="2368"/>
                </a:lnTo>
                <a:lnTo>
                  <a:pt x="5847" y="2394"/>
                </a:lnTo>
                <a:lnTo>
                  <a:pt x="5813" y="2427"/>
                </a:lnTo>
                <a:lnTo>
                  <a:pt x="5769" y="2467"/>
                </a:lnTo>
                <a:lnTo>
                  <a:pt x="5744" y="2489"/>
                </a:lnTo>
                <a:lnTo>
                  <a:pt x="5716" y="2511"/>
                </a:lnTo>
                <a:lnTo>
                  <a:pt x="5686" y="2534"/>
                </a:lnTo>
                <a:lnTo>
                  <a:pt x="5653" y="2559"/>
                </a:lnTo>
                <a:lnTo>
                  <a:pt x="5619" y="2583"/>
                </a:lnTo>
                <a:lnTo>
                  <a:pt x="5582" y="2608"/>
                </a:lnTo>
                <a:lnTo>
                  <a:pt x="5544" y="2632"/>
                </a:lnTo>
                <a:lnTo>
                  <a:pt x="5503" y="2657"/>
                </a:lnTo>
                <a:lnTo>
                  <a:pt x="5459" y="2680"/>
                </a:lnTo>
                <a:lnTo>
                  <a:pt x="5415" y="2704"/>
                </a:lnTo>
                <a:lnTo>
                  <a:pt x="5367" y="2727"/>
                </a:lnTo>
                <a:lnTo>
                  <a:pt x="5318" y="2748"/>
                </a:lnTo>
                <a:lnTo>
                  <a:pt x="5267" y="2769"/>
                </a:lnTo>
                <a:lnTo>
                  <a:pt x="5213" y="2788"/>
                </a:lnTo>
                <a:lnTo>
                  <a:pt x="5157" y="2806"/>
                </a:lnTo>
                <a:lnTo>
                  <a:pt x="5100" y="2823"/>
                </a:lnTo>
                <a:lnTo>
                  <a:pt x="5041" y="2836"/>
                </a:lnTo>
                <a:lnTo>
                  <a:pt x="4980" y="2849"/>
                </a:lnTo>
                <a:lnTo>
                  <a:pt x="4917" y="2859"/>
                </a:lnTo>
                <a:lnTo>
                  <a:pt x="4884" y="2863"/>
                </a:lnTo>
                <a:lnTo>
                  <a:pt x="4852" y="2866"/>
                </a:lnTo>
                <a:lnTo>
                  <a:pt x="4818" y="2869"/>
                </a:lnTo>
                <a:lnTo>
                  <a:pt x="4785" y="2871"/>
                </a:lnTo>
                <a:lnTo>
                  <a:pt x="4750" y="2872"/>
                </a:lnTo>
                <a:lnTo>
                  <a:pt x="4716" y="2873"/>
                </a:lnTo>
                <a:lnTo>
                  <a:pt x="4666" y="2873"/>
                </a:lnTo>
                <a:lnTo>
                  <a:pt x="4618" y="2871"/>
                </a:lnTo>
                <a:lnTo>
                  <a:pt x="4572" y="2866"/>
                </a:lnTo>
                <a:lnTo>
                  <a:pt x="4529" y="2862"/>
                </a:lnTo>
                <a:lnTo>
                  <a:pt x="4487" y="2855"/>
                </a:lnTo>
                <a:lnTo>
                  <a:pt x="4447" y="2846"/>
                </a:lnTo>
                <a:lnTo>
                  <a:pt x="4410" y="2836"/>
                </a:lnTo>
                <a:lnTo>
                  <a:pt x="4374" y="2825"/>
                </a:lnTo>
                <a:lnTo>
                  <a:pt x="4339" y="2813"/>
                </a:lnTo>
                <a:lnTo>
                  <a:pt x="4306" y="2800"/>
                </a:lnTo>
                <a:lnTo>
                  <a:pt x="4273" y="2784"/>
                </a:lnTo>
                <a:lnTo>
                  <a:pt x="4242" y="2767"/>
                </a:lnTo>
                <a:lnTo>
                  <a:pt x="4212" y="2749"/>
                </a:lnTo>
                <a:lnTo>
                  <a:pt x="4182" y="2729"/>
                </a:lnTo>
                <a:lnTo>
                  <a:pt x="4153" y="2709"/>
                </a:lnTo>
                <a:lnTo>
                  <a:pt x="4124" y="2687"/>
                </a:lnTo>
                <a:lnTo>
                  <a:pt x="4089" y="2679"/>
                </a:lnTo>
                <a:lnTo>
                  <a:pt x="4057" y="2669"/>
                </a:lnTo>
                <a:lnTo>
                  <a:pt x="4026" y="2658"/>
                </a:lnTo>
                <a:lnTo>
                  <a:pt x="3996" y="2645"/>
                </a:lnTo>
                <a:lnTo>
                  <a:pt x="3968" y="2630"/>
                </a:lnTo>
                <a:lnTo>
                  <a:pt x="3942" y="2615"/>
                </a:lnTo>
                <a:lnTo>
                  <a:pt x="3918" y="2597"/>
                </a:lnTo>
                <a:lnTo>
                  <a:pt x="3895" y="2579"/>
                </a:lnTo>
                <a:lnTo>
                  <a:pt x="3875" y="2559"/>
                </a:lnTo>
                <a:lnTo>
                  <a:pt x="3858" y="2539"/>
                </a:lnTo>
                <a:lnTo>
                  <a:pt x="3843" y="2518"/>
                </a:lnTo>
                <a:lnTo>
                  <a:pt x="3836" y="2506"/>
                </a:lnTo>
                <a:lnTo>
                  <a:pt x="3830" y="2494"/>
                </a:lnTo>
                <a:lnTo>
                  <a:pt x="3824" y="2483"/>
                </a:lnTo>
                <a:lnTo>
                  <a:pt x="3820" y="2472"/>
                </a:lnTo>
                <a:lnTo>
                  <a:pt x="3815" y="2460"/>
                </a:lnTo>
                <a:lnTo>
                  <a:pt x="3812" y="2447"/>
                </a:lnTo>
                <a:lnTo>
                  <a:pt x="3810" y="2435"/>
                </a:lnTo>
                <a:lnTo>
                  <a:pt x="3807" y="2423"/>
                </a:lnTo>
                <a:lnTo>
                  <a:pt x="3806" y="2411"/>
                </a:lnTo>
                <a:lnTo>
                  <a:pt x="3806" y="2397"/>
                </a:lnTo>
                <a:lnTo>
                  <a:pt x="3742" y="2337"/>
                </a:lnTo>
                <a:lnTo>
                  <a:pt x="3671" y="2275"/>
                </a:lnTo>
                <a:lnTo>
                  <a:pt x="3633" y="2243"/>
                </a:lnTo>
                <a:lnTo>
                  <a:pt x="3594" y="2210"/>
                </a:lnTo>
                <a:lnTo>
                  <a:pt x="3553" y="2177"/>
                </a:lnTo>
                <a:lnTo>
                  <a:pt x="3510" y="2143"/>
                </a:lnTo>
                <a:close/>
                <a:moveTo>
                  <a:pt x="1226" y="3231"/>
                </a:moveTo>
                <a:lnTo>
                  <a:pt x="1226" y="3231"/>
                </a:lnTo>
                <a:lnTo>
                  <a:pt x="1232" y="3216"/>
                </a:lnTo>
                <a:lnTo>
                  <a:pt x="1239" y="3201"/>
                </a:lnTo>
                <a:lnTo>
                  <a:pt x="1245" y="3184"/>
                </a:lnTo>
                <a:lnTo>
                  <a:pt x="1250" y="3167"/>
                </a:lnTo>
                <a:lnTo>
                  <a:pt x="1253" y="3151"/>
                </a:lnTo>
                <a:lnTo>
                  <a:pt x="1256" y="3134"/>
                </a:lnTo>
                <a:lnTo>
                  <a:pt x="1258" y="3116"/>
                </a:lnTo>
                <a:lnTo>
                  <a:pt x="1258" y="3098"/>
                </a:lnTo>
                <a:lnTo>
                  <a:pt x="1258" y="3084"/>
                </a:lnTo>
                <a:lnTo>
                  <a:pt x="1257" y="3069"/>
                </a:lnTo>
                <a:lnTo>
                  <a:pt x="1255" y="3055"/>
                </a:lnTo>
                <a:lnTo>
                  <a:pt x="1252" y="3041"/>
                </a:lnTo>
                <a:lnTo>
                  <a:pt x="1249" y="3027"/>
                </a:lnTo>
                <a:lnTo>
                  <a:pt x="1246" y="3014"/>
                </a:lnTo>
                <a:lnTo>
                  <a:pt x="1241" y="3000"/>
                </a:lnTo>
                <a:lnTo>
                  <a:pt x="1236" y="2988"/>
                </a:lnTo>
                <a:lnTo>
                  <a:pt x="1230" y="2975"/>
                </a:lnTo>
                <a:lnTo>
                  <a:pt x="1224" y="2962"/>
                </a:lnTo>
                <a:lnTo>
                  <a:pt x="1210" y="2939"/>
                </a:lnTo>
                <a:lnTo>
                  <a:pt x="1193" y="2918"/>
                </a:lnTo>
                <a:lnTo>
                  <a:pt x="1175" y="2898"/>
                </a:lnTo>
                <a:lnTo>
                  <a:pt x="1154" y="2879"/>
                </a:lnTo>
                <a:lnTo>
                  <a:pt x="1133" y="2862"/>
                </a:lnTo>
                <a:lnTo>
                  <a:pt x="1110" y="2849"/>
                </a:lnTo>
                <a:lnTo>
                  <a:pt x="1097" y="2842"/>
                </a:lnTo>
                <a:lnTo>
                  <a:pt x="1085" y="2836"/>
                </a:lnTo>
                <a:lnTo>
                  <a:pt x="1072" y="2831"/>
                </a:lnTo>
                <a:lnTo>
                  <a:pt x="1058" y="2826"/>
                </a:lnTo>
                <a:lnTo>
                  <a:pt x="1045" y="2823"/>
                </a:lnTo>
                <a:lnTo>
                  <a:pt x="1032" y="2820"/>
                </a:lnTo>
                <a:lnTo>
                  <a:pt x="1017" y="2817"/>
                </a:lnTo>
                <a:lnTo>
                  <a:pt x="1003" y="2815"/>
                </a:lnTo>
                <a:lnTo>
                  <a:pt x="988" y="2814"/>
                </a:lnTo>
                <a:lnTo>
                  <a:pt x="974" y="2814"/>
                </a:lnTo>
                <a:lnTo>
                  <a:pt x="959" y="2814"/>
                </a:lnTo>
                <a:lnTo>
                  <a:pt x="945" y="2815"/>
                </a:lnTo>
                <a:lnTo>
                  <a:pt x="930" y="2817"/>
                </a:lnTo>
                <a:lnTo>
                  <a:pt x="917" y="2820"/>
                </a:lnTo>
                <a:lnTo>
                  <a:pt x="902" y="2823"/>
                </a:lnTo>
                <a:lnTo>
                  <a:pt x="889" y="2826"/>
                </a:lnTo>
                <a:lnTo>
                  <a:pt x="877" y="2831"/>
                </a:lnTo>
                <a:lnTo>
                  <a:pt x="863" y="2836"/>
                </a:lnTo>
                <a:lnTo>
                  <a:pt x="851" y="2842"/>
                </a:lnTo>
                <a:lnTo>
                  <a:pt x="839" y="2849"/>
                </a:lnTo>
                <a:lnTo>
                  <a:pt x="815" y="2862"/>
                </a:lnTo>
                <a:lnTo>
                  <a:pt x="793" y="2879"/>
                </a:lnTo>
                <a:lnTo>
                  <a:pt x="773" y="2898"/>
                </a:lnTo>
                <a:lnTo>
                  <a:pt x="754" y="2918"/>
                </a:lnTo>
                <a:lnTo>
                  <a:pt x="738" y="2939"/>
                </a:lnTo>
                <a:lnTo>
                  <a:pt x="724" y="2962"/>
                </a:lnTo>
                <a:lnTo>
                  <a:pt x="717" y="2975"/>
                </a:lnTo>
                <a:lnTo>
                  <a:pt x="712" y="2988"/>
                </a:lnTo>
                <a:lnTo>
                  <a:pt x="707" y="3000"/>
                </a:lnTo>
                <a:lnTo>
                  <a:pt x="703" y="3014"/>
                </a:lnTo>
                <a:lnTo>
                  <a:pt x="698" y="3027"/>
                </a:lnTo>
                <a:lnTo>
                  <a:pt x="695" y="3041"/>
                </a:lnTo>
                <a:lnTo>
                  <a:pt x="693" y="3055"/>
                </a:lnTo>
                <a:lnTo>
                  <a:pt x="691" y="3069"/>
                </a:lnTo>
                <a:lnTo>
                  <a:pt x="689" y="3084"/>
                </a:lnTo>
                <a:lnTo>
                  <a:pt x="689" y="3098"/>
                </a:lnTo>
                <a:lnTo>
                  <a:pt x="691" y="3123"/>
                </a:lnTo>
                <a:lnTo>
                  <a:pt x="682" y="3124"/>
                </a:lnTo>
                <a:lnTo>
                  <a:pt x="684" y="3153"/>
                </a:lnTo>
                <a:lnTo>
                  <a:pt x="687" y="3181"/>
                </a:lnTo>
                <a:lnTo>
                  <a:pt x="692" y="3209"/>
                </a:lnTo>
                <a:lnTo>
                  <a:pt x="698" y="3235"/>
                </a:lnTo>
                <a:lnTo>
                  <a:pt x="706" y="3261"/>
                </a:lnTo>
                <a:lnTo>
                  <a:pt x="715" y="3287"/>
                </a:lnTo>
                <a:lnTo>
                  <a:pt x="726" y="3311"/>
                </a:lnTo>
                <a:lnTo>
                  <a:pt x="738" y="3335"/>
                </a:lnTo>
                <a:lnTo>
                  <a:pt x="753" y="3357"/>
                </a:lnTo>
                <a:lnTo>
                  <a:pt x="769" y="3379"/>
                </a:lnTo>
                <a:lnTo>
                  <a:pt x="785" y="3399"/>
                </a:lnTo>
                <a:lnTo>
                  <a:pt x="804" y="3419"/>
                </a:lnTo>
                <a:lnTo>
                  <a:pt x="823" y="3437"/>
                </a:lnTo>
                <a:lnTo>
                  <a:pt x="845" y="3454"/>
                </a:lnTo>
                <a:lnTo>
                  <a:pt x="868" y="3468"/>
                </a:lnTo>
                <a:lnTo>
                  <a:pt x="892" y="3483"/>
                </a:lnTo>
                <a:lnTo>
                  <a:pt x="918" y="3495"/>
                </a:lnTo>
                <a:lnTo>
                  <a:pt x="938" y="3503"/>
                </a:lnTo>
                <a:lnTo>
                  <a:pt x="959" y="3510"/>
                </a:lnTo>
                <a:lnTo>
                  <a:pt x="980" y="3515"/>
                </a:lnTo>
                <a:lnTo>
                  <a:pt x="1002" y="3520"/>
                </a:lnTo>
                <a:lnTo>
                  <a:pt x="1023" y="3523"/>
                </a:lnTo>
                <a:lnTo>
                  <a:pt x="1044" y="3525"/>
                </a:lnTo>
                <a:lnTo>
                  <a:pt x="1066" y="3525"/>
                </a:lnTo>
                <a:lnTo>
                  <a:pt x="1087" y="3525"/>
                </a:lnTo>
                <a:lnTo>
                  <a:pt x="1111" y="3523"/>
                </a:lnTo>
                <a:lnTo>
                  <a:pt x="1132" y="3520"/>
                </a:lnTo>
                <a:lnTo>
                  <a:pt x="1154" y="3515"/>
                </a:lnTo>
                <a:lnTo>
                  <a:pt x="1175" y="3510"/>
                </a:lnTo>
                <a:lnTo>
                  <a:pt x="1197" y="3503"/>
                </a:lnTo>
                <a:lnTo>
                  <a:pt x="1218" y="3494"/>
                </a:lnTo>
                <a:lnTo>
                  <a:pt x="1238" y="3485"/>
                </a:lnTo>
                <a:lnTo>
                  <a:pt x="1258" y="3474"/>
                </a:lnTo>
                <a:lnTo>
                  <a:pt x="1272" y="3465"/>
                </a:lnTo>
                <a:lnTo>
                  <a:pt x="1286" y="3456"/>
                </a:lnTo>
                <a:lnTo>
                  <a:pt x="1300" y="3446"/>
                </a:lnTo>
                <a:lnTo>
                  <a:pt x="1313" y="3435"/>
                </a:lnTo>
                <a:lnTo>
                  <a:pt x="1325" y="3425"/>
                </a:lnTo>
                <a:lnTo>
                  <a:pt x="1337" y="3414"/>
                </a:lnTo>
                <a:lnTo>
                  <a:pt x="1359" y="3389"/>
                </a:lnTo>
                <a:lnTo>
                  <a:pt x="1378" y="3365"/>
                </a:lnTo>
                <a:lnTo>
                  <a:pt x="1396" y="3338"/>
                </a:lnTo>
                <a:lnTo>
                  <a:pt x="1412" y="3310"/>
                </a:lnTo>
                <a:lnTo>
                  <a:pt x="1426" y="3281"/>
                </a:lnTo>
                <a:lnTo>
                  <a:pt x="1439" y="3251"/>
                </a:lnTo>
                <a:lnTo>
                  <a:pt x="1449" y="3221"/>
                </a:lnTo>
                <a:lnTo>
                  <a:pt x="1456" y="3189"/>
                </a:lnTo>
                <a:lnTo>
                  <a:pt x="1463" y="3157"/>
                </a:lnTo>
                <a:lnTo>
                  <a:pt x="1469" y="3125"/>
                </a:lnTo>
                <a:lnTo>
                  <a:pt x="1472" y="3092"/>
                </a:lnTo>
                <a:lnTo>
                  <a:pt x="1474" y="3059"/>
                </a:lnTo>
                <a:lnTo>
                  <a:pt x="1474" y="3026"/>
                </a:lnTo>
                <a:lnTo>
                  <a:pt x="1473" y="2680"/>
                </a:lnTo>
                <a:lnTo>
                  <a:pt x="1505" y="2674"/>
                </a:lnTo>
                <a:lnTo>
                  <a:pt x="1539" y="2667"/>
                </a:lnTo>
                <a:lnTo>
                  <a:pt x="1571" y="2658"/>
                </a:lnTo>
                <a:lnTo>
                  <a:pt x="1604" y="2648"/>
                </a:lnTo>
                <a:lnTo>
                  <a:pt x="1635" y="2636"/>
                </a:lnTo>
                <a:lnTo>
                  <a:pt x="1665" y="2622"/>
                </a:lnTo>
                <a:lnTo>
                  <a:pt x="1695" y="2607"/>
                </a:lnTo>
                <a:lnTo>
                  <a:pt x="1724" y="2590"/>
                </a:lnTo>
                <a:lnTo>
                  <a:pt x="1743" y="2578"/>
                </a:lnTo>
                <a:lnTo>
                  <a:pt x="1761" y="2566"/>
                </a:lnTo>
                <a:lnTo>
                  <a:pt x="1779" y="2552"/>
                </a:lnTo>
                <a:lnTo>
                  <a:pt x="1794" y="2538"/>
                </a:lnTo>
                <a:lnTo>
                  <a:pt x="1811" y="2523"/>
                </a:lnTo>
                <a:lnTo>
                  <a:pt x="1825" y="2508"/>
                </a:lnTo>
                <a:lnTo>
                  <a:pt x="1841" y="2492"/>
                </a:lnTo>
                <a:lnTo>
                  <a:pt x="1854" y="2476"/>
                </a:lnTo>
                <a:lnTo>
                  <a:pt x="1868" y="2459"/>
                </a:lnTo>
                <a:lnTo>
                  <a:pt x="1880" y="2442"/>
                </a:lnTo>
                <a:lnTo>
                  <a:pt x="1891" y="2423"/>
                </a:lnTo>
                <a:lnTo>
                  <a:pt x="1902" y="2405"/>
                </a:lnTo>
                <a:lnTo>
                  <a:pt x="1912" y="2385"/>
                </a:lnTo>
                <a:lnTo>
                  <a:pt x="1922" y="2366"/>
                </a:lnTo>
                <a:lnTo>
                  <a:pt x="1930" y="2345"/>
                </a:lnTo>
                <a:lnTo>
                  <a:pt x="1938" y="2325"/>
                </a:lnTo>
                <a:lnTo>
                  <a:pt x="1949" y="2291"/>
                </a:lnTo>
                <a:lnTo>
                  <a:pt x="1957" y="2258"/>
                </a:lnTo>
                <a:lnTo>
                  <a:pt x="1964" y="2223"/>
                </a:lnTo>
                <a:lnTo>
                  <a:pt x="1968" y="2189"/>
                </a:lnTo>
                <a:lnTo>
                  <a:pt x="1970" y="2154"/>
                </a:lnTo>
                <a:lnTo>
                  <a:pt x="1971" y="2120"/>
                </a:lnTo>
                <a:lnTo>
                  <a:pt x="1971" y="2085"/>
                </a:lnTo>
                <a:lnTo>
                  <a:pt x="1969" y="2051"/>
                </a:lnTo>
                <a:lnTo>
                  <a:pt x="1967" y="2027"/>
                </a:lnTo>
                <a:lnTo>
                  <a:pt x="1964" y="2004"/>
                </a:lnTo>
                <a:lnTo>
                  <a:pt x="1959" y="1981"/>
                </a:lnTo>
                <a:lnTo>
                  <a:pt x="1954" y="1959"/>
                </a:lnTo>
                <a:lnTo>
                  <a:pt x="1947" y="1936"/>
                </a:lnTo>
                <a:lnTo>
                  <a:pt x="1939" y="1915"/>
                </a:lnTo>
                <a:lnTo>
                  <a:pt x="1930" y="1892"/>
                </a:lnTo>
                <a:lnTo>
                  <a:pt x="1921" y="1871"/>
                </a:lnTo>
                <a:lnTo>
                  <a:pt x="1910" y="1850"/>
                </a:lnTo>
                <a:lnTo>
                  <a:pt x="1899" y="1830"/>
                </a:lnTo>
                <a:lnTo>
                  <a:pt x="1887" y="1810"/>
                </a:lnTo>
                <a:lnTo>
                  <a:pt x="1873" y="1791"/>
                </a:lnTo>
                <a:lnTo>
                  <a:pt x="1859" y="1772"/>
                </a:lnTo>
                <a:lnTo>
                  <a:pt x="1844" y="1754"/>
                </a:lnTo>
                <a:lnTo>
                  <a:pt x="1829" y="1737"/>
                </a:lnTo>
                <a:lnTo>
                  <a:pt x="1812" y="1721"/>
                </a:lnTo>
                <a:lnTo>
                  <a:pt x="1793" y="1704"/>
                </a:lnTo>
                <a:lnTo>
                  <a:pt x="1774" y="1688"/>
                </a:lnTo>
                <a:lnTo>
                  <a:pt x="1755" y="1674"/>
                </a:lnTo>
                <a:lnTo>
                  <a:pt x="1734" y="1661"/>
                </a:lnTo>
                <a:lnTo>
                  <a:pt x="1714" y="1647"/>
                </a:lnTo>
                <a:lnTo>
                  <a:pt x="1692" y="1636"/>
                </a:lnTo>
                <a:lnTo>
                  <a:pt x="1669" y="1626"/>
                </a:lnTo>
                <a:lnTo>
                  <a:pt x="1647" y="1617"/>
                </a:lnTo>
                <a:lnTo>
                  <a:pt x="1625" y="1609"/>
                </a:lnTo>
                <a:lnTo>
                  <a:pt x="1604" y="1603"/>
                </a:lnTo>
                <a:lnTo>
                  <a:pt x="1581" y="1597"/>
                </a:lnTo>
                <a:lnTo>
                  <a:pt x="1559" y="1593"/>
                </a:lnTo>
                <a:lnTo>
                  <a:pt x="1536" y="1590"/>
                </a:lnTo>
                <a:lnTo>
                  <a:pt x="1513" y="1588"/>
                </a:lnTo>
                <a:lnTo>
                  <a:pt x="1490" y="1587"/>
                </a:lnTo>
                <a:lnTo>
                  <a:pt x="1468" y="1587"/>
                </a:lnTo>
                <a:lnTo>
                  <a:pt x="1465" y="1158"/>
                </a:lnTo>
                <a:lnTo>
                  <a:pt x="1498" y="1123"/>
                </a:lnTo>
                <a:lnTo>
                  <a:pt x="1530" y="1089"/>
                </a:lnTo>
                <a:lnTo>
                  <a:pt x="1562" y="1053"/>
                </a:lnTo>
                <a:lnTo>
                  <a:pt x="1592" y="1016"/>
                </a:lnTo>
                <a:lnTo>
                  <a:pt x="1622" y="978"/>
                </a:lnTo>
                <a:lnTo>
                  <a:pt x="1651" y="941"/>
                </a:lnTo>
                <a:lnTo>
                  <a:pt x="1679" y="901"/>
                </a:lnTo>
                <a:lnTo>
                  <a:pt x="1705" y="862"/>
                </a:lnTo>
                <a:lnTo>
                  <a:pt x="1728" y="821"/>
                </a:lnTo>
                <a:lnTo>
                  <a:pt x="1751" y="780"/>
                </a:lnTo>
                <a:lnTo>
                  <a:pt x="1771" y="738"/>
                </a:lnTo>
                <a:lnTo>
                  <a:pt x="1780" y="715"/>
                </a:lnTo>
                <a:lnTo>
                  <a:pt x="1789" y="693"/>
                </a:lnTo>
                <a:lnTo>
                  <a:pt x="1796" y="672"/>
                </a:lnTo>
                <a:lnTo>
                  <a:pt x="1803" y="648"/>
                </a:lnTo>
                <a:lnTo>
                  <a:pt x="1810" y="626"/>
                </a:lnTo>
                <a:lnTo>
                  <a:pt x="1815" y="603"/>
                </a:lnTo>
                <a:lnTo>
                  <a:pt x="1821" y="579"/>
                </a:lnTo>
                <a:lnTo>
                  <a:pt x="1825" y="556"/>
                </a:lnTo>
                <a:lnTo>
                  <a:pt x="1829" y="533"/>
                </a:lnTo>
                <a:lnTo>
                  <a:pt x="1831" y="508"/>
                </a:lnTo>
                <a:lnTo>
                  <a:pt x="1834" y="463"/>
                </a:lnTo>
                <a:lnTo>
                  <a:pt x="1835" y="418"/>
                </a:lnTo>
                <a:lnTo>
                  <a:pt x="1834" y="372"/>
                </a:lnTo>
                <a:lnTo>
                  <a:pt x="1833" y="349"/>
                </a:lnTo>
                <a:lnTo>
                  <a:pt x="1831" y="325"/>
                </a:lnTo>
                <a:lnTo>
                  <a:pt x="1829" y="302"/>
                </a:lnTo>
                <a:lnTo>
                  <a:pt x="1824" y="280"/>
                </a:lnTo>
                <a:lnTo>
                  <a:pt x="1820" y="257"/>
                </a:lnTo>
                <a:lnTo>
                  <a:pt x="1815" y="235"/>
                </a:lnTo>
                <a:lnTo>
                  <a:pt x="1809" y="213"/>
                </a:lnTo>
                <a:lnTo>
                  <a:pt x="1802" y="192"/>
                </a:lnTo>
                <a:lnTo>
                  <a:pt x="1793" y="170"/>
                </a:lnTo>
                <a:lnTo>
                  <a:pt x="1784" y="149"/>
                </a:lnTo>
                <a:lnTo>
                  <a:pt x="1770" y="122"/>
                </a:lnTo>
                <a:lnTo>
                  <a:pt x="1762" y="109"/>
                </a:lnTo>
                <a:lnTo>
                  <a:pt x="1753" y="97"/>
                </a:lnTo>
                <a:lnTo>
                  <a:pt x="1743" y="85"/>
                </a:lnTo>
                <a:lnTo>
                  <a:pt x="1733" y="73"/>
                </a:lnTo>
                <a:lnTo>
                  <a:pt x="1723" y="62"/>
                </a:lnTo>
                <a:lnTo>
                  <a:pt x="1712" y="51"/>
                </a:lnTo>
                <a:lnTo>
                  <a:pt x="1700" y="42"/>
                </a:lnTo>
                <a:lnTo>
                  <a:pt x="1688" y="33"/>
                </a:lnTo>
                <a:lnTo>
                  <a:pt x="1675" y="25"/>
                </a:lnTo>
                <a:lnTo>
                  <a:pt x="1661" y="18"/>
                </a:lnTo>
                <a:lnTo>
                  <a:pt x="1648" y="12"/>
                </a:lnTo>
                <a:lnTo>
                  <a:pt x="1634" y="7"/>
                </a:lnTo>
                <a:lnTo>
                  <a:pt x="1618" y="3"/>
                </a:lnTo>
                <a:lnTo>
                  <a:pt x="1602" y="1"/>
                </a:lnTo>
                <a:lnTo>
                  <a:pt x="1587" y="0"/>
                </a:lnTo>
                <a:lnTo>
                  <a:pt x="1571" y="0"/>
                </a:lnTo>
                <a:lnTo>
                  <a:pt x="1556" y="1"/>
                </a:lnTo>
                <a:lnTo>
                  <a:pt x="1541" y="3"/>
                </a:lnTo>
                <a:lnTo>
                  <a:pt x="1527" y="7"/>
                </a:lnTo>
                <a:lnTo>
                  <a:pt x="1512" y="11"/>
                </a:lnTo>
                <a:lnTo>
                  <a:pt x="1499" y="17"/>
                </a:lnTo>
                <a:lnTo>
                  <a:pt x="1485" y="22"/>
                </a:lnTo>
                <a:lnTo>
                  <a:pt x="1473" y="30"/>
                </a:lnTo>
                <a:lnTo>
                  <a:pt x="1461" y="38"/>
                </a:lnTo>
                <a:lnTo>
                  <a:pt x="1449" y="47"/>
                </a:lnTo>
                <a:lnTo>
                  <a:pt x="1437" y="57"/>
                </a:lnTo>
                <a:lnTo>
                  <a:pt x="1426" y="67"/>
                </a:lnTo>
                <a:lnTo>
                  <a:pt x="1415" y="78"/>
                </a:lnTo>
                <a:lnTo>
                  <a:pt x="1395" y="101"/>
                </a:lnTo>
                <a:lnTo>
                  <a:pt x="1376" y="126"/>
                </a:lnTo>
                <a:lnTo>
                  <a:pt x="1358" y="153"/>
                </a:lnTo>
                <a:lnTo>
                  <a:pt x="1343" y="180"/>
                </a:lnTo>
                <a:lnTo>
                  <a:pt x="1328" y="208"/>
                </a:lnTo>
                <a:lnTo>
                  <a:pt x="1316" y="237"/>
                </a:lnTo>
                <a:lnTo>
                  <a:pt x="1305" y="265"/>
                </a:lnTo>
                <a:lnTo>
                  <a:pt x="1296" y="293"/>
                </a:lnTo>
                <a:lnTo>
                  <a:pt x="1287" y="320"/>
                </a:lnTo>
                <a:lnTo>
                  <a:pt x="1278" y="355"/>
                </a:lnTo>
                <a:lnTo>
                  <a:pt x="1271" y="391"/>
                </a:lnTo>
                <a:lnTo>
                  <a:pt x="1267" y="428"/>
                </a:lnTo>
                <a:lnTo>
                  <a:pt x="1264" y="465"/>
                </a:lnTo>
                <a:lnTo>
                  <a:pt x="1261" y="501"/>
                </a:lnTo>
                <a:lnTo>
                  <a:pt x="1260" y="539"/>
                </a:lnTo>
                <a:lnTo>
                  <a:pt x="1260" y="613"/>
                </a:lnTo>
                <a:lnTo>
                  <a:pt x="1261" y="723"/>
                </a:lnTo>
                <a:lnTo>
                  <a:pt x="1264" y="1075"/>
                </a:lnTo>
                <a:lnTo>
                  <a:pt x="1200" y="1137"/>
                </a:lnTo>
                <a:lnTo>
                  <a:pt x="1138" y="1198"/>
                </a:lnTo>
                <a:lnTo>
                  <a:pt x="1024" y="1308"/>
                </a:lnTo>
                <a:lnTo>
                  <a:pt x="967" y="1364"/>
                </a:lnTo>
                <a:lnTo>
                  <a:pt x="912" y="1422"/>
                </a:lnTo>
                <a:lnTo>
                  <a:pt x="859" y="1481"/>
                </a:lnTo>
                <a:lnTo>
                  <a:pt x="833" y="1511"/>
                </a:lnTo>
                <a:lnTo>
                  <a:pt x="808" y="1541"/>
                </a:lnTo>
                <a:lnTo>
                  <a:pt x="783" y="1572"/>
                </a:lnTo>
                <a:lnTo>
                  <a:pt x="759" y="1604"/>
                </a:lnTo>
                <a:lnTo>
                  <a:pt x="735" y="1636"/>
                </a:lnTo>
                <a:lnTo>
                  <a:pt x="713" y="1668"/>
                </a:lnTo>
                <a:lnTo>
                  <a:pt x="701" y="1687"/>
                </a:lnTo>
                <a:lnTo>
                  <a:pt x="689" y="1706"/>
                </a:lnTo>
                <a:lnTo>
                  <a:pt x="678" y="1726"/>
                </a:lnTo>
                <a:lnTo>
                  <a:pt x="667" y="1746"/>
                </a:lnTo>
                <a:lnTo>
                  <a:pt x="657" y="1767"/>
                </a:lnTo>
                <a:lnTo>
                  <a:pt x="648" y="1788"/>
                </a:lnTo>
                <a:lnTo>
                  <a:pt x="639" y="1809"/>
                </a:lnTo>
                <a:lnTo>
                  <a:pt x="631" y="1830"/>
                </a:lnTo>
                <a:lnTo>
                  <a:pt x="624" y="1856"/>
                </a:lnTo>
                <a:lnTo>
                  <a:pt x="616" y="1880"/>
                </a:lnTo>
                <a:lnTo>
                  <a:pt x="610" y="1906"/>
                </a:lnTo>
                <a:lnTo>
                  <a:pt x="605" y="1931"/>
                </a:lnTo>
                <a:lnTo>
                  <a:pt x="601" y="1957"/>
                </a:lnTo>
                <a:lnTo>
                  <a:pt x="598" y="1983"/>
                </a:lnTo>
                <a:lnTo>
                  <a:pt x="596" y="2009"/>
                </a:lnTo>
                <a:lnTo>
                  <a:pt x="595" y="2035"/>
                </a:lnTo>
                <a:lnTo>
                  <a:pt x="596" y="2061"/>
                </a:lnTo>
                <a:lnTo>
                  <a:pt x="597" y="2086"/>
                </a:lnTo>
                <a:lnTo>
                  <a:pt x="599" y="2112"/>
                </a:lnTo>
                <a:lnTo>
                  <a:pt x="602" y="2138"/>
                </a:lnTo>
                <a:lnTo>
                  <a:pt x="608" y="2163"/>
                </a:lnTo>
                <a:lnTo>
                  <a:pt x="614" y="2189"/>
                </a:lnTo>
                <a:lnTo>
                  <a:pt x="620" y="2214"/>
                </a:lnTo>
                <a:lnTo>
                  <a:pt x="629" y="2239"/>
                </a:lnTo>
                <a:lnTo>
                  <a:pt x="638" y="2263"/>
                </a:lnTo>
                <a:lnTo>
                  <a:pt x="648" y="2288"/>
                </a:lnTo>
                <a:lnTo>
                  <a:pt x="659" y="2311"/>
                </a:lnTo>
                <a:lnTo>
                  <a:pt x="672" y="2334"/>
                </a:lnTo>
                <a:lnTo>
                  <a:pt x="685" y="2356"/>
                </a:lnTo>
                <a:lnTo>
                  <a:pt x="698" y="2377"/>
                </a:lnTo>
                <a:lnTo>
                  <a:pt x="713" y="2398"/>
                </a:lnTo>
                <a:lnTo>
                  <a:pt x="728" y="2420"/>
                </a:lnTo>
                <a:lnTo>
                  <a:pt x="745" y="2438"/>
                </a:lnTo>
                <a:lnTo>
                  <a:pt x="762" y="2457"/>
                </a:lnTo>
                <a:lnTo>
                  <a:pt x="780" y="2476"/>
                </a:lnTo>
                <a:lnTo>
                  <a:pt x="799" y="2494"/>
                </a:lnTo>
                <a:lnTo>
                  <a:pt x="819" y="2511"/>
                </a:lnTo>
                <a:lnTo>
                  <a:pt x="839" y="2528"/>
                </a:lnTo>
                <a:lnTo>
                  <a:pt x="859" y="2543"/>
                </a:lnTo>
                <a:lnTo>
                  <a:pt x="880" y="2558"/>
                </a:lnTo>
                <a:lnTo>
                  <a:pt x="900" y="2570"/>
                </a:lnTo>
                <a:lnTo>
                  <a:pt x="920" y="2582"/>
                </a:lnTo>
                <a:lnTo>
                  <a:pt x="940" y="2593"/>
                </a:lnTo>
                <a:lnTo>
                  <a:pt x="960" y="2603"/>
                </a:lnTo>
                <a:lnTo>
                  <a:pt x="981" y="2613"/>
                </a:lnTo>
                <a:lnTo>
                  <a:pt x="1003" y="2622"/>
                </a:lnTo>
                <a:lnTo>
                  <a:pt x="1024" y="2631"/>
                </a:lnTo>
                <a:lnTo>
                  <a:pt x="1045" y="2639"/>
                </a:lnTo>
                <a:lnTo>
                  <a:pt x="1073" y="2648"/>
                </a:lnTo>
                <a:lnTo>
                  <a:pt x="1101" y="2657"/>
                </a:lnTo>
                <a:lnTo>
                  <a:pt x="1129" y="2664"/>
                </a:lnTo>
                <a:lnTo>
                  <a:pt x="1156" y="2670"/>
                </a:lnTo>
                <a:lnTo>
                  <a:pt x="1185" y="2676"/>
                </a:lnTo>
                <a:lnTo>
                  <a:pt x="1214" y="2680"/>
                </a:lnTo>
                <a:lnTo>
                  <a:pt x="1242" y="2684"/>
                </a:lnTo>
                <a:lnTo>
                  <a:pt x="1271" y="2687"/>
                </a:lnTo>
                <a:lnTo>
                  <a:pt x="1274" y="3027"/>
                </a:lnTo>
                <a:lnTo>
                  <a:pt x="1272" y="3053"/>
                </a:lnTo>
                <a:lnTo>
                  <a:pt x="1271" y="3079"/>
                </a:lnTo>
                <a:lnTo>
                  <a:pt x="1268" y="3105"/>
                </a:lnTo>
                <a:lnTo>
                  <a:pt x="1264" y="3132"/>
                </a:lnTo>
                <a:lnTo>
                  <a:pt x="1257" y="3158"/>
                </a:lnTo>
                <a:lnTo>
                  <a:pt x="1248" y="3183"/>
                </a:lnTo>
                <a:lnTo>
                  <a:pt x="1238" y="3207"/>
                </a:lnTo>
                <a:lnTo>
                  <a:pt x="1232" y="3220"/>
                </a:lnTo>
                <a:lnTo>
                  <a:pt x="1226" y="3231"/>
                </a:lnTo>
                <a:close/>
                <a:moveTo>
                  <a:pt x="1266" y="1636"/>
                </a:moveTo>
                <a:lnTo>
                  <a:pt x="1266" y="1636"/>
                </a:lnTo>
                <a:lnTo>
                  <a:pt x="1236" y="1652"/>
                </a:lnTo>
                <a:lnTo>
                  <a:pt x="1206" y="1668"/>
                </a:lnTo>
                <a:lnTo>
                  <a:pt x="1177" y="1687"/>
                </a:lnTo>
                <a:lnTo>
                  <a:pt x="1149" y="1707"/>
                </a:lnTo>
                <a:lnTo>
                  <a:pt x="1121" y="1728"/>
                </a:lnTo>
                <a:lnTo>
                  <a:pt x="1095" y="1751"/>
                </a:lnTo>
                <a:lnTo>
                  <a:pt x="1070" y="1774"/>
                </a:lnTo>
                <a:lnTo>
                  <a:pt x="1046" y="1799"/>
                </a:lnTo>
                <a:lnTo>
                  <a:pt x="1026" y="1820"/>
                </a:lnTo>
                <a:lnTo>
                  <a:pt x="1172" y="1958"/>
                </a:lnTo>
                <a:lnTo>
                  <a:pt x="1192" y="1938"/>
                </a:lnTo>
                <a:lnTo>
                  <a:pt x="1210" y="1920"/>
                </a:lnTo>
                <a:lnTo>
                  <a:pt x="1228" y="1902"/>
                </a:lnTo>
                <a:lnTo>
                  <a:pt x="1248" y="1886"/>
                </a:lnTo>
                <a:lnTo>
                  <a:pt x="1268" y="1870"/>
                </a:lnTo>
                <a:lnTo>
                  <a:pt x="1270" y="2484"/>
                </a:lnTo>
                <a:lnTo>
                  <a:pt x="1230" y="2479"/>
                </a:lnTo>
                <a:lnTo>
                  <a:pt x="1190" y="2471"/>
                </a:lnTo>
                <a:lnTo>
                  <a:pt x="1151" y="2461"/>
                </a:lnTo>
                <a:lnTo>
                  <a:pt x="1112" y="2448"/>
                </a:lnTo>
                <a:lnTo>
                  <a:pt x="1081" y="2437"/>
                </a:lnTo>
                <a:lnTo>
                  <a:pt x="1049" y="2423"/>
                </a:lnTo>
                <a:lnTo>
                  <a:pt x="1020" y="2407"/>
                </a:lnTo>
                <a:lnTo>
                  <a:pt x="992" y="2389"/>
                </a:lnTo>
                <a:lnTo>
                  <a:pt x="964" y="2369"/>
                </a:lnTo>
                <a:lnTo>
                  <a:pt x="936" y="2346"/>
                </a:lnTo>
                <a:lnTo>
                  <a:pt x="924" y="2335"/>
                </a:lnTo>
                <a:lnTo>
                  <a:pt x="911" y="2321"/>
                </a:lnTo>
                <a:lnTo>
                  <a:pt x="899" y="2309"/>
                </a:lnTo>
                <a:lnTo>
                  <a:pt x="888" y="2296"/>
                </a:lnTo>
                <a:lnTo>
                  <a:pt x="877" y="2281"/>
                </a:lnTo>
                <a:lnTo>
                  <a:pt x="867" y="2268"/>
                </a:lnTo>
                <a:lnTo>
                  <a:pt x="858" y="2252"/>
                </a:lnTo>
                <a:lnTo>
                  <a:pt x="849" y="2238"/>
                </a:lnTo>
                <a:lnTo>
                  <a:pt x="840" y="2222"/>
                </a:lnTo>
                <a:lnTo>
                  <a:pt x="832" y="2207"/>
                </a:lnTo>
                <a:lnTo>
                  <a:pt x="825" y="2190"/>
                </a:lnTo>
                <a:lnTo>
                  <a:pt x="820" y="2173"/>
                </a:lnTo>
                <a:lnTo>
                  <a:pt x="814" y="2156"/>
                </a:lnTo>
                <a:lnTo>
                  <a:pt x="809" y="2139"/>
                </a:lnTo>
                <a:lnTo>
                  <a:pt x="805" y="2122"/>
                </a:lnTo>
                <a:lnTo>
                  <a:pt x="802" y="2104"/>
                </a:lnTo>
                <a:lnTo>
                  <a:pt x="800" y="2087"/>
                </a:lnTo>
                <a:lnTo>
                  <a:pt x="798" y="2070"/>
                </a:lnTo>
                <a:lnTo>
                  <a:pt x="796" y="2052"/>
                </a:lnTo>
                <a:lnTo>
                  <a:pt x="796" y="2035"/>
                </a:lnTo>
                <a:lnTo>
                  <a:pt x="798" y="2017"/>
                </a:lnTo>
                <a:lnTo>
                  <a:pt x="799" y="1999"/>
                </a:lnTo>
                <a:lnTo>
                  <a:pt x="801" y="1983"/>
                </a:lnTo>
                <a:lnTo>
                  <a:pt x="803" y="1965"/>
                </a:lnTo>
                <a:lnTo>
                  <a:pt x="808" y="1948"/>
                </a:lnTo>
                <a:lnTo>
                  <a:pt x="811" y="1930"/>
                </a:lnTo>
                <a:lnTo>
                  <a:pt x="816" y="1914"/>
                </a:lnTo>
                <a:lnTo>
                  <a:pt x="822" y="1897"/>
                </a:lnTo>
                <a:lnTo>
                  <a:pt x="834" y="1866"/>
                </a:lnTo>
                <a:lnTo>
                  <a:pt x="848" y="1837"/>
                </a:lnTo>
                <a:lnTo>
                  <a:pt x="863" y="1808"/>
                </a:lnTo>
                <a:lnTo>
                  <a:pt x="881" y="1780"/>
                </a:lnTo>
                <a:lnTo>
                  <a:pt x="901" y="1751"/>
                </a:lnTo>
                <a:lnTo>
                  <a:pt x="922" y="1722"/>
                </a:lnTo>
                <a:lnTo>
                  <a:pt x="944" y="1693"/>
                </a:lnTo>
                <a:lnTo>
                  <a:pt x="966" y="1665"/>
                </a:lnTo>
                <a:lnTo>
                  <a:pt x="989" y="1638"/>
                </a:lnTo>
                <a:lnTo>
                  <a:pt x="1013" y="1610"/>
                </a:lnTo>
                <a:lnTo>
                  <a:pt x="1062" y="1557"/>
                </a:lnTo>
                <a:lnTo>
                  <a:pt x="1112" y="1506"/>
                </a:lnTo>
                <a:lnTo>
                  <a:pt x="1162" y="1454"/>
                </a:lnTo>
                <a:lnTo>
                  <a:pt x="1265" y="1355"/>
                </a:lnTo>
                <a:lnTo>
                  <a:pt x="1266" y="1636"/>
                </a:lnTo>
                <a:close/>
                <a:moveTo>
                  <a:pt x="1469" y="1789"/>
                </a:moveTo>
                <a:lnTo>
                  <a:pt x="1472" y="2475"/>
                </a:lnTo>
                <a:lnTo>
                  <a:pt x="1491" y="2471"/>
                </a:lnTo>
                <a:lnTo>
                  <a:pt x="1510" y="2466"/>
                </a:lnTo>
                <a:lnTo>
                  <a:pt x="1529" y="2460"/>
                </a:lnTo>
                <a:lnTo>
                  <a:pt x="1548" y="2453"/>
                </a:lnTo>
                <a:lnTo>
                  <a:pt x="1566" y="2446"/>
                </a:lnTo>
                <a:lnTo>
                  <a:pt x="1583" y="2437"/>
                </a:lnTo>
                <a:lnTo>
                  <a:pt x="1601" y="2428"/>
                </a:lnTo>
                <a:lnTo>
                  <a:pt x="1618" y="2418"/>
                </a:lnTo>
                <a:lnTo>
                  <a:pt x="1640" y="2404"/>
                </a:lnTo>
                <a:lnTo>
                  <a:pt x="1660" y="2387"/>
                </a:lnTo>
                <a:lnTo>
                  <a:pt x="1679" y="2369"/>
                </a:lnTo>
                <a:lnTo>
                  <a:pt x="1697" y="2349"/>
                </a:lnTo>
                <a:lnTo>
                  <a:pt x="1713" y="2329"/>
                </a:lnTo>
                <a:lnTo>
                  <a:pt x="1726" y="2307"/>
                </a:lnTo>
                <a:lnTo>
                  <a:pt x="1738" y="2282"/>
                </a:lnTo>
                <a:lnTo>
                  <a:pt x="1748" y="2258"/>
                </a:lnTo>
                <a:lnTo>
                  <a:pt x="1755" y="2234"/>
                </a:lnTo>
                <a:lnTo>
                  <a:pt x="1761" y="2211"/>
                </a:lnTo>
                <a:lnTo>
                  <a:pt x="1765" y="2188"/>
                </a:lnTo>
                <a:lnTo>
                  <a:pt x="1768" y="2163"/>
                </a:lnTo>
                <a:lnTo>
                  <a:pt x="1770" y="2139"/>
                </a:lnTo>
                <a:lnTo>
                  <a:pt x="1770" y="2115"/>
                </a:lnTo>
                <a:lnTo>
                  <a:pt x="1770" y="2091"/>
                </a:lnTo>
                <a:lnTo>
                  <a:pt x="1768" y="2066"/>
                </a:lnTo>
                <a:lnTo>
                  <a:pt x="1764" y="2038"/>
                </a:lnTo>
                <a:lnTo>
                  <a:pt x="1758" y="2010"/>
                </a:lnTo>
                <a:lnTo>
                  <a:pt x="1750" y="1984"/>
                </a:lnTo>
                <a:lnTo>
                  <a:pt x="1738" y="1958"/>
                </a:lnTo>
                <a:lnTo>
                  <a:pt x="1725" y="1932"/>
                </a:lnTo>
                <a:lnTo>
                  <a:pt x="1709" y="1909"/>
                </a:lnTo>
                <a:lnTo>
                  <a:pt x="1693" y="1887"/>
                </a:lnTo>
                <a:lnTo>
                  <a:pt x="1673" y="1867"/>
                </a:lnTo>
                <a:lnTo>
                  <a:pt x="1663" y="1857"/>
                </a:lnTo>
                <a:lnTo>
                  <a:pt x="1651" y="1848"/>
                </a:lnTo>
                <a:lnTo>
                  <a:pt x="1639" y="1839"/>
                </a:lnTo>
                <a:lnTo>
                  <a:pt x="1628" y="1831"/>
                </a:lnTo>
                <a:lnTo>
                  <a:pt x="1616" y="1823"/>
                </a:lnTo>
                <a:lnTo>
                  <a:pt x="1602" y="1817"/>
                </a:lnTo>
                <a:lnTo>
                  <a:pt x="1590" y="1811"/>
                </a:lnTo>
                <a:lnTo>
                  <a:pt x="1577" y="1805"/>
                </a:lnTo>
                <a:lnTo>
                  <a:pt x="1563" y="1801"/>
                </a:lnTo>
                <a:lnTo>
                  <a:pt x="1550" y="1796"/>
                </a:lnTo>
                <a:lnTo>
                  <a:pt x="1537" y="1794"/>
                </a:lnTo>
                <a:lnTo>
                  <a:pt x="1523" y="1791"/>
                </a:lnTo>
                <a:lnTo>
                  <a:pt x="1510" y="1790"/>
                </a:lnTo>
                <a:lnTo>
                  <a:pt x="1495" y="1789"/>
                </a:lnTo>
                <a:lnTo>
                  <a:pt x="1482" y="1789"/>
                </a:lnTo>
                <a:lnTo>
                  <a:pt x="1469" y="1789"/>
                </a:lnTo>
                <a:close/>
                <a:moveTo>
                  <a:pt x="1464" y="851"/>
                </a:moveTo>
                <a:lnTo>
                  <a:pt x="1463" y="723"/>
                </a:lnTo>
                <a:lnTo>
                  <a:pt x="1462" y="611"/>
                </a:lnTo>
                <a:lnTo>
                  <a:pt x="1461" y="557"/>
                </a:lnTo>
                <a:lnTo>
                  <a:pt x="1462" y="504"/>
                </a:lnTo>
                <a:lnTo>
                  <a:pt x="1463" y="476"/>
                </a:lnTo>
                <a:lnTo>
                  <a:pt x="1465" y="449"/>
                </a:lnTo>
                <a:lnTo>
                  <a:pt x="1469" y="423"/>
                </a:lnTo>
                <a:lnTo>
                  <a:pt x="1474" y="398"/>
                </a:lnTo>
                <a:lnTo>
                  <a:pt x="1485" y="359"/>
                </a:lnTo>
                <a:lnTo>
                  <a:pt x="1494" y="329"/>
                </a:lnTo>
                <a:lnTo>
                  <a:pt x="1507" y="297"/>
                </a:lnTo>
                <a:lnTo>
                  <a:pt x="1513" y="282"/>
                </a:lnTo>
                <a:lnTo>
                  <a:pt x="1520" y="267"/>
                </a:lnTo>
                <a:lnTo>
                  <a:pt x="1527" y="254"/>
                </a:lnTo>
                <a:lnTo>
                  <a:pt x="1534" y="242"/>
                </a:lnTo>
                <a:lnTo>
                  <a:pt x="1542" y="232"/>
                </a:lnTo>
                <a:lnTo>
                  <a:pt x="1550" y="225"/>
                </a:lnTo>
                <a:lnTo>
                  <a:pt x="1553" y="223"/>
                </a:lnTo>
                <a:lnTo>
                  <a:pt x="1558" y="221"/>
                </a:lnTo>
                <a:lnTo>
                  <a:pt x="1562" y="219"/>
                </a:lnTo>
                <a:lnTo>
                  <a:pt x="1566" y="219"/>
                </a:lnTo>
                <a:lnTo>
                  <a:pt x="1570" y="221"/>
                </a:lnTo>
                <a:lnTo>
                  <a:pt x="1573" y="223"/>
                </a:lnTo>
                <a:lnTo>
                  <a:pt x="1581" y="228"/>
                </a:lnTo>
                <a:lnTo>
                  <a:pt x="1588" y="237"/>
                </a:lnTo>
                <a:lnTo>
                  <a:pt x="1595" y="248"/>
                </a:lnTo>
                <a:lnTo>
                  <a:pt x="1600" y="258"/>
                </a:lnTo>
                <a:lnTo>
                  <a:pt x="1605" y="270"/>
                </a:lnTo>
                <a:lnTo>
                  <a:pt x="1610" y="286"/>
                </a:lnTo>
                <a:lnTo>
                  <a:pt x="1617" y="310"/>
                </a:lnTo>
                <a:lnTo>
                  <a:pt x="1621" y="332"/>
                </a:lnTo>
                <a:lnTo>
                  <a:pt x="1626" y="356"/>
                </a:lnTo>
                <a:lnTo>
                  <a:pt x="1628" y="380"/>
                </a:lnTo>
                <a:lnTo>
                  <a:pt x="1629" y="404"/>
                </a:lnTo>
                <a:lnTo>
                  <a:pt x="1629" y="429"/>
                </a:lnTo>
                <a:lnTo>
                  <a:pt x="1628" y="452"/>
                </a:lnTo>
                <a:lnTo>
                  <a:pt x="1627" y="476"/>
                </a:lnTo>
                <a:lnTo>
                  <a:pt x="1624" y="502"/>
                </a:lnTo>
                <a:lnTo>
                  <a:pt x="1619" y="528"/>
                </a:lnTo>
                <a:lnTo>
                  <a:pt x="1615" y="554"/>
                </a:lnTo>
                <a:lnTo>
                  <a:pt x="1608" y="578"/>
                </a:lnTo>
                <a:lnTo>
                  <a:pt x="1600" y="603"/>
                </a:lnTo>
                <a:lnTo>
                  <a:pt x="1592" y="627"/>
                </a:lnTo>
                <a:lnTo>
                  <a:pt x="1582" y="652"/>
                </a:lnTo>
                <a:lnTo>
                  <a:pt x="1572" y="675"/>
                </a:lnTo>
                <a:lnTo>
                  <a:pt x="1561" y="699"/>
                </a:lnTo>
                <a:lnTo>
                  <a:pt x="1549" y="721"/>
                </a:lnTo>
                <a:lnTo>
                  <a:pt x="1537" y="744"/>
                </a:lnTo>
                <a:lnTo>
                  <a:pt x="1523" y="766"/>
                </a:lnTo>
                <a:lnTo>
                  <a:pt x="1509" y="788"/>
                </a:lnTo>
                <a:lnTo>
                  <a:pt x="1494" y="809"/>
                </a:lnTo>
                <a:lnTo>
                  <a:pt x="1464" y="851"/>
                </a:lnTo>
                <a:close/>
                <a:moveTo>
                  <a:pt x="154" y="3429"/>
                </a:moveTo>
                <a:lnTo>
                  <a:pt x="154" y="3429"/>
                </a:lnTo>
                <a:lnTo>
                  <a:pt x="147" y="3435"/>
                </a:lnTo>
                <a:lnTo>
                  <a:pt x="138" y="3439"/>
                </a:lnTo>
                <a:lnTo>
                  <a:pt x="130" y="3443"/>
                </a:lnTo>
                <a:lnTo>
                  <a:pt x="121" y="3446"/>
                </a:lnTo>
                <a:lnTo>
                  <a:pt x="112" y="3448"/>
                </a:lnTo>
                <a:lnTo>
                  <a:pt x="103" y="3449"/>
                </a:lnTo>
                <a:lnTo>
                  <a:pt x="93" y="3449"/>
                </a:lnTo>
                <a:lnTo>
                  <a:pt x="84" y="3448"/>
                </a:lnTo>
                <a:lnTo>
                  <a:pt x="75" y="3447"/>
                </a:lnTo>
                <a:lnTo>
                  <a:pt x="66" y="3445"/>
                </a:lnTo>
                <a:lnTo>
                  <a:pt x="58" y="3442"/>
                </a:lnTo>
                <a:lnTo>
                  <a:pt x="50" y="3438"/>
                </a:lnTo>
                <a:lnTo>
                  <a:pt x="42" y="3433"/>
                </a:lnTo>
                <a:lnTo>
                  <a:pt x="35" y="3427"/>
                </a:lnTo>
                <a:lnTo>
                  <a:pt x="27" y="3420"/>
                </a:lnTo>
                <a:lnTo>
                  <a:pt x="22" y="3414"/>
                </a:lnTo>
                <a:lnTo>
                  <a:pt x="16" y="3406"/>
                </a:lnTo>
                <a:lnTo>
                  <a:pt x="11" y="3397"/>
                </a:lnTo>
                <a:lnTo>
                  <a:pt x="7" y="3389"/>
                </a:lnTo>
                <a:lnTo>
                  <a:pt x="4" y="3380"/>
                </a:lnTo>
                <a:lnTo>
                  <a:pt x="2" y="3371"/>
                </a:lnTo>
                <a:lnTo>
                  <a:pt x="0" y="3361"/>
                </a:lnTo>
                <a:lnTo>
                  <a:pt x="0" y="3352"/>
                </a:lnTo>
                <a:lnTo>
                  <a:pt x="2" y="3343"/>
                </a:lnTo>
                <a:lnTo>
                  <a:pt x="3" y="3335"/>
                </a:lnTo>
                <a:lnTo>
                  <a:pt x="5" y="3326"/>
                </a:lnTo>
                <a:lnTo>
                  <a:pt x="8" y="3318"/>
                </a:lnTo>
                <a:lnTo>
                  <a:pt x="13" y="3309"/>
                </a:lnTo>
                <a:lnTo>
                  <a:pt x="17" y="3301"/>
                </a:lnTo>
                <a:lnTo>
                  <a:pt x="23" y="3293"/>
                </a:lnTo>
                <a:lnTo>
                  <a:pt x="29" y="3287"/>
                </a:lnTo>
                <a:lnTo>
                  <a:pt x="37" y="3280"/>
                </a:lnTo>
                <a:lnTo>
                  <a:pt x="76" y="3250"/>
                </a:lnTo>
                <a:lnTo>
                  <a:pt x="123" y="3215"/>
                </a:lnTo>
                <a:lnTo>
                  <a:pt x="187" y="3168"/>
                </a:lnTo>
                <a:lnTo>
                  <a:pt x="265" y="3114"/>
                </a:lnTo>
                <a:lnTo>
                  <a:pt x="357" y="3050"/>
                </a:lnTo>
                <a:lnTo>
                  <a:pt x="463" y="2981"/>
                </a:lnTo>
                <a:lnTo>
                  <a:pt x="520" y="2946"/>
                </a:lnTo>
                <a:lnTo>
                  <a:pt x="581" y="2908"/>
                </a:lnTo>
                <a:lnTo>
                  <a:pt x="572" y="2926"/>
                </a:lnTo>
                <a:lnTo>
                  <a:pt x="566" y="2943"/>
                </a:lnTo>
                <a:lnTo>
                  <a:pt x="559" y="2962"/>
                </a:lnTo>
                <a:lnTo>
                  <a:pt x="553" y="2981"/>
                </a:lnTo>
                <a:lnTo>
                  <a:pt x="519" y="2983"/>
                </a:lnTo>
                <a:lnTo>
                  <a:pt x="532" y="3162"/>
                </a:lnTo>
                <a:lnTo>
                  <a:pt x="450" y="3216"/>
                </a:lnTo>
                <a:lnTo>
                  <a:pt x="375" y="3267"/>
                </a:lnTo>
                <a:lnTo>
                  <a:pt x="312" y="3312"/>
                </a:lnTo>
                <a:lnTo>
                  <a:pt x="257" y="3351"/>
                </a:lnTo>
                <a:lnTo>
                  <a:pt x="181" y="3408"/>
                </a:lnTo>
                <a:lnTo>
                  <a:pt x="154" y="3429"/>
                </a:lnTo>
                <a:close/>
                <a:moveTo>
                  <a:pt x="140" y="1124"/>
                </a:moveTo>
                <a:lnTo>
                  <a:pt x="140" y="1124"/>
                </a:lnTo>
                <a:lnTo>
                  <a:pt x="131" y="1129"/>
                </a:lnTo>
                <a:lnTo>
                  <a:pt x="122" y="1131"/>
                </a:lnTo>
                <a:lnTo>
                  <a:pt x="113" y="1133"/>
                </a:lnTo>
                <a:lnTo>
                  <a:pt x="103" y="1134"/>
                </a:lnTo>
                <a:lnTo>
                  <a:pt x="94" y="1136"/>
                </a:lnTo>
                <a:lnTo>
                  <a:pt x="85" y="1134"/>
                </a:lnTo>
                <a:lnTo>
                  <a:pt x="76" y="1133"/>
                </a:lnTo>
                <a:lnTo>
                  <a:pt x="67" y="1131"/>
                </a:lnTo>
                <a:lnTo>
                  <a:pt x="58" y="1128"/>
                </a:lnTo>
                <a:lnTo>
                  <a:pt x="51" y="1124"/>
                </a:lnTo>
                <a:lnTo>
                  <a:pt x="43" y="1119"/>
                </a:lnTo>
                <a:lnTo>
                  <a:pt x="35" y="1113"/>
                </a:lnTo>
                <a:lnTo>
                  <a:pt x="28" y="1108"/>
                </a:lnTo>
                <a:lnTo>
                  <a:pt x="22" y="1101"/>
                </a:lnTo>
                <a:lnTo>
                  <a:pt x="16" y="1093"/>
                </a:lnTo>
                <a:lnTo>
                  <a:pt x="12" y="1084"/>
                </a:lnTo>
                <a:lnTo>
                  <a:pt x="7" y="1075"/>
                </a:lnTo>
                <a:lnTo>
                  <a:pt x="4" y="1066"/>
                </a:lnTo>
                <a:lnTo>
                  <a:pt x="2" y="1058"/>
                </a:lnTo>
                <a:lnTo>
                  <a:pt x="0" y="1049"/>
                </a:lnTo>
                <a:lnTo>
                  <a:pt x="0" y="1040"/>
                </a:lnTo>
                <a:lnTo>
                  <a:pt x="2" y="1030"/>
                </a:lnTo>
                <a:lnTo>
                  <a:pt x="3" y="1021"/>
                </a:lnTo>
                <a:lnTo>
                  <a:pt x="5" y="1012"/>
                </a:lnTo>
                <a:lnTo>
                  <a:pt x="8" y="1004"/>
                </a:lnTo>
                <a:lnTo>
                  <a:pt x="12" y="995"/>
                </a:lnTo>
                <a:lnTo>
                  <a:pt x="16" y="987"/>
                </a:lnTo>
                <a:lnTo>
                  <a:pt x="22" y="981"/>
                </a:lnTo>
                <a:lnTo>
                  <a:pt x="28" y="973"/>
                </a:lnTo>
                <a:lnTo>
                  <a:pt x="35" y="967"/>
                </a:lnTo>
                <a:lnTo>
                  <a:pt x="43" y="962"/>
                </a:lnTo>
                <a:lnTo>
                  <a:pt x="51" y="956"/>
                </a:lnTo>
                <a:lnTo>
                  <a:pt x="73" y="945"/>
                </a:lnTo>
                <a:lnTo>
                  <a:pt x="133" y="916"/>
                </a:lnTo>
                <a:lnTo>
                  <a:pt x="177" y="895"/>
                </a:lnTo>
                <a:lnTo>
                  <a:pt x="228" y="871"/>
                </a:lnTo>
                <a:lnTo>
                  <a:pt x="288" y="846"/>
                </a:lnTo>
                <a:lnTo>
                  <a:pt x="355" y="818"/>
                </a:lnTo>
                <a:lnTo>
                  <a:pt x="429" y="789"/>
                </a:lnTo>
                <a:lnTo>
                  <a:pt x="510" y="758"/>
                </a:lnTo>
                <a:lnTo>
                  <a:pt x="597" y="727"/>
                </a:lnTo>
                <a:lnTo>
                  <a:pt x="689" y="695"/>
                </a:lnTo>
                <a:lnTo>
                  <a:pt x="788" y="665"/>
                </a:lnTo>
                <a:lnTo>
                  <a:pt x="890" y="636"/>
                </a:lnTo>
                <a:lnTo>
                  <a:pt x="942" y="622"/>
                </a:lnTo>
                <a:lnTo>
                  <a:pt x="997" y="608"/>
                </a:lnTo>
                <a:lnTo>
                  <a:pt x="1052" y="595"/>
                </a:lnTo>
                <a:lnTo>
                  <a:pt x="1107" y="582"/>
                </a:lnTo>
                <a:lnTo>
                  <a:pt x="1109" y="614"/>
                </a:lnTo>
                <a:lnTo>
                  <a:pt x="1110" y="724"/>
                </a:lnTo>
                <a:lnTo>
                  <a:pt x="1110" y="774"/>
                </a:lnTo>
                <a:lnTo>
                  <a:pt x="1058" y="787"/>
                </a:lnTo>
                <a:lnTo>
                  <a:pt x="1007" y="799"/>
                </a:lnTo>
                <a:lnTo>
                  <a:pt x="909" y="826"/>
                </a:lnTo>
                <a:lnTo>
                  <a:pt x="815" y="854"/>
                </a:lnTo>
                <a:lnTo>
                  <a:pt x="725" y="883"/>
                </a:lnTo>
                <a:lnTo>
                  <a:pt x="640" y="912"/>
                </a:lnTo>
                <a:lnTo>
                  <a:pt x="560" y="941"/>
                </a:lnTo>
                <a:lnTo>
                  <a:pt x="487" y="969"/>
                </a:lnTo>
                <a:lnTo>
                  <a:pt x="419" y="996"/>
                </a:lnTo>
                <a:lnTo>
                  <a:pt x="356" y="1023"/>
                </a:lnTo>
                <a:lnTo>
                  <a:pt x="301" y="1046"/>
                </a:lnTo>
                <a:lnTo>
                  <a:pt x="255" y="1069"/>
                </a:lnTo>
                <a:lnTo>
                  <a:pt x="215" y="1087"/>
                </a:lnTo>
                <a:lnTo>
                  <a:pt x="159" y="1114"/>
                </a:lnTo>
                <a:lnTo>
                  <a:pt x="140" y="1124"/>
                </a:lnTo>
                <a:close/>
              </a:path>
            </a:pathLst>
          </a:custGeom>
          <a:solidFill>
            <a:srgbClr val="FFFFFF"/>
          </a:solidFill>
          <a:ln>
            <a:noFill/>
          </a:ln>
        </p:spPr>
        <p:txBody>
          <a:bodyPr/>
          <a:lstStyle/>
          <a:p>
            <a:endParaRPr lang="zh-CN" altLang="en-US"/>
          </a:p>
        </p:txBody>
      </p:sp>
      <p:sp>
        <p:nvSpPr>
          <p:cNvPr id="41" name="KSO_Shape"/>
          <p:cNvSpPr/>
          <p:nvPr/>
        </p:nvSpPr>
        <p:spPr bwMode="auto">
          <a:xfrm>
            <a:off x="5510785" y="4607813"/>
            <a:ext cx="973107" cy="903368"/>
          </a:xfrm>
          <a:custGeom>
            <a:avLst/>
            <a:gdLst>
              <a:gd name="T0" fmla="*/ 0 w 99"/>
              <a:gd name="T1" fmla="*/ 2147483646 h 92"/>
              <a:gd name="T2" fmla="*/ 0 w 99"/>
              <a:gd name="T3" fmla="*/ 2147483646 h 92"/>
              <a:gd name="T4" fmla="*/ 2147483646 w 99"/>
              <a:gd name="T5" fmla="*/ 2147483646 h 92"/>
              <a:gd name="T6" fmla="*/ 2147483646 w 99"/>
              <a:gd name="T7" fmla="*/ 2147483646 h 92"/>
              <a:gd name="T8" fmla="*/ 2147483646 w 99"/>
              <a:gd name="T9" fmla="*/ 2147483646 h 92"/>
              <a:gd name="T10" fmla="*/ 2147483646 w 99"/>
              <a:gd name="T11" fmla="*/ 2147483646 h 92"/>
              <a:gd name="T12" fmla="*/ 2147483646 w 99"/>
              <a:gd name="T13" fmla="*/ 2147483646 h 92"/>
              <a:gd name="T14" fmla="*/ 2147483646 w 99"/>
              <a:gd name="T15" fmla="*/ 2147483646 h 92"/>
              <a:gd name="T16" fmla="*/ 2147483646 w 99"/>
              <a:gd name="T17" fmla="*/ 2147483646 h 92"/>
              <a:gd name="T18" fmla="*/ 2147483646 w 99"/>
              <a:gd name="T19" fmla="*/ 2147483646 h 92"/>
              <a:gd name="T20" fmla="*/ 2147483646 w 99"/>
              <a:gd name="T21" fmla="*/ 2147483646 h 92"/>
              <a:gd name="T22" fmla="*/ 0 w 99"/>
              <a:gd name="T23" fmla="*/ 2147483646 h 92"/>
              <a:gd name="T24" fmla="*/ 2147483646 w 99"/>
              <a:gd name="T25" fmla="*/ 2147483646 h 92"/>
              <a:gd name="T26" fmla="*/ 2147483646 w 99"/>
              <a:gd name="T27" fmla="*/ 2147483646 h 92"/>
              <a:gd name="T28" fmla="*/ 2147483646 w 99"/>
              <a:gd name="T29" fmla="*/ 2147483646 h 92"/>
              <a:gd name="T30" fmla="*/ 2147483646 w 99"/>
              <a:gd name="T31" fmla="*/ 2147483646 h 92"/>
              <a:gd name="T32" fmla="*/ 2147483646 w 99"/>
              <a:gd name="T33" fmla="*/ 2147483646 h 92"/>
              <a:gd name="T34" fmla="*/ 2147483646 w 99"/>
              <a:gd name="T35" fmla="*/ 2147483646 h 92"/>
              <a:gd name="T36" fmla="*/ 2147483646 w 99"/>
              <a:gd name="T37" fmla="*/ 2147483646 h 92"/>
              <a:gd name="T38" fmla="*/ 2147483646 w 99"/>
              <a:gd name="T39" fmla="*/ 2147483646 h 92"/>
              <a:gd name="T40" fmla="*/ 2147483646 w 99"/>
              <a:gd name="T41" fmla="*/ 2147483646 h 92"/>
              <a:gd name="T42" fmla="*/ 2147483646 w 99"/>
              <a:gd name="T43" fmla="*/ 2147483646 h 92"/>
              <a:gd name="T44" fmla="*/ 2147483646 w 99"/>
              <a:gd name="T45" fmla="*/ 2147483646 h 92"/>
              <a:gd name="T46" fmla="*/ 2147483646 w 99"/>
              <a:gd name="T47" fmla="*/ 2147483646 h 92"/>
              <a:gd name="T48" fmla="*/ 2147483646 w 99"/>
              <a:gd name="T49" fmla="*/ 2147483646 h 92"/>
              <a:gd name="T50" fmla="*/ 2147483646 w 99"/>
              <a:gd name="T51" fmla="*/ 2147483646 h 92"/>
              <a:gd name="T52" fmla="*/ 2147483646 w 99"/>
              <a:gd name="T53" fmla="*/ 2147483646 h 92"/>
              <a:gd name="T54" fmla="*/ 2147483646 w 99"/>
              <a:gd name="T55" fmla="*/ 2147483646 h 92"/>
              <a:gd name="T56" fmla="*/ 2147483646 w 99"/>
              <a:gd name="T57" fmla="*/ 2147483646 h 92"/>
              <a:gd name="T58" fmla="*/ 2147483646 w 99"/>
              <a:gd name="T59" fmla="*/ 2147483646 h 92"/>
              <a:gd name="T60" fmla="*/ 2147483646 w 99"/>
              <a:gd name="T61" fmla="*/ 2147483646 h 92"/>
              <a:gd name="T62" fmla="*/ 2147483646 w 99"/>
              <a:gd name="T63" fmla="*/ 2147483646 h 92"/>
              <a:gd name="T64" fmla="*/ 2147483646 w 99"/>
              <a:gd name="T65" fmla="*/ 2147483646 h 92"/>
              <a:gd name="T66" fmla="*/ 2147483646 w 99"/>
              <a:gd name="T67" fmla="*/ 2147483646 h 92"/>
              <a:gd name="T68" fmla="*/ 2147483646 w 99"/>
              <a:gd name="T69" fmla="*/ 2147483646 h 92"/>
              <a:gd name="T70" fmla="*/ 2147483646 w 99"/>
              <a:gd name="T71" fmla="*/ 2147483646 h 92"/>
              <a:gd name="T72" fmla="*/ 2147483646 w 99"/>
              <a:gd name="T73" fmla="*/ 2147483646 h 92"/>
              <a:gd name="T74" fmla="*/ 2147483646 w 99"/>
              <a:gd name="T75" fmla="*/ 2147483646 h 92"/>
              <a:gd name="T76" fmla="*/ 2147483646 w 99"/>
              <a:gd name="T77" fmla="*/ 2147483646 h 92"/>
              <a:gd name="T78" fmla="*/ 2147483646 w 99"/>
              <a:gd name="T79" fmla="*/ 2147483646 h 92"/>
              <a:gd name="T80" fmla="*/ 2147483646 w 99"/>
              <a:gd name="T81" fmla="*/ 2147483646 h 92"/>
              <a:gd name="T82" fmla="*/ 2147483646 w 99"/>
              <a:gd name="T83" fmla="*/ 2147483646 h 92"/>
              <a:gd name="T84" fmla="*/ 2147483646 w 99"/>
              <a:gd name="T85" fmla="*/ 2147483646 h 92"/>
              <a:gd name="T86" fmla="*/ 2147483646 w 99"/>
              <a:gd name="T87" fmla="*/ 2147483646 h 92"/>
              <a:gd name="T88" fmla="*/ 2147483646 w 99"/>
              <a:gd name="T89" fmla="*/ 2147483646 h 92"/>
              <a:gd name="T90" fmla="*/ 2147483646 w 99"/>
              <a:gd name="T91" fmla="*/ 2147483646 h 92"/>
              <a:gd name="T92" fmla="*/ 2147483646 w 99"/>
              <a:gd name="T93" fmla="*/ 2147483646 h 92"/>
              <a:gd name="T94" fmla="*/ 2147483646 w 99"/>
              <a:gd name="T95" fmla="*/ 2147483646 h 92"/>
              <a:gd name="T96" fmla="*/ 2147483646 w 99"/>
              <a:gd name="T97" fmla="*/ 2147483646 h 92"/>
              <a:gd name="T98" fmla="*/ 2147483646 w 99"/>
              <a:gd name="T99" fmla="*/ 2147483646 h 92"/>
              <a:gd name="T100" fmla="*/ 2147483646 w 99"/>
              <a:gd name="T101" fmla="*/ 2147483646 h 92"/>
              <a:gd name="T102" fmla="*/ 2147483646 w 99"/>
              <a:gd name="T103" fmla="*/ 2147483646 h 92"/>
              <a:gd name="T104" fmla="*/ 2147483646 w 99"/>
              <a:gd name="T105" fmla="*/ 2147483646 h 92"/>
              <a:gd name="T106" fmla="*/ 2147483646 w 99"/>
              <a:gd name="T107" fmla="*/ 2147483646 h 92"/>
              <a:gd name="T108" fmla="*/ 2147483646 w 99"/>
              <a:gd name="T109" fmla="*/ 2147483646 h 92"/>
              <a:gd name="T110" fmla="*/ 2147483646 w 99"/>
              <a:gd name="T111" fmla="*/ 2147483646 h 92"/>
              <a:gd name="T112" fmla="*/ 2147483646 w 99"/>
              <a:gd name="T113" fmla="*/ 2147483646 h 92"/>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99" h="92">
                <a:moveTo>
                  <a:pt x="0" y="89"/>
                </a:moveTo>
                <a:cubicBezTo>
                  <a:pt x="0" y="92"/>
                  <a:pt x="0" y="92"/>
                  <a:pt x="0" y="92"/>
                </a:cubicBezTo>
                <a:cubicBezTo>
                  <a:pt x="3" y="92"/>
                  <a:pt x="3" y="92"/>
                  <a:pt x="3" y="92"/>
                </a:cubicBezTo>
                <a:cubicBezTo>
                  <a:pt x="96" y="92"/>
                  <a:pt x="96" y="92"/>
                  <a:pt x="96" y="92"/>
                </a:cubicBezTo>
                <a:cubicBezTo>
                  <a:pt x="99" y="92"/>
                  <a:pt x="99" y="92"/>
                  <a:pt x="99" y="92"/>
                </a:cubicBezTo>
                <a:cubicBezTo>
                  <a:pt x="99" y="89"/>
                  <a:pt x="99" y="89"/>
                  <a:pt x="99" y="89"/>
                </a:cubicBezTo>
                <a:cubicBezTo>
                  <a:pt x="99" y="52"/>
                  <a:pt x="99" y="52"/>
                  <a:pt x="99" y="52"/>
                </a:cubicBezTo>
                <a:cubicBezTo>
                  <a:pt x="99" y="46"/>
                  <a:pt x="94" y="42"/>
                  <a:pt x="89" y="41"/>
                </a:cubicBezTo>
                <a:cubicBezTo>
                  <a:pt x="75" y="38"/>
                  <a:pt x="64" y="42"/>
                  <a:pt x="55" y="31"/>
                </a:cubicBezTo>
                <a:cubicBezTo>
                  <a:pt x="52" y="28"/>
                  <a:pt x="49" y="23"/>
                  <a:pt x="45" y="19"/>
                </a:cubicBezTo>
                <a:cubicBezTo>
                  <a:pt x="29" y="0"/>
                  <a:pt x="1" y="13"/>
                  <a:pt x="1" y="32"/>
                </a:cubicBezTo>
                <a:cubicBezTo>
                  <a:pt x="0" y="89"/>
                  <a:pt x="0" y="89"/>
                  <a:pt x="0" y="89"/>
                </a:cubicBezTo>
                <a:close/>
                <a:moveTo>
                  <a:pt x="88" y="73"/>
                </a:moveTo>
                <a:cubicBezTo>
                  <a:pt x="93" y="73"/>
                  <a:pt x="93" y="73"/>
                  <a:pt x="93" y="73"/>
                </a:cubicBezTo>
                <a:cubicBezTo>
                  <a:pt x="93" y="87"/>
                  <a:pt x="93" y="87"/>
                  <a:pt x="93" y="87"/>
                </a:cubicBezTo>
                <a:cubicBezTo>
                  <a:pt x="6" y="87"/>
                  <a:pt x="6" y="87"/>
                  <a:pt x="6" y="87"/>
                </a:cubicBezTo>
                <a:cubicBezTo>
                  <a:pt x="6" y="73"/>
                  <a:pt x="6" y="73"/>
                  <a:pt x="6" y="73"/>
                </a:cubicBezTo>
                <a:cubicBezTo>
                  <a:pt x="12" y="73"/>
                  <a:pt x="12" y="73"/>
                  <a:pt x="12" y="73"/>
                </a:cubicBezTo>
                <a:cubicBezTo>
                  <a:pt x="12" y="81"/>
                  <a:pt x="12" y="81"/>
                  <a:pt x="12" y="81"/>
                </a:cubicBezTo>
                <a:cubicBezTo>
                  <a:pt x="16" y="81"/>
                  <a:pt x="16" y="81"/>
                  <a:pt x="16" y="81"/>
                </a:cubicBezTo>
                <a:cubicBezTo>
                  <a:pt x="16" y="73"/>
                  <a:pt x="16" y="73"/>
                  <a:pt x="16" y="73"/>
                </a:cubicBezTo>
                <a:cubicBezTo>
                  <a:pt x="18" y="73"/>
                  <a:pt x="18" y="73"/>
                  <a:pt x="18" y="73"/>
                </a:cubicBezTo>
                <a:cubicBezTo>
                  <a:pt x="18" y="81"/>
                  <a:pt x="18" y="81"/>
                  <a:pt x="18" y="81"/>
                </a:cubicBezTo>
                <a:cubicBezTo>
                  <a:pt x="22" y="81"/>
                  <a:pt x="22" y="81"/>
                  <a:pt x="22" y="81"/>
                </a:cubicBezTo>
                <a:cubicBezTo>
                  <a:pt x="22" y="73"/>
                  <a:pt x="22" y="73"/>
                  <a:pt x="22" y="73"/>
                </a:cubicBezTo>
                <a:cubicBezTo>
                  <a:pt x="29" y="73"/>
                  <a:pt x="29" y="73"/>
                  <a:pt x="29" y="73"/>
                </a:cubicBezTo>
                <a:cubicBezTo>
                  <a:pt x="29" y="81"/>
                  <a:pt x="29" y="81"/>
                  <a:pt x="29" y="81"/>
                </a:cubicBezTo>
                <a:cubicBezTo>
                  <a:pt x="33" y="81"/>
                  <a:pt x="33" y="81"/>
                  <a:pt x="33" y="81"/>
                </a:cubicBezTo>
                <a:cubicBezTo>
                  <a:pt x="33" y="73"/>
                  <a:pt x="33" y="73"/>
                  <a:pt x="33" y="73"/>
                </a:cubicBezTo>
                <a:cubicBezTo>
                  <a:pt x="35" y="73"/>
                  <a:pt x="35" y="73"/>
                  <a:pt x="35" y="73"/>
                </a:cubicBezTo>
                <a:cubicBezTo>
                  <a:pt x="35" y="81"/>
                  <a:pt x="35" y="81"/>
                  <a:pt x="35" y="81"/>
                </a:cubicBezTo>
                <a:cubicBezTo>
                  <a:pt x="39" y="81"/>
                  <a:pt x="39" y="81"/>
                  <a:pt x="39" y="81"/>
                </a:cubicBezTo>
                <a:cubicBezTo>
                  <a:pt x="39" y="73"/>
                  <a:pt x="39" y="73"/>
                  <a:pt x="39" y="73"/>
                </a:cubicBezTo>
                <a:cubicBezTo>
                  <a:pt x="41" y="73"/>
                  <a:pt x="41" y="73"/>
                  <a:pt x="41" y="73"/>
                </a:cubicBezTo>
                <a:cubicBezTo>
                  <a:pt x="41" y="81"/>
                  <a:pt x="41" y="81"/>
                  <a:pt x="41" y="81"/>
                </a:cubicBezTo>
                <a:cubicBezTo>
                  <a:pt x="45" y="81"/>
                  <a:pt x="45" y="81"/>
                  <a:pt x="45" y="81"/>
                </a:cubicBezTo>
                <a:cubicBezTo>
                  <a:pt x="45" y="73"/>
                  <a:pt x="45" y="73"/>
                  <a:pt x="45" y="73"/>
                </a:cubicBezTo>
                <a:cubicBezTo>
                  <a:pt x="55" y="73"/>
                  <a:pt x="55" y="73"/>
                  <a:pt x="55" y="73"/>
                </a:cubicBezTo>
                <a:cubicBezTo>
                  <a:pt x="55" y="81"/>
                  <a:pt x="55" y="81"/>
                  <a:pt x="55" y="81"/>
                </a:cubicBezTo>
                <a:cubicBezTo>
                  <a:pt x="59" y="81"/>
                  <a:pt x="59" y="81"/>
                  <a:pt x="59" y="81"/>
                </a:cubicBezTo>
                <a:cubicBezTo>
                  <a:pt x="59" y="73"/>
                  <a:pt x="59" y="73"/>
                  <a:pt x="59" y="73"/>
                </a:cubicBezTo>
                <a:cubicBezTo>
                  <a:pt x="61" y="73"/>
                  <a:pt x="61" y="73"/>
                  <a:pt x="61" y="73"/>
                </a:cubicBezTo>
                <a:cubicBezTo>
                  <a:pt x="61" y="81"/>
                  <a:pt x="61" y="81"/>
                  <a:pt x="61" y="81"/>
                </a:cubicBezTo>
                <a:cubicBezTo>
                  <a:pt x="65" y="81"/>
                  <a:pt x="65" y="81"/>
                  <a:pt x="65" y="81"/>
                </a:cubicBezTo>
                <a:cubicBezTo>
                  <a:pt x="65" y="73"/>
                  <a:pt x="65" y="73"/>
                  <a:pt x="65" y="73"/>
                </a:cubicBezTo>
                <a:cubicBezTo>
                  <a:pt x="72" y="73"/>
                  <a:pt x="72" y="73"/>
                  <a:pt x="72" y="73"/>
                </a:cubicBezTo>
                <a:cubicBezTo>
                  <a:pt x="72" y="81"/>
                  <a:pt x="72" y="81"/>
                  <a:pt x="72" y="81"/>
                </a:cubicBezTo>
                <a:cubicBezTo>
                  <a:pt x="75" y="81"/>
                  <a:pt x="75" y="81"/>
                  <a:pt x="75" y="81"/>
                </a:cubicBezTo>
                <a:cubicBezTo>
                  <a:pt x="75" y="73"/>
                  <a:pt x="75" y="73"/>
                  <a:pt x="75" y="73"/>
                </a:cubicBezTo>
                <a:cubicBezTo>
                  <a:pt x="78" y="73"/>
                  <a:pt x="78" y="73"/>
                  <a:pt x="78" y="73"/>
                </a:cubicBezTo>
                <a:cubicBezTo>
                  <a:pt x="78" y="81"/>
                  <a:pt x="78" y="81"/>
                  <a:pt x="78" y="81"/>
                </a:cubicBezTo>
                <a:cubicBezTo>
                  <a:pt x="82" y="81"/>
                  <a:pt x="82" y="81"/>
                  <a:pt x="82" y="81"/>
                </a:cubicBezTo>
                <a:cubicBezTo>
                  <a:pt x="82" y="73"/>
                  <a:pt x="82" y="73"/>
                  <a:pt x="82" y="73"/>
                </a:cubicBezTo>
                <a:cubicBezTo>
                  <a:pt x="84" y="73"/>
                  <a:pt x="84" y="73"/>
                  <a:pt x="84" y="73"/>
                </a:cubicBezTo>
                <a:cubicBezTo>
                  <a:pt x="84" y="81"/>
                  <a:pt x="84" y="81"/>
                  <a:pt x="84" y="81"/>
                </a:cubicBezTo>
                <a:cubicBezTo>
                  <a:pt x="88" y="81"/>
                  <a:pt x="88" y="81"/>
                  <a:pt x="88" y="81"/>
                </a:cubicBezTo>
                <a:lnTo>
                  <a:pt x="88" y="73"/>
                </a:lnTo>
                <a:close/>
              </a:path>
            </a:pathLst>
          </a:custGeom>
          <a:solidFill>
            <a:srgbClr val="FFFFFF"/>
          </a:solidFill>
          <a:ln>
            <a:noFill/>
          </a:ln>
        </p:spPr>
        <p:txBody>
          <a:bodyPr/>
          <a:lstStyle/>
          <a:p>
            <a:endParaRPr lang="zh-CN" altLang="en-US"/>
          </a:p>
        </p:txBody>
      </p:sp>
      <p:sp>
        <p:nvSpPr>
          <p:cNvPr id="52" name="KSO_Shape"/>
          <p:cNvSpPr/>
          <p:nvPr/>
        </p:nvSpPr>
        <p:spPr>
          <a:xfrm>
            <a:off x="9175161" y="4612629"/>
            <a:ext cx="766008" cy="1005701"/>
          </a:xfrm>
          <a:custGeom>
            <a:avLst/>
            <a:gdLst>
              <a:gd name="connsiteX0" fmla="*/ 306323 w 328394"/>
              <a:gd name="connsiteY0" fmla="*/ 0 h 431419"/>
              <a:gd name="connsiteX1" fmla="*/ 306331 w 328394"/>
              <a:gd name="connsiteY1" fmla="*/ 36 h 431419"/>
              <a:gd name="connsiteX2" fmla="*/ 325544 w 328394"/>
              <a:gd name="connsiteY2" fmla="*/ 36 h 431419"/>
              <a:gd name="connsiteX3" fmla="*/ 325544 w 328394"/>
              <a:gd name="connsiteY3" fmla="*/ 317821 h 431419"/>
              <a:gd name="connsiteX4" fmla="*/ 328111 w 328394"/>
              <a:gd name="connsiteY4" fmla="*/ 323780 h 431419"/>
              <a:gd name="connsiteX5" fmla="*/ 325545 w 328394"/>
              <a:gd name="connsiteY5" fmla="*/ 340266 h 431419"/>
              <a:gd name="connsiteX6" fmla="*/ 325544 w 328394"/>
              <a:gd name="connsiteY6" fmla="*/ 346202 h 431419"/>
              <a:gd name="connsiteX7" fmla="*/ 321479 w 328394"/>
              <a:gd name="connsiteY7" fmla="*/ 346202 h 431419"/>
              <a:gd name="connsiteX8" fmla="*/ 281040 w 328394"/>
              <a:gd name="connsiteY8" fmla="*/ 369925 h 431419"/>
              <a:gd name="connsiteX9" fmla="*/ 223073 w 328394"/>
              <a:gd name="connsiteY9" fmla="*/ 338542 h 431419"/>
              <a:gd name="connsiteX10" fmla="*/ 270144 w 328394"/>
              <a:gd name="connsiteY10" fmla="*/ 292398 h 431419"/>
              <a:gd name="connsiteX11" fmla="*/ 299582 w 328394"/>
              <a:gd name="connsiteY11" fmla="*/ 295430 h 431419"/>
              <a:gd name="connsiteX12" fmla="*/ 299582 w 328394"/>
              <a:gd name="connsiteY12" fmla="*/ 87758 h 431419"/>
              <a:gd name="connsiteX13" fmla="*/ 128591 w 328394"/>
              <a:gd name="connsiteY13" fmla="*/ 125907 h 431419"/>
              <a:gd name="connsiteX14" fmla="*/ 128590 w 328394"/>
              <a:gd name="connsiteY14" fmla="*/ 398933 h 431419"/>
              <a:gd name="connsiteX15" fmla="*/ 121924 w 328394"/>
              <a:gd name="connsiteY15" fmla="*/ 398933 h 431419"/>
              <a:gd name="connsiteX16" fmla="*/ 70841 w 328394"/>
              <a:gd name="connsiteY16" fmla="*/ 430564 h 431419"/>
              <a:gd name="connsiteX17" fmla="*/ 348 w 328394"/>
              <a:gd name="connsiteY17" fmla="*/ 392399 h 431419"/>
              <a:gd name="connsiteX18" fmla="*/ 57591 w 328394"/>
              <a:gd name="connsiteY18" fmla="*/ 336282 h 431419"/>
              <a:gd name="connsiteX19" fmla="*/ 93974 w 328394"/>
              <a:gd name="connsiteY19" fmla="*/ 340165 h 431419"/>
              <a:gd name="connsiteX20" fmla="*/ 93974 w 328394"/>
              <a:gd name="connsiteY20" fmla="*/ 48639 h 431419"/>
              <a:gd name="connsiteX21" fmla="*/ 104368 w 328394"/>
              <a:gd name="connsiteY21" fmla="*/ 48639 h 431419"/>
              <a:gd name="connsiteX22" fmla="*/ 103607 w 328394"/>
              <a:gd name="connsiteY22" fmla="*/ 45227 h 431419"/>
              <a:gd name="connsiteX23" fmla="*/ 299582 w 328394"/>
              <a:gd name="connsiteY23" fmla="*/ 1504 h 431419"/>
              <a:gd name="connsiteX24" fmla="*/ 299582 w 328394"/>
              <a:gd name="connsiteY24" fmla="*/ 36 h 431419"/>
              <a:gd name="connsiteX25" fmla="*/ 306163 w 328394"/>
              <a:gd name="connsiteY25" fmla="*/ 36 h 4314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28394" h="431419">
                <a:moveTo>
                  <a:pt x="306323" y="0"/>
                </a:moveTo>
                <a:lnTo>
                  <a:pt x="306331" y="36"/>
                </a:lnTo>
                <a:lnTo>
                  <a:pt x="325544" y="36"/>
                </a:lnTo>
                <a:lnTo>
                  <a:pt x="325544" y="317821"/>
                </a:lnTo>
                <a:cubicBezTo>
                  <a:pt x="327257" y="319484"/>
                  <a:pt x="327803" y="321594"/>
                  <a:pt x="328111" y="323780"/>
                </a:cubicBezTo>
                <a:cubicBezTo>
                  <a:pt x="328908" y="329453"/>
                  <a:pt x="328014" y="335074"/>
                  <a:pt x="325545" y="340266"/>
                </a:cubicBezTo>
                <a:lnTo>
                  <a:pt x="325544" y="346202"/>
                </a:lnTo>
                <a:lnTo>
                  <a:pt x="321479" y="346202"/>
                </a:lnTo>
                <a:cubicBezTo>
                  <a:pt x="314214" y="358342"/>
                  <a:pt x="299178" y="367376"/>
                  <a:pt x="281040" y="369925"/>
                </a:cubicBezTo>
                <a:cubicBezTo>
                  <a:pt x="252034" y="374002"/>
                  <a:pt x="226082" y="359951"/>
                  <a:pt x="223073" y="338542"/>
                </a:cubicBezTo>
                <a:cubicBezTo>
                  <a:pt x="220064" y="317134"/>
                  <a:pt x="241139" y="296474"/>
                  <a:pt x="270144" y="292398"/>
                </a:cubicBezTo>
                <a:cubicBezTo>
                  <a:pt x="280773" y="290904"/>
                  <a:pt x="290991" y="291844"/>
                  <a:pt x="299582" y="295430"/>
                </a:cubicBezTo>
                <a:lnTo>
                  <a:pt x="299582" y="87758"/>
                </a:lnTo>
                <a:lnTo>
                  <a:pt x="128591" y="125907"/>
                </a:lnTo>
                <a:lnTo>
                  <a:pt x="128590" y="398933"/>
                </a:lnTo>
                <a:lnTo>
                  <a:pt x="121924" y="398933"/>
                </a:lnTo>
                <a:cubicBezTo>
                  <a:pt x="113631" y="414962"/>
                  <a:pt x="94384" y="427255"/>
                  <a:pt x="70841" y="430564"/>
                </a:cubicBezTo>
                <a:cubicBezTo>
                  <a:pt x="35568" y="435521"/>
                  <a:pt x="4007" y="418434"/>
                  <a:pt x="348" y="392399"/>
                </a:cubicBezTo>
                <a:cubicBezTo>
                  <a:pt x="-3311" y="366364"/>
                  <a:pt x="22318" y="341240"/>
                  <a:pt x="57591" y="336282"/>
                </a:cubicBezTo>
                <a:cubicBezTo>
                  <a:pt x="70754" y="334432"/>
                  <a:pt x="83402" y="335653"/>
                  <a:pt x="93974" y="340165"/>
                </a:cubicBezTo>
                <a:lnTo>
                  <a:pt x="93974" y="48639"/>
                </a:lnTo>
                <a:lnTo>
                  <a:pt x="104368" y="48639"/>
                </a:lnTo>
                <a:lnTo>
                  <a:pt x="103607" y="45227"/>
                </a:lnTo>
                <a:lnTo>
                  <a:pt x="299582" y="1504"/>
                </a:lnTo>
                <a:lnTo>
                  <a:pt x="299582" y="36"/>
                </a:lnTo>
                <a:lnTo>
                  <a:pt x="306163" y="36"/>
                </a:lnTo>
                <a:close/>
              </a:path>
            </a:pathLst>
          </a:custGeom>
          <a:solidFill>
            <a:srgbClr val="FFFFFF"/>
          </a:solidFill>
          <a:ln>
            <a:noFill/>
          </a:ln>
        </p:spPr>
        <p:txBody>
          <a:bodyPr/>
          <a:lstStyle/>
          <a:p>
            <a:endParaRPr lang="zh-CN" altLang="en-US">
              <a:solidFill>
                <a:schemeClr val="tx1"/>
              </a:solidFill>
              <a:latin typeface="Calibri" panose="020F0502020204030204" charset="0"/>
              <a:ea typeface="幼圆" panose="02010509060101010101" pitchFamily="49" charset="-122"/>
            </a:endParaRPr>
          </a:p>
        </p:txBody>
      </p:sp>
      <p:sp>
        <p:nvSpPr>
          <p:cNvPr id="2" name="矩形 1"/>
          <p:cNvSpPr/>
          <p:nvPr/>
        </p:nvSpPr>
        <p:spPr>
          <a:xfrm>
            <a:off x="2273935" y="1391920"/>
            <a:ext cx="8337550" cy="99631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3200">
                <a:sym typeface="+mn-ea"/>
              </a:rPr>
              <a:t>科学教育    定义思考</a:t>
            </a:r>
            <a:r>
              <a:rPr lang="zh-CN" altLang="en-US" sz="1600">
                <a:latin typeface="微软雅黑" panose="020B0503020204020204" charset="-122"/>
                <a:ea typeface="微软雅黑" panose="020B0503020204020204" charset="-122"/>
                <a:cs typeface="微软雅黑" panose="020B0503020204020204" charset="-122"/>
                <a:sym typeface="+mn-ea"/>
              </a:rPr>
              <a:t>（尝试成专家）</a:t>
            </a:r>
            <a:endParaRPr lang="zh-CN" altLang="en-US" sz="1600">
              <a:latin typeface="微软雅黑" panose="020B0503020204020204" charset="-122"/>
              <a:ea typeface="微软雅黑" panose="020B0503020204020204" charset="-122"/>
              <a:cs typeface="微软雅黑" panose="020B0503020204020204" charset="-122"/>
            </a:endParaRPr>
          </a:p>
        </p:txBody>
      </p:sp>
      <p:cxnSp>
        <p:nvCxnSpPr>
          <p:cNvPr id="3" name="直接连接符 2"/>
          <p:cNvCxnSpPr/>
          <p:nvPr/>
        </p:nvCxnSpPr>
        <p:spPr>
          <a:xfrm flipV="1">
            <a:off x="172720" y="963930"/>
            <a:ext cx="11870690" cy="3810"/>
          </a:xfrm>
          <a:prstGeom prst="line">
            <a:avLst/>
          </a:prstGeom>
          <a:ln w="63500" cmpd="sng">
            <a:solidFill>
              <a:schemeClr val="accent1">
                <a:alpha val="69000"/>
              </a:schemeClr>
            </a:solidFill>
          </a:ln>
        </p:spPr>
        <p:style>
          <a:lnRef idx="1">
            <a:schemeClr val="accent1"/>
          </a:lnRef>
          <a:fillRef idx="0">
            <a:schemeClr val="accent1"/>
          </a:fillRef>
          <a:effectRef idx="0">
            <a:schemeClr val="accent1"/>
          </a:effectRef>
          <a:fontRef idx="minor">
            <a:schemeClr val="tx1"/>
          </a:fontRef>
        </p:style>
      </p:cxnSp>
      <p:sp>
        <p:nvSpPr>
          <p:cNvPr id="4" name="矩形 3"/>
          <p:cNvSpPr/>
          <p:nvPr/>
        </p:nvSpPr>
        <p:spPr>
          <a:xfrm>
            <a:off x="4982845" y="2388235"/>
            <a:ext cx="2995295" cy="16814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p>
            <a:pPr algn="l" fontAlgn="auto">
              <a:lnSpc>
                <a:spcPct val="100000"/>
              </a:lnSpc>
              <a:buClrTx/>
              <a:buSzTx/>
              <a:buNone/>
            </a:pPr>
            <a:r>
              <a:rPr lang="zh-CN" altLang="en-US" sz="2800" dirty="0">
                <a:solidFill>
                  <a:schemeClr val="tx1"/>
                </a:solidFill>
                <a:latin typeface="+mj-ea"/>
                <a:ea typeface="+mj-ea"/>
                <a:cs typeface="+mj-ea"/>
              </a:rPr>
              <a:t>学生能力？</a:t>
            </a:r>
            <a:endParaRPr lang="zh-CN" altLang="en-US" sz="2800" dirty="0">
              <a:solidFill>
                <a:schemeClr val="tx1"/>
              </a:solidFill>
              <a:latin typeface="+mj-ea"/>
              <a:ea typeface="+mj-ea"/>
              <a:cs typeface="+mj-ea"/>
            </a:endParaRPr>
          </a:p>
        </p:txBody>
      </p:sp>
      <p:sp>
        <p:nvSpPr>
          <p:cNvPr id="5" name="矩形 4"/>
          <p:cNvSpPr/>
          <p:nvPr/>
        </p:nvSpPr>
        <p:spPr>
          <a:xfrm>
            <a:off x="8568055" y="2388235"/>
            <a:ext cx="2995295" cy="16814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l">
              <a:lnSpc>
                <a:spcPct val="150000"/>
              </a:lnSpc>
              <a:buClrTx/>
              <a:buSzTx/>
              <a:buNone/>
            </a:pPr>
            <a:r>
              <a:rPr lang="zh-CN" altLang="en-US" sz="2800" dirty="0">
                <a:solidFill>
                  <a:schemeClr val="tx1"/>
                </a:solidFill>
                <a:latin typeface="+mj-ea"/>
                <a:ea typeface="+mj-ea"/>
                <a:cs typeface="+mj-ea"/>
              </a:rPr>
              <a:t>教育目的？</a:t>
            </a:r>
            <a:endParaRPr lang="zh-CN" altLang="en-US" sz="2800" dirty="0">
              <a:solidFill>
                <a:schemeClr val="tx1"/>
              </a:solidFill>
              <a:latin typeface="+mj-ea"/>
              <a:ea typeface="+mj-ea"/>
              <a:cs typeface="+mj-ea"/>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8">
                                            <p:txEl>
                                              <p:pRg st="0" end="0"/>
                                            </p:txEl>
                                          </p:spTgt>
                                        </p:tgtEl>
                                        <p:attrNameLst>
                                          <p:attrName>style.visibility</p:attrName>
                                        </p:attrNameLst>
                                      </p:cBhvr>
                                      <p:to>
                                        <p:strVal val="visible"/>
                                      </p:to>
                                    </p:set>
                                    <p:animEffect transition="in" filter="wipe(down)">
                                      <p:cBhvr>
                                        <p:cTn id="7" dur="500"/>
                                        <p:tgtEl>
                                          <p:spTgt spid="2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down)">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down)">
                                      <p:cBhvr>
                                        <p:cTn id="17"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3"/>
          <p:cNvSpPr>
            <a:spLocks noGrp="1"/>
          </p:cNvSpPr>
          <p:nvPr>
            <p:ph type="title"/>
          </p:nvPr>
        </p:nvSpPr>
        <p:spPr>
          <a:xfrm>
            <a:off x="-60325" y="181610"/>
            <a:ext cx="12313285" cy="765175"/>
          </a:xfrm>
        </p:spPr>
        <p:txBody>
          <a:bodyPr/>
          <a:lstStyle/>
          <a:p>
            <a:pPr algn="ctr"/>
            <a:r>
              <a:rPr lang="zh-CN" altLang="en-US" dirty="0"/>
              <a:t>概念思考</a:t>
            </a:r>
            <a:endParaRPr lang="zh-CN" altLang="en-US" dirty="0"/>
          </a:p>
        </p:txBody>
      </p:sp>
      <p:sp>
        <p:nvSpPr>
          <p:cNvPr id="19" name="任意多边形 10"/>
          <p:cNvSpPr/>
          <p:nvPr/>
        </p:nvSpPr>
        <p:spPr>
          <a:xfrm>
            <a:off x="1124806" y="3273727"/>
            <a:ext cx="1311707" cy="2988387"/>
          </a:xfrm>
          <a:custGeom>
            <a:avLst/>
            <a:gdLst>
              <a:gd name="connsiteX0" fmla="*/ 0 w 879400"/>
              <a:gd name="connsiteY0" fmla="*/ 0 h 2003487"/>
              <a:gd name="connsiteX1" fmla="*/ 26376 w 879400"/>
              <a:gd name="connsiteY1" fmla="*/ 0 h 2003487"/>
              <a:gd name="connsiteX2" fmla="*/ 26376 w 879400"/>
              <a:gd name="connsiteY2" fmla="*/ 1125415 h 2003487"/>
              <a:gd name="connsiteX3" fmla="*/ 26064 w 879400"/>
              <a:gd name="connsiteY3" fmla="*/ 1125415 h 2003487"/>
              <a:gd name="connsiteX4" fmla="*/ 29875 w 879400"/>
              <a:gd name="connsiteY4" fmla="*/ 1200872 h 2003487"/>
              <a:gd name="connsiteX5" fmla="*/ 809241 w 879400"/>
              <a:gd name="connsiteY5" fmla="*/ 1975307 h 2003487"/>
              <a:gd name="connsiteX6" fmla="*/ 879400 w 879400"/>
              <a:gd name="connsiteY6" fmla="*/ 1978629 h 2003487"/>
              <a:gd name="connsiteX7" fmla="*/ 868002 w 879400"/>
              <a:gd name="connsiteY7" fmla="*/ 2003487 h 2003487"/>
              <a:gd name="connsiteX8" fmla="*/ 806805 w 879400"/>
              <a:gd name="connsiteY8" fmla="*/ 2000590 h 2003487"/>
              <a:gd name="connsiteX9" fmla="*/ 4608 w 879400"/>
              <a:gd name="connsiteY9" fmla="*/ 1203469 h 2003487"/>
              <a:gd name="connsiteX10" fmla="*/ 666 w 879400"/>
              <a:gd name="connsiteY10" fmla="*/ 1125415 h 2003487"/>
              <a:gd name="connsiteX11" fmla="*/ 0 w 879400"/>
              <a:gd name="connsiteY11" fmla="*/ 1125415 h 2003487"/>
              <a:gd name="connsiteX12" fmla="*/ 0 w 879400"/>
              <a:gd name="connsiteY12" fmla="*/ 1112224 h 20034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79400" h="2003487">
                <a:moveTo>
                  <a:pt x="0" y="0"/>
                </a:moveTo>
                <a:lnTo>
                  <a:pt x="26376" y="0"/>
                </a:lnTo>
                <a:lnTo>
                  <a:pt x="26376" y="1125415"/>
                </a:lnTo>
                <a:lnTo>
                  <a:pt x="26064" y="1125415"/>
                </a:lnTo>
                <a:lnTo>
                  <a:pt x="29875" y="1200872"/>
                </a:lnTo>
                <a:cubicBezTo>
                  <a:pt x="71500" y="1610747"/>
                  <a:pt x="398620" y="1936224"/>
                  <a:pt x="809241" y="1975307"/>
                </a:cubicBezTo>
                <a:lnTo>
                  <a:pt x="879400" y="1978629"/>
                </a:lnTo>
                <a:lnTo>
                  <a:pt x="868002" y="2003487"/>
                </a:lnTo>
                <a:lnTo>
                  <a:pt x="806805" y="2000590"/>
                </a:lnTo>
                <a:cubicBezTo>
                  <a:pt x="384155" y="1960361"/>
                  <a:pt x="47453" y="1625351"/>
                  <a:pt x="4608" y="1203469"/>
                </a:cubicBezTo>
                <a:lnTo>
                  <a:pt x="666" y="1125415"/>
                </a:lnTo>
                <a:lnTo>
                  <a:pt x="0" y="1125415"/>
                </a:lnTo>
                <a:lnTo>
                  <a:pt x="0" y="1112224"/>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椭圆 19"/>
          <p:cNvSpPr/>
          <p:nvPr/>
        </p:nvSpPr>
        <p:spPr>
          <a:xfrm>
            <a:off x="880346" y="2675436"/>
            <a:ext cx="541375" cy="5413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rgbClr val="FEFFFF"/>
                </a:solidFill>
              </a:rPr>
              <a:t>A</a:t>
            </a:r>
            <a:endParaRPr lang="zh-CN" altLang="en-US" dirty="0">
              <a:solidFill>
                <a:srgbClr val="FEFFFF"/>
              </a:solidFill>
            </a:endParaRPr>
          </a:p>
        </p:txBody>
      </p:sp>
      <p:sp>
        <p:nvSpPr>
          <p:cNvPr id="24" name="椭圆 23"/>
          <p:cNvSpPr/>
          <p:nvPr/>
        </p:nvSpPr>
        <p:spPr>
          <a:xfrm>
            <a:off x="1446644" y="4069628"/>
            <a:ext cx="1979736" cy="1979736"/>
          </a:xfrm>
          <a:prstGeom prst="ellipse">
            <a:avLst/>
          </a:prstGeom>
          <a:ln w="57150">
            <a:solidFill>
              <a:srgbClr val="FFFFFF"/>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矩形 27"/>
          <p:cNvSpPr/>
          <p:nvPr/>
        </p:nvSpPr>
        <p:spPr>
          <a:xfrm>
            <a:off x="1672891" y="1894127"/>
            <a:ext cx="2517111" cy="21755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en-US" altLang="zh-CN" sz="2800" dirty="0">
                <a:solidFill>
                  <a:schemeClr val="tx1"/>
                </a:solidFill>
                <a:latin typeface="+mn-ea"/>
                <a:cs typeface="+mj-ea"/>
              </a:rPr>
              <a:t>1.</a:t>
            </a:r>
            <a:r>
              <a:rPr lang="zh-CN" altLang="en-US" sz="2800" dirty="0">
                <a:solidFill>
                  <a:schemeClr val="tx1"/>
                </a:solidFill>
                <a:latin typeface="+mn-ea"/>
                <a:cs typeface="+mj-ea"/>
              </a:rPr>
              <a:t>教师什么作用</a:t>
            </a:r>
            <a:endParaRPr lang="zh-CN" altLang="en-US" sz="2800" dirty="0">
              <a:solidFill>
                <a:schemeClr val="tx1"/>
              </a:solidFill>
              <a:latin typeface="+mn-ea"/>
              <a:cs typeface="+mj-ea"/>
            </a:endParaRPr>
          </a:p>
        </p:txBody>
      </p:sp>
      <p:sp>
        <p:nvSpPr>
          <p:cNvPr id="30" name="任意多边形 10"/>
          <p:cNvSpPr/>
          <p:nvPr/>
        </p:nvSpPr>
        <p:spPr>
          <a:xfrm>
            <a:off x="4685632" y="3273727"/>
            <a:ext cx="1311707" cy="2988387"/>
          </a:xfrm>
          <a:custGeom>
            <a:avLst/>
            <a:gdLst>
              <a:gd name="connsiteX0" fmla="*/ 0 w 879400"/>
              <a:gd name="connsiteY0" fmla="*/ 0 h 2003487"/>
              <a:gd name="connsiteX1" fmla="*/ 26376 w 879400"/>
              <a:gd name="connsiteY1" fmla="*/ 0 h 2003487"/>
              <a:gd name="connsiteX2" fmla="*/ 26376 w 879400"/>
              <a:gd name="connsiteY2" fmla="*/ 1125415 h 2003487"/>
              <a:gd name="connsiteX3" fmla="*/ 26064 w 879400"/>
              <a:gd name="connsiteY3" fmla="*/ 1125415 h 2003487"/>
              <a:gd name="connsiteX4" fmla="*/ 29875 w 879400"/>
              <a:gd name="connsiteY4" fmla="*/ 1200872 h 2003487"/>
              <a:gd name="connsiteX5" fmla="*/ 809241 w 879400"/>
              <a:gd name="connsiteY5" fmla="*/ 1975307 h 2003487"/>
              <a:gd name="connsiteX6" fmla="*/ 879400 w 879400"/>
              <a:gd name="connsiteY6" fmla="*/ 1978629 h 2003487"/>
              <a:gd name="connsiteX7" fmla="*/ 868002 w 879400"/>
              <a:gd name="connsiteY7" fmla="*/ 2003487 h 2003487"/>
              <a:gd name="connsiteX8" fmla="*/ 806805 w 879400"/>
              <a:gd name="connsiteY8" fmla="*/ 2000590 h 2003487"/>
              <a:gd name="connsiteX9" fmla="*/ 4608 w 879400"/>
              <a:gd name="connsiteY9" fmla="*/ 1203469 h 2003487"/>
              <a:gd name="connsiteX10" fmla="*/ 666 w 879400"/>
              <a:gd name="connsiteY10" fmla="*/ 1125415 h 2003487"/>
              <a:gd name="connsiteX11" fmla="*/ 0 w 879400"/>
              <a:gd name="connsiteY11" fmla="*/ 1125415 h 2003487"/>
              <a:gd name="connsiteX12" fmla="*/ 0 w 879400"/>
              <a:gd name="connsiteY12" fmla="*/ 1112224 h 20034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79400" h="2003487">
                <a:moveTo>
                  <a:pt x="0" y="0"/>
                </a:moveTo>
                <a:lnTo>
                  <a:pt x="26376" y="0"/>
                </a:lnTo>
                <a:lnTo>
                  <a:pt x="26376" y="1125415"/>
                </a:lnTo>
                <a:lnTo>
                  <a:pt x="26064" y="1125415"/>
                </a:lnTo>
                <a:lnTo>
                  <a:pt x="29875" y="1200872"/>
                </a:lnTo>
                <a:cubicBezTo>
                  <a:pt x="71500" y="1610747"/>
                  <a:pt x="398620" y="1936224"/>
                  <a:pt x="809241" y="1975307"/>
                </a:cubicBezTo>
                <a:lnTo>
                  <a:pt x="879400" y="1978629"/>
                </a:lnTo>
                <a:lnTo>
                  <a:pt x="868002" y="2003487"/>
                </a:lnTo>
                <a:lnTo>
                  <a:pt x="806805" y="2000590"/>
                </a:lnTo>
                <a:cubicBezTo>
                  <a:pt x="384155" y="1960361"/>
                  <a:pt x="47453" y="1625351"/>
                  <a:pt x="4608" y="1203469"/>
                </a:cubicBezTo>
                <a:lnTo>
                  <a:pt x="666" y="1125415"/>
                </a:lnTo>
                <a:lnTo>
                  <a:pt x="0" y="1125415"/>
                </a:lnTo>
                <a:lnTo>
                  <a:pt x="0" y="1112224"/>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椭圆 30"/>
          <p:cNvSpPr/>
          <p:nvPr/>
        </p:nvSpPr>
        <p:spPr>
          <a:xfrm>
            <a:off x="4441172" y="2675436"/>
            <a:ext cx="541375" cy="5413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rgbClr val="FEFFFF"/>
                </a:solidFill>
              </a:rPr>
              <a:t>B</a:t>
            </a:r>
            <a:endParaRPr lang="zh-CN" altLang="en-US" dirty="0">
              <a:solidFill>
                <a:srgbClr val="FEFFFF"/>
              </a:solidFill>
            </a:endParaRPr>
          </a:p>
        </p:txBody>
      </p:sp>
      <p:sp>
        <p:nvSpPr>
          <p:cNvPr id="32" name="椭圆 31"/>
          <p:cNvSpPr/>
          <p:nvPr/>
        </p:nvSpPr>
        <p:spPr>
          <a:xfrm>
            <a:off x="5007470" y="4069628"/>
            <a:ext cx="1979736" cy="1979736"/>
          </a:xfrm>
          <a:prstGeom prst="ellipse">
            <a:avLst/>
          </a:prstGeom>
          <a:ln w="57150">
            <a:solidFill>
              <a:srgbClr val="FFFFFF"/>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矩形 32"/>
          <p:cNvSpPr/>
          <p:nvPr/>
        </p:nvSpPr>
        <p:spPr>
          <a:xfrm>
            <a:off x="5233717" y="1894127"/>
            <a:ext cx="2517111" cy="21755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en-US" altLang="zh-CN" sz="2800" dirty="0">
                <a:solidFill>
                  <a:schemeClr val="tx1"/>
                </a:solidFill>
                <a:latin typeface="+mn-ea"/>
                <a:cs typeface="+mj-ea"/>
              </a:rPr>
              <a:t>2.</a:t>
            </a:r>
            <a:r>
              <a:rPr lang="zh-CN" altLang="en-US" sz="2800" dirty="0">
                <a:solidFill>
                  <a:srgbClr val="FF0000"/>
                </a:solidFill>
                <a:latin typeface="+mn-ea"/>
                <a:cs typeface="+mj-ea"/>
              </a:rPr>
              <a:t>学前儿童</a:t>
            </a:r>
            <a:endParaRPr lang="zh-CN" altLang="en-US" sz="2800" dirty="0">
              <a:solidFill>
                <a:srgbClr val="FF0000"/>
              </a:solidFill>
              <a:latin typeface="+mn-ea"/>
              <a:cs typeface="+mj-ea"/>
            </a:endParaRPr>
          </a:p>
          <a:p>
            <a:pPr algn="ctr">
              <a:lnSpc>
                <a:spcPct val="150000"/>
              </a:lnSpc>
            </a:pPr>
            <a:r>
              <a:rPr lang="zh-CN" altLang="en-US" sz="2800" dirty="0">
                <a:solidFill>
                  <a:srgbClr val="FF0000"/>
                </a:solidFill>
                <a:latin typeface="+mn-ea"/>
                <a:cs typeface="+mj-ea"/>
              </a:rPr>
              <a:t>具体什么活动</a:t>
            </a:r>
            <a:endParaRPr lang="zh-CN" altLang="en-US" sz="2800" dirty="0">
              <a:solidFill>
                <a:srgbClr val="FF0000"/>
              </a:solidFill>
              <a:latin typeface="+mn-ea"/>
              <a:ea typeface="幼圆" panose="02010509060101010101" pitchFamily="49" charset="-122"/>
              <a:cs typeface="+mj-ea"/>
            </a:endParaRPr>
          </a:p>
        </p:txBody>
      </p:sp>
      <p:sp>
        <p:nvSpPr>
          <p:cNvPr id="34" name="任意多边形 10"/>
          <p:cNvSpPr/>
          <p:nvPr/>
        </p:nvSpPr>
        <p:spPr>
          <a:xfrm>
            <a:off x="8246458" y="3273727"/>
            <a:ext cx="1311707" cy="2988387"/>
          </a:xfrm>
          <a:custGeom>
            <a:avLst/>
            <a:gdLst>
              <a:gd name="connsiteX0" fmla="*/ 0 w 879400"/>
              <a:gd name="connsiteY0" fmla="*/ 0 h 2003487"/>
              <a:gd name="connsiteX1" fmla="*/ 26376 w 879400"/>
              <a:gd name="connsiteY1" fmla="*/ 0 h 2003487"/>
              <a:gd name="connsiteX2" fmla="*/ 26376 w 879400"/>
              <a:gd name="connsiteY2" fmla="*/ 1125415 h 2003487"/>
              <a:gd name="connsiteX3" fmla="*/ 26064 w 879400"/>
              <a:gd name="connsiteY3" fmla="*/ 1125415 h 2003487"/>
              <a:gd name="connsiteX4" fmla="*/ 29875 w 879400"/>
              <a:gd name="connsiteY4" fmla="*/ 1200872 h 2003487"/>
              <a:gd name="connsiteX5" fmla="*/ 809241 w 879400"/>
              <a:gd name="connsiteY5" fmla="*/ 1975307 h 2003487"/>
              <a:gd name="connsiteX6" fmla="*/ 879400 w 879400"/>
              <a:gd name="connsiteY6" fmla="*/ 1978629 h 2003487"/>
              <a:gd name="connsiteX7" fmla="*/ 868002 w 879400"/>
              <a:gd name="connsiteY7" fmla="*/ 2003487 h 2003487"/>
              <a:gd name="connsiteX8" fmla="*/ 806805 w 879400"/>
              <a:gd name="connsiteY8" fmla="*/ 2000590 h 2003487"/>
              <a:gd name="connsiteX9" fmla="*/ 4608 w 879400"/>
              <a:gd name="connsiteY9" fmla="*/ 1203469 h 2003487"/>
              <a:gd name="connsiteX10" fmla="*/ 666 w 879400"/>
              <a:gd name="connsiteY10" fmla="*/ 1125415 h 2003487"/>
              <a:gd name="connsiteX11" fmla="*/ 0 w 879400"/>
              <a:gd name="connsiteY11" fmla="*/ 1125415 h 2003487"/>
              <a:gd name="connsiteX12" fmla="*/ 0 w 879400"/>
              <a:gd name="connsiteY12" fmla="*/ 1112224 h 20034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79400" h="2003487">
                <a:moveTo>
                  <a:pt x="0" y="0"/>
                </a:moveTo>
                <a:lnTo>
                  <a:pt x="26376" y="0"/>
                </a:lnTo>
                <a:lnTo>
                  <a:pt x="26376" y="1125415"/>
                </a:lnTo>
                <a:lnTo>
                  <a:pt x="26064" y="1125415"/>
                </a:lnTo>
                <a:lnTo>
                  <a:pt x="29875" y="1200872"/>
                </a:lnTo>
                <a:cubicBezTo>
                  <a:pt x="71500" y="1610747"/>
                  <a:pt x="398620" y="1936224"/>
                  <a:pt x="809241" y="1975307"/>
                </a:cubicBezTo>
                <a:lnTo>
                  <a:pt x="879400" y="1978629"/>
                </a:lnTo>
                <a:lnTo>
                  <a:pt x="868002" y="2003487"/>
                </a:lnTo>
                <a:lnTo>
                  <a:pt x="806805" y="2000590"/>
                </a:lnTo>
                <a:cubicBezTo>
                  <a:pt x="384155" y="1960361"/>
                  <a:pt x="47453" y="1625351"/>
                  <a:pt x="4608" y="1203469"/>
                </a:cubicBezTo>
                <a:lnTo>
                  <a:pt x="666" y="1125415"/>
                </a:lnTo>
                <a:lnTo>
                  <a:pt x="0" y="1125415"/>
                </a:lnTo>
                <a:lnTo>
                  <a:pt x="0" y="1112224"/>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 name="椭圆 34"/>
          <p:cNvSpPr/>
          <p:nvPr/>
        </p:nvSpPr>
        <p:spPr>
          <a:xfrm>
            <a:off x="8001998" y="2675436"/>
            <a:ext cx="541375" cy="5413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rgbClr val="FEFFFF"/>
                </a:solidFill>
              </a:rPr>
              <a:t>C</a:t>
            </a:r>
            <a:endParaRPr lang="en-US" altLang="zh-CN" dirty="0">
              <a:solidFill>
                <a:srgbClr val="FEFFFF"/>
              </a:solidFill>
            </a:endParaRPr>
          </a:p>
        </p:txBody>
      </p:sp>
      <p:sp>
        <p:nvSpPr>
          <p:cNvPr id="36" name="椭圆 35"/>
          <p:cNvSpPr/>
          <p:nvPr/>
        </p:nvSpPr>
        <p:spPr>
          <a:xfrm>
            <a:off x="8568296" y="4069628"/>
            <a:ext cx="1979736" cy="1979736"/>
          </a:xfrm>
          <a:prstGeom prst="ellipse">
            <a:avLst/>
          </a:prstGeom>
          <a:ln w="57150">
            <a:solidFill>
              <a:srgbClr val="FFFFFF"/>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7" name="矩形 36"/>
          <p:cNvSpPr/>
          <p:nvPr/>
        </p:nvSpPr>
        <p:spPr>
          <a:xfrm>
            <a:off x="8794543" y="1894127"/>
            <a:ext cx="2517111" cy="21755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en-US" altLang="zh-CN" sz="2800" dirty="0">
                <a:solidFill>
                  <a:schemeClr val="tx1"/>
                </a:solidFill>
                <a:latin typeface="+mn-ea"/>
                <a:cs typeface="+mj-ea"/>
              </a:rPr>
              <a:t>3.</a:t>
            </a:r>
            <a:r>
              <a:rPr lang="zh-CN" altLang="en-US" sz="2800" dirty="0">
                <a:solidFill>
                  <a:schemeClr val="tx1"/>
                </a:solidFill>
                <a:latin typeface="+mn-ea"/>
                <a:cs typeface="+mj-ea"/>
              </a:rPr>
              <a:t>探索过程</a:t>
            </a:r>
            <a:endParaRPr lang="zh-CN" altLang="en-US" sz="2800" dirty="0">
              <a:solidFill>
                <a:schemeClr val="tx1"/>
              </a:solidFill>
              <a:latin typeface="+mn-ea"/>
              <a:cs typeface="+mj-ea"/>
            </a:endParaRPr>
          </a:p>
          <a:p>
            <a:pPr algn="ctr">
              <a:lnSpc>
                <a:spcPct val="150000"/>
              </a:lnSpc>
            </a:pPr>
            <a:r>
              <a:rPr lang="zh-CN" altLang="en-US" sz="2800" dirty="0">
                <a:solidFill>
                  <a:schemeClr val="tx1"/>
                </a:solidFill>
                <a:latin typeface="+mn-ea"/>
                <a:cs typeface="+mj-ea"/>
              </a:rPr>
              <a:t>是什么</a:t>
            </a:r>
            <a:endParaRPr lang="zh-CN" altLang="en-US" sz="2800" dirty="0">
              <a:solidFill>
                <a:schemeClr val="tx1"/>
              </a:solidFill>
              <a:latin typeface="+mn-ea"/>
              <a:cs typeface="+mj-ea"/>
            </a:endParaRPr>
          </a:p>
        </p:txBody>
      </p:sp>
      <p:sp>
        <p:nvSpPr>
          <p:cNvPr id="40" name="KSO_Shape"/>
          <p:cNvSpPr/>
          <p:nvPr/>
        </p:nvSpPr>
        <p:spPr bwMode="auto">
          <a:xfrm>
            <a:off x="1855776" y="4712991"/>
            <a:ext cx="1161473" cy="693012"/>
          </a:xfrm>
          <a:custGeom>
            <a:avLst/>
            <a:gdLst>
              <a:gd name="T0" fmla="*/ 0 w 5915"/>
              <a:gd name="T1" fmla="*/ 708054 h 3525"/>
              <a:gd name="T2" fmla="*/ 142674 w 5915"/>
              <a:gd name="T3" fmla="*/ 659390 h 3525"/>
              <a:gd name="T4" fmla="*/ 1350730 w 5915"/>
              <a:gd name="T5" fmla="*/ 604602 h 3525"/>
              <a:gd name="T6" fmla="*/ 1307574 w 5915"/>
              <a:gd name="T7" fmla="*/ 647787 h 3525"/>
              <a:gd name="T8" fmla="*/ 1130440 w 5915"/>
              <a:gd name="T9" fmla="*/ 614592 h 3525"/>
              <a:gd name="T10" fmla="*/ 1355239 w 5915"/>
              <a:gd name="T11" fmla="*/ 1009388 h 3525"/>
              <a:gd name="T12" fmla="*/ 1590023 w 5915"/>
              <a:gd name="T13" fmla="*/ 1024858 h 3525"/>
              <a:gd name="T14" fmla="*/ 1856691 w 5915"/>
              <a:gd name="T15" fmla="*/ 840512 h 3525"/>
              <a:gd name="T16" fmla="*/ 1904678 w 5915"/>
              <a:gd name="T17" fmla="*/ 869840 h 3525"/>
              <a:gd name="T18" fmla="*/ 1664097 w 5915"/>
              <a:gd name="T19" fmla="*/ 1062242 h 3525"/>
              <a:gd name="T20" fmla="*/ 1385513 w 5915"/>
              <a:gd name="T21" fmla="*/ 1094148 h 3525"/>
              <a:gd name="T22" fmla="*/ 1084385 w 5915"/>
              <a:gd name="T23" fmla="*/ 894978 h 3525"/>
              <a:gd name="T24" fmla="*/ 919811 w 5915"/>
              <a:gd name="T25" fmla="*/ 912381 h 3525"/>
              <a:gd name="T26" fmla="*/ 837041 w 5915"/>
              <a:gd name="T27" fmla="*/ 816986 h 3525"/>
              <a:gd name="T28" fmla="*/ 674399 w 5915"/>
              <a:gd name="T29" fmla="*/ 752851 h 3525"/>
              <a:gd name="T30" fmla="*/ 959746 w 5915"/>
              <a:gd name="T31" fmla="*/ 727391 h 3525"/>
              <a:gd name="T32" fmla="*/ 1019006 w 5915"/>
              <a:gd name="T33" fmla="*/ 614915 h 3525"/>
              <a:gd name="T34" fmla="*/ 615784 w 5915"/>
              <a:gd name="T35" fmla="*/ 517585 h 3525"/>
              <a:gd name="T36" fmla="*/ 735913 w 5915"/>
              <a:gd name="T37" fmla="*/ 453451 h 3525"/>
              <a:gd name="T38" fmla="*/ 1075689 w 5915"/>
              <a:gd name="T39" fmla="*/ 577852 h 3525"/>
              <a:gd name="T40" fmla="*/ 706283 w 5915"/>
              <a:gd name="T41" fmla="*/ 230110 h 3525"/>
              <a:gd name="T42" fmla="*/ 925930 w 5915"/>
              <a:gd name="T43" fmla="*/ 239778 h 3525"/>
              <a:gd name="T44" fmla="*/ 1478589 w 5915"/>
              <a:gd name="T45" fmla="*/ 279096 h 3525"/>
              <a:gd name="T46" fmla="*/ 1630603 w 5915"/>
              <a:gd name="T47" fmla="*/ 689039 h 3525"/>
              <a:gd name="T48" fmla="*/ 1862166 w 5915"/>
              <a:gd name="T49" fmla="*/ 578819 h 3525"/>
              <a:gd name="T50" fmla="*/ 1903068 w 5915"/>
              <a:gd name="T51" fmla="*/ 617493 h 3525"/>
              <a:gd name="T52" fmla="*/ 1642197 w 5915"/>
              <a:gd name="T53" fmla="*/ 749306 h 3525"/>
              <a:gd name="T54" fmla="*/ 1462486 w 5915"/>
              <a:gd name="T55" fmla="*/ 850181 h 3525"/>
              <a:gd name="T56" fmla="*/ 1728832 w 5915"/>
              <a:gd name="T57" fmla="*/ 810540 h 3525"/>
              <a:gd name="T58" fmla="*/ 1880845 w 5915"/>
              <a:gd name="T59" fmla="*/ 706120 h 3525"/>
              <a:gd name="T60" fmla="*/ 1883100 w 5915"/>
              <a:gd name="T61" fmla="*/ 771544 h 3525"/>
              <a:gd name="T62" fmla="*/ 1541069 w 5915"/>
              <a:gd name="T63" fmla="*/ 925272 h 3525"/>
              <a:gd name="T64" fmla="*/ 1277944 w 5915"/>
              <a:gd name="T65" fmla="*/ 847602 h 3525"/>
              <a:gd name="T66" fmla="*/ 1130440 w 5915"/>
              <a:gd name="T67" fmla="*/ 690651 h 3525"/>
              <a:gd name="T68" fmla="*/ 371660 w 5915"/>
              <a:gd name="T69" fmla="*/ 927851 h 3525"/>
              <a:gd name="T70" fmla="*/ 255396 w 5915"/>
              <a:gd name="T71" fmla="*/ 927851 h 3525"/>
              <a:gd name="T72" fmla="*/ 233817 w 5915"/>
              <a:gd name="T73" fmla="*/ 1067077 h 3525"/>
              <a:gd name="T74" fmla="*/ 385509 w 5915"/>
              <a:gd name="T75" fmla="*/ 1128955 h 3525"/>
              <a:gd name="T76" fmla="*/ 474398 w 5915"/>
              <a:gd name="T77" fmla="*/ 863716 h 3525"/>
              <a:gd name="T78" fmla="*/ 624157 w 5915"/>
              <a:gd name="T79" fmla="*/ 749306 h 3525"/>
              <a:gd name="T80" fmla="*/ 589052 w 5915"/>
              <a:gd name="T81" fmla="*/ 559804 h 3525"/>
              <a:gd name="T82" fmla="*/ 512724 w 5915"/>
              <a:gd name="T83" fmla="*/ 327439 h 3525"/>
              <a:gd name="T84" fmla="*/ 587442 w 5915"/>
              <a:gd name="T85" fmla="*/ 90239 h 3525"/>
              <a:gd name="T86" fmla="*/ 505960 w 5915"/>
              <a:gd name="T87" fmla="*/ 0 h 3525"/>
              <a:gd name="T88" fmla="*/ 408053 w 5915"/>
              <a:gd name="T89" fmla="*/ 137937 h 3525"/>
              <a:gd name="T90" fmla="*/ 218358 w 5915"/>
              <a:gd name="T91" fmla="*/ 556259 h 3525"/>
              <a:gd name="T92" fmla="*/ 208697 w 5915"/>
              <a:gd name="T93" fmla="*/ 737382 h 3525"/>
              <a:gd name="T94" fmla="*/ 345573 w 5915"/>
              <a:gd name="T95" fmla="*/ 853403 h 3525"/>
              <a:gd name="T96" fmla="*/ 370050 w 5915"/>
              <a:gd name="T97" fmla="*/ 550136 h 3525"/>
              <a:gd name="T98" fmla="*/ 310468 w 5915"/>
              <a:gd name="T99" fmla="*/ 763487 h 3525"/>
              <a:gd name="T100" fmla="*/ 257972 w 5915"/>
              <a:gd name="T101" fmla="*/ 639086 h 3525"/>
              <a:gd name="T102" fmla="*/ 474076 w 5915"/>
              <a:gd name="T103" fmla="*/ 797649 h 3525"/>
              <a:gd name="T104" fmla="*/ 570051 w 5915"/>
              <a:gd name="T105" fmla="*/ 681627 h 3525"/>
              <a:gd name="T106" fmla="*/ 490501 w 5915"/>
              <a:gd name="T107" fmla="*/ 577208 h 3525"/>
              <a:gd name="T108" fmla="*/ 494044 w 5915"/>
              <a:gd name="T109" fmla="*/ 77992 h 3525"/>
              <a:gd name="T110" fmla="*/ 523996 w 5915"/>
              <a:gd name="T111" fmla="*/ 153406 h 3525"/>
              <a:gd name="T112" fmla="*/ 29952 w 5915"/>
              <a:gd name="T113" fmla="*/ 1111552 h 3525"/>
              <a:gd name="T114" fmla="*/ 9340 w 5915"/>
              <a:gd name="T115" fmla="*/ 1059342 h 3525"/>
              <a:gd name="T116" fmla="*/ 49598 w 5915"/>
              <a:gd name="T117" fmla="*/ 1105106 h 3525"/>
              <a:gd name="T118" fmla="*/ 644 w 5915"/>
              <a:gd name="T119" fmla="*/ 331951 h 3525"/>
              <a:gd name="T120" fmla="*/ 321096 w 5915"/>
              <a:gd name="T121" fmla="*/ 195948 h 3525"/>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5915" h="3525">
                <a:moveTo>
                  <a:pt x="148" y="2277"/>
                </a:moveTo>
                <a:lnTo>
                  <a:pt x="148" y="2277"/>
                </a:lnTo>
                <a:lnTo>
                  <a:pt x="139" y="2282"/>
                </a:lnTo>
                <a:lnTo>
                  <a:pt x="131" y="2286"/>
                </a:lnTo>
                <a:lnTo>
                  <a:pt x="122" y="2289"/>
                </a:lnTo>
                <a:lnTo>
                  <a:pt x="112" y="2291"/>
                </a:lnTo>
                <a:lnTo>
                  <a:pt x="103" y="2292"/>
                </a:lnTo>
                <a:lnTo>
                  <a:pt x="94" y="2292"/>
                </a:lnTo>
                <a:lnTo>
                  <a:pt x="85" y="2292"/>
                </a:lnTo>
                <a:lnTo>
                  <a:pt x="76" y="2290"/>
                </a:lnTo>
                <a:lnTo>
                  <a:pt x="67" y="2288"/>
                </a:lnTo>
                <a:lnTo>
                  <a:pt x="58" y="2285"/>
                </a:lnTo>
                <a:lnTo>
                  <a:pt x="51" y="2281"/>
                </a:lnTo>
                <a:lnTo>
                  <a:pt x="43" y="2276"/>
                </a:lnTo>
                <a:lnTo>
                  <a:pt x="35" y="2270"/>
                </a:lnTo>
                <a:lnTo>
                  <a:pt x="28" y="2265"/>
                </a:lnTo>
                <a:lnTo>
                  <a:pt x="22" y="2257"/>
                </a:lnTo>
                <a:lnTo>
                  <a:pt x="16" y="2249"/>
                </a:lnTo>
                <a:lnTo>
                  <a:pt x="12" y="2241"/>
                </a:lnTo>
                <a:lnTo>
                  <a:pt x="7" y="2232"/>
                </a:lnTo>
                <a:lnTo>
                  <a:pt x="4" y="2223"/>
                </a:lnTo>
                <a:lnTo>
                  <a:pt x="2" y="2214"/>
                </a:lnTo>
                <a:lnTo>
                  <a:pt x="0" y="2206"/>
                </a:lnTo>
                <a:lnTo>
                  <a:pt x="0" y="2197"/>
                </a:lnTo>
                <a:lnTo>
                  <a:pt x="0" y="2187"/>
                </a:lnTo>
                <a:lnTo>
                  <a:pt x="3" y="2178"/>
                </a:lnTo>
                <a:lnTo>
                  <a:pt x="5" y="2169"/>
                </a:lnTo>
                <a:lnTo>
                  <a:pt x="8" y="2161"/>
                </a:lnTo>
                <a:lnTo>
                  <a:pt x="12" y="2152"/>
                </a:lnTo>
                <a:lnTo>
                  <a:pt x="16" y="2144"/>
                </a:lnTo>
                <a:lnTo>
                  <a:pt x="22" y="2136"/>
                </a:lnTo>
                <a:lnTo>
                  <a:pt x="28" y="2130"/>
                </a:lnTo>
                <a:lnTo>
                  <a:pt x="35" y="2124"/>
                </a:lnTo>
                <a:lnTo>
                  <a:pt x="44" y="2117"/>
                </a:lnTo>
                <a:lnTo>
                  <a:pt x="73" y="2099"/>
                </a:lnTo>
                <a:lnTo>
                  <a:pt x="109" y="2076"/>
                </a:lnTo>
                <a:lnTo>
                  <a:pt x="157" y="2047"/>
                </a:lnTo>
                <a:lnTo>
                  <a:pt x="217" y="2013"/>
                </a:lnTo>
                <a:lnTo>
                  <a:pt x="287" y="1973"/>
                </a:lnTo>
                <a:lnTo>
                  <a:pt x="368" y="1928"/>
                </a:lnTo>
                <a:lnTo>
                  <a:pt x="460" y="1880"/>
                </a:lnTo>
                <a:lnTo>
                  <a:pt x="454" y="1908"/>
                </a:lnTo>
                <a:lnTo>
                  <a:pt x="450" y="1936"/>
                </a:lnTo>
                <a:lnTo>
                  <a:pt x="446" y="1964"/>
                </a:lnTo>
                <a:lnTo>
                  <a:pt x="444" y="1990"/>
                </a:lnTo>
                <a:lnTo>
                  <a:pt x="443" y="2018"/>
                </a:lnTo>
                <a:lnTo>
                  <a:pt x="443" y="2046"/>
                </a:lnTo>
                <a:lnTo>
                  <a:pt x="444" y="2074"/>
                </a:lnTo>
                <a:lnTo>
                  <a:pt x="445" y="2102"/>
                </a:lnTo>
                <a:lnTo>
                  <a:pt x="380" y="2138"/>
                </a:lnTo>
                <a:lnTo>
                  <a:pt x="322" y="2171"/>
                </a:lnTo>
                <a:lnTo>
                  <a:pt x="270" y="2201"/>
                </a:lnTo>
                <a:lnTo>
                  <a:pt x="228" y="2227"/>
                </a:lnTo>
                <a:lnTo>
                  <a:pt x="169" y="2263"/>
                </a:lnTo>
                <a:lnTo>
                  <a:pt x="148" y="2277"/>
                </a:lnTo>
                <a:close/>
                <a:moveTo>
                  <a:pt x="4592" y="2112"/>
                </a:moveTo>
                <a:lnTo>
                  <a:pt x="4592" y="1225"/>
                </a:lnTo>
                <a:lnTo>
                  <a:pt x="3694" y="1356"/>
                </a:lnTo>
                <a:lnTo>
                  <a:pt x="3744" y="1404"/>
                </a:lnTo>
                <a:lnTo>
                  <a:pt x="3792" y="1451"/>
                </a:lnTo>
                <a:lnTo>
                  <a:pt x="3836" y="1496"/>
                </a:lnTo>
                <a:lnTo>
                  <a:pt x="3879" y="1540"/>
                </a:lnTo>
                <a:lnTo>
                  <a:pt x="3958" y="1624"/>
                </a:lnTo>
                <a:lnTo>
                  <a:pt x="4030" y="1702"/>
                </a:lnTo>
                <a:lnTo>
                  <a:pt x="4098" y="1776"/>
                </a:lnTo>
                <a:lnTo>
                  <a:pt x="4131" y="1811"/>
                </a:lnTo>
                <a:lnTo>
                  <a:pt x="4163" y="1844"/>
                </a:lnTo>
                <a:lnTo>
                  <a:pt x="4194" y="1876"/>
                </a:lnTo>
                <a:lnTo>
                  <a:pt x="4227" y="1906"/>
                </a:lnTo>
                <a:lnTo>
                  <a:pt x="4258" y="1934"/>
                </a:lnTo>
                <a:lnTo>
                  <a:pt x="4290" y="1960"/>
                </a:lnTo>
                <a:lnTo>
                  <a:pt x="4322" y="1985"/>
                </a:lnTo>
                <a:lnTo>
                  <a:pt x="4356" y="2008"/>
                </a:lnTo>
                <a:lnTo>
                  <a:pt x="4392" y="2031"/>
                </a:lnTo>
                <a:lnTo>
                  <a:pt x="4427" y="2049"/>
                </a:lnTo>
                <a:lnTo>
                  <a:pt x="4465" y="2068"/>
                </a:lnTo>
                <a:lnTo>
                  <a:pt x="4505" y="2084"/>
                </a:lnTo>
                <a:lnTo>
                  <a:pt x="4548" y="2099"/>
                </a:lnTo>
                <a:lnTo>
                  <a:pt x="4592" y="2112"/>
                </a:lnTo>
                <a:close/>
                <a:moveTo>
                  <a:pt x="3510" y="1444"/>
                </a:moveTo>
                <a:lnTo>
                  <a:pt x="3510" y="1444"/>
                </a:lnTo>
                <a:lnTo>
                  <a:pt x="3568" y="1499"/>
                </a:lnTo>
                <a:lnTo>
                  <a:pt x="3622" y="1550"/>
                </a:lnTo>
                <a:lnTo>
                  <a:pt x="3674" y="1601"/>
                </a:lnTo>
                <a:lnTo>
                  <a:pt x="3723" y="1650"/>
                </a:lnTo>
                <a:lnTo>
                  <a:pt x="3767" y="1697"/>
                </a:lnTo>
                <a:lnTo>
                  <a:pt x="3811" y="1743"/>
                </a:lnTo>
                <a:lnTo>
                  <a:pt x="3890" y="1830"/>
                </a:lnTo>
                <a:lnTo>
                  <a:pt x="3961" y="1907"/>
                </a:lnTo>
                <a:lnTo>
                  <a:pt x="4028" y="1978"/>
                </a:lnTo>
                <a:lnTo>
                  <a:pt x="4060" y="2010"/>
                </a:lnTo>
                <a:lnTo>
                  <a:pt x="4094" y="2043"/>
                </a:lnTo>
                <a:lnTo>
                  <a:pt x="4126" y="2073"/>
                </a:lnTo>
                <a:lnTo>
                  <a:pt x="4160" y="2102"/>
                </a:lnTo>
                <a:lnTo>
                  <a:pt x="4120" y="2109"/>
                </a:lnTo>
                <a:lnTo>
                  <a:pt x="4082" y="2119"/>
                </a:lnTo>
                <a:lnTo>
                  <a:pt x="4045" y="2131"/>
                </a:lnTo>
                <a:lnTo>
                  <a:pt x="4009" y="2144"/>
                </a:lnTo>
                <a:lnTo>
                  <a:pt x="3994" y="2152"/>
                </a:lnTo>
                <a:lnTo>
                  <a:pt x="3977" y="2161"/>
                </a:lnTo>
                <a:lnTo>
                  <a:pt x="3961" y="2169"/>
                </a:lnTo>
                <a:lnTo>
                  <a:pt x="3947" y="2179"/>
                </a:lnTo>
                <a:lnTo>
                  <a:pt x="3932" y="2188"/>
                </a:lnTo>
                <a:lnTo>
                  <a:pt x="3919" y="2198"/>
                </a:lnTo>
                <a:lnTo>
                  <a:pt x="3905" y="2208"/>
                </a:lnTo>
                <a:lnTo>
                  <a:pt x="3893" y="2219"/>
                </a:lnTo>
                <a:lnTo>
                  <a:pt x="3854" y="2183"/>
                </a:lnTo>
                <a:lnTo>
                  <a:pt x="3812" y="2146"/>
                </a:lnTo>
                <a:lnTo>
                  <a:pt x="3768" y="2109"/>
                </a:lnTo>
                <a:lnTo>
                  <a:pt x="3723" y="2070"/>
                </a:lnTo>
                <a:lnTo>
                  <a:pt x="3674" y="2029"/>
                </a:lnTo>
                <a:lnTo>
                  <a:pt x="3622" y="1989"/>
                </a:lnTo>
                <a:lnTo>
                  <a:pt x="3568" y="1949"/>
                </a:lnTo>
                <a:lnTo>
                  <a:pt x="3510" y="1907"/>
                </a:lnTo>
                <a:lnTo>
                  <a:pt x="3510" y="1444"/>
                </a:lnTo>
                <a:close/>
                <a:moveTo>
                  <a:pt x="3510" y="2143"/>
                </a:moveTo>
                <a:lnTo>
                  <a:pt x="3510" y="2557"/>
                </a:lnTo>
                <a:lnTo>
                  <a:pt x="3510" y="2572"/>
                </a:lnTo>
                <a:lnTo>
                  <a:pt x="3508" y="2587"/>
                </a:lnTo>
                <a:lnTo>
                  <a:pt x="3505" y="2601"/>
                </a:lnTo>
                <a:lnTo>
                  <a:pt x="3501" y="2616"/>
                </a:lnTo>
                <a:lnTo>
                  <a:pt x="3544" y="2640"/>
                </a:lnTo>
                <a:lnTo>
                  <a:pt x="3586" y="2666"/>
                </a:lnTo>
                <a:lnTo>
                  <a:pt x="3625" y="2690"/>
                </a:lnTo>
                <a:lnTo>
                  <a:pt x="3662" y="2715"/>
                </a:lnTo>
                <a:lnTo>
                  <a:pt x="3734" y="2764"/>
                </a:lnTo>
                <a:lnTo>
                  <a:pt x="3800" y="2811"/>
                </a:lnTo>
                <a:lnTo>
                  <a:pt x="3861" y="2858"/>
                </a:lnTo>
                <a:lnTo>
                  <a:pt x="3918" y="2902"/>
                </a:lnTo>
                <a:lnTo>
                  <a:pt x="3971" y="2946"/>
                </a:lnTo>
                <a:lnTo>
                  <a:pt x="4021" y="2987"/>
                </a:lnTo>
                <a:lnTo>
                  <a:pt x="4098" y="3050"/>
                </a:lnTo>
                <a:lnTo>
                  <a:pt x="4135" y="3079"/>
                </a:lnTo>
                <a:lnTo>
                  <a:pt x="4172" y="3106"/>
                </a:lnTo>
                <a:lnTo>
                  <a:pt x="4208" y="3132"/>
                </a:lnTo>
                <a:lnTo>
                  <a:pt x="4244" y="3154"/>
                </a:lnTo>
                <a:lnTo>
                  <a:pt x="4281" y="3175"/>
                </a:lnTo>
                <a:lnTo>
                  <a:pt x="4299" y="3184"/>
                </a:lnTo>
                <a:lnTo>
                  <a:pt x="4318" y="3193"/>
                </a:lnTo>
                <a:lnTo>
                  <a:pt x="4338" y="3201"/>
                </a:lnTo>
                <a:lnTo>
                  <a:pt x="4358" y="3209"/>
                </a:lnTo>
                <a:lnTo>
                  <a:pt x="4378" y="3215"/>
                </a:lnTo>
                <a:lnTo>
                  <a:pt x="4398" y="3221"/>
                </a:lnTo>
                <a:lnTo>
                  <a:pt x="4419" y="3226"/>
                </a:lnTo>
                <a:lnTo>
                  <a:pt x="4442" y="3231"/>
                </a:lnTo>
                <a:lnTo>
                  <a:pt x="4464" y="3234"/>
                </a:lnTo>
                <a:lnTo>
                  <a:pt x="4487" y="3238"/>
                </a:lnTo>
                <a:lnTo>
                  <a:pt x="4511" y="3240"/>
                </a:lnTo>
                <a:lnTo>
                  <a:pt x="4535" y="3241"/>
                </a:lnTo>
                <a:lnTo>
                  <a:pt x="4561" y="3242"/>
                </a:lnTo>
                <a:lnTo>
                  <a:pt x="4588" y="3241"/>
                </a:lnTo>
                <a:lnTo>
                  <a:pt x="4614" y="3240"/>
                </a:lnTo>
                <a:lnTo>
                  <a:pt x="4643" y="3239"/>
                </a:lnTo>
                <a:lnTo>
                  <a:pt x="4672" y="3235"/>
                </a:lnTo>
                <a:lnTo>
                  <a:pt x="4703" y="3232"/>
                </a:lnTo>
                <a:lnTo>
                  <a:pt x="4764" y="3222"/>
                </a:lnTo>
                <a:lnTo>
                  <a:pt x="4823" y="3210"/>
                </a:lnTo>
                <a:lnTo>
                  <a:pt x="4881" y="3195"/>
                </a:lnTo>
                <a:lnTo>
                  <a:pt x="4937" y="3180"/>
                </a:lnTo>
                <a:lnTo>
                  <a:pt x="4991" y="3162"/>
                </a:lnTo>
                <a:lnTo>
                  <a:pt x="5044" y="3142"/>
                </a:lnTo>
                <a:lnTo>
                  <a:pt x="5094" y="3121"/>
                </a:lnTo>
                <a:lnTo>
                  <a:pt x="5143" y="3098"/>
                </a:lnTo>
                <a:lnTo>
                  <a:pt x="5191" y="3076"/>
                </a:lnTo>
                <a:lnTo>
                  <a:pt x="5235" y="3051"/>
                </a:lnTo>
                <a:lnTo>
                  <a:pt x="5280" y="3026"/>
                </a:lnTo>
                <a:lnTo>
                  <a:pt x="5321" y="3000"/>
                </a:lnTo>
                <a:lnTo>
                  <a:pt x="5361" y="2975"/>
                </a:lnTo>
                <a:lnTo>
                  <a:pt x="5399" y="2949"/>
                </a:lnTo>
                <a:lnTo>
                  <a:pt x="5436" y="2922"/>
                </a:lnTo>
                <a:lnTo>
                  <a:pt x="5469" y="2897"/>
                </a:lnTo>
                <a:lnTo>
                  <a:pt x="5503" y="2870"/>
                </a:lnTo>
                <a:lnTo>
                  <a:pt x="5533" y="2844"/>
                </a:lnTo>
                <a:lnTo>
                  <a:pt x="5561" y="2820"/>
                </a:lnTo>
                <a:lnTo>
                  <a:pt x="5588" y="2795"/>
                </a:lnTo>
                <a:lnTo>
                  <a:pt x="5634" y="2751"/>
                </a:lnTo>
                <a:lnTo>
                  <a:pt x="5673" y="2710"/>
                </a:lnTo>
                <a:lnTo>
                  <a:pt x="5705" y="2676"/>
                </a:lnTo>
                <a:lnTo>
                  <a:pt x="5726" y="2650"/>
                </a:lnTo>
                <a:lnTo>
                  <a:pt x="5745" y="2628"/>
                </a:lnTo>
                <a:lnTo>
                  <a:pt x="5750" y="2620"/>
                </a:lnTo>
                <a:lnTo>
                  <a:pt x="5757" y="2613"/>
                </a:lnTo>
                <a:lnTo>
                  <a:pt x="5765" y="2608"/>
                </a:lnTo>
                <a:lnTo>
                  <a:pt x="5773" y="2603"/>
                </a:lnTo>
                <a:lnTo>
                  <a:pt x="5780" y="2599"/>
                </a:lnTo>
                <a:lnTo>
                  <a:pt x="5789" y="2596"/>
                </a:lnTo>
                <a:lnTo>
                  <a:pt x="5798" y="2593"/>
                </a:lnTo>
                <a:lnTo>
                  <a:pt x="5807" y="2591"/>
                </a:lnTo>
                <a:lnTo>
                  <a:pt x="5816" y="2590"/>
                </a:lnTo>
                <a:lnTo>
                  <a:pt x="5825" y="2590"/>
                </a:lnTo>
                <a:lnTo>
                  <a:pt x="5834" y="2591"/>
                </a:lnTo>
                <a:lnTo>
                  <a:pt x="5843" y="2593"/>
                </a:lnTo>
                <a:lnTo>
                  <a:pt x="5852" y="2596"/>
                </a:lnTo>
                <a:lnTo>
                  <a:pt x="5861" y="2600"/>
                </a:lnTo>
                <a:lnTo>
                  <a:pt x="5870" y="2605"/>
                </a:lnTo>
                <a:lnTo>
                  <a:pt x="5877" y="2609"/>
                </a:lnTo>
                <a:lnTo>
                  <a:pt x="5885" y="2616"/>
                </a:lnTo>
                <a:lnTo>
                  <a:pt x="5892" y="2622"/>
                </a:lnTo>
                <a:lnTo>
                  <a:pt x="5898" y="2630"/>
                </a:lnTo>
                <a:lnTo>
                  <a:pt x="5902" y="2638"/>
                </a:lnTo>
                <a:lnTo>
                  <a:pt x="5906" y="2646"/>
                </a:lnTo>
                <a:lnTo>
                  <a:pt x="5910" y="2655"/>
                </a:lnTo>
                <a:lnTo>
                  <a:pt x="5912" y="2664"/>
                </a:lnTo>
                <a:lnTo>
                  <a:pt x="5914" y="2673"/>
                </a:lnTo>
                <a:lnTo>
                  <a:pt x="5915" y="2681"/>
                </a:lnTo>
                <a:lnTo>
                  <a:pt x="5915" y="2690"/>
                </a:lnTo>
                <a:lnTo>
                  <a:pt x="5914" y="2699"/>
                </a:lnTo>
                <a:lnTo>
                  <a:pt x="5912" y="2708"/>
                </a:lnTo>
                <a:lnTo>
                  <a:pt x="5910" y="2717"/>
                </a:lnTo>
                <a:lnTo>
                  <a:pt x="5906" y="2726"/>
                </a:lnTo>
                <a:lnTo>
                  <a:pt x="5901" y="2735"/>
                </a:lnTo>
                <a:lnTo>
                  <a:pt x="5896" y="2743"/>
                </a:lnTo>
                <a:lnTo>
                  <a:pt x="5875" y="2767"/>
                </a:lnTo>
                <a:lnTo>
                  <a:pt x="5851" y="2796"/>
                </a:lnTo>
                <a:lnTo>
                  <a:pt x="5817" y="2834"/>
                </a:lnTo>
                <a:lnTo>
                  <a:pt x="5773" y="2880"/>
                </a:lnTo>
                <a:lnTo>
                  <a:pt x="5748" y="2904"/>
                </a:lnTo>
                <a:lnTo>
                  <a:pt x="5720" y="2930"/>
                </a:lnTo>
                <a:lnTo>
                  <a:pt x="5690" y="2958"/>
                </a:lnTo>
                <a:lnTo>
                  <a:pt x="5659" y="2986"/>
                </a:lnTo>
                <a:lnTo>
                  <a:pt x="5624" y="3014"/>
                </a:lnTo>
                <a:lnTo>
                  <a:pt x="5589" y="3044"/>
                </a:lnTo>
                <a:lnTo>
                  <a:pt x="5550" y="3073"/>
                </a:lnTo>
                <a:lnTo>
                  <a:pt x="5510" y="3102"/>
                </a:lnTo>
                <a:lnTo>
                  <a:pt x="5466" y="3132"/>
                </a:lnTo>
                <a:lnTo>
                  <a:pt x="5422" y="3161"/>
                </a:lnTo>
                <a:lnTo>
                  <a:pt x="5375" y="3190"/>
                </a:lnTo>
                <a:lnTo>
                  <a:pt x="5326" y="3218"/>
                </a:lnTo>
                <a:lnTo>
                  <a:pt x="5274" y="3244"/>
                </a:lnTo>
                <a:lnTo>
                  <a:pt x="5222" y="3271"/>
                </a:lnTo>
                <a:lnTo>
                  <a:pt x="5167" y="3296"/>
                </a:lnTo>
                <a:lnTo>
                  <a:pt x="5111" y="3319"/>
                </a:lnTo>
                <a:lnTo>
                  <a:pt x="5051" y="3341"/>
                </a:lnTo>
                <a:lnTo>
                  <a:pt x="4990" y="3361"/>
                </a:lnTo>
                <a:lnTo>
                  <a:pt x="4928" y="3379"/>
                </a:lnTo>
                <a:lnTo>
                  <a:pt x="4896" y="3388"/>
                </a:lnTo>
                <a:lnTo>
                  <a:pt x="4863" y="3395"/>
                </a:lnTo>
                <a:lnTo>
                  <a:pt x="4831" y="3403"/>
                </a:lnTo>
                <a:lnTo>
                  <a:pt x="4797" y="3409"/>
                </a:lnTo>
                <a:lnTo>
                  <a:pt x="4764" y="3415"/>
                </a:lnTo>
                <a:lnTo>
                  <a:pt x="4729" y="3419"/>
                </a:lnTo>
                <a:lnTo>
                  <a:pt x="4691" y="3425"/>
                </a:lnTo>
                <a:lnTo>
                  <a:pt x="4655" y="3428"/>
                </a:lnTo>
                <a:lnTo>
                  <a:pt x="4619" y="3430"/>
                </a:lnTo>
                <a:lnTo>
                  <a:pt x="4585" y="3433"/>
                </a:lnTo>
                <a:lnTo>
                  <a:pt x="4552" y="3433"/>
                </a:lnTo>
                <a:lnTo>
                  <a:pt x="4521" y="3433"/>
                </a:lnTo>
                <a:lnTo>
                  <a:pt x="4490" y="3432"/>
                </a:lnTo>
                <a:lnTo>
                  <a:pt x="4461" y="3429"/>
                </a:lnTo>
                <a:lnTo>
                  <a:pt x="4432" y="3425"/>
                </a:lnTo>
                <a:lnTo>
                  <a:pt x="4405" y="3421"/>
                </a:lnTo>
                <a:lnTo>
                  <a:pt x="4378" y="3416"/>
                </a:lnTo>
                <a:lnTo>
                  <a:pt x="4351" y="3409"/>
                </a:lnTo>
                <a:lnTo>
                  <a:pt x="4327" y="3403"/>
                </a:lnTo>
                <a:lnTo>
                  <a:pt x="4302" y="3395"/>
                </a:lnTo>
                <a:lnTo>
                  <a:pt x="4278" y="3386"/>
                </a:lnTo>
                <a:lnTo>
                  <a:pt x="4254" y="3377"/>
                </a:lnTo>
                <a:lnTo>
                  <a:pt x="4231" y="3367"/>
                </a:lnTo>
                <a:lnTo>
                  <a:pt x="4209" y="3356"/>
                </a:lnTo>
                <a:lnTo>
                  <a:pt x="4186" y="3343"/>
                </a:lnTo>
                <a:lnTo>
                  <a:pt x="4165" y="3331"/>
                </a:lnTo>
                <a:lnTo>
                  <a:pt x="4143" y="3318"/>
                </a:lnTo>
                <a:lnTo>
                  <a:pt x="4122" y="3304"/>
                </a:lnTo>
                <a:lnTo>
                  <a:pt x="4078" y="3274"/>
                </a:lnTo>
                <a:lnTo>
                  <a:pt x="4035" y="3243"/>
                </a:lnTo>
                <a:lnTo>
                  <a:pt x="3991" y="3209"/>
                </a:lnTo>
                <a:lnTo>
                  <a:pt x="3900" y="3133"/>
                </a:lnTo>
                <a:lnTo>
                  <a:pt x="3850" y="3093"/>
                </a:lnTo>
                <a:lnTo>
                  <a:pt x="3797" y="3049"/>
                </a:lnTo>
                <a:lnTo>
                  <a:pt x="3742" y="3006"/>
                </a:lnTo>
                <a:lnTo>
                  <a:pt x="3681" y="2960"/>
                </a:lnTo>
                <a:lnTo>
                  <a:pt x="3616" y="2913"/>
                </a:lnTo>
                <a:lnTo>
                  <a:pt x="3544" y="2865"/>
                </a:lnTo>
                <a:lnTo>
                  <a:pt x="3506" y="2841"/>
                </a:lnTo>
                <a:lnTo>
                  <a:pt x="3467" y="2816"/>
                </a:lnTo>
                <a:lnTo>
                  <a:pt x="3426" y="2792"/>
                </a:lnTo>
                <a:lnTo>
                  <a:pt x="3384" y="2767"/>
                </a:lnTo>
                <a:lnTo>
                  <a:pt x="3367" y="2777"/>
                </a:lnTo>
                <a:lnTo>
                  <a:pt x="3350" y="2787"/>
                </a:lnTo>
                <a:lnTo>
                  <a:pt x="3334" y="2797"/>
                </a:lnTo>
                <a:lnTo>
                  <a:pt x="3315" y="2806"/>
                </a:lnTo>
                <a:lnTo>
                  <a:pt x="3296" y="2814"/>
                </a:lnTo>
                <a:lnTo>
                  <a:pt x="3277" y="2822"/>
                </a:lnTo>
                <a:lnTo>
                  <a:pt x="3257" y="2830"/>
                </a:lnTo>
                <a:lnTo>
                  <a:pt x="3236" y="2835"/>
                </a:lnTo>
                <a:lnTo>
                  <a:pt x="3214" y="2842"/>
                </a:lnTo>
                <a:lnTo>
                  <a:pt x="3193" y="2846"/>
                </a:lnTo>
                <a:lnTo>
                  <a:pt x="3171" y="2851"/>
                </a:lnTo>
                <a:lnTo>
                  <a:pt x="3149" y="2854"/>
                </a:lnTo>
                <a:lnTo>
                  <a:pt x="3125" y="2858"/>
                </a:lnTo>
                <a:lnTo>
                  <a:pt x="3102" y="2860"/>
                </a:lnTo>
                <a:lnTo>
                  <a:pt x="3078" y="2861"/>
                </a:lnTo>
                <a:lnTo>
                  <a:pt x="3054" y="2861"/>
                </a:lnTo>
                <a:lnTo>
                  <a:pt x="3030" y="2861"/>
                </a:lnTo>
                <a:lnTo>
                  <a:pt x="3007" y="2860"/>
                </a:lnTo>
                <a:lnTo>
                  <a:pt x="2985" y="2858"/>
                </a:lnTo>
                <a:lnTo>
                  <a:pt x="2961" y="2855"/>
                </a:lnTo>
                <a:lnTo>
                  <a:pt x="2940" y="2852"/>
                </a:lnTo>
                <a:lnTo>
                  <a:pt x="2918" y="2847"/>
                </a:lnTo>
                <a:lnTo>
                  <a:pt x="2897" y="2843"/>
                </a:lnTo>
                <a:lnTo>
                  <a:pt x="2877" y="2837"/>
                </a:lnTo>
                <a:lnTo>
                  <a:pt x="2856" y="2831"/>
                </a:lnTo>
                <a:lnTo>
                  <a:pt x="2836" y="2824"/>
                </a:lnTo>
                <a:lnTo>
                  <a:pt x="2817" y="2817"/>
                </a:lnTo>
                <a:lnTo>
                  <a:pt x="2799" y="2810"/>
                </a:lnTo>
                <a:lnTo>
                  <a:pt x="2781" y="2801"/>
                </a:lnTo>
                <a:lnTo>
                  <a:pt x="2764" y="2792"/>
                </a:lnTo>
                <a:lnTo>
                  <a:pt x="2747" y="2782"/>
                </a:lnTo>
                <a:lnTo>
                  <a:pt x="2732" y="2772"/>
                </a:lnTo>
                <a:lnTo>
                  <a:pt x="2716" y="2762"/>
                </a:lnTo>
                <a:lnTo>
                  <a:pt x="2702" y="2751"/>
                </a:lnTo>
                <a:lnTo>
                  <a:pt x="2688" y="2739"/>
                </a:lnTo>
                <a:lnTo>
                  <a:pt x="2676" y="2727"/>
                </a:lnTo>
                <a:lnTo>
                  <a:pt x="2664" y="2715"/>
                </a:lnTo>
                <a:lnTo>
                  <a:pt x="2652" y="2701"/>
                </a:lnTo>
                <a:lnTo>
                  <a:pt x="2642" y="2689"/>
                </a:lnTo>
                <a:lnTo>
                  <a:pt x="2634" y="2675"/>
                </a:lnTo>
                <a:lnTo>
                  <a:pt x="2626" y="2661"/>
                </a:lnTo>
                <a:lnTo>
                  <a:pt x="2618" y="2647"/>
                </a:lnTo>
                <a:lnTo>
                  <a:pt x="2612" y="2632"/>
                </a:lnTo>
                <a:lnTo>
                  <a:pt x="2607" y="2618"/>
                </a:lnTo>
                <a:lnTo>
                  <a:pt x="2602" y="2603"/>
                </a:lnTo>
                <a:lnTo>
                  <a:pt x="2600" y="2588"/>
                </a:lnTo>
                <a:lnTo>
                  <a:pt x="2598" y="2572"/>
                </a:lnTo>
                <a:lnTo>
                  <a:pt x="2598" y="2557"/>
                </a:lnTo>
                <a:lnTo>
                  <a:pt x="2599" y="2535"/>
                </a:lnTo>
                <a:lnTo>
                  <a:pt x="2602" y="2513"/>
                </a:lnTo>
                <a:lnTo>
                  <a:pt x="2608" y="2493"/>
                </a:lnTo>
                <a:lnTo>
                  <a:pt x="2616" y="2472"/>
                </a:lnTo>
                <a:lnTo>
                  <a:pt x="2580" y="2467"/>
                </a:lnTo>
                <a:lnTo>
                  <a:pt x="2543" y="2464"/>
                </a:lnTo>
                <a:lnTo>
                  <a:pt x="2506" y="2462"/>
                </a:lnTo>
                <a:lnTo>
                  <a:pt x="2471" y="2461"/>
                </a:lnTo>
                <a:lnTo>
                  <a:pt x="2434" y="2460"/>
                </a:lnTo>
                <a:lnTo>
                  <a:pt x="2397" y="2460"/>
                </a:lnTo>
                <a:lnTo>
                  <a:pt x="2359" y="2461"/>
                </a:lnTo>
                <a:lnTo>
                  <a:pt x="2323" y="2462"/>
                </a:lnTo>
                <a:lnTo>
                  <a:pt x="2286" y="2464"/>
                </a:lnTo>
                <a:lnTo>
                  <a:pt x="2248" y="2467"/>
                </a:lnTo>
                <a:lnTo>
                  <a:pt x="2211" y="2471"/>
                </a:lnTo>
                <a:lnTo>
                  <a:pt x="2173" y="2475"/>
                </a:lnTo>
                <a:lnTo>
                  <a:pt x="2098" y="2486"/>
                </a:lnTo>
                <a:lnTo>
                  <a:pt x="2023" y="2500"/>
                </a:lnTo>
                <a:lnTo>
                  <a:pt x="2040" y="2470"/>
                </a:lnTo>
                <a:lnTo>
                  <a:pt x="2055" y="2440"/>
                </a:lnTo>
                <a:lnTo>
                  <a:pt x="2069" y="2407"/>
                </a:lnTo>
                <a:lnTo>
                  <a:pt x="2082" y="2375"/>
                </a:lnTo>
                <a:lnTo>
                  <a:pt x="2094" y="2336"/>
                </a:lnTo>
                <a:lnTo>
                  <a:pt x="2104" y="2297"/>
                </a:lnTo>
                <a:lnTo>
                  <a:pt x="2148" y="2290"/>
                </a:lnTo>
                <a:lnTo>
                  <a:pt x="2191" y="2286"/>
                </a:lnTo>
                <a:lnTo>
                  <a:pt x="2234" y="2281"/>
                </a:lnTo>
                <a:lnTo>
                  <a:pt x="2278" y="2277"/>
                </a:lnTo>
                <a:lnTo>
                  <a:pt x="2321" y="2275"/>
                </a:lnTo>
                <a:lnTo>
                  <a:pt x="2364" y="2272"/>
                </a:lnTo>
                <a:lnTo>
                  <a:pt x="2407" y="2272"/>
                </a:lnTo>
                <a:lnTo>
                  <a:pt x="2450" y="2272"/>
                </a:lnTo>
                <a:lnTo>
                  <a:pt x="2493" y="2274"/>
                </a:lnTo>
                <a:lnTo>
                  <a:pt x="2535" y="2276"/>
                </a:lnTo>
                <a:lnTo>
                  <a:pt x="2578" y="2278"/>
                </a:lnTo>
                <a:lnTo>
                  <a:pt x="2620" y="2282"/>
                </a:lnTo>
                <a:lnTo>
                  <a:pt x="2661" y="2288"/>
                </a:lnTo>
                <a:lnTo>
                  <a:pt x="2704" y="2295"/>
                </a:lnTo>
                <a:lnTo>
                  <a:pt x="2745" y="2302"/>
                </a:lnTo>
                <a:lnTo>
                  <a:pt x="2786" y="2310"/>
                </a:lnTo>
                <a:lnTo>
                  <a:pt x="2815" y="2298"/>
                </a:lnTo>
                <a:lnTo>
                  <a:pt x="2845" y="2287"/>
                </a:lnTo>
                <a:lnTo>
                  <a:pt x="2878" y="2277"/>
                </a:lnTo>
                <a:lnTo>
                  <a:pt x="2911" y="2268"/>
                </a:lnTo>
                <a:lnTo>
                  <a:pt x="2945" y="2261"/>
                </a:lnTo>
                <a:lnTo>
                  <a:pt x="2980" y="2257"/>
                </a:lnTo>
                <a:lnTo>
                  <a:pt x="3017" y="2253"/>
                </a:lnTo>
                <a:lnTo>
                  <a:pt x="3054" y="2253"/>
                </a:lnTo>
                <a:lnTo>
                  <a:pt x="3078" y="2253"/>
                </a:lnTo>
                <a:lnTo>
                  <a:pt x="3102" y="2255"/>
                </a:lnTo>
                <a:lnTo>
                  <a:pt x="3125" y="2257"/>
                </a:lnTo>
                <a:lnTo>
                  <a:pt x="3149" y="2259"/>
                </a:lnTo>
                <a:lnTo>
                  <a:pt x="3171" y="2263"/>
                </a:lnTo>
                <a:lnTo>
                  <a:pt x="3193" y="2268"/>
                </a:lnTo>
                <a:lnTo>
                  <a:pt x="3214" y="2272"/>
                </a:lnTo>
                <a:lnTo>
                  <a:pt x="3236" y="2278"/>
                </a:lnTo>
                <a:lnTo>
                  <a:pt x="3257" y="2285"/>
                </a:lnTo>
                <a:lnTo>
                  <a:pt x="3277" y="2291"/>
                </a:lnTo>
                <a:lnTo>
                  <a:pt x="3296" y="2299"/>
                </a:lnTo>
                <a:lnTo>
                  <a:pt x="3315" y="2308"/>
                </a:lnTo>
                <a:lnTo>
                  <a:pt x="3334" y="2317"/>
                </a:lnTo>
                <a:lnTo>
                  <a:pt x="3350" y="2326"/>
                </a:lnTo>
                <a:lnTo>
                  <a:pt x="3367" y="2336"/>
                </a:lnTo>
                <a:lnTo>
                  <a:pt x="3384" y="2347"/>
                </a:lnTo>
                <a:lnTo>
                  <a:pt x="3384" y="2051"/>
                </a:lnTo>
                <a:lnTo>
                  <a:pt x="3332" y="2016"/>
                </a:lnTo>
                <a:lnTo>
                  <a:pt x="3279" y="1980"/>
                </a:lnTo>
                <a:lnTo>
                  <a:pt x="3223" y="1945"/>
                </a:lnTo>
                <a:lnTo>
                  <a:pt x="3164" y="1908"/>
                </a:lnTo>
                <a:lnTo>
                  <a:pt x="3103" y="1872"/>
                </a:lnTo>
                <a:lnTo>
                  <a:pt x="3038" y="1835"/>
                </a:lnTo>
                <a:lnTo>
                  <a:pt x="2970" y="1798"/>
                </a:lnTo>
                <a:lnTo>
                  <a:pt x="2900" y="1761"/>
                </a:lnTo>
                <a:lnTo>
                  <a:pt x="2871" y="1746"/>
                </a:lnTo>
                <a:lnTo>
                  <a:pt x="2842" y="1733"/>
                </a:lnTo>
                <a:lnTo>
                  <a:pt x="2813" y="1720"/>
                </a:lnTo>
                <a:lnTo>
                  <a:pt x="2784" y="1707"/>
                </a:lnTo>
                <a:lnTo>
                  <a:pt x="2754" y="1695"/>
                </a:lnTo>
                <a:lnTo>
                  <a:pt x="2725" y="1685"/>
                </a:lnTo>
                <a:lnTo>
                  <a:pt x="2695" y="1674"/>
                </a:lnTo>
                <a:lnTo>
                  <a:pt x="2665" y="1665"/>
                </a:lnTo>
                <a:lnTo>
                  <a:pt x="2603" y="1647"/>
                </a:lnTo>
                <a:lnTo>
                  <a:pt x="2542" y="1633"/>
                </a:lnTo>
                <a:lnTo>
                  <a:pt x="2481" y="1620"/>
                </a:lnTo>
                <a:lnTo>
                  <a:pt x="2418" y="1610"/>
                </a:lnTo>
                <a:lnTo>
                  <a:pt x="2356" y="1603"/>
                </a:lnTo>
                <a:lnTo>
                  <a:pt x="2294" y="1597"/>
                </a:lnTo>
                <a:lnTo>
                  <a:pt x="2230" y="1594"/>
                </a:lnTo>
                <a:lnTo>
                  <a:pt x="2166" y="1593"/>
                </a:lnTo>
                <a:lnTo>
                  <a:pt x="2103" y="1594"/>
                </a:lnTo>
                <a:lnTo>
                  <a:pt x="2039" y="1596"/>
                </a:lnTo>
                <a:lnTo>
                  <a:pt x="1976" y="1600"/>
                </a:lnTo>
                <a:lnTo>
                  <a:pt x="1912" y="1606"/>
                </a:lnTo>
                <a:lnTo>
                  <a:pt x="1889" y="1585"/>
                </a:lnTo>
                <a:lnTo>
                  <a:pt x="1864" y="1565"/>
                </a:lnTo>
                <a:lnTo>
                  <a:pt x="1839" y="1547"/>
                </a:lnTo>
                <a:lnTo>
                  <a:pt x="1813" y="1529"/>
                </a:lnTo>
                <a:lnTo>
                  <a:pt x="1785" y="1513"/>
                </a:lnTo>
                <a:lnTo>
                  <a:pt x="1757" y="1499"/>
                </a:lnTo>
                <a:lnTo>
                  <a:pt x="1729" y="1486"/>
                </a:lnTo>
                <a:lnTo>
                  <a:pt x="1700" y="1474"/>
                </a:lnTo>
                <a:lnTo>
                  <a:pt x="1673" y="1464"/>
                </a:lnTo>
                <a:lnTo>
                  <a:pt x="1645" y="1457"/>
                </a:lnTo>
                <a:lnTo>
                  <a:pt x="1728" y="1441"/>
                </a:lnTo>
                <a:lnTo>
                  <a:pt x="1814" y="1429"/>
                </a:lnTo>
                <a:lnTo>
                  <a:pt x="1899" y="1419"/>
                </a:lnTo>
                <a:lnTo>
                  <a:pt x="1941" y="1414"/>
                </a:lnTo>
                <a:lnTo>
                  <a:pt x="1985" y="1411"/>
                </a:lnTo>
                <a:lnTo>
                  <a:pt x="2027" y="1407"/>
                </a:lnTo>
                <a:lnTo>
                  <a:pt x="2071" y="1406"/>
                </a:lnTo>
                <a:lnTo>
                  <a:pt x="2113" y="1405"/>
                </a:lnTo>
                <a:lnTo>
                  <a:pt x="2156" y="1404"/>
                </a:lnTo>
                <a:lnTo>
                  <a:pt x="2199" y="1404"/>
                </a:lnTo>
                <a:lnTo>
                  <a:pt x="2242" y="1406"/>
                </a:lnTo>
                <a:lnTo>
                  <a:pt x="2285" y="1407"/>
                </a:lnTo>
                <a:lnTo>
                  <a:pt x="2327" y="1411"/>
                </a:lnTo>
                <a:lnTo>
                  <a:pt x="2369" y="1414"/>
                </a:lnTo>
                <a:lnTo>
                  <a:pt x="2413" y="1419"/>
                </a:lnTo>
                <a:lnTo>
                  <a:pt x="2455" y="1424"/>
                </a:lnTo>
                <a:lnTo>
                  <a:pt x="2496" y="1431"/>
                </a:lnTo>
                <a:lnTo>
                  <a:pt x="2539" y="1439"/>
                </a:lnTo>
                <a:lnTo>
                  <a:pt x="2581" y="1448"/>
                </a:lnTo>
                <a:lnTo>
                  <a:pt x="2622" y="1457"/>
                </a:lnTo>
                <a:lnTo>
                  <a:pt x="2664" y="1468"/>
                </a:lnTo>
                <a:lnTo>
                  <a:pt x="2705" y="1479"/>
                </a:lnTo>
                <a:lnTo>
                  <a:pt x="2746" y="1491"/>
                </a:lnTo>
                <a:lnTo>
                  <a:pt x="2787" y="1506"/>
                </a:lnTo>
                <a:lnTo>
                  <a:pt x="2828" y="1520"/>
                </a:lnTo>
                <a:lnTo>
                  <a:pt x="2868" y="1537"/>
                </a:lnTo>
                <a:lnTo>
                  <a:pt x="2908" y="1554"/>
                </a:lnTo>
                <a:lnTo>
                  <a:pt x="2948" y="1572"/>
                </a:lnTo>
                <a:lnTo>
                  <a:pt x="2987" y="1591"/>
                </a:lnTo>
                <a:lnTo>
                  <a:pt x="3043" y="1621"/>
                </a:lnTo>
                <a:lnTo>
                  <a:pt x="3096" y="1650"/>
                </a:lnTo>
                <a:lnTo>
                  <a:pt x="3149" y="1679"/>
                </a:lnTo>
                <a:lnTo>
                  <a:pt x="3199" y="1708"/>
                </a:lnTo>
                <a:lnTo>
                  <a:pt x="3248" y="1736"/>
                </a:lnTo>
                <a:lnTo>
                  <a:pt x="3295" y="1765"/>
                </a:lnTo>
                <a:lnTo>
                  <a:pt x="3340" y="1793"/>
                </a:lnTo>
                <a:lnTo>
                  <a:pt x="3384" y="1821"/>
                </a:lnTo>
                <a:lnTo>
                  <a:pt x="3384" y="1357"/>
                </a:lnTo>
                <a:lnTo>
                  <a:pt x="3384" y="1335"/>
                </a:lnTo>
                <a:lnTo>
                  <a:pt x="3331" y="1293"/>
                </a:lnTo>
                <a:lnTo>
                  <a:pt x="3278" y="1249"/>
                </a:lnTo>
                <a:lnTo>
                  <a:pt x="3221" y="1206"/>
                </a:lnTo>
                <a:lnTo>
                  <a:pt x="3161" y="1161"/>
                </a:lnTo>
                <a:lnTo>
                  <a:pt x="3098" y="1115"/>
                </a:lnTo>
                <a:lnTo>
                  <a:pt x="3033" y="1069"/>
                </a:lnTo>
                <a:lnTo>
                  <a:pt x="2964" y="1022"/>
                </a:lnTo>
                <a:lnTo>
                  <a:pt x="2892" y="974"/>
                </a:lnTo>
                <a:lnTo>
                  <a:pt x="2836" y="941"/>
                </a:lnTo>
                <a:lnTo>
                  <a:pt x="2781" y="908"/>
                </a:lnTo>
                <a:lnTo>
                  <a:pt x="2724" y="879"/>
                </a:lnTo>
                <a:lnTo>
                  <a:pt x="2667" y="852"/>
                </a:lnTo>
                <a:lnTo>
                  <a:pt x="2609" y="828"/>
                </a:lnTo>
                <a:lnTo>
                  <a:pt x="2551" y="806"/>
                </a:lnTo>
                <a:lnTo>
                  <a:pt x="2492" y="784"/>
                </a:lnTo>
                <a:lnTo>
                  <a:pt x="2433" y="767"/>
                </a:lnTo>
                <a:lnTo>
                  <a:pt x="2374" y="751"/>
                </a:lnTo>
                <a:lnTo>
                  <a:pt x="2314" y="737"/>
                </a:lnTo>
                <a:lnTo>
                  <a:pt x="2253" y="724"/>
                </a:lnTo>
                <a:lnTo>
                  <a:pt x="2193" y="714"/>
                </a:lnTo>
                <a:lnTo>
                  <a:pt x="2132" y="705"/>
                </a:lnTo>
                <a:lnTo>
                  <a:pt x="2072" y="699"/>
                </a:lnTo>
                <a:lnTo>
                  <a:pt x="2010" y="693"/>
                </a:lnTo>
                <a:lnTo>
                  <a:pt x="1950" y="690"/>
                </a:lnTo>
                <a:lnTo>
                  <a:pt x="1961" y="648"/>
                </a:lnTo>
                <a:lnTo>
                  <a:pt x="1970" y="607"/>
                </a:lnTo>
                <a:lnTo>
                  <a:pt x="1977" y="565"/>
                </a:lnTo>
                <a:lnTo>
                  <a:pt x="1983" y="523"/>
                </a:lnTo>
                <a:lnTo>
                  <a:pt x="1985" y="502"/>
                </a:lnTo>
                <a:lnTo>
                  <a:pt x="2049" y="507"/>
                </a:lnTo>
                <a:lnTo>
                  <a:pt x="2114" y="514"/>
                </a:lnTo>
                <a:lnTo>
                  <a:pt x="2179" y="521"/>
                </a:lnTo>
                <a:lnTo>
                  <a:pt x="2243" y="531"/>
                </a:lnTo>
                <a:lnTo>
                  <a:pt x="2308" y="543"/>
                </a:lnTo>
                <a:lnTo>
                  <a:pt x="2373" y="556"/>
                </a:lnTo>
                <a:lnTo>
                  <a:pt x="2437" y="572"/>
                </a:lnTo>
                <a:lnTo>
                  <a:pt x="2501" y="589"/>
                </a:lnTo>
                <a:lnTo>
                  <a:pt x="2564" y="609"/>
                </a:lnTo>
                <a:lnTo>
                  <a:pt x="2628" y="632"/>
                </a:lnTo>
                <a:lnTo>
                  <a:pt x="2690" y="656"/>
                </a:lnTo>
                <a:lnTo>
                  <a:pt x="2753" y="683"/>
                </a:lnTo>
                <a:lnTo>
                  <a:pt x="2814" y="712"/>
                </a:lnTo>
                <a:lnTo>
                  <a:pt x="2875" y="744"/>
                </a:lnTo>
                <a:lnTo>
                  <a:pt x="2936" y="779"/>
                </a:lnTo>
                <a:lnTo>
                  <a:pt x="2966" y="797"/>
                </a:lnTo>
                <a:lnTo>
                  <a:pt x="2995" y="816"/>
                </a:lnTo>
                <a:lnTo>
                  <a:pt x="3053" y="854"/>
                </a:lnTo>
                <a:lnTo>
                  <a:pt x="3107" y="890"/>
                </a:lnTo>
                <a:lnTo>
                  <a:pt x="3161" y="927"/>
                </a:lnTo>
                <a:lnTo>
                  <a:pt x="3212" y="964"/>
                </a:lnTo>
                <a:lnTo>
                  <a:pt x="3262" y="1000"/>
                </a:lnTo>
                <a:lnTo>
                  <a:pt x="3309" y="1035"/>
                </a:lnTo>
                <a:lnTo>
                  <a:pt x="3400" y="1104"/>
                </a:lnTo>
                <a:lnTo>
                  <a:pt x="3409" y="1089"/>
                </a:lnTo>
                <a:lnTo>
                  <a:pt x="3421" y="1074"/>
                </a:lnTo>
                <a:lnTo>
                  <a:pt x="3434" y="1061"/>
                </a:lnTo>
                <a:lnTo>
                  <a:pt x="3451" y="1050"/>
                </a:lnTo>
                <a:lnTo>
                  <a:pt x="3470" y="1039"/>
                </a:lnTo>
                <a:lnTo>
                  <a:pt x="3491" y="1030"/>
                </a:lnTo>
                <a:lnTo>
                  <a:pt x="3515" y="1022"/>
                </a:lnTo>
                <a:lnTo>
                  <a:pt x="3542" y="1016"/>
                </a:lnTo>
                <a:lnTo>
                  <a:pt x="4544" y="869"/>
                </a:lnTo>
                <a:lnTo>
                  <a:pt x="4569" y="867"/>
                </a:lnTo>
                <a:lnTo>
                  <a:pt x="4591" y="866"/>
                </a:lnTo>
                <a:lnTo>
                  <a:pt x="4611" y="867"/>
                </a:lnTo>
                <a:lnTo>
                  <a:pt x="4629" y="871"/>
                </a:lnTo>
                <a:lnTo>
                  <a:pt x="4645" y="877"/>
                </a:lnTo>
                <a:lnTo>
                  <a:pt x="4659" y="885"/>
                </a:lnTo>
                <a:lnTo>
                  <a:pt x="4671" y="894"/>
                </a:lnTo>
                <a:lnTo>
                  <a:pt x="4681" y="905"/>
                </a:lnTo>
                <a:lnTo>
                  <a:pt x="4690" y="917"/>
                </a:lnTo>
                <a:lnTo>
                  <a:pt x="4698" y="932"/>
                </a:lnTo>
                <a:lnTo>
                  <a:pt x="4704" y="946"/>
                </a:lnTo>
                <a:lnTo>
                  <a:pt x="4709" y="963"/>
                </a:lnTo>
                <a:lnTo>
                  <a:pt x="4713" y="981"/>
                </a:lnTo>
                <a:lnTo>
                  <a:pt x="4715" y="1000"/>
                </a:lnTo>
                <a:lnTo>
                  <a:pt x="4717" y="1019"/>
                </a:lnTo>
                <a:lnTo>
                  <a:pt x="4718" y="1040"/>
                </a:lnTo>
                <a:lnTo>
                  <a:pt x="4718" y="1162"/>
                </a:lnTo>
                <a:lnTo>
                  <a:pt x="4718" y="2136"/>
                </a:lnTo>
                <a:lnTo>
                  <a:pt x="4727" y="2138"/>
                </a:lnTo>
                <a:lnTo>
                  <a:pt x="4787" y="2143"/>
                </a:lnTo>
                <a:lnTo>
                  <a:pt x="4846" y="2146"/>
                </a:lnTo>
                <a:lnTo>
                  <a:pt x="4903" y="2148"/>
                </a:lnTo>
                <a:lnTo>
                  <a:pt x="4958" y="2146"/>
                </a:lnTo>
                <a:lnTo>
                  <a:pt x="5011" y="2143"/>
                </a:lnTo>
                <a:lnTo>
                  <a:pt x="5063" y="2138"/>
                </a:lnTo>
                <a:lnTo>
                  <a:pt x="5113" y="2131"/>
                </a:lnTo>
                <a:lnTo>
                  <a:pt x="5162" y="2122"/>
                </a:lnTo>
                <a:lnTo>
                  <a:pt x="5208" y="2111"/>
                </a:lnTo>
                <a:lnTo>
                  <a:pt x="5252" y="2100"/>
                </a:lnTo>
                <a:lnTo>
                  <a:pt x="5296" y="2086"/>
                </a:lnTo>
                <a:lnTo>
                  <a:pt x="5337" y="2072"/>
                </a:lnTo>
                <a:lnTo>
                  <a:pt x="5376" y="2057"/>
                </a:lnTo>
                <a:lnTo>
                  <a:pt x="5414" y="2042"/>
                </a:lnTo>
                <a:lnTo>
                  <a:pt x="5448" y="2025"/>
                </a:lnTo>
                <a:lnTo>
                  <a:pt x="5483" y="2008"/>
                </a:lnTo>
                <a:lnTo>
                  <a:pt x="5514" y="1992"/>
                </a:lnTo>
                <a:lnTo>
                  <a:pt x="5544" y="1975"/>
                </a:lnTo>
                <a:lnTo>
                  <a:pt x="5572" y="1957"/>
                </a:lnTo>
                <a:lnTo>
                  <a:pt x="5598" y="1940"/>
                </a:lnTo>
                <a:lnTo>
                  <a:pt x="5622" y="1925"/>
                </a:lnTo>
                <a:lnTo>
                  <a:pt x="5644" y="1909"/>
                </a:lnTo>
                <a:lnTo>
                  <a:pt x="5682" y="1880"/>
                </a:lnTo>
                <a:lnTo>
                  <a:pt x="5711" y="1854"/>
                </a:lnTo>
                <a:lnTo>
                  <a:pt x="5734" y="1835"/>
                </a:lnTo>
                <a:lnTo>
                  <a:pt x="5752" y="1818"/>
                </a:lnTo>
                <a:lnTo>
                  <a:pt x="5758" y="1811"/>
                </a:lnTo>
                <a:lnTo>
                  <a:pt x="5766" y="1805"/>
                </a:lnTo>
                <a:lnTo>
                  <a:pt x="5774" y="1800"/>
                </a:lnTo>
                <a:lnTo>
                  <a:pt x="5782" y="1796"/>
                </a:lnTo>
                <a:lnTo>
                  <a:pt x="5791" y="1793"/>
                </a:lnTo>
                <a:lnTo>
                  <a:pt x="5799" y="1790"/>
                </a:lnTo>
                <a:lnTo>
                  <a:pt x="5808" y="1789"/>
                </a:lnTo>
                <a:lnTo>
                  <a:pt x="5817" y="1788"/>
                </a:lnTo>
                <a:lnTo>
                  <a:pt x="5826" y="1788"/>
                </a:lnTo>
                <a:lnTo>
                  <a:pt x="5835" y="1789"/>
                </a:lnTo>
                <a:lnTo>
                  <a:pt x="5844" y="1791"/>
                </a:lnTo>
                <a:lnTo>
                  <a:pt x="5853" y="1794"/>
                </a:lnTo>
                <a:lnTo>
                  <a:pt x="5862" y="1798"/>
                </a:lnTo>
                <a:lnTo>
                  <a:pt x="5870" y="1802"/>
                </a:lnTo>
                <a:lnTo>
                  <a:pt x="5877" y="1808"/>
                </a:lnTo>
                <a:lnTo>
                  <a:pt x="5885" y="1814"/>
                </a:lnTo>
                <a:lnTo>
                  <a:pt x="5892" y="1821"/>
                </a:lnTo>
                <a:lnTo>
                  <a:pt x="5898" y="1829"/>
                </a:lnTo>
                <a:lnTo>
                  <a:pt x="5903" y="1837"/>
                </a:lnTo>
                <a:lnTo>
                  <a:pt x="5906" y="1844"/>
                </a:lnTo>
                <a:lnTo>
                  <a:pt x="5910" y="1853"/>
                </a:lnTo>
                <a:lnTo>
                  <a:pt x="5913" y="1862"/>
                </a:lnTo>
                <a:lnTo>
                  <a:pt x="5914" y="1871"/>
                </a:lnTo>
                <a:lnTo>
                  <a:pt x="5915" y="1880"/>
                </a:lnTo>
                <a:lnTo>
                  <a:pt x="5915" y="1889"/>
                </a:lnTo>
                <a:lnTo>
                  <a:pt x="5914" y="1898"/>
                </a:lnTo>
                <a:lnTo>
                  <a:pt x="5912" y="1907"/>
                </a:lnTo>
                <a:lnTo>
                  <a:pt x="5909" y="1916"/>
                </a:lnTo>
                <a:lnTo>
                  <a:pt x="5905" y="1925"/>
                </a:lnTo>
                <a:lnTo>
                  <a:pt x="5901" y="1932"/>
                </a:lnTo>
                <a:lnTo>
                  <a:pt x="5895" y="1940"/>
                </a:lnTo>
                <a:lnTo>
                  <a:pt x="5890" y="1948"/>
                </a:lnTo>
                <a:lnTo>
                  <a:pt x="5869" y="1968"/>
                </a:lnTo>
                <a:lnTo>
                  <a:pt x="5844" y="1990"/>
                </a:lnTo>
                <a:lnTo>
                  <a:pt x="5809" y="2019"/>
                </a:lnTo>
                <a:lnTo>
                  <a:pt x="5766" y="2054"/>
                </a:lnTo>
                <a:lnTo>
                  <a:pt x="5740" y="2072"/>
                </a:lnTo>
                <a:lnTo>
                  <a:pt x="5712" y="2091"/>
                </a:lnTo>
                <a:lnTo>
                  <a:pt x="5682" y="2111"/>
                </a:lnTo>
                <a:lnTo>
                  <a:pt x="5650" y="2131"/>
                </a:lnTo>
                <a:lnTo>
                  <a:pt x="5616" y="2151"/>
                </a:lnTo>
                <a:lnTo>
                  <a:pt x="5580" y="2170"/>
                </a:lnTo>
                <a:lnTo>
                  <a:pt x="5541" y="2190"/>
                </a:lnTo>
                <a:lnTo>
                  <a:pt x="5500" y="2209"/>
                </a:lnTo>
                <a:lnTo>
                  <a:pt x="5457" y="2228"/>
                </a:lnTo>
                <a:lnTo>
                  <a:pt x="5413" y="2246"/>
                </a:lnTo>
                <a:lnTo>
                  <a:pt x="5365" y="2262"/>
                </a:lnTo>
                <a:lnTo>
                  <a:pt x="5316" y="2278"/>
                </a:lnTo>
                <a:lnTo>
                  <a:pt x="5264" y="2291"/>
                </a:lnTo>
                <a:lnTo>
                  <a:pt x="5212" y="2305"/>
                </a:lnTo>
                <a:lnTo>
                  <a:pt x="5156" y="2316"/>
                </a:lnTo>
                <a:lnTo>
                  <a:pt x="5099" y="2325"/>
                </a:lnTo>
                <a:lnTo>
                  <a:pt x="5040" y="2331"/>
                </a:lnTo>
                <a:lnTo>
                  <a:pt x="4980" y="2336"/>
                </a:lnTo>
                <a:lnTo>
                  <a:pt x="4918" y="2338"/>
                </a:lnTo>
                <a:lnTo>
                  <a:pt x="4885" y="2338"/>
                </a:lnTo>
                <a:lnTo>
                  <a:pt x="4853" y="2337"/>
                </a:lnTo>
                <a:lnTo>
                  <a:pt x="4820" y="2336"/>
                </a:lnTo>
                <a:lnTo>
                  <a:pt x="4786" y="2334"/>
                </a:lnTo>
                <a:lnTo>
                  <a:pt x="4753" y="2331"/>
                </a:lnTo>
                <a:lnTo>
                  <a:pt x="4718" y="2327"/>
                </a:lnTo>
                <a:lnTo>
                  <a:pt x="4718" y="2397"/>
                </a:lnTo>
                <a:lnTo>
                  <a:pt x="4717" y="2418"/>
                </a:lnTo>
                <a:lnTo>
                  <a:pt x="4714" y="2438"/>
                </a:lnTo>
                <a:lnTo>
                  <a:pt x="4709" y="2459"/>
                </a:lnTo>
                <a:lnTo>
                  <a:pt x="4703" y="2479"/>
                </a:lnTo>
                <a:lnTo>
                  <a:pt x="4694" y="2498"/>
                </a:lnTo>
                <a:lnTo>
                  <a:pt x="4682" y="2515"/>
                </a:lnTo>
                <a:lnTo>
                  <a:pt x="4670" y="2533"/>
                </a:lnTo>
                <a:lnTo>
                  <a:pt x="4656" y="2551"/>
                </a:lnTo>
                <a:lnTo>
                  <a:pt x="4640" y="2568"/>
                </a:lnTo>
                <a:lnTo>
                  <a:pt x="4623" y="2583"/>
                </a:lnTo>
                <a:lnTo>
                  <a:pt x="4604" y="2598"/>
                </a:lnTo>
                <a:lnTo>
                  <a:pt x="4585" y="2612"/>
                </a:lnTo>
                <a:lnTo>
                  <a:pt x="4564" y="2626"/>
                </a:lnTo>
                <a:lnTo>
                  <a:pt x="4541" y="2638"/>
                </a:lnTo>
                <a:lnTo>
                  <a:pt x="4517" y="2649"/>
                </a:lnTo>
                <a:lnTo>
                  <a:pt x="4493" y="2660"/>
                </a:lnTo>
                <a:lnTo>
                  <a:pt x="4517" y="2666"/>
                </a:lnTo>
                <a:lnTo>
                  <a:pt x="4543" y="2670"/>
                </a:lnTo>
                <a:lnTo>
                  <a:pt x="4569" y="2675"/>
                </a:lnTo>
                <a:lnTo>
                  <a:pt x="4597" y="2678"/>
                </a:lnTo>
                <a:lnTo>
                  <a:pt x="4624" y="2680"/>
                </a:lnTo>
                <a:lnTo>
                  <a:pt x="4653" y="2683"/>
                </a:lnTo>
                <a:lnTo>
                  <a:pt x="4685" y="2684"/>
                </a:lnTo>
                <a:lnTo>
                  <a:pt x="4716" y="2684"/>
                </a:lnTo>
                <a:lnTo>
                  <a:pt x="4776" y="2683"/>
                </a:lnTo>
                <a:lnTo>
                  <a:pt x="4835" y="2678"/>
                </a:lnTo>
                <a:lnTo>
                  <a:pt x="4892" y="2671"/>
                </a:lnTo>
                <a:lnTo>
                  <a:pt x="4948" y="2662"/>
                </a:lnTo>
                <a:lnTo>
                  <a:pt x="5001" y="2652"/>
                </a:lnTo>
                <a:lnTo>
                  <a:pt x="5053" y="2640"/>
                </a:lnTo>
                <a:lnTo>
                  <a:pt x="5104" y="2626"/>
                </a:lnTo>
                <a:lnTo>
                  <a:pt x="5152" y="2610"/>
                </a:lnTo>
                <a:lnTo>
                  <a:pt x="5199" y="2593"/>
                </a:lnTo>
                <a:lnTo>
                  <a:pt x="5244" y="2576"/>
                </a:lnTo>
                <a:lnTo>
                  <a:pt x="5287" y="2557"/>
                </a:lnTo>
                <a:lnTo>
                  <a:pt x="5329" y="2537"/>
                </a:lnTo>
                <a:lnTo>
                  <a:pt x="5368" y="2515"/>
                </a:lnTo>
                <a:lnTo>
                  <a:pt x="5406" y="2495"/>
                </a:lnTo>
                <a:lnTo>
                  <a:pt x="5442" y="2474"/>
                </a:lnTo>
                <a:lnTo>
                  <a:pt x="5476" y="2452"/>
                </a:lnTo>
                <a:lnTo>
                  <a:pt x="5507" y="2431"/>
                </a:lnTo>
                <a:lnTo>
                  <a:pt x="5539" y="2409"/>
                </a:lnTo>
                <a:lnTo>
                  <a:pt x="5566" y="2388"/>
                </a:lnTo>
                <a:lnTo>
                  <a:pt x="5592" y="2368"/>
                </a:lnTo>
                <a:lnTo>
                  <a:pt x="5617" y="2348"/>
                </a:lnTo>
                <a:lnTo>
                  <a:pt x="5639" y="2329"/>
                </a:lnTo>
                <a:lnTo>
                  <a:pt x="5678" y="2295"/>
                </a:lnTo>
                <a:lnTo>
                  <a:pt x="5708" y="2266"/>
                </a:lnTo>
                <a:lnTo>
                  <a:pt x="5729" y="2243"/>
                </a:lnTo>
                <a:lnTo>
                  <a:pt x="5747" y="2223"/>
                </a:lnTo>
                <a:lnTo>
                  <a:pt x="5754" y="2216"/>
                </a:lnTo>
                <a:lnTo>
                  <a:pt x="5762" y="2210"/>
                </a:lnTo>
                <a:lnTo>
                  <a:pt x="5769" y="2204"/>
                </a:lnTo>
                <a:lnTo>
                  <a:pt x="5777" y="2200"/>
                </a:lnTo>
                <a:lnTo>
                  <a:pt x="5785" y="2195"/>
                </a:lnTo>
                <a:lnTo>
                  <a:pt x="5794" y="2193"/>
                </a:lnTo>
                <a:lnTo>
                  <a:pt x="5803" y="2191"/>
                </a:lnTo>
                <a:lnTo>
                  <a:pt x="5812" y="2190"/>
                </a:lnTo>
                <a:lnTo>
                  <a:pt x="5821" y="2189"/>
                </a:lnTo>
                <a:lnTo>
                  <a:pt x="5830" y="2190"/>
                </a:lnTo>
                <a:lnTo>
                  <a:pt x="5840" y="2191"/>
                </a:lnTo>
                <a:lnTo>
                  <a:pt x="5848" y="2193"/>
                </a:lnTo>
                <a:lnTo>
                  <a:pt x="5856" y="2197"/>
                </a:lnTo>
                <a:lnTo>
                  <a:pt x="5865" y="2200"/>
                </a:lnTo>
                <a:lnTo>
                  <a:pt x="5873" y="2206"/>
                </a:lnTo>
                <a:lnTo>
                  <a:pt x="5881" y="2211"/>
                </a:lnTo>
                <a:lnTo>
                  <a:pt x="5889" y="2218"/>
                </a:lnTo>
                <a:lnTo>
                  <a:pt x="5894" y="2224"/>
                </a:lnTo>
                <a:lnTo>
                  <a:pt x="5900" y="2232"/>
                </a:lnTo>
                <a:lnTo>
                  <a:pt x="5904" y="2241"/>
                </a:lnTo>
                <a:lnTo>
                  <a:pt x="5909" y="2249"/>
                </a:lnTo>
                <a:lnTo>
                  <a:pt x="5912" y="2258"/>
                </a:lnTo>
                <a:lnTo>
                  <a:pt x="5913" y="2267"/>
                </a:lnTo>
                <a:lnTo>
                  <a:pt x="5914" y="2276"/>
                </a:lnTo>
                <a:lnTo>
                  <a:pt x="5915" y="2285"/>
                </a:lnTo>
                <a:lnTo>
                  <a:pt x="5914" y="2294"/>
                </a:lnTo>
                <a:lnTo>
                  <a:pt x="5913" y="2302"/>
                </a:lnTo>
                <a:lnTo>
                  <a:pt x="5911" y="2311"/>
                </a:lnTo>
                <a:lnTo>
                  <a:pt x="5908" y="2320"/>
                </a:lnTo>
                <a:lnTo>
                  <a:pt x="5904" y="2329"/>
                </a:lnTo>
                <a:lnTo>
                  <a:pt x="5899" y="2337"/>
                </a:lnTo>
                <a:lnTo>
                  <a:pt x="5893" y="2345"/>
                </a:lnTo>
                <a:lnTo>
                  <a:pt x="5873" y="2368"/>
                </a:lnTo>
                <a:lnTo>
                  <a:pt x="5847" y="2394"/>
                </a:lnTo>
                <a:lnTo>
                  <a:pt x="5813" y="2427"/>
                </a:lnTo>
                <a:lnTo>
                  <a:pt x="5769" y="2467"/>
                </a:lnTo>
                <a:lnTo>
                  <a:pt x="5744" y="2489"/>
                </a:lnTo>
                <a:lnTo>
                  <a:pt x="5716" y="2511"/>
                </a:lnTo>
                <a:lnTo>
                  <a:pt x="5686" y="2534"/>
                </a:lnTo>
                <a:lnTo>
                  <a:pt x="5653" y="2559"/>
                </a:lnTo>
                <a:lnTo>
                  <a:pt x="5619" y="2583"/>
                </a:lnTo>
                <a:lnTo>
                  <a:pt x="5582" y="2608"/>
                </a:lnTo>
                <a:lnTo>
                  <a:pt x="5544" y="2632"/>
                </a:lnTo>
                <a:lnTo>
                  <a:pt x="5503" y="2657"/>
                </a:lnTo>
                <a:lnTo>
                  <a:pt x="5459" y="2680"/>
                </a:lnTo>
                <a:lnTo>
                  <a:pt x="5415" y="2704"/>
                </a:lnTo>
                <a:lnTo>
                  <a:pt x="5367" y="2727"/>
                </a:lnTo>
                <a:lnTo>
                  <a:pt x="5318" y="2748"/>
                </a:lnTo>
                <a:lnTo>
                  <a:pt x="5267" y="2769"/>
                </a:lnTo>
                <a:lnTo>
                  <a:pt x="5213" y="2788"/>
                </a:lnTo>
                <a:lnTo>
                  <a:pt x="5157" y="2806"/>
                </a:lnTo>
                <a:lnTo>
                  <a:pt x="5100" y="2823"/>
                </a:lnTo>
                <a:lnTo>
                  <a:pt x="5041" y="2836"/>
                </a:lnTo>
                <a:lnTo>
                  <a:pt x="4980" y="2849"/>
                </a:lnTo>
                <a:lnTo>
                  <a:pt x="4917" y="2859"/>
                </a:lnTo>
                <a:lnTo>
                  <a:pt x="4884" y="2863"/>
                </a:lnTo>
                <a:lnTo>
                  <a:pt x="4852" y="2866"/>
                </a:lnTo>
                <a:lnTo>
                  <a:pt x="4818" y="2869"/>
                </a:lnTo>
                <a:lnTo>
                  <a:pt x="4785" y="2871"/>
                </a:lnTo>
                <a:lnTo>
                  <a:pt x="4750" y="2872"/>
                </a:lnTo>
                <a:lnTo>
                  <a:pt x="4716" y="2873"/>
                </a:lnTo>
                <a:lnTo>
                  <a:pt x="4666" y="2873"/>
                </a:lnTo>
                <a:lnTo>
                  <a:pt x="4618" y="2871"/>
                </a:lnTo>
                <a:lnTo>
                  <a:pt x="4572" y="2866"/>
                </a:lnTo>
                <a:lnTo>
                  <a:pt x="4529" y="2862"/>
                </a:lnTo>
                <a:lnTo>
                  <a:pt x="4487" y="2855"/>
                </a:lnTo>
                <a:lnTo>
                  <a:pt x="4447" y="2846"/>
                </a:lnTo>
                <a:lnTo>
                  <a:pt x="4410" y="2836"/>
                </a:lnTo>
                <a:lnTo>
                  <a:pt x="4374" y="2825"/>
                </a:lnTo>
                <a:lnTo>
                  <a:pt x="4339" y="2813"/>
                </a:lnTo>
                <a:lnTo>
                  <a:pt x="4306" y="2800"/>
                </a:lnTo>
                <a:lnTo>
                  <a:pt x="4273" y="2784"/>
                </a:lnTo>
                <a:lnTo>
                  <a:pt x="4242" y="2767"/>
                </a:lnTo>
                <a:lnTo>
                  <a:pt x="4212" y="2749"/>
                </a:lnTo>
                <a:lnTo>
                  <a:pt x="4182" y="2729"/>
                </a:lnTo>
                <a:lnTo>
                  <a:pt x="4153" y="2709"/>
                </a:lnTo>
                <a:lnTo>
                  <a:pt x="4124" y="2687"/>
                </a:lnTo>
                <a:lnTo>
                  <a:pt x="4089" y="2679"/>
                </a:lnTo>
                <a:lnTo>
                  <a:pt x="4057" y="2669"/>
                </a:lnTo>
                <a:lnTo>
                  <a:pt x="4026" y="2658"/>
                </a:lnTo>
                <a:lnTo>
                  <a:pt x="3996" y="2645"/>
                </a:lnTo>
                <a:lnTo>
                  <a:pt x="3968" y="2630"/>
                </a:lnTo>
                <a:lnTo>
                  <a:pt x="3942" y="2615"/>
                </a:lnTo>
                <a:lnTo>
                  <a:pt x="3918" y="2597"/>
                </a:lnTo>
                <a:lnTo>
                  <a:pt x="3895" y="2579"/>
                </a:lnTo>
                <a:lnTo>
                  <a:pt x="3875" y="2559"/>
                </a:lnTo>
                <a:lnTo>
                  <a:pt x="3858" y="2539"/>
                </a:lnTo>
                <a:lnTo>
                  <a:pt x="3843" y="2518"/>
                </a:lnTo>
                <a:lnTo>
                  <a:pt x="3836" y="2506"/>
                </a:lnTo>
                <a:lnTo>
                  <a:pt x="3830" y="2494"/>
                </a:lnTo>
                <a:lnTo>
                  <a:pt x="3824" y="2483"/>
                </a:lnTo>
                <a:lnTo>
                  <a:pt x="3820" y="2472"/>
                </a:lnTo>
                <a:lnTo>
                  <a:pt x="3815" y="2460"/>
                </a:lnTo>
                <a:lnTo>
                  <a:pt x="3812" y="2447"/>
                </a:lnTo>
                <a:lnTo>
                  <a:pt x="3810" y="2435"/>
                </a:lnTo>
                <a:lnTo>
                  <a:pt x="3807" y="2423"/>
                </a:lnTo>
                <a:lnTo>
                  <a:pt x="3806" y="2411"/>
                </a:lnTo>
                <a:lnTo>
                  <a:pt x="3806" y="2397"/>
                </a:lnTo>
                <a:lnTo>
                  <a:pt x="3742" y="2337"/>
                </a:lnTo>
                <a:lnTo>
                  <a:pt x="3671" y="2275"/>
                </a:lnTo>
                <a:lnTo>
                  <a:pt x="3633" y="2243"/>
                </a:lnTo>
                <a:lnTo>
                  <a:pt x="3594" y="2210"/>
                </a:lnTo>
                <a:lnTo>
                  <a:pt x="3553" y="2177"/>
                </a:lnTo>
                <a:lnTo>
                  <a:pt x="3510" y="2143"/>
                </a:lnTo>
                <a:close/>
                <a:moveTo>
                  <a:pt x="1226" y="3231"/>
                </a:moveTo>
                <a:lnTo>
                  <a:pt x="1226" y="3231"/>
                </a:lnTo>
                <a:lnTo>
                  <a:pt x="1232" y="3216"/>
                </a:lnTo>
                <a:lnTo>
                  <a:pt x="1239" y="3201"/>
                </a:lnTo>
                <a:lnTo>
                  <a:pt x="1245" y="3184"/>
                </a:lnTo>
                <a:lnTo>
                  <a:pt x="1250" y="3167"/>
                </a:lnTo>
                <a:lnTo>
                  <a:pt x="1253" y="3151"/>
                </a:lnTo>
                <a:lnTo>
                  <a:pt x="1256" y="3134"/>
                </a:lnTo>
                <a:lnTo>
                  <a:pt x="1258" y="3116"/>
                </a:lnTo>
                <a:lnTo>
                  <a:pt x="1258" y="3098"/>
                </a:lnTo>
                <a:lnTo>
                  <a:pt x="1258" y="3084"/>
                </a:lnTo>
                <a:lnTo>
                  <a:pt x="1257" y="3069"/>
                </a:lnTo>
                <a:lnTo>
                  <a:pt x="1255" y="3055"/>
                </a:lnTo>
                <a:lnTo>
                  <a:pt x="1252" y="3041"/>
                </a:lnTo>
                <a:lnTo>
                  <a:pt x="1249" y="3027"/>
                </a:lnTo>
                <a:lnTo>
                  <a:pt x="1246" y="3014"/>
                </a:lnTo>
                <a:lnTo>
                  <a:pt x="1241" y="3000"/>
                </a:lnTo>
                <a:lnTo>
                  <a:pt x="1236" y="2988"/>
                </a:lnTo>
                <a:lnTo>
                  <a:pt x="1230" y="2975"/>
                </a:lnTo>
                <a:lnTo>
                  <a:pt x="1224" y="2962"/>
                </a:lnTo>
                <a:lnTo>
                  <a:pt x="1210" y="2939"/>
                </a:lnTo>
                <a:lnTo>
                  <a:pt x="1193" y="2918"/>
                </a:lnTo>
                <a:lnTo>
                  <a:pt x="1175" y="2898"/>
                </a:lnTo>
                <a:lnTo>
                  <a:pt x="1154" y="2879"/>
                </a:lnTo>
                <a:lnTo>
                  <a:pt x="1133" y="2862"/>
                </a:lnTo>
                <a:lnTo>
                  <a:pt x="1110" y="2849"/>
                </a:lnTo>
                <a:lnTo>
                  <a:pt x="1097" y="2842"/>
                </a:lnTo>
                <a:lnTo>
                  <a:pt x="1085" y="2836"/>
                </a:lnTo>
                <a:lnTo>
                  <a:pt x="1072" y="2831"/>
                </a:lnTo>
                <a:lnTo>
                  <a:pt x="1058" y="2826"/>
                </a:lnTo>
                <a:lnTo>
                  <a:pt x="1045" y="2823"/>
                </a:lnTo>
                <a:lnTo>
                  <a:pt x="1032" y="2820"/>
                </a:lnTo>
                <a:lnTo>
                  <a:pt x="1017" y="2817"/>
                </a:lnTo>
                <a:lnTo>
                  <a:pt x="1003" y="2815"/>
                </a:lnTo>
                <a:lnTo>
                  <a:pt x="988" y="2814"/>
                </a:lnTo>
                <a:lnTo>
                  <a:pt x="974" y="2814"/>
                </a:lnTo>
                <a:lnTo>
                  <a:pt x="959" y="2814"/>
                </a:lnTo>
                <a:lnTo>
                  <a:pt x="945" y="2815"/>
                </a:lnTo>
                <a:lnTo>
                  <a:pt x="930" y="2817"/>
                </a:lnTo>
                <a:lnTo>
                  <a:pt x="917" y="2820"/>
                </a:lnTo>
                <a:lnTo>
                  <a:pt x="902" y="2823"/>
                </a:lnTo>
                <a:lnTo>
                  <a:pt x="889" y="2826"/>
                </a:lnTo>
                <a:lnTo>
                  <a:pt x="877" y="2831"/>
                </a:lnTo>
                <a:lnTo>
                  <a:pt x="863" y="2836"/>
                </a:lnTo>
                <a:lnTo>
                  <a:pt x="851" y="2842"/>
                </a:lnTo>
                <a:lnTo>
                  <a:pt x="839" y="2849"/>
                </a:lnTo>
                <a:lnTo>
                  <a:pt x="815" y="2862"/>
                </a:lnTo>
                <a:lnTo>
                  <a:pt x="793" y="2879"/>
                </a:lnTo>
                <a:lnTo>
                  <a:pt x="773" y="2898"/>
                </a:lnTo>
                <a:lnTo>
                  <a:pt x="754" y="2918"/>
                </a:lnTo>
                <a:lnTo>
                  <a:pt x="738" y="2939"/>
                </a:lnTo>
                <a:lnTo>
                  <a:pt x="724" y="2962"/>
                </a:lnTo>
                <a:lnTo>
                  <a:pt x="717" y="2975"/>
                </a:lnTo>
                <a:lnTo>
                  <a:pt x="712" y="2988"/>
                </a:lnTo>
                <a:lnTo>
                  <a:pt x="707" y="3000"/>
                </a:lnTo>
                <a:lnTo>
                  <a:pt x="703" y="3014"/>
                </a:lnTo>
                <a:lnTo>
                  <a:pt x="698" y="3027"/>
                </a:lnTo>
                <a:lnTo>
                  <a:pt x="695" y="3041"/>
                </a:lnTo>
                <a:lnTo>
                  <a:pt x="693" y="3055"/>
                </a:lnTo>
                <a:lnTo>
                  <a:pt x="691" y="3069"/>
                </a:lnTo>
                <a:lnTo>
                  <a:pt x="689" y="3084"/>
                </a:lnTo>
                <a:lnTo>
                  <a:pt x="689" y="3098"/>
                </a:lnTo>
                <a:lnTo>
                  <a:pt x="691" y="3123"/>
                </a:lnTo>
                <a:lnTo>
                  <a:pt x="682" y="3124"/>
                </a:lnTo>
                <a:lnTo>
                  <a:pt x="684" y="3153"/>
                </a:lnTo>
                <a:lnTo>
                  <a:pt x="687" y="3181"/>
                </a:lnTo>
                <a:lnTo>
                  <a:pt x="692" y="3209"/>
                </a:lnTo>
                <a:lnTo>
                  <a:pt x="698" y="3235"/>
                </a:lnTo>
                <a:lnTo>
                  <a:pt x="706" y="3261"/>
                </a:lnTo>
                <a:lnTo>
                  <a:pt x="715" y="3287"/>
                </a:lnTo>
                <a:lnTo>
                  <a:pt x="726" y="3311"/>
                </a:lnTo>
                <a:lnTo>
                  <a:pt x="738" y="3335"/>
                </a:lnTo>
                <a:lnTo>
                  <a:pt x="753" y="3357"/>
                </a:lnTo>
                <a:lnTo>
                  <a:pt x="769" y="3379"/>
                </a:lnTo>
                <a:lnTo>
                  <a:pt x="785" y="3399"/>
                </a:lnTo>
                <a:lnTo>
                  <a:pt x="804" y="3419"/>
                </a:lnTo>
                <a:lnTo>
                  <a:pt x="823" y="3437"/>
                </a:lnTo>
                <a:lnTo>
                  <a:pt x="845" y="3454"/>
                </a:lnTo>
                <a:lnTo>
                  <a:pt x="868" y="3468"/>
                </a:lnTo>
                <a:lnTo>
                  <a:pt x="892" y="3483"/>
                </a:lnTo>
                <a:lnTo>
                  <a:pt x="918" y="3495"/>
                </a:lnTo>
                <a:lnTo>
                  <a:pt x="938" y="3503"/>
                </a:lnTo>
                <a:lnTo>
                  <a:pt x="959" y="3510"/>
                </a:lnTo>
                <a:lnTo>
                  <a:pt x="980" y="3515"/>
                </a:lnTo>
                <a:lnTo>
                  <a:pt x="1002" y="3520"/>
                </a:lnTo>
                <a:lnTo>
                  <a:pt x="1023" y="3523"/>
                </a:lnTo>
                <a:lnTo>
                  <a:pt x="1044" y="3525"/>
                </a:lnTo>
                <a:lnTo>
                  <a:pt x="1066" y="3525"/>
                </a:lnTo>
                <a:lnTo>
                  <a:pt x="1087" y="3525"/>
                </a:lnTo>
                <a:lnTo>
                  <a:pt x="1111" y="3523"/>
                </a:lnTo>
                <a:lnTo>
                  <a:pt x="1132" y="3520"/>
                </a:lnTo>
                <a:lnTo>
                  <a:pt x="1154" y="3515"/>
                </a:lnTo>
                <a:lnTo>
                  <a:pt x="1175" y="3510"/>
                </a:lnTo>
                <a:lnTo>
                  <a:pt x="1197" y="3503"/>
                </a:lnTo>
                <a:lnTo>
                  <a:pt x="1218" y="3494"/>
                </a:lnTo>
                <a:lnTo>
                  <a:pt x="1238" y="3485"/>
                </a:lnTo>
                <a:lnTo>
                  <a:pt x="1258" y="3474"/>
                </a:lnTo>
                <a:lnTo>
                  <a:pt x="1272" y="3465"/>
                </a:lnTo>
                <a:lnTo>
                  <a:pt x="1286" y="3456"/>
                </a:lnTo>
                <a:lnTo>
                  <a:pt x="1300" y="3446"/>
                </a:lnTo>
                <a:lnTo>
                  <a:pt x="1313" y="3435"/>
                </a:lnTo>
                <a:lnTo>
                  <a:pt x="1325" y="3425"/>
                </a:lnTo>
                <a:lnTo>
                  <a:pt x="1337" y="3414"/>
                </a:lnTo>
                <a:lnTo>
                  <a:pt x="1359" y="3389"/>
                </a:lnTo>
                <a:lnTo>
                  <a:pt x="1378" y="3365"/>
                </a:lnTo>
                <a:lnTo>
                  <a:pt x="1396" y="3338"/>
                </a:lnTo>
                <a:lnTo>
                  <a:pt x="1412" y="3310"/>
                </a:lnTo>
                <a:lnTo>
                  <a:pt x="1426" y="3281"/>
                </a:lnTo>
                <a:lnTo>
                  <a:pt x="1439" y="3251"/>
                </a:lnTo>
                <a:lnTo>
                  <a:pt x="1449" y="3221"/>
                </a:lnTo>
                <a:lnTo>
                  <a:pt x="1456" y="3189"/>
                </a:lnTo>
                <a:lnTo>
                  <a:pt x="1463" y="3157"/>
                </a:lnTo>
                <a:lnTo>
                  <a:pt x="1469" y="3125"/>
                </a:lnTo>
                <a:lnTo>
                  <a:pt x="1472" y="3092"/>
                </a:lnTo>
                <a:lnTo>
                  <a:pt x="1474" y="3059"/>
                </a:lnTo>
                <a:lnTo>
                  <a:pt x="1474" y="3026"/>
                </a:lnTo>
                <a:lnTo>
                  <a:pt x="1473" y="2680"/>
                </a:lnTo>
                <a:lnTo>
                  <a:pt x="1505" y="2674"/>
                </a:lnTo>
                <a:lnTo>
                  <a:pt x="1539" y="2667"/>
                </a:lnTo>
                <a:lnTo>
                  <a:pt x="1571" y="2658"/>
                </a:lnTo>
                <a:lnTo>
                  <a:pt x="1604" y="2648"/>
                </a:lnTo>
                <a:lnTo>
                  <a:pt x="1635" y="2636"/>
                </a:lnTo>
                <a:lnTo>
                  <a:pt x="1665" y="2622"/>
                </a:lnTo>
                <a:lnTo>
                  <a:pt x="1695" y="2607"/>
                </a:lnTo>
                <a:lnTo>
                  <a:pt x="1724" y="2590"/>
                </a:lnTo>
                <a:lnTo>
                  <a:pt x="1743" y="2578"/>
                </a:lnTo>
                <a:lnTo>
                  <a:pt x="1761" y="2566"/>
                </a:lnTo>
                <a:lnTo>
                  <a:pt x="1779" y="2552"/>
                </a:lnTo>
                <a:lnTo>
                  <a:pt x="1794" y="2538"/>
                </a:lnTo>
                <a:lnTo>
                  <a:pt x="1811" y="2523"/>
                </a:lnTo>
                <a:lnTo>
                  <a:pt x="1825" y="2508"/>
                </a:lnTo>
                <a:lnTo>
                  <a:pt x="1841" y="2492"/>
                </a:lnTo>
                <a:lnTo>
                  <a:pt x="1854" y="2476"/>
                </a:lnTo>
                <a:lnTo>
                  <a:pt x="1868" y="2459"/>
                </a:lnTo>
                <a:lnTo>
                  <a:pt x="1880" y="2442"/>
                </a:lnTo>
                <a:lnTo>
                  <a:pt x="1891" y="2423"/>
                </a:lnTo>
                <a:lnTo>
                  <a:pt x="1902" y="2405"/>
                </a:lnTo>
                <a:lnTo>
                  <a:pt x="1912" y="2385"/>
                </a:lnTo>
                <a:lnTo>
                  <a:pt x="1922" y="2366"/>
                </a:lnTo>
                <a:lnTo>
                  <a:pt x="1930" y="2345"/>
                </a:lnTo>
                <a:lnTo>
                  <a:pt x="1938" y="2325"/>
                </a:lnTo>
                <a:lnTo>
                  <a:pt x="1949" y="2291"/>
                </a:lnTo>
                <a:lnTo>
                  <a:pt x="1957" y="2258"/>
                </a:lnTo>
                <a:lnTo>
                  <a:pt x="1964" y="2223"/>
                </a:lnTo>
                <a:lnTo>
                  <a:pt x="1968" y="2189"/>
                </a:lnTo>
                <a:lnTo>
                  <a:pt x="1970" y="2154"/>
                </a:lnTo>
                <a:lnTo>
                  <a:pt x="1971" y="2120"/>
                </a:lnTo>
                <a:lnTo>
                  <a:pt x="1971" y="2085"/>
                </a:lnTo>
                <a:lnTo>
                  <a:pt x="1969" y="2051"/>
                </a:lnTo>
                <a:lnTo>
                  <a:pt x="1967" y="2027"/>
                </a:lnTo>
                <a:lnTo>
                  <a:pt x="1964" y="2004"/>
                </a:lnTo>
                <a:lnTo>
                  <a:pt x="1959" y="1981"/>
                </a:lnTo>
                <a:lnTo>
                  <a:pt x="1954" y="1959"/>
                </a:lnTo>
                <a:lnTo>
                  <a:pt x="1947" y="1936"/>
                </a:lnTo>
                <a:lnTo>
                  <a:pt x="1939" y="1915"/>
                </a:lnTo>
                <a:lnTo>
                  <a:pt x="1930" y="1892"/>
                </a:lnTo>
                <a:lnTo>
                  <a:pt x="1921" y="1871"/>
                </a:lnTo>
                <a:lnTo>
                  <a:pt x="1910" y="1850"/>
                </a:lnTo>
                <a:lnTo>
                  <a:pt x="1899" y="1830"/>
                </a:lnTo>
                <a:lnTo>
                  <a:pt x="1887" y="1810"/>
                </a:lnTo>
                <a:lnTo>
                  <a:pt x="1873" y="1791"/>
                </a:lnTo>
                <a:lnTo>
                  <a:pt x="1859" y="1772"/>
                </a:lnTo>
                <a:lnTo>
                  <a:pt x="1844" y="1754"/>
                </a:lnTo>
                <a:lnTo>
                  <a:pt x="1829" y="1737"/>
                </a:lnTo>
                <a:lnTo>
                  <a:pt x="1812" y="1721"/>
                </a:lnTo>
                <a:lnTo>
                  <a:pt x="1793" y="1704"/>
                </a:lnTo>
                <a:lnTo>
                  <a:pt x="1774" y="1688"/>
                </a:lnTo>
                <a:lnTo>
                  <a:pt x="1755" y="1674"/>
                </a:lnTo>
                <a:lnTo>
                  <a:pt x="1734" y="1661"/>
                </a:lnTo>
                <a:lnTo>
                  <a:pt x="1714" y="1647"/>
                </a:lnTo>
                <a:lnTo>
                  <a:pt x="1692" y="1636"/>
                </a:lnTo>
                <a:lnTo>
                  <a:pt x="1669" y="1626"/>
                </a:lnTo>
                <a:lnTo>
                  <a:pt x="1647" y="1617"/>
                </a:lnTo>
                <a:lnTo>
                  <a:pt x="1625" y="1609"/>
                </a:lnTo>
                <a:lnTo>
                  <a:pt x="1604" y="1603"/>
                </a:lnTo>
                <a:lnTo>
                  <a:pt x="1581" y="1597"/>
                </a:lnTo>
                <a:lnTo>
                  <a:pt x="1559" y="1593"/>
                </a:lnTo>
                <a:lnTo>
                  <a:pt x="1536" y="1590"/>
                </a:lnTo>
                <a:lnTo>
                  <a:pt x="1513" y="1588"/>
                </a:lnTo>
                <a:lnTo>
                  <a:pt x="1490" y="1587"/>
                </a:lnTo>
                <a:lnTo>
                  <a:pt x="1468" y="1587"/>
                </a:lnTo>
                <a:lnTo>
                  <a:pt x="1465" y="1158"/>
                </a:lnTo>
                <a:lnTo>
                  <a:pt x="1498" y="1123"/>
                </a:lnTo>
                <a:lnTo>
                  <a:pt x="1530" y="1089"/>
                </a:lnTo>
                <a:lnTo>
                  <a:pt x="1562" y="1053"/>
                </a:lnTo>
                <a:lnTo>
                  <a:pt x="1592" y="1016"/>
                </a:lnTo>
                <a:lnTo>
                  <a:pt x="1622" y="978"/>
                </a:lnTo>
                <a:lnTo>
                  <a:pt x="1651" y="941"/>
                </a:lnTo>
                <a:lnTo>
                  <a:pt x="1679" y="901"/>
                </a:lnTo>
                <a:lnTo>
                  <a:pt x="1705" y="862"/>
                </a:lnTo>
                <a:lnTo>
                  <a:pt x="1728" y="821"/>
                </a:lnTo>
                <a:lnTo>
                  <a:pt x="1751" y="780"/>
                </a:lnTo>
                <a:lnTo>
                  <a:pt x="1771" y="738"/>
                </a:lnTo>
                <a:lnTo>
                  <a:pt x="1780" y="715"/>
                </a:lnTo>
                <a:lnTo>
                  <a:pt x="1789" y="693"/>
                </a:lnTo>
                <a:lnTo>
                  <a:pt x="1796" y="672"/>
                </a:lnTo>
                <a:lnTo>
                  <a:pt x="1803" y="648"/>
                </a:lnTo>
                <a:lnTo>
                  <a:pt x="1810" y="626"/>
                </a:lnTo>
                <a:lnTo>
                  <a:pt x="1815" y="603"/>
                </a:lnTo>
                <a:lnTo>
                  <a:pt x="1821" y="579"/>
                </a:lnTo>
                <a:lnTo>
                  <a:pt x="1825" y="556"/>
                </a:lnTo>
                <a:lnTo>
                  <a:pt x="1829" y="533"/>
                </a:lnTo>
                <a:lnTo>
                  <a:pt x="1831" y="508"/>
                </a:lnTo>
                <a:lnTo>
                  <a:pt x="1834" y="463"/>
                </a:lnTo>
                <a:lnTo>
                  <a:pt x="1835" y="418"/>
                </a:lnTo>
                <a:lnTo>
                  <a:pt x="1834" y="372"/>
                </a:lnTo>
                <a:lnTo>
                  <a:pt x="1833" y="349"/>
                </a:lnTo>
                <a:lnTo>
                  <a:pt x="1831" y="325"/>
                </a:lnTo>
                <a:lnTo>
                  <a:pt x="1829" y="302"/>
                </a:lnTo>
                <a:lnTo>
                  <a:pt x="1824" y="280"/>
                </a:lnTo>
                <a:lnTo>
                  <a:pt x="1820" y="257"/>
                </a:lnTo>
                <a:lnTo>
                  <a:pt x="1815" y="235"/>
                </a:lnTo>
                <a:lnTo>
                  <a:pt x="1809" y="213"/>
                </a:lnTo>
                <a:lnTo>
                  <a:pt x="1802" y="192"/>
                </a:lnTo>
                <a:lnTo>
                  <a:pt x="1793" y="170"/>
                </a:lnTo>
                <a:lnTo>
                  <a:pt x="1784" y="149"/>
                </a:lnTo>
                <a:lnTo>
                  <a:pt x="1770" y="122"/>
                </a:lnTo>
                <a:lnTo>
                  <a:pt x="1762" y="109"/>
                </a:lnTo>
                <a:lnTo>
                  <a:pt x="1753" y="97"/>
                </a:lnTo>
                <a:lnTo>
                  <a:pt x="1743" y="85"/>
                </a:lnTo>
                <a:lnTo>
                  <a:pt x="1733" y="73"/>
                </a:lnTo>
                <a:lnTo>
                  <a:pt x="1723" y="62"/>
                </a:lnTo>
                <a:lnTo>
                  <a:pt x="1712" y="51"/>
                </a:lnTo>
                <a:lnTo>
                  <a:pt x="1700" y="42"/>
                </a:lnTo>
                <a:lnTo>
                  <a:pt x="1688" y="33"/>
                </a:lnTo>
                <a:lnTo>
                  <a:pt x="1675" y="25"/>
                </a:lnTo>
                <a:lnTo>
                  <a:pt x="1661" y="18"/>
                </a:lnTo>
                <a:lnTo>
                  <a:pt x="1648" y="12"/>
                </a:lnTo>
                <a:lnTo>
                  <a:pt x="1634" y="7"/>
                </a:lnTo>
                <a:lnTo>
                  <a:pt x="1618" y="3"/>
                </a:lnTo>
                <a:lnTo>
                  <a:pt x="1602" y="1"/>
                </a:lnTo>
                <a:lnTo>
                  <a:pt x="1587" y="0"/>
                </a:lnTo>
                <a:lnTo>
                  <a:pt x="1571" y="0"/>
                </a:lnTo>
                <a:lnTo>
                  <a:pt x="1556" y="1"/>
                </a:lnTo>
                <a:lnTo>
                  <a:pt x="1541" y="3"/>
                </a:lnTo>
                <a:lnTo>
                  <a:pt x="1527" y="7"/>
                </a:lnTo>
                <a:lnTo>
                  <a:pt x="1512" y="11"/>
                </a:lnTo>
                <a:lnTo>
                  <a:pt x="1499" y="17"/>
                </a:lnTo>
                <a:lnTo>
                  <a:pt x="1485" y="22"/>
                </a:lnTo>
                <a:lnTo>
                  <a:pt x="1473" y="30"/>
                </a:lnTo>
                <a:lnTo>
                  <a:pt x="1461" y="38"/>
                </a:lnTo>
                <a:lnTo>
                  <a:pt x="1449" y="47"/>
                </a:lnTo>
                <a:lnTo>
                  <a:pt x="1437" y="57"/>
                </a:lnTo>
                <a:lnTo>
                  <a:pt x="1426" y="67"/>
                </a:lnTo>
                <a:lnTo>
                  <a:pt x="1415" y="78"/>
                </a:lnTo>
                <a:lnTo>
                  <a:pt x="1395" y="101"/>
                </a:lnTo>
                <a:lnTo>
                  <a:pt x="1376" y="126"/>
                </a:lnTo>
                <a:lnTo>
                  <a:pt x="1358" y="153"/>
                </a:lnTo>
                <a:lnTo>
                  <a:pt x="1343" y="180"/>
                </a:lnTo>
                <a:lnTo>
                  <a:pt x="1328" y="208"/>
                </a:lnTo>
                <a:lnTo>
                  <a:pt x="1316" y="237"/>
                </a:lnTo>
                <a:lnTo>
                  <a:pt x="1305" y="265"/>
                </a:lnTo>
                <a:lnTo>
                  <a:pt x="1296" y="293"/>
                </a:lnTo>
                <a:lnTo>
                  <a:pt x="1287" y="320"/>
                </a:lnTo>
                <a:lnTo>
                  <a:pt x="1278" y="355"/>
                </a:lnTo>
                <a:lnTo>
                  <a:pt x="1271" y="391"/>
                </a:lnTo>
                <a:lnTo>
                  <a:pt x="1267" y="428"/>
                </a:lnTo>
                <a:lnTo>
                  <a:pt x="1264" y="465"/>
                </a:lnTo>
                <a:lnTo>
                  <a:pt x="1261" y="501"/>
                </a:lnTo>
                <a:lnTo>
                  <a:pt x="1260" y="539"/>
                </a:lnTo>
                <a:lnTo>
                  <a:pt x="1260" y="613"/>
                </a:lnTo>
                <a:lnTo>
                  <a:pt x="1261" y="723"/>
                </a:lnTo>
                <a:lnTo>
                  <a:pt x="1264" y="1075"/>
                </a:lnTo>
                <a:lnTo>
                  <a:pt x="1200" y="1137"/>
                </a:lnTo>
                <a:lnTo>
                  <a:pt x="1138" y="1198"/>
                </a:lnTo>
                <a:lnTo>
                  <a:pt x="1024" y="1308"/>
                </a:lnTo>
                <a:lnTo>
                  <a:pt x="967" y="1364"/>
                </a:lnTo>
                <a:lnTo>
                  <a:pt x="912" y="1422"/>
                </a:lnTo>
                <a:lnTo>
                  <a:pt x="859" y="1481"/>
                </a:lnTo>
                <a:lnTo>
                  <a:pt x="833" y="1511"/>
                </a:lnTo>
                <a:lnTo>
                  <a:pt x="808" y="1541"/>
                </a:lnTo>
                <a:lnTo>
                  <a:pt x="783" y="1572"/>
                </a:lnTo>
                <a:lnTo>
                  <a:pt x="759" y="1604"/>
                </a:lnTo>
                <a:lnTo>
                  <a:pt x="735" y="1636"/>
                </a:lnTo>
                <a:lnTo>
                  <a:pt x="713" y="1668"/>
                </a:lnTo>
                <a:lnTo>
                  <a:pt x="701" y="1687"/>
                </a:lnTo>
                <a:lnTo>
                  <a:pt x="689" y="1706"/>
                </a:lnTo>
                <a:lnTo>
                  <a:pt x="678" y="1726"/>
                </a:lnTo>
                <a:lnTo>
                  <a:pt x="667" y="1746"/>
                </a:lnTo>
                <a:lnTo>
                  <a:pt x="657" y="1767"/>
                </a:lnTo>
                <a:lnTo>
                  <a:pt x="648" y="1788"/>
                </a:lnTo>
                <a:lnTo>
                  <a:pt x="639" y="1809"/>
                </a:lnTo>
                <a:lnTo>
                  <a:pt x="631" y="1830"/>
                </a:lnTo>
                <a:lnTo>
                  <a:pt x="624" y="1856"/>
                </a:lnTo>
                <a:lnTo>
                  <a:pt x="616" y="1880"/>
                </a:lnTo>
                <a:lnTo>
                  <a:pt x="610" y="1906"/>
                </a:lnTo>
                <a:lnTo>
                  <a:pt x="605" y="1931"/>
                </a:lnTo>
                <a:lnTo>
                  <a:pt x="601" y="1957"/>
                </a:lnTo>
                <a:lnTo>
                  <a:pt x="598" y="1983"/>
                </a:lnTo>
                <a:lnTo>
                  <a:pt x="596" y="2009"/>
                </a:lnTo>
                <a:lnTo>
                  <a:pt x="595" y="2035"/>
                </a:lnTo>
                <a:lnTo>
                  <a:pt x="596" y="2061"/>
                </a:lnTo>
                <a:lnTo>
                  <a:pt x="597" y="2086"/>
                </a:lnTo>
                <a:lnTo>
                  <a:pt x="599" y="2112"/>
                </a:lnTo>
                <a:lnTo>
                  <a:pt x="602" y="2138"/>
                </a:lnTo>
                <a:lnTo>
                  <a:pt x="608" y="2163"/>
                </a:lnTo>
                <a:lnTo>
                  <a:pt x="614" y="2189"/>
                </a:lnTo>
                <a:lnTo>
                  <a:pt x="620" y="2214"/>
                </a:lnTo>
                <a:lnTo>
                  <a:pt x="629" y="2239"/>
                </a:lnTo>
                <a:lnTo>
                  <a:pt x="638" y="2263"/>
                </a:lnTo>
                <a:lnTo>
                  <a:pt x="648" y="2288"/>
                </a:lnTo>
                <a:lnTo>
                  <a:pt x="659" y="2311"/>
                </a:lnTo>
                <a:lnTo>
                  <a:pt x="672" y="2334"/>
                </a:lnTo>
                <a:lnTo>
                  <a:pt x="685" y="2356"/>
                </a:lnTo>
                <a:lnTo>
                  <a:pt x="698" y="2377"/>
                </a:lnTo>
                <a:lnTo>
                  <a:pt x="713" y="2398"/>
                </a:lnTo>
                <a:lnTo>
                  <a:pt x="728" y="2420"/>
                </a:lnTo>
                <a:lnTo>
                  <a:pt x="745" y="2438"/>
                </a:lnTo>
                <a:lnTo>
                  <a:pt x="762" y="2457"/>
                </a:lnTo>
                <a:lnTo>
                  <a:pt x="780" y="2476"/>
                </a:lnTo>
                <a:lnTo>
                  <a:pt x="799" y="2494"/>
                </a:lnTo>
                <a:lnTo>
                  <a:pt x="819" y="2511"/>
                </a:lnTo>
                <a:lnTo>
                  <a:pt x="839" y="2528"/>
                </a:lnTo>
                <a:lnTo>
                  <a:pt x="859" y="2543"/>
                </a:lnTo>
                <a:lnTo>
                  <a:pt x="880" y="2558"/>
                </a:lnTo>
                <a:lnTo>
                  <a:pt x="900" y="2570"/>
                </a:lnTo>
                <a:lnTo>
                  <a:pt x="920" y="2582"/>
                </a:lnTo>
                <a:lnTo>
                  <a:pt x="940" y="2593"/>
                </a:lnTo>
                <a:lnTo>
                  <a:pt x="960" y="2603"/>
                </a:lnTo>
                <a:lnTo>
                  <a:pt x="981" y="2613"/>
                </a:lnTo>
                <a:lnTo>
                  <a:pt x="1003" y="2622"/>
                </a:lnTo>
                <a:lnTo>
                  <a:pt x="1024" y="2631"/>
                </a:lnTo>
                <a:lnTo>
                  <a:pt x="1045" y="2639"/>
                </a:lnTo>
                <a:lnTo>
                  <a:pt x="1073" y="2648"/>
                </a:lnTo>
                <a:lnTo>
                  <a:pt x="1101" y="2657"/>
                </a:lnTo>
                <a:lnTo>
                  <a:pt x="1129" y="2664"/>
                </a:lnTo>
                <a:lnTo>
                  <a:pt x="1156" y="2670"/>
                </a:lnTo>
                <a:lnTo>
                  <a:pt x="1185" y="2676"/>
                </a:lnTo>
                <a:lnTo>
                  <a:pt x="1214" y="2680"/>
                </a:lnTo>
                <a:lnTo>
                  <a:pt x="1242" y="2684"/>
                </a:lnTo>
                <a:lnTo>
                  <a:pt x="1271" y="2687"/>
                </a:lnTo>
                <a:lnTo>
                  <a:pt x="1274" y="3027"/>
                </a:lnTo>
                <a:lnTo>
                  <a:pt x="1272" y="3053"/>
                </a:lnTo>
                <a:lnTo>
                  <a:pt x="1271" y="3079"/>
                </a:lnTo>
                <a:lnTo>
                  <a:pt x="1268" y="3105"/>
                </a:lnTo>
                <a:lnTo>
                  <a:pt x="1264" y="3132"/>
                </a:lnTo>
                <a:lnTo>
                  <a:pt x="1257" y="3158"/>
                </a:lnTo>
                <a:lnTo>
                  <a:pt x="1248" y="3183"/>
                </a:lnTo>
                <a:lnTo>
                  <a:pt x="1238" y="3207"/>
                </a:lnTo>
                <a:lnTo>
                  <a:pt x="1232" y="3220"/>
                </a:lnTo>
                <a:lnTo>
                  <a:pt x="1226" y="3231"/>
                </a:lnTo>
                <a:close/>
                <a:moveTo>
                  <a:pt x="1266" y="1636"/>
                </a:moveTo>
                <a:lnTo>
                  <a:pt x="1266" y="1636"/>
                </a:lnTo>
                <a:lnTo>
                  <a:pt x="1236" y="1652"/>
                </a:lnTo>
                <a:lnTo>
                  <a:pt x="1206" y="1668"/>
                </a:lnTo>
                <a:lnTo>
                  <a:pt x="1177" y="1687"/>
                </a:lnTo>
                <a:lnTo>
                  <a:pt x="1149" y="1707"/>
                </a:lnTo>
                <a:lnTo>
                  <a:pt x="1121" y="1728"/>
                </a:lnTo>
                <a:lnTo>
                  <a:pt x="1095" y="1751"/>
                </a:lnTo>
                <a:lnTo>
                  <a:pt x="1070" y="1774"/>
                </a:lnTo>
                <a:lnTo>
                  <a:pt x="1046" y="1799"/>
                </a:lnTo>
                <a:lnTo>
                  <a:pt x="1026" y="1820"/>
                </a:lnTo>
                <a:lnTo>
                  <a:pt x="1172" y="1958"/>
                </a:lnTo>
                <a:lnTo>
                  <a:pt x="1192" y="1938"/>
                </a:lnTo>
                <a:lnTo>
                  <a:pt x="1210" y="1920"/>
                </a:lnTo>
                <a:lnTo>
                  <a:pt x="1228" y="1902"/>
                </a:lnTo>
                <a:lnTo>
                  <a:pt x="1248" y="1886"/>
                </a:lnTo>
                <a:lnTo>
                  <a:pt x="1268" y="1870"/>
                </a:lnTo>
                <a:lnTo>
                  <a:pt x="1270" y="2484"/>
                </a:lnTo>
                <a:lnTo>
                  <a:pt x="1230" y="2479"/>
                </a:lnTo>
                <a:lnTo>
                  <a:pt x="1190" y="2471"/>
                </a:lnTo>
                <a:lnTo>
                  <a:pt x="1151" y="2461"/>
                </a:lnTo>
                <a:lnTo>
                  <a:pt x="1112" y="2448"/>
                </a:lnTo>
                <a:lnTo>
                  <a:pt x="1081" y="2437"/>
                </a:lnTo>
                <a:lnTo>
                  <a:pt x="1049" y="2423"/>
                </a:lnTo>
                <a:lnTo>
                  <a:pt x="1020" y="2407"/>
                </a:lnTo>
                <a:lnTo>
                  <a:pt x="992" y="2389"/>
                </a:lnTo>
                <a:lnTo>
                  <a:pt x="964" y="2369"/>
                </a:lnTo>
                <a:lnTo>
                  <a:pt x="936" y="2346"/>
                </a:lnTo>
                <a:lnTo>
                  <a:pt x="924" y="2335"/>
                </a:lnTo>
                <a:lnTo>
                  <a:pt x="911" y="2321"/>
                </a:lnTo>
                <a:lnTo>
                  <a:pt x="899" y="2309"/>
                </a:lnTo>
                <a:lnTo>
                  <a:pt x="888" y="2296"/>
                </a:lnTo>
                <a:lnTo>
                  <a:pt x="877" y="2281"/>
                </a:lnTo>
                <a:lnTo>
                  <a:pt x="867" y="2268"/>
                </a:lnTo>
                <a:lnTo>
                  <a:pt x="858" y="2252"/>
                </a:lnTo>
                <a:lnTo>
                  <a:pt x="849" y="2238"/>
                </a:lnTo>
                <a:lnTo>
                  <a:pt x="840" y="2222"/>
                </a:lnTo>
                <a:lnTo>
                  <a:pt x="832" y="2207"/>
                </a:lnTo>
                <a:lnTo>
                  <a:pt x="825" y="2190"/>
                </a:lnTo>
                <a:lnTo>
                  <a:pt x="820" y="2173"/>
                </a:lnTo>
                <a:lnTo>
                  <a:pt x="814" y="2156"/>
                </a:lnTo>
                <a:lnTo>
                  <a:pt x="809" y="2139"/>
                </a:lnTo>
                <a:lnTo>
                  <a:pt x="805" y="2122"/>
                </a:lnTo>
                <a:lnTo>
                  <a:pt x="802" y="2104"/>
                </a:lnTo>
                <a:lnTo>
                  <a:pt x="800" y="2087"/>
                </a:lnTo>
                <a:lnTo>
                  <a:pt x="798" y="2070"/>
                </a:lnTo>
                <a:lnTo>
                  <a:pt x="796" y="2052"/>
                </a:lnTo>
                <a:lnTo>
                  <a:pt x="796" y="2035"/>
                </a:lnTo>
                <a:lnTo>
                  <a:pt x="798" y="2017"/>
                </a:lnTo>
                <a:lnTo>
                  <a:pt x="799" y="1999"/>
                </a:lnTo>
                <a:lnTo>
                  <a:pt x="801" y="1983"/>
                </a:lnTo>
                <a:lnTo>
                  <a:pt x="803" y="1965"/>
                </a:lnTo>
                <a:lnTo>
                  <a:pt x="808" y="1948"/>
                </a:lnTo>
                <a:lnTo>
                  <a:pt x="811" y="1930"/>
                </a:lnTo>
                <a:lnTo>
                  <a:pt x="816" y="1914"/>
                </a:lnTo>
                <a:lnTo>
                  <a:pt x="822" y="1897"/>
                </a:lnTo>
                <a:lnTo>
                  <a:pt x="834" y="1866"/>
                </a:lnTo>
                <a:lnTo>
                  <a:pt x="848" y="1837"/>
                </a:lnTo>
                <a:lnTo>
                  <a:pt x="863" y="1808"/>
                </a:lnTo>
                <a:lnTo>
                  <a:pt x="881" y="1780"/>
                </a:lnTo>
                <a:lnTo>
                  <a:pt x="901" y="1751"/>
                </a:lnTo>
                <a:lnTo>
                  <a:pt x="922" y="1722"/>
                </a:lnTo>
                <a:lnTo>
                  <a:pt x="944" y="1693"/>
                </a:lnTo>
                <a:lnTo>
                  <a:pt x="966" y="1665"/>
                </a:lnTo>
                <a:lnTo>
                  <a:pt x="989" y="1638"/>
                </a:lnTo>
                <a:lnTo>
                  <a:pt x="1013" y="1610"/>
                </a:lnTo>
                <a:lnTo>
                  <a:pt x="1062" y="1557"/>
                </a:lnTo>
                <a:lnTo>
                  <a:pt x="1112" y="1506"/>
                </a:lnTo>
                <a:lnTo>
                  <a:pt x="1162" y="1454"/>
                </a:lnTo>
                <a:lnTo>
                  <a:pt x="1265" y="1355"/>
                </a:lnTo>
                <a:lnTo>
                  <a:pt x="1266" y="1636"/>
                </a:lnTo>
                <a:close/>
                <a:moveTo>
                  <a:pt x="1469" y="1789"/>
                </a:moveTo>
                <a:lnTo>
                  <a:pt x="1472" y="2475"/>
                </a:lnTo>
                <a:lnTo>
                  <a:pt x="1491" y="2471"/>
                </a:lnTo>
                <a:lnTo>
                  <a:pt x="1510" y="2466"/>
                </a:lnTo>
                <a:lnTo>
                  <a:pt x="1529" y="2460"/>
                </a:lnTo>
                <a:lnTo>
                  <a:pt x="1548" y="2453"/>
                </a:lnTo>
                <a:lnTo>
                  <a:pt x="1566" y="2446"/>
                </a:lnTo>
                <a:lnTo>
                  <a:pt x="1583" y="2437"/>
                </a:lnTo>
                <a:lnTo>
                  <a:pt x="1601" y="2428"/>
                </a:lnTo>
                <a:lnTo>
                  <a:pt x="1618" y="2418"/>
                </a:lnTo>
                <a:lnTo>
                  <a:pt x="1640" y="2404"/>
                </a:lnTo>
                <a:lnTo>
                  <a:pt x="1660" y="2387"/>
                </a:lnTo>
                <a:lnTo>
                  <a:pt x="1679" y="2369"/>
                </a:lnTo>
                <a:lnTo>
                  <a:pt x="1697" y="2349"/>
                </a:lnTo>
                <a:lnTo>
                  <a:pt x="1713" y="2329"/>
                </a:lnTo>
                <a:lnTo>
                  <a:pt x="1726" y="2307"/>
                </a:lnTo>
                <a:lnTo>
                  <a:pt x="1738" y="2282"/>
                </a:lnTo>
                <a:lnTo>
                  <a:pt x="1748" y="2258"/>
                </a:lnTo>
                <a:lnTo>
                  <a:pt x="1755" y="2234"/>
                </a:lnTo>
                <a:lnTo>
                  <a:pt x="1761" y="2211"/>
                </a:lnTo>
                <a:lnTo>
                  <a:pt x="1765" y="2188"/>
                </a:lnTo>
                <a:lnTo>
                  <a:pt x="1768" y="2163"/>
                </a:lnTo>
                <a:lnTo>
                  <a:pt x="1770" y="2139"/>
                </a:lnTo>
                <a:lnTo>
                  <a:pt x="1770" y="2115"/>
                </a:lnTo>
                <a:lnTo>
                  <a:pt x="1770" y="2091"/>
                </a:lnTo>
                <a:lnTo>
                  <a:pt x="1768" y="2066"/>
                </a:lnTo>
                <a:lnTo>
                  <a:pt x="1764" y="2038"/>
                </a:lnTo>
                <a:lnTo>
                  <a:pt x="1758" y="2010"/>
                </a:lnTo>
                <a:lnTo>
                  <a:pt x="1750" y="1984"/>
                </a:lnTo>
                <a:lnTo>
                  <a:pt x="1738" y="1958"/>
                </a:lnTo>
                <a:lnTo>
                  <a:pt x="1725" y="1932"/>
                </a:lnTo>
                <a:lnTo>
                  <a:pt x="1709" y="1909"/>
                </a:lnTo>
                <a:lnTo>
                  <a:pt x="1693" y="1887"/>
                </a:lnTo>
                <a:lnTo>
                  <a:pt x="1673" y="1867"/>
                </a:lnTo>
                <a:lnTo>
                  <a:pt x="1663" y="1857"/>
                </a:lnTo>
                <a:lnTo>
                  <a:pt x="1651" y="1848"/>
                </a:lnTo>
                <a:lnTo>
                  <a:pt x="1639" y="1839"/>
                </a:lnTo>
                <a:lnTo>
                  <a:pt x="1628" y="1831"/>
                </a:lnTo>
                <a:lnTo>
                  <a:pt x="1616" y="1823"/>
                </a:lnTo>
                <a:lnTo>
                  <a:pt x="1602" y="1817"/>
                </a:lnTo>
                <a:lnTo>
                  <a:pt x="1590" y="1811"/>
                </a:lnTo>
                <a:lnTo>
                  <a:pt x="1577" y="1805"/>
                </a:lnTo>
                <a:lnTo>
                  <a:pt x="1563" y="1801"/>
                </a:lnTo>
                <a:lnTo>
                  <a:pt x="1550" y="1796"/>
                </a:lnTo>
                <a:lnTo>
                  <a:pt x="1537" y="1794"/>
                </a:lnTo>
                <a:lnTo>
                  <a:pt x="1523" y="1791"/>
                </a:lnTo>
                <a:lnTo>
                  <a:pt x="1510" y="1790"/>
                </a:lnTo>
                <a:lnTo>
                  <a:pt x="1495" y="1789"/>
                </a:lnTo>
                <a:lnTo>
                  <a:pt x="1482" y="1789"/>
                </a:lnTo>
                <a:lnTo>
                  <a:pt x="1469" y="1789"/>
                </a:lnTo>
                <a:close/>
                <a:moveTo>
                  <a:pt x="1464" y="851"/>
                </a:moveTo>
                <a:lnTo>
                  <a:pt x="1463" y="723"/>
                </a:lnTo>
                <a:lnTo>
                  <a:pt x="1462" y="611"/>
                </a:lnTo>
                <a:lnTo>
                  <a:pt x="1461" y="557"/>
                </a:lnTo>
                <a:lnTo>
                  <a:pt x="1462" y="504"/>
                </a:lnTo>
                <a:lnTo>
                  <a:pt x="1463" y="476"/>
                </a:lnTo>
                <a:lnTo>
                  <a:pt x="1465" y="449"/>
                </a:lnTo>
                <a:lnTo>
                  <a:pt x="1469" y="423"/>
                </a:lnTo>
                <a:lnTo>
                  <a:pt x="1474" y="398"/>
                </a:lnTo>
                <a:lnTo>
                  <a:pt x="1485" y="359"/>
                </a:lnTo>
                <a:lnTo>
                  <a:pt x="1494" y="329"/>
                </a:lnTo>
                <a:lnTo>
                  <a:pt x="1507" y="297"/>
                </a:lnTo>
                <a:lnTo>
                  <a:pt x="1513" y="282"/>
                </a:lnTo>
                <a:lnTo>
                  <a:pt x="1520" y="267"/>
                </a:lnTo>
                <a:lnTo>
                  <a:pt x="1527" y="254"/>
                </a:lnTo>
                <a:lnTo>
                  <a:pt x="1534" y="242"/>
                </a:lnTo>
                <a:lnTo>
                  <a:pt x="1542" y="232"/>
                </a:lnTo>
                <a:lnTo>
                  <a:pt x="1550" y="225"/>
                </a:lnTo>
                <a:lnTo>
                  <a:pt x="1553" y="223"/>
                </a:lnTo>
                <a:lnTo>
                  <a:pt x="1558" y="221"/>
                </a:lnTo>
                <a:lnTo>
                  <a:pt x="1562" y="219"/>
                </a:lnTo>
                <a:lnTo>
                  <a:pt x="1566" y="219"/>
                </a:lnTo>
                <a:lnTo>
                  <a:pt x="1570" y="221"/>
                </a:lnTo>
                <a:lnTo>
                  <a:pt x="1573" y="223"/>
                </a:lnTo>
                <a:lnTo>
                  <a:pt x="1581" y="228"/>
                </a:lnTo>
                <a:lnTo>
                  <a:pt x="1588" y="237"/>
                </a:lnTo>
                <a:lnTo>
                  <a:pt x="1595" y="248"/>
                </a:lnTo>
                <a:lnTo>
                  <a:pt x="1600" y="258"/>
                </a:lnTo>
                <a:lnTo>
                  <a:pt x="1605" y="270"/>
                </a:lnTo>
                <a:lnTo>
                  <a:pt x="1610" y="286"/>
                </a:lnTo>
                <a:lnTo>
                  <a:pt x="1617" y="310"/>
                </a:lnTo>
                <a:lnTo>
                  <a:pt x="1621" y="332"/>
                </a:lnTo>
                <a:lnTo>
                  <a:pt x="1626" y="356"/>
                </a:lnTo>
                <a:lnTo>
                  <a:pt x="1628" y="380"/>
                </a:lnTo>
                <a:lnTo>
                  <a:pt x="1629" y="404"/>
                </a:lnTo>
                <a:lnTo>
                  <a:pt x="1629" y="429"/>
                </a:lnTo>
                <a:lnTo>
                  <a:pt x="1628" y="452"/>
                </a:lnTo>
                <a:lnTo>
                  <a:pt x="1627" y="476"/>
                </a:lnTo>
                <a:lnTo>
                  <a:pt x="1624" y="502"/>
                </a:lnTo>
                <a:lnTo>
                  <a:pt x="1619" y="528"/>
                </a:lnTo>
                <a:lnTo>
                  <a:pt x="1615" y="554"/>
                </a:lnTo>
                <a:lnTo>
                  <a:pt x="1608" y="578"/>
                </a:lnTo>
                <a:lnTo>
                  <a:pt x="1600" y="603"/>
                </a:lnTo>
                <a:lnTo>
                  <a:pt x="1592" y="627"/>
                </a:lnTo>
                <a:lnTo>
                  <a:pt x="1582" y="652"/>
                </a:lnTo>
                <a:lnTo>
                  <a:pt x="1572" y="675"/>
                </a:lnTo>
                <a:lnTo>
                  <a:pt x="1561" y="699"/>
                </a:lnTo>
                <a:lnTo>
                  <a:pt x="1549" y="721"/>
                </a:lnTo>
                <a:lnTo>
                  <a:pt x="1537" y="744"/>
                </a:lnTo>
                <a:lnTo>
                  <a:pt x="1523" y="766"/>
                </a:lnTo>
                <a:lnTo>
                  <a:pt x="1509" y="788"/>
                </a:lnTo>
                <a:lnTo>
                  <a:pt x="1494" y="809"/>
                </a:lnTo>
                <a:lnTo>
                  <a:pt x="1464" y="851"/>
                </a:lnTo>
                <a:close/>
                <a:moveTo>
                  <a:pt x="154" y="3429"/>
                </a:moveTo>
                <a:lnTo>
                  <a:pt x="154" y="3429"/>
                </a:lnTo>
                <a:lnTo>
                  <a:pt x="147" y="3435"/>
                </a:lnTo>
                <a:lnTo>
                  <a:pt x="138" y="3439"/>
                </a:lnTo>
                <a:lnTo>
                  <a:pt x="130" y="3443"/>
                </a:lnTo>
                <a:lnTo>
                  <a:pt x="121" y="3446"/>
                </a:lnTo>
                <a:lnTo>
                  <a:pt x="112" y="3448"/>
                </a:lnTo>
                <a:lnTo>
                  <a:pt x="103" y="3449"/>
                </a:lnTo>
                <a:lnTo>
                  <a:pt x="93" y="3449"/>
                </a:lnTo>
                <a:lnTo>
                  <a:pt x="84" y="3448"/>
                </a:lnTo>
                <a:lnTo>
                  <a:pt x="75" y="3447"/>
                </a:lnTo>
                <a:lnTo>
                  <a:pt x="66" y="3445"/>
                </a:lnTo>
                <a:lnTo>
                  <a:pt x="58" y="3442"/>
                </a:lnTo>
                <a:lnTo>
                  <a:pt x="50" y="3438"/>
                </a:lnTo>
                <a:lnTo>
                  <a:pt x="42" y="3433"/>
                </a:lnTo>
                <a:lnTo>
                  <a:pt x="35" y="3427"/>
                </a:lnTo>
                <a:lnTo>
                  <a:pt x="27" y="3420"/>
                </a:lnTo>
                <a:lnTo>
                  <a:pt x="22" y="3414"/>
                </a:lnTo>
                <a:lnTo>
                  <a:pt x="16" y="3406"/>
                </a:lnTo>
                <a:lnTo>
                  <a:pt x="11" y="3397"/>
                </a:lnTo>
                <a:lnTo>
                  <a:pt x="7" y="3389"/>
                </a:lnTo>
                <a:lnTo>
                  <a:pt x="4" y="3380"/>
                </a:lnTo>
                <a:lnTo>
                  <a:pt x="2" y="3371"/>
                </a:lnTo>
                <a:lnTo>
                  <a:pt x="0" y="3361"/>
                </a:lnTo>
                <a:lnTo>
                  <a:pt x="0" y="3352"/>
                </a:lnTo>
                <a:lnTo>
                  <a:pt x="2" y="3343"/>
                </a:lnTo>
                <a:lnTo>
                  <a:pt x="3" y="3335"/>
                </a:lnTo>
                <a:lnTo>
                  <a:pt x="5" y="3326"/>
                </a:lnTo>
                <a:lnTo>
                  <a:pt x="8" y="3318"/>
                </a:lnTo>
                <a:lnTo>
                  <a:pt x="13" y="3309"/>
                </a:lnTo>
                <a:lnTo>
                  <a:pt x="17" y="3301"/>
                </a:lnTo>
                <a:lnTo>
                  <a:pt x="23" y="3293"/>
                </a:lnTo>
                <a:lnTo>
                  <a:pt x="29" y="3287"/>
                </a:lnTo>
                <a:lnTo>
                  <a:pt x="37" y="3280"/>
                </a:lnTo>
                <a:lnTo>
                  <a:pt x="76" y="3250"/>
                </a:lnTo>
                <a:lnTo>
                  <a:pt x="123" y="3215"/>
                </a:lnTo>
                <a:lnTo>
                  <a:pt x="187" y="3168"/>
                </a:lnTo>
                <a:lnTo>
                  <a:pt x="265" y="3114"/>
                </a:lnTo>
                <a:lnTo>
                  <a:pt x="357" y="3050"/>
                </a:lnTo>
                <a:lnTo>
                  <a:pt x="463" y="2981"/>
                </a:lnTo>
                <a:lnTo>
                  <a:pt x="520" y="2946"/>
                </a:lnTo>
                <a:lnTo>
                  <a:pt x="581" y="2908"/>
                </a:lnTo>
                <a:lnTo>
                  <a:pt x="572" y="2926"/>
                </a:lnTo>
                <a:lnTo>
                  <a:pt x="566" y="2943"/>
                </a:lnTo>
                <a:lnTo>
                  <a:pt x="559" y="2962"/>
                </a:lnTo>
                <a:lnTo>
                  <a:pt x="553" y="2981"/>
                </a:lnTo>
                <a:lnTo>
                  <a:pt x="519" y="2983"/>
                </a:lnTo>
                <a:lnTo>
                  <a:pt x="532" y="3162"/>
                </a:lnTo>
                <a:lnTo>
                  <a:pt x="450" y="3216"/>
                </a:lnTo>
                <a:lnTo>
                  <a:pt x="375" y="3267"/>
                </a:lnTo>
                <a:lnTo>
                  <a:pt x="312" y="3312"/>
                </a:lnTo>
                <a:lnTo>
                  <a:pt x="257" y="3351"/>
                </a:lnTo>
                <a:lnTo>
                  <a:pt x="181" y="3408"/>
                </a:lnTo>
                <a:lnTo>
                  <a:pt x="154" y="3429"/>
                </a:lnTo>
                <a:close/>
                <a:moveTo>
                  <a:pt x="140" y="1124"/>
                </a:moveTo>
                <a:lnTo>
                  <a:pt x="140" y="1124"/>
                </a:lnTo>
                <a:lnTo>
                  <a:pt x="131" y="1129"/>
                </a:lnTo>
                <a:lnTo>
                  <a:pt x="122" y="1131"/>
                </a:lnTo>
                <a:lnTo>
                  <a:pt x="113" y="1133"/>
                </a:lnTo>
                <a:lnTo>
                  <a:pt x="103" y="1134"/>
                </a:lnTo>
                <a:lnTo>
                  <a:pt x="94" y="1136"/>
                </a:lnTo>
                <a:lnTo>
                  <a:pt x="85" y="1134"/>
                </a:lnTo>
                <a:lnTo>
                  <a:pt x="76" y="1133"/>
                </a:lnTo>
                <a:lnTo>
                  <a:pt x="67" y="1131"/>
                </a:lnTo>
                <a:lnTo>
                  <a:pt x="58" y="1128"/>
                </a:lnTo>
                <a:lnTo>
                  <a:pt x="51" y="1124"/>
                </a:lnTo>
                <a:lnTo>
                  <a:pt x="43" y="1119"/>
                </a:lnTo>
                <a:lnTo>
                  <a:pt x="35" y="1113"/>
                </a:lnTo>
                <a:lnTo>
                  <a:pt x="28" y="1108"/>
                </a:lnTo>
                <a:lnTo>
                  <a:pt x="22" y="1101"/>
                </a:lnTo>
                <a:lnTo>
                  <a:pt x="16" y="1093"/>
                </a:lnTo>
                <a:lnTo>
                  <a:pt x="12" y="1084"/>
                </a:lnTo>
                <a:lnTo>
                  <a:pt x="7" y="1075"/>
                </a:lnTo>
                <a:lnTo>
                  <a:pt x="4" y="1066"/>
                </a:lnTo>
                <a:lnTo>
                  <a:pt x="2" y="1058"/>
                </a:lnTo>
                <a:lnTo>
                  <a:pt x="0" y="1049"/>
                </a:lnTo>
                <a:lnTo>
                  <a:pt x="0" y="1040"/>
                </a:lnTo>
                <a:lnTo>
                  <a:pt x="2" y="1030"/>
                </a:lnTo>
                <a:lnTo>
                  <a:pt x="3" y="1021"/>
                </a:lnTo>
                <a:lnTo>
                  <a:pt x="5" y="1012"/>
                </a:lnTo>
                <a:lnTo>
                  <a:pt x="8" y="1004"/>
                </a:lnTo>
                <a:lnTo>
                  <a:pt x="12" y="995"/>
                </a:lnTo>
                <a:lnTo>
                  <a:pt x="16" y="987"/>
                </a:lnTo>
                <a:lnTo>
                  <a:pt x="22" y="981"/>
                </a:lnTo>
                <a:lnTo>
                  <a:pt x="28" y="973"/>
                </a:lnTo>
                <a:lnTo>
                  <a:pt x="35" y="967"/>
                </a:lnTo>
                <a:lnTo>
                  <a:pt x="43" y="962"/>
                </a:lnTo>
                <a:lnTo>
                  <a:pt x="51" y="956"/>
                </a:lnTo>
                <a:lnTo>
                  <a:pt x="73" y="945"/>
                </a:lnTo>
                <a:lnTo>
                  <a:pt x="133" y="916"/>
                </a:lnTo>
                <a:lnTo>
                  <a:pt x="177" y="895"/>
                </a:lnTo>
                <a:lnTo>
                  <a:pt x="228" y="871"/>
                </a:lnTo>
                <a:lnTo>
                  <a:pt x="288" y="846"/>
                </a:lnTo>
                <a:lnTo>
                  <a:pt x="355" y="818"/>
                </a:lnTo>
                <a:lnTo>
                  <a:pt x="429" y="789"/>
                </a:lnTo>
                <a:lnTo>
                  <a:pt x="510" y="758"/>
                </a:lnTo>
                <a:lnTo>
                  <a:pt x="597" y="727"/>
                </a:lnTo>
                <a:lnTo>
                  <a:pt x="689" y="695"/>
                </a:lnTo>
                <a:lnTo>
                  <a:pt x="788" y="665"/>
                </a:lnTo>
                <a:lnTo>
                  <a:pt x="890" y="636"/>
                </a:lnTo>
                <a:lnTo>
                  <a:pt x="942" y="622"/>
                </a:lnTo>
                <a:lnTo>
                  <a:pt x="997" y="608"/>
                </a:lnTo>
                <a:lnTo>
                  <a:pt x="1052" y="595"/>
                </a:lnTo>
                <a:lnTo>
                  <a:pt x="1107" y="582"/>
                </a:lnTo>
                <a:lnTo>
                  <a:pt x="1109" y="614"/>
                </a:lnTo>
                <a:lnTo>
                  <a:pt x="1110" y="724"/>
                </a:lnTo>
                <a:lnTo>
                  <a:pt x="1110" y="774"/>
                </a:lnTo>
                <a:lnTo>
                  <a:pt x="1058" y="787"/>
                </a:lnTo>
                <a:lnTo>
                  <a:pt x="1007" y="799"/>
                </a:lnTo>
                <a:lnTo>
                  <a:pt x="909" y="826"/>
                </a:lnTo>
                <a:lnTo>
                  <a:pt x="815" y="854"/>
                </a:lnTo>
                <a:lnTo>
                  <a:pt x="725" y="883"/>
                </a:lnTo>
                <a:lnTo>
                  <a:pt x="640" y="912"/>
                </a:lnTo>
                <a:lnTo>
                  <a:pt x="560" y="941"/>
                </a:lnTo>
                <a:lnTo>
                  <a:pt x="487" y="969"/>
                </a:lnTo>
                <a:lnTo>
                  <a:pt x="419" y="996"/>
                </a:lnTo>
                <a:lnTo>
                  <a:pt x="356" y="1023"/>
                </a:lnTo>
                <a:lnTo>
                  <a:pt x="301" y="1046"/>
                </a:lnTo>
                <a:lnTo>
                  <a:pt x="255" y="1069"/>
                </a:lnTo>
                <a:lnTo>
                  <a:pt x="215" y="1087"/>
                </a:lnTo>
                <a:lnTo>
                  <a:pt x="159" y="1114"/>
                </a:lnTo>
                <a:lnTo>
                  <a:pt x="140" y="1124"/>
                </a:lnTo>
                <a:close/>
              </a:path>
            </a:pathLst>
          </a:custGeom>
          <a:solidFill>
            <a:srgbClr val="FFFFFF"/>
          </a:solidFill>
          <a:ln>
            <a:noFill/>
          </a:ln>
        </p:spPr>
        <p:txBody>
          <a:bodyPr/>
          <a:lstStyle/>
          <a:p>
            <a:endParaRPr lang="zh-CN" altLang="en-US"/>
          </a:p>
        </p:txBody>
      </p:sp>
      <p:sp>
        <p:nvSpPr>
          <p:cNvPr id="41" name="KSO_Shape"/>
          <p:cNvSpPr/>
          <p:nvPr/>
        </p:nvSpPr>
        <p:spPr bwMode="auto">
          <a:xfrm>
            <a:off x="5510785" y="4607813"/>
            <a:ext cx="973107" cy="903368"/>
          </a:xfrm>
          <a:custGeom>
            <a:avLst/>
            <a:gdLst>
              <a:gd name="T0" fmla="*/ 0 w 99"/>
              <a:gd name="T1" fmla="*/ 2147483646 h 92"/>
              <a:gd name="T2" fmla="*/ 0 w 99"/>
              <a:gd name="T3" fmla="*/ 2147483646 h 92"/>
              <a:gd name="T4" fmla="*/ 2147483646 w 99"/>
              <a:gd name="T5" fmla="*/ 2147483646 h 92"/>
              <a:gd name="T6" fmla="*/ 2147483646 w 99"/>
              <a:gd name="T7" fmla="*/ 2147483646 h 92"/>
              <a:gd name="T8" fmla="*/ 2147483646 w 99"/>
              <a:gd name="T9" fmla="*/ 2147483646 h 92"/>
              <a:gd name="T10" fmla="*/ 2147483646 w 99"/>
              <a:gd name="T11" fmla="*/ 2147483646 h 92"/>
              <a:gd name="T12" fmla="*/ 2147483646 w 99"/>
              <a:gd name="T13" fmla="*/ 2147483646 h 92"/>
              <a:gd name="T14" fmla="*/ 2147483646 w 99"/>
              <a:gd name="T15" fmla="*/ 2147483646 h 92"/>
              <a:gd name="T16" fmla="*/ 2147483646 w 99"/>
              <a:gd name="T17" fmla="*/ 2147483646 h 92"/>
              <a:gd name="T18" fmla="*/ 2147483646 w 99"/>
              <a:gd name="T19" fmla="*/ 2147483646 h 92"/>
              <a:gd name="T20" fmla="*/ 2147483646 w 99"/>
              <a:gd name="T21" fmla="*/ 2147483646 h 92"/>
              <a:gd name="T22" fmla="*/ 0 w 99"/>
              <a:gd name="T23" fmla="*/ 2147483646 h 92"/>
              <a:gd name="T24" fmla="*/ 2147483646 w 99"/>
              <a:gd name="T25" fmla="*/ 2147483646 h 92"/>
              <a:gd name="T26" fmla="*/ 2147483646 w 99"/>
              <a:gd name="T27" fmla="*/ 2147483646 h 92"/>
              <a:gd name="T28" fmla="*/ 2147483646 w 99"/>
              <a:gd name="T29" fmla="*/ 2147483646 h 92"/>
              <a:gd name="T30" fmla="*/ 2147483646 w 99"/>
              <a:gd name="T31" fmla="*/ 2147483646 h 92"/>
              <a:gd name="T32" fmla="*/ 2147483646 w 99"/>
              <a:gd name="T33" fmla="*/ 2147483646 h 92"/>
              <a:gd name="T34" fmla="*/ 2147483646 w 99"/>
              <a:gd name="T35" fmla="*/ 2147483646 h 92"/>
              <a:gd name="T36" fmla="*/ 2147483646 w 99"/>
              <a:gd name="T37" fmla="*/ 2147483646 h 92"/>
              <a:gd name="T38" fmla="*/ 2147483646 w 99"/>
              <a:gd name="T39" fmla="*/ 2147483646 h 92"/>
              <a:gd name="T40" fmla="*/ 2147483646 w 99"/>
              <a:gd name="T41" fmla="*/ 2147483646 h 92"/>
              <a:gd name="T42" fmla="*/ 2147483646 w 99"/>
              <a:gd name="T43" fmla="*/ 2147483646 h 92"/>
              <a:gd name="T44" fmla="*/ 2147483646 w 99"/>
              <a:gd name="T45" fmla="*/ 2147483646 h 92"/>
              <a:gd name="T46" fmla="*/ 2147483646 w 99"/>
              <a:gd name="T47" fmla="*/ 2147483646 h 92"/>
              <a:gd name="T48" fmla="*/ 2147483646 w 99"/>
              <a:gd name="T49" fmla="*/ 2147483646 h 92"/>
              <a:gd name="T50" fmla="*/ 2147483646 w 99"/>
              <a:gd name="T51" fmla="*/ 2147483646 h 92"/>
              <a:gd name="T52" fmla="*/ 2147483646 w 99"/>
              <a:gd name="T53" fmla="*/ 2147483646 h 92"/>
              <a:gd name="T54" fmla="*/ 2147483646 w 99"/>
              <a:gd name="T55" fmla="*/ 2147483646 h 92"/>
              <a:gd name="T56" fmla="*/ 2147483646 w 99"/>
              <a:gd name="T57" fmla="*/ 2147483646 h 92"/>
              <a:gd name="T58" fmla="*/ 2147483646 w 99"/>
              <a:gd name="T59" fmla="*/ 2147483646 h 92"/>
              <a:gd name="T60" fmla="*/ 2147483646 w 99"/>
              <a:gd name="T61" fmla="*/ 2147483646 h 92"/>
              <a:gd name="T62" fmla="*/ 2147483646 w 99"/>
              <a:gd name="T63" fmla="*/ 2147483646 h 92"/>
              <a:gd name="T64" fmla="*/ 2147483646 w 99"/>
              <a:gd name="T65" fmla="*/ 2147483646 h 92"/>
              <a:gd name="T66" fmla="*/ 2147483646 w 99"/>
              <a:gd name="T67" fmla="*/ 2147483646 h 92"/>
              <a:gd name="T68" fmla="*/ 2147483646 w 99"/>
              <a:gd name="T69" fmla="*/ 2147483646 h 92"/>
              <a:gd name="T70" fmla="*/ 2147483646 w 99"/>
              <a:gd name="T71" fmla="*/ 2147483646 h 92"/>
              <a:gd name="T72" fmla="*/ 2147483646 w 99"/>
              <a:gd name="T73" fmla="*/ 2147483646 h 92"/>
              <a:gd name="T74" fmla="*/ 2147483646 w 99"/>
              <a:gd name="T75" fmla="*/ 2147483646 h 92"/>
              <a:gd name="T76" fmla="*/ 2147483646 w 99"/>
              <a:gd name="T77" fmla="*/ 2147483646 h 92"/>
              <a:gd name="T78" fmla="*/ 2147483646 w 99"/>
              <a:gd name="T79" fmla="*/ 2147483646 h 92"/>
              <a:gd name="T80" fmla="*/ 2147483646 w 99"/>
              <a:gd name="T81" fmla="*/ 2147483646 h 92"/>
              <a:gd name="T82" fmla="*/ 2147483646 w 99"/>
              <a:gd name="T83" fmla="*/ 2147483646 h 92"/>
              <a:gd name="T84" fmla="*/ 2147483646 w 99"/>
              <a:gd name="T85" fmla="*/ 2147483646 h 92"/>
              <a:gd name="T86" fmla="*/ 2147483646 w 99"/>
              <a:gd name="T87" fmla="*/ 2147483646 h 92"/>
              <a:gd name="T88" fmla="*/ 2147483646 w 99"/>
              <a:gd name="T89" fmla="*/ 2147483646 h 92"/>
              <a:gd name="T90" fmla="*/ 2147483646 w 99"/>
              <a:gd name="T91" fmla="*/ 2147483646 h 92"/>
              <a:gd name="T92" fmla="*/ 2147483646 w 99"/>
              <a:gd name="T93" fmla="*/ 2147483646 h 92"/>
              <a:gd name="T94" fmla="*/ 2147483646 w 99"/>
              <a:gd name="T95" fmla="*/ 2147483646 h 92"/>
              <a:gd name="T96" fmla="*/ 2147483646 w 99"/>
              <a:gd name="T97" fmla="*/ 2147483646 h 92"/>
              <a:gd name="T98" fmla="*/ 2147483646 w 99"/>
              <a:gd name="T99" fmla="*/ 2147483646 h 92"/>
              <a:gd name="T100" fmla="*/ 2147483646 w 99"/>
              <a:gd name="T101" fmla="*/ 2147483646 h 92"/>
              <a:gd name="T102" fmla="*/ 2147483646 w 99"/>
              <a:gd name="T103" fmla="*/ 2147483646 h 92"/>
              <a:gd name="T104" fmla="*/ 2147483646 w 99"/>
              <a:gd name="T105" fmla="*/ 2147483646 h 92"/>
              <a:gd name="T106" fmla="*/ 2147483646 w 99"/>
              <a:gd name="T107" fmla="*/ 2147483646 h 92"/>
              <a:gd name="T108" fmla="*/ 2147483646 w 99"/>
              <a:gd name="T109" fmla="*/ 2147483646 h 92"/>
              <a:gd name="T110" fmla="*/ 2147483646 w 99"/>
              <a:gd name="T111" fmla="*/ 2147483646 h 92"/>
              <a:gd name="T112" fmla="*/ 2147483646 w 99"/>
              <a:gd name="T113" fmla="*/ 2147483646 h 92"/>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99" h="92">
                <a:moveTo>
                  <a:pt x="0" y="89"/>
                </a:moveTo>
                <a:cubicBezTo>
                  <a:pt x="0" y="92"/>
                  <a:pt x="0" y="92"/>
                  <a:pt x="0" y="92"/>
                </a:cubicBezTo>
                <a:cubicBezTo>
                  <a:pt x="3" y="92"/>
                  <a:pt x="3" y="92"/>
                  <a:pt x="3" y="92"/>
                </a:cubicBezTo>
                <a:cubicBezTo>
                  <a:pt x="96" y="92"/>
                  <a:pt x="96" y="92"/>
                  <a:pt x="96" y="92"/>
                </a:cubicBezTo>
                <a:cubicBezTo>
                  <a:pt x="99" y="92"/>
                  <a:pt x="99" y="92"/>
                  <a:pt x="99" y="92"/>
                </a:cubicBezTo>
                <a:cubicBezTo>
                  <a:pt x="99" y="89"/>
                  <a:pt x="99" y="89"/>
                  <a:pt x="99" y="89"/>
                </a:cubicBezTo>
                <a:cubicBezTo>
                  <a:pt x="99" y="52"/>
                  <a:pt x="99" y="52"/>
                  <a:pt x="99" y="52"/>
                </a:cubicBezTo>
                <a:cubicBezTo>
                  <a:pt x="99" y="46"/>
                  <a:pt x="94" y="42"/>
                  <a:pt x="89" y="41"/>
                </a:cubicBezTo>
                <a:cubicBezTo>
                  <a:pt x="75" y="38"/>
                  <a:pt x="64" y="42"/>
                  <a:pt x="55" y="31"/>
                </a:cubicBezTo>
                <a:cubicBezTo>
                  <a:pt x="52" y="28"/>
                  <a:pt x="49" y="23"/>
                  <a:pt x="45" y="19"/>
                </a:cubicBezTo>
                <a:cubicBezTo>
                  <a:pt x="29" y="0"/>
                  <a:pt x="1" y="13"/>
                  <a:pt x="1" y="32"/>
                </a:cubicBezTo>
                <a:cubicBezTo>
                  <a:pt x="0" y="89"/>
                  <a:pt x="0" y="89"/>
                  <a:pt x="0" y="89"/>
                </a:cubicBezTo>
                <a:close/>
                <a:moveTo>
                  <a:pt x="88" y="73"/>
                </a:moveTo>
                <a:cubicBezTo>
                  <a:pt x="93" y="73"/>
                  <a:pt x="93" y="73"/>
                  <a:pt x="93" y="73"/>
                </a:cubicBezTo>
                <a:cubicBezTo>
                  <a:pt x="93" y="87"/>
                  <a:pt x="93" y="87"/>
                  <a:pt x="93" y="87"/>
                </a:cubicBezTo>
                <a:cubicBezTo>
                  <a:pt x="6" y="87"/>
                  <a:pt x="6" y="87"/>
                  <a:pt x="6" y="87"/>
                </a:cubicBezTo>
                <a:cubicBezTo>
                  <a:pt x="6" y="73"/>
                  <a:pt x="6" y="73"/>
                  <a:pt x="6" y="73"/>
                </a:cubicBezTo>
                <a:cubicBezTo>
                  <a:pt x="12" y="73"/>
                  <a:pt x="12" y="73"/>
                  <a:pt x="12" y="73"/>
                </a:cubicBezTo>
                <a:cubicBezTo>
                  <a:pt x="12" y="81"/>
                  <a:pt x="12" y="81"/>
                  <a:pt x="12" y="81"/>
                </a:cubicBezTo>
                <a:cubicBezTo>
                  <a:pt x="16" y="81"/>
                  <a:pt x="16" y="81"/>
                  <a:pt x="16" y="81"/>
                </a:cubicBezTo>
                <a:cubicBezTo>
                  <a:pt x="16" y="73"/>
                  <a:pt x="16" y="73"/>
                  <a:pt x="16" y="73"/>
                </a:cubicBezTo>
                <a:cubicBezTo>
                  <a:pt x="18" y="73"/>
                  <a:pt x="18" y="73"/>
                  <a:pt x="18" y="73"/>
                </a:cubicBezTo>
                <a:cubicBezTo>
                  <a:pt x="18" y="81"/>
                  <a:pt x="18" y="81"/>
                  <a:pt x="18" y="81"/>
                </a:cubicBezTo>
                <a:cubicBezTo>
                  <a:pt x="22" y="81"/>
                  <a:pt x="22" y="81"/>
                  <a:pt x="22" y="81"/>
                </a:cubicBezTo>
                <a:cubicBezTo>
                  <a:pt x="22" y="73"/>
                  <a:pt x="22" y="73"/>
                  <a:pt x="22" y="73"/>
                </a:cubicBezTo>
                <a:cubicBezTo>
                  <a:pt x="29" y="73"/>
                  <a:pt x="29" y="73"/>
                  <a:pt x="29" y="73"/>
                </a:cubicBezTo>
                <a:cubicBezTo>
                  <a:pt x="29" y="81"/>
                  <a:pt x="29" y="81"/>
                  <a:pt x="29" y="81"/>
                </a:cubicBezTo>
                <a:cubicBezTo>
                  <a:pt x="33" y="81"/>
                  <a:pt x="33" y="81"/>
                  <a:pt x="33" y="81"/>
                </a:cubicBezTo>
                <a:cubicBezTo>
                  <a:pt x="33" y="73"/>
                  <a:pt x="33" y="73"/>
                  <a:pt x="33" y="73"/>
                </a:cubicBezTo>
                <a:cubicBezTo>
                  <a:pt x="35" y="73"/>
                  <a:pt x="35" y="73"/>
                  <a:pt x="35" y="73"/>
                </a:cubicBezTo>
                <a:cubicBezTo>
                  <a:pt x="35" y="81"/>
                  <a:pt x="35" y="81"/>
                  <a:pt x="35" y="81"/>
                </a:cubicBezTo>
                <a:cubicBezTo>
                  <a:pt x="39" y="81"/>
                  <a:pt x="39" y="81"/>
                  <a:pt x="39" y="81"/>
                </a:cubicBezTo>
                <a:cubicBezTo>
                  <a:pt x="39" y="73"/>
                  <a:pt x="39" y="73"/>
                  <a:pt x="39" y="73"/>
                </a:cubicBezTo>
                <a:cubicBezTo>
                  <a:pt x="41" y="73"/>
                  <a:pt x="41" y="73"/>
                  <a:pt x="41" y="73"/>
                </a:cubicBezTo>
                <a:cubicBezTo>
                  <a:pt x="41" y="81"/>
                  <a:pt x="41" y="81"/>
                  <a:pt x="41" y="81"/>
                </a:cubicBezTo>
                <a:cubicBezTo>
                  <a:pt x="45" y="81"/>
                  <a:pt x="45" y="81"/>
                  <a:pt x="45" y="81"/>
                </a:cubicBezTo>
                <a:cubicBezTo>
                  <a:pt x="45" y="73"/>
                  <a:pt x="45" y="73"/>
                  <a:pt x="45" y="73"/>
                </a:cubicBezTo>
                <a:cubicBezTo>
                  <a:pt x="55" y="73"/>
                  <a:pt x="55" y="73"/>
                  <a:pt x="55" y="73"/>
                </a:cubicBezTo>
                <a:cubicBezTo>
                  <a:pt x="55" y="81"/>
                  <a:pt x="55" y="81"/>
                  <a:pt x="55" y="81"/>
                </a:cubicBezTo>
                <a:cubicBezTo>
                  <a:pt x="59" y="81"/>
                  <a:pt x="59" y="81"/>
                  <a:pt x="59" y="81"/>
                </a:cubicBezTo>
                <a:cubicBezTo>
                  <a:pt x="59" y="73"/>
                  <a:pt x="59" y="73"/>
                  <a:pt x="59" y="73"/>
                </a:cubicBezTo>
                <a:cubicBezTo>
                  <a:pt x="61" y="73"/>
                  <a:pt x="61" y="73"/>
                  <a:pt x="61" y="73"/>
                </a:cubicBezTo>
                <a:cubicBezTo>
                  <a:pt x="61" y="81"/>
                  <a:pt x="61" y="81"/>
                  <a:pt x="61" y="81"/>
                </a:cubicBezTo>
                <a:cubicBezTo>
                  <a:pt x="65" y="81"/>
                  <a:pt x="65" y="81"/>
                  <a:pt x="65" y="81"/>
                </a:cubicBezTo>
                <a:cubicBezTo>
                  <a:pt x="65" y="73"/>
                  <a:pt x="65" y="73"/>
                  <a:pt x="65" y="73"/>
                </a:cubicBezTo>
                <a:cubicBezTo>
                  <a:pt x="72" y="73"/>
                  <a:pt x="72" y="73"/>
                  <a:pt x="72" y="73"/>
                </a:cubicBezTo>
                <a:cubicBezTo>
                  <a:pt x="72" y="81"/>
                  <a:pt x="72" y="81"/>
                  <a:pt x="72" y="81"/>
                </a:cubicBezTo>
                <a:cubicBezTo>
                  <a:pt x="75" y="81"/>
                  <a:pt x="75" y="81"/>
                  <a:pt x="75" y="81"/>
                </a:cubicBezTo>
                <a:cubicBezTo>
                  <a:pt x="75" y="73"/>
                  <a:pt x="75" y="73"/>
                  <a:pt x="75" y="73"/>
                </a:cubicBezTo>
                <a:cubicBezTo>
                  <a:pt x="78" y="73"/>
                  <a:pt x="78" y="73"/>
                  <a:pt x="78" y="73"/>
                </a:cubicBezTo>
                <a:cubicBezTo>
                  <a:pt x="78" y="81"/>
                  <a:pt x="78" y="81"/>
                  <a:pt x="78" y="81"/>
                </a:cubicBezTo>
                <a:cubicBezTo>
                  <a:pt x="82" y="81"/>
                  <a:pt x="82" y="81"/>
                  <a:pt x="82" y="81"/>
                </a:cubicBezTo>
                <a:cubicBezTo>
                  <a:pt x="82" y="73"/>
                  <a:pt x="82" y="73"/>
                  <a:pt x="82" y="73"/>
                </a:cubicBezTo>
                <a:cubicBezTo>
                  <a:pt x="84" y="73"/>
                  <a:pt x="84" y="73"/>
                  <a:pt x="84" y="73"/>
                </a:cubicBezTo>
                <a:cubicBezTo>
                  <a:pt x="84" y="81"/>
                  <a:pt x="84" y="81"/>
                  <a:pt x="84" y="81"/>
                </a:cubicBezTo>
                <a:cubicBezTo>
                  <a:pt x="88" y="81"/>
                  <a:pt x="88" y="81"/>
                  <a:pt x="88" y="81"/>
                </a:cubicBezTo>
                <a:lnTo>
                  <a:pt x="88" y="73"/>
                </a:lnTo>
                <a:close/>
              </a:path>
            </a:pathLst>
          </a:custGeom>
          <a:solidFill>
            <a:srgbClr val="FFFFFF"/>
          </a:solidFill>
          <a:ln>
            <a:noFill/>
          </a:ln>
        </p:spPr>
        <p:txBody>
          <a:bodyPr/>
          <a:lstStyle/>
          <a:p>
            <a:endParaRPr lang="zh-CN" altLang="en-US"/>
          </a:p>
        </p:txBody>
      </p:sp>
      <p:sp>
        <p:nvSpPr>
          <p:cNvPr id="52" name="KSO_Shape"/>
          <p:cNvSpPr/>
          <p:nvPr/>
        </p:nvSpPr>
        <p:spPr>
          <a:xfrm>
            <a:off x="9175161" y="4612629"/>
            <a:ext cx="766008" cy="1005701"/>
          </a:xfrm>
          <a:custGeom>
            <a:avLst/>
            <a:gdLst>
              <a:gd name="connsiteX0" fmla="*/ 306323 w 328394"/>
              <a:gd name="connsiteY0" fmla="*/ 0 h 431419"/>
              <a:gd name="connsiteX1" fmla="*/ 306331 w 328394"/>
              <a:gd name="connsiteY1" fmla="*/ 36 h 431419"/>
              <a:gd name="connsiteX2" fmla="*/ 325544 w 328394"/>
              <a:gd name="connsiteY2" fmla="*/ 36 h 431419"/>
              <a:gd name="connsiteX3" fmla="*/ 325544 w 328394"/>
              <a:gd name="connsiteY3" fmla="*/ 317821 h 431419"/>
              <a:gd name="connsiteX4" fmla="*/ 328111 w 328394"/>
              <a:gd name="connsiteY4" fmla="*/ 323780 h 431419"/>
              <a:gd name="connsiteX5" fmla="*/ 325545 w 328394"/>
              <a:gd name="connsiteY5" fmla="*/ 340266 h 431419"/>
              <a:gd name="connsiteX6" fmla="*/ 325544 w 328394"/>
              <a:gd name="connsiteY6" fmla="*/ 346202 h 431419"/>
              <a:gd name="connsiteX7" fmla="*/ 321479 w 328394"/>
              <a:gd name="connsiteY7" fmla="*/ 346202 h 431419"/>
              <a:gd name="connsiteX8" fmla="*/ 281040 w 328394"/>
              <a:gd name="connsiteY8" fmla="*/ 369925 h 431419"/>
              <a:gd name="connsiteX9" fmla="*/ 223073 w 328394"/>
              <a:gd name="connsiteY9" fmla="*/ 338542 h 431419"/>
              <a:gd name="connsiteX10" fmla="*/ 270144 w 328394"/>
              <a:gd name="connsiteY10" fmla="*/ 292398 h 431419"/>
              <a:gd name="connsiteX11" fmla="*/ 299582 w 328394"/>
              <a:gd name="connsiteY11" fmla="*/ 295430 h 431419"/>
              <a:gd name="connsiteX12" fmla="*/ 299582 w 328394"/>
              <a:gd name="connsiteY12" fmla="*/ 87758 h 431419"/>
              <a:gd name="connsiteX13" fmla="*/ 128591 w 328394"/>
              <a:gd name="connsiteY13" fmla="*/ 125907 h 431419"/>
              <a:gd name="connsiteX14" fmla="*/ 128590 w 328394"/>
              <a:gd name="connsiteY14" fmla="*/ 398933 h 431419"/>
              <a:gd name="connsiteX15" fmla="*/ 121924 w 328394"/>
              <a:gd name="connsiteY15" fmla="*/ 398933 h 431419"/>
              <a:gd name="connsiteX16" fmla="*/ 70841 w 328394"/>
              <a:gd name="connsiteY16" fmla="*/ 430564 h 431419"/>
              <a:gd name="connsiteX17" fmla="*/ 348 w 328394"/>
              <a:gd name="connsiteY17" fmla="*/ 392399 h 431419"/>
              <a:gd name="connsiteX18" fmla="*/ 57591 w 328394"/>
              <a:gd name="connsiteY18" fmla="*/ 336282 h 431419"/>
              <a:gd name="connsiteX19" fmla="*/ 93974 w 328394"/>
              <a:gd name="connsiteY19" fmla="*/ 340165 h 431419"/>
              <a:gd name="connsiteX20" fmla="*/ 93974 w 328394"/>
              <a:gd name="connsiteY20" fmla="*/ 48639 h 431419"/>
              <a:gd name="connsiteX21" fmla="*/ 104368 w 328394"/>
              <a:gd name="connsiteY21" fmla="*/ 48639 h 431419"/>
              <a:gd name="connsiteX22" fmla="*/ 103607 w 328394"/>
              <a:gd name="connsiteY22" fmla="*/ 45227 h 431419"/>
              <a:gd name="connsiteX23" fmla="*/ 299582 w 328394"/>
              <a:gd name="connsiteY23" fmla="*/ 1504 h 431419"/>
              <a:gd name="connsiteX24" fmla="*/ 299582 w 328394"/>
              <a:gd name="connsiteY24" fmla="*/ 36 h 431419"/>
              <a:gd name="connsiteX25" fmla="*/ 306163 w 328394"/>
              <a:gd name="connsiteY25" fmla="*/ 36 h 4314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28394" h="431419">
                <a:moveTo>
                  <a:pt x="306323" y="0"/>
                </a:moveTo>
                <a:lnTo>
                  <a:pt x="306331" y="36"/>
                </a:lnTo>
                <a:lnTo>
                  <a:pt x="325544" y="36"/>
                </a:lnTo>
                <a:lnTo>
                  <a:pt x="325544" y="317821"/>
                </a:lnTo>
                <a:cubicBezTo>
                  <a:pt x="327257" y="319484"/>
                  <a:pt x="327803" y="321594"/>
                  <a:pt x="328111" y="323780"/>
                </a:cubicBezTo>
                <a:cubicBezTo>
                  <a:pt x="328908" y="329453"/>
                  <a:pt x="328014" y="335074"/>
                  <a:pt x="325545" y="340266"/>
                </a:cubicBezTo>
                <a:lnTo>
                  <a:pt x="325544" y="346202"/>
                </a:lnTo>
                <a:lnTo>
                  <a:pt x="321479" y="346202"/>
                </a:lnTo>
                <a:cubicBezTo>
                  <a:pt x="314214" y="358342"/>
                  <a:pt x="299178" y="367376"/>
                  <a:pt x="281040" y="369925"/>
                </a:cubicBezTo>
                <a:cubicBezTo>
                  <a:pt x="252034" y="374002"/>
                  <a:pt x="226082" y="359951"/>
                  <a:pt x="223073" y="338542"/>
                </a:cubicBezTo>
                <a:cubicBezTo>
                  <a:pt x="220064" y="317134"/>
                  <a:pt x="241139" y="296474"/>
                  <a:pt x="270144" y="292398"/>
                </a:cubicBezTo>
                <a:cubicBezTo>
                  <a:pt x="280773" y="290904"/>
                  <a:pt x="290991" y="291844"/>
                  <a:pt x="299582" y="295430"/>
                </a:cubicBezTo>
                <a:lnTo>
                  <a:pt x="299582" y="87758"/>
                </a:lnTo>
                <a:lnTo>
                  <a:pt x="128591" y="125907"/>
                </a:lnTo>
                <a:lnTo>
                  <a:pt x="128590" y="398933"/>
                </a:lnTo>
                <a:lnTo>
                  <a:pt x="121924" y="398933"/>
                </a:lnTo>
                <a:cubicBezTo>
                  <a:pt x="113631" y="414962"/>
                  <a:pt x="94384" y="427255"/>
                  <a:pt x="70841" y="430564"/>
                </a:cubicBezTo>
                <a:cubicBezTo>
                  <a:pt x="35568" y="435521"/>
                  <a:pt x="4007" y="418434"/>
                  <a:pt x="348" y="392399"/>
                </a:cubicBezTo>
                <a:cubicBezTo>
                  <a:pt x="-3311" y="366364"/>
                  <a:pt x="22318" y="341240"/>
                  <a:pt x="57591" y="336282"/>
                </a:cubicBezTo>
                <a:cubicBezTo>
                  <a:pt x="70754" y="334432"/>
                  <a:pt x="83402" y="335653"/>
                  <a:pt x="93974" y="340165"/>
                </a:cubicBezTo>
                <a:lnTo>
                  <a:pt x="93974" y="48639"/>
                </a:lnTo>
                <a:lnTo>
                  <a:pt x="104368" y="48639"/>
                </a:lnTo>
                <a:lnTo>
                  <a:pt x="103607" y="45227"/>
                </a:lnTo>
                <a:lnTo>
                  <a:pt x="299582" y="1504"/>
                </a:lnTo>
                <a:lnTo>
                  <a:pt x="299582" y="36"/>
                </a:lnTo>
                <a:lnTo>
                  <a:pt x="306163" y="36"/>
                </a:lnTo>
                <a:close/>
              </a:path>
            </a:pathLst>
          </a:custGeom>
          <a:solidFill>
            <a:srgbClr val="FFFFFF"/>
          </a:solidFill>
          <a:ln>
            <a:noFill/>
          </a:ln>
        </p:spPr>
        <p:txBody>
          <a:bodyPr/>
          <a:lstStyle/>
          <a:p>
            <a:endParaRPr lang="zh-CN" altLang="en-US">
              <a:solidFill>
                <a:schemeClr val="tx1"/>
              </a:solidFill>
              <a:latin typeface="Calibri" panose="020F0502020204030204" charset="0"/>
              <a:ea typeface="幼圆" panose="02010509060101010101" pitchFamily="49" charset="-122"/>
            </a:endParaRPr>
          </a:p>
        </p:txBody>
      </p:sp>
      <p:sp>
        <p:nvSpPr>
          <p:cNvPr id="2" name="矩形 1"/>
          <p:cNvSpPr/>
          <p:nvPr/>
        </p:nvSpPr>
        <p:spPr>
          <a:xfrm>
            <a:off x="2273935" y="1391920"/>
            <a:ext cx="8337550" cy="99631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3200">
                <a:sym typeface="+mn-ea"/>
              </a:rPr>
              <a:t>学前儿童科学教育    定义思考</a:t>
            </a:r>
            <a:r>
              <a:rPr lang="zh-CN" altLang="en-US" sz="1600">
                <a:sym typeface="+mn-ea"/>
              </a:rPr>
              <a:t>（提问</a:t>
            </a:r>
            <a:r>
              <a:rPr lang="en-US" altLang="zh-CN" sz="1600">
                <a:sym typeface="+mn-ea"/>
              </a:rPr>
              <a:t>2</a:t>
            </a:r>
            <a:r>
              <a:rPr lang="zh-CN" altLang="en-US" sz="1600">
                <a:sym typeface="+mn-ea"/>
              </a:rPr>
              <a:t>）</a:t>
            </a:r>
            <a:endParaRPr lang="zh-CN" altLang="en-US" sz="1600">
              <a:latin typeface="微软雅黑" panose="020B0503020204020204" charset="-122"/>
              <a:ea typeface="微软雅黑" panose="020B0503020204020204" charset="-122"/>
              <a:cs typeface="微软雅黑" panose="020B0503020204020204" charset="-122"/>
            </a:endParaRPr>
          </a:p>
        </p:txBody>
      </p:sp>
      <p:cxnSp>
        <p:nvCxnSpPr>
          <p:cNvPr id="3" name="直接连接符 2"/>
          <p:cNvCxnSpPr/>
          <p:nvPr/>
        </p:nvCxnSpPr>
        <p:spPr>
          <a:xfrm flipV="1">
            <a:off x="172720" y="963930"/>
            <a:ext cx="11870690" cy="3810"/>
          </a:xfrm>
          <a:prstGeom prst="line">
            <a:avLst/>
          </a:prstGeom>
          <a:ln w="63500" cmpd="sng">
            <a:solidFill>
              <a:schemeClr val="accent1">
                <a:alpha val="69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3">
                                            <p:txEl>
                                              <p:pRg st="0" end="0"/>
                                            </p:txEl>
                                          </p:spTgt>
                                        </p:tgtEl>
                                        <p:attrNameLst>
                                          <p:attrName>style.visibility</p:attrName>
                                        </p:attrNameLst>
                                      </p:cBhvr>
                                      <p:to>
                                        <p:strVal val="visible"/>
                                      </p:to>
                                    </p:set>
                                    <p:animEffect transition="in" filter="wipe(down)">
                                      <p:cBhvr>
                                        <p:cTn id="7" dur="500"/>
                                        <p:tgtEl>
                                          <p:spTgt spid="3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3">
                                            <p:txEl>
                                              <p:pRg st="1" end="1"/>
                                            </p:txEl>
                                          </p:spTgt>
                                        </p:tgtEl>
                                        <p:attrNameLst>
                                          <p:attrName>style.visibility</p:attrName>
                                        </p:attrNameLst>
                                      </p:cBhvr>
                                      <p:to>
                                        <p:strVal val="visible"/>
                                      </p:to>
                                    </p:set>
                                    <p:animEffect transition="in" filter="wipe(down)">
                                      <p:cBhvr>
                                        <p:cTn id="12" dur="500"/>
                                        <p:tgtEl>
                                          <p:spTgt spid="3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7">
                                            <p:txEl>
                                              <p:pRg st="0" end="0"/>
                                            </p:txEl>
                                          </p:spTgt>
                                        </p:tgtEl>
                                        <p:attrNameLst>
                                          <p:attrName>style.visibility</p:attrName>
                                        </p:attrNameLst>
                                      </p:cBhvr>
                                      <p:to>
                                        <p:strVal val="visible"/>
                                      </p:to>
                                    </p:set>
                                    <p:animEffect transition="in" filter="wipe(down)">
                                      <p:cBhvr>
                                        <p:cTn id="17" dur="500"/>
                                        <p:tgtEl>
                                          <p:spTgt spid="37">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7">
                                            <p:txEl>
                                              <p:pRg st="1" end="1"/>
                                            </p:txEl>
                                          </p:spTgt>
                                        </p:tgtEl>
                                        <p:attrNameLst>
                                          <p:attrName>style.visibility</p:attrName>
                                        </p:attrNameLst>
                                      </p:cBhvr>
                                      <p:to>
                                        <p:strVal val="visible"/>
                                      </p:to>
                                    </p:set>
                                    <p:animEffect transition="in" filter="wipe(down)">
                                      <p:cBhvr>
                                        <p:cTn id="22" dur="500"/>
                                        <p:tgtEl>
                                          <p:spTgt spid="3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cxnSp>
        <p:nvCxnSpPr>
          <p:cNvPr id="6" name="直接连接符 5"/>
          <p:cNvCxnSpPr/>
          <p:nvPr/>
        </p:nvCxnSpPr>
        <p:spPr>
          <a:xfrm flipV="1">
            <a:off x="172720" y="963930"/>
            <a:ext cx="11870690" cy="3810"/>
          </a:xfrm>
          <a:prstGeom prst="line">
            <a:avLst/>
          </a:prstGeom>
          <a:ln w="63500" cmpd="sng">
            <a:solidFill>
              <a:schemeClr val="accent1">
                <a:alpha val="69000"/>
              </a:schemeClr>
            </a:solidFill>
          </a:ln>
        </p:spPr>
        <p:style>
          <a:lnRef idx="1">
            <a:schemeClr val="accent1"/>
          </a:lnRef>
          <a:fillRef idx="0">
            <a:schemeClr val="accent1"/>
          </a:fillRef>
          <a:effectRef idx="0">
            <a:schemeClr val="accent1"/>
          </a:effectRef>
          <a:fontRef idx="minor">
            <a:schemeClr val="tx1"/>
          </a:fontRef>
        </p:style>
      </p:cxnSp>
      <p:sp>
        <p:nvSpPr>
          <p:cNvPr id="7" name="文本框 6"/>
          <p:cNvSpPr txBox="1"/>
          <p:nvPr/>
        </p:nvSpPr>
        <p:spPr>
          <a:xfrm>
            <a:off x="288925" y="167005"/>
            <a:ext cx="12192635" cy="1445260"/>
          </a:xfrm>
          <a:prstGeom prst="rect">
            <a:avLst/>
          </a:prstGeom>
          <a:noFill/>
          <a:extLst>
            <a:ext uri="{909E8E84-426E-40DD-AFC4-6F175D3DCCD1}">
              <a14:hiddenFill xmlns:a14="http://schemas.microsoft.com/office/drawing/2010/main">
                <a:solidFill>
                  <a:schemeClr val="bg1"/>
                </a:solidFill>
              </a14:hiddenFill>
            </a:ext>
          </a:extLst>
        </p:spPr>
        <p:txBody>
          <a:bodyPr wrap="square" rtlCol="0">
            <a:spAutoFit/>
          </a:bodyPr>
          <a:p>
            <a:pPr algn="ctr"/>
            <a:r>
              <a:rPr lang="zh-CN" altLang="en-US" sz="4400">
                <a:sym typeface="+mn-ea"/>
              </a:rPr>
              <a:t>学前儿童科学教育价值</a:t>
            </a:r>
            <a:endParaRPr lang="zh-CN" altLang="en-US" sz="4400"/>
          </a:p>
          <a:p>
            <a:pPr algn="ctr"/>
            <a:endParaRPr lang="zh-CN" altLang="en-US" sz="4400"/>
          </a:p>
        </p:txBody>
      </p:sp>
      <p:sp>
        <p:nvSpPr>
          <p:cNvPr id="2" name="文本框 1"/>
          <p:cNvSpPr txBox="1"/>
          <p:nvPr/>
        </p:nvSpPr>
        <p:spPr>
          <a:xfrm>
            <a:off x="288925" y="1079500"/>
            <a:ext cx="11871325" cy="5908040"/>
          </a:xfrm>
          <a:prstGeom prst="rect">
            <a:avLst/>
          </a:prstGeom>
          <a:noFill/>
        </p:spPr>
        <p:txBody>
          <a:bodyPr wrap="square" rtlCol="0" anchor="t">
            <a:spAutoFit/>
          </a:bodyPr>
          <a:p>
            <a:pPr algn="l" fontAlgn="auto">
              <a:lnSpc>
                <a:spcPct val="150000"/>
              </a:lnSpc>
            </a:pPr>
            <a:r>
              <a:rPr lang="zh-CN" altLang="en-US" sz="2800" dirty="0">
                <a:sym typeface="+mn-ea"/>
              </a:rPr>
              <a:t>资料：小时候，经常透过玻璃看星星，那时候对“发光的移动的星星”产生极大兴趣，为什么有的星星会动？有的星星不会动呢？为什么两个星星遇到了一起没有发生爆炸？ </a:t>
            </a:r>
            <a:endParaRPr lang="zh-CN" altLang="en-US" sz="2800" dirty="0"/>
          </a:p>
          <a:p>
            <a:pPr algn="l" fontAlgn="auto">
              <a:lnSpc>
                <a:spcPct val="150000"/>
              </a:lnSpc>
            </a:pPr>
            <a:r>
              <a:rPr lang="zh-CN" altLang="en-US" sz="2800" dirty="0">
                <a:sym typeface="+mn-ea"/>
              </a:rPr>
              <a:t> 遇到这些问题，教师如果没有及时的给予</a:t>
            </a:r>
            <a:r>
              <a:rPr lang="zh-CN" altLang="en-US" sz="2800" dirty="0">
                <a:solidFill>
                  <a:srgbClr val="FF0000"/>
                </a:solidFill>
                <a:sym typeface="+mn-ea"/>
              </a:rPr>
              <a:t>引导</a:t>
            </a:r>
            <a:r>
              <a:rPr lang="en-US" altLang="zh-CN" sz="2800">
                <a:latin typeface="Arial" panose="020B0604020202020204" pitchFamily="34" charset="0"/>
                <a:sym typeface="+mn-ea"/>
              </a:rPr>
              <a:t>……</a:t>
            </a:r>
            <a:r>
              <a:rPr lang="en-US" altLang="zh-CN" sz="2800">
                <a:sym typeface="+mn-ea"/>
              </a:rPr>
              <a:t>.</a:t>
            </a:r>
            <a:endParaRPr lang="en-US" altLang="zh-CN" sz="2800">
              <a:sym typeface="+mn-ea"/>
            </a:endParaRPr>
          </a:p>
          <a:p>
            <a:pPr algn="l" fontAlgn="auto">
              <a:lnSpc>
                <a:spcPct val="150000"/>
              </a:lnSpc>
            </a:pPr>
            <a:endParaRPr lang="zh-CN" altLang="en-US" sz="2800">
              <a:sym typeface="+mn-ea"/>
            </a:endParaRPr>
          </a:p>
          <a:p>
            <a:pPr algn="l" fontAlgn="auto">
              <a:lnSpc>
                <a:spcPct val="150000"/>
              </a:lnSpc>
            </a:pPr>
            <a:r>
              <a:rPr lang="zh-CN" altLang="en-US" sz="2800" dirty="0">
                <a:sym typeface="+mn-ea"/>
              </a:rPr>
              <a:t>小故事：爱因斯坦在他的晚年</a:t>
            </a:r>
            <a:r>
              <a:rPr lang="en-US" altLang="zh-CN" sz="2800" dirty="0">
                <a:sym typeface="+mn-ea"/>
              </a:rPr>
              <a:t>《</a:t>
            </a:r>
            <a:r>
              <a:rPr lang="zh-CN" altLang="en-US" sz="2800" dirty="0">
                <a:sym typeface="+mn-ea"/>
              </a:rPr>
              <a:t>自述</a:t>
            </a:r>
            <a:r>
              <a:rPr lang="en-US" altLang="zh-CN" sz="2800" dirty="0">
                <a:sym typeface="+mn-ea"/>
              </a:rPr>
              <a:t>》</a:t>
            </a:r>
            <a:r>
              <a:rPr lang="zh-CN" altLang="en-US" sz="2800" dirty="0">
                <a:sym typeface="+mn-ea"/>
              </a:rPr>
              <a:t>中提到，他年幼时看到父亲给他的一致罗盘针总是指定一个方向，感到巨大的惊奇</a:t>
            </a:r>
            <a:r>
              <a:rPr lang="en-US" altLang="zh-CN" sz="2800">
                <a:latin typeface="Arial" panose="020B0604020202020204" pitchFamily="34" charset="0"/>
                <a:sym typeface="+mn-ea"/>
              </a:rPr>
              <a:t>……</a:t>
            </a:r>
            <a:r>
              <a:rPr lang="zh-CN" altLang="en-US" sz="2800" dirty="0">
                <a:sym typeface="+mn-ea"/>
              </a:rPr>
              <a:t>，童年的科学探索经历，使得多少儿童最终走上了探索科学的道路</a:t>
            </a:r>
            <a:endParaRPr lang="zh-CN" altLang="en-US" sz="2800" dirty="0"/>
          </a:p>
          <a:p>
            <a:pPr algn="l" fontAlgn="auto">
              <a:lnSpc>
                <a:spcPct val="150000"/>
              </a:lnSpc>
            </a:pPr>
            <a:endParaRPr lang="zh-CN" altLang="en-US" sz="2800">
              <a:sym typeface="+mn-ea"/>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cxnSp>
        <p:nvCxnSpPr>
          <p:cNvPr id="6" name="直接连接符 5"/>
          <p:cNvCxnSpPr/>
          <p:nvPr/>
        </p:nvCxnSpPr>
        <p:spPr>
          <a:xfrm flipV="1">
            <a:off x="172720" y="963930"/>
            <a:ext cx="11870690" cy="3810"/>
          </a:xfrm>
          <a:prstGeom prst="line">
            <a:avLst/>
          </a:prstGeom>
          <a:ln w="63500" cmpd="sng">
            <a:solidFill>
              <a:schemeClr val="accent1">
                <a:alpha val="69000"/>
              </a:schemeClr>
            </a:solidFill>
          </a:ln>
        </p:spPr>
        <p:style>
          <a:lnRef idx="1">
            <a:schemeClr val="accent1"/>
          </a:lnRef>
          <a:fillRef idx="0">
            <a:schemeClr val="accent1"/>
          </a:fillRef>
          <a:effectRef idx="0">
            <a:schemeClr val="accent1"/>
          </a:effectRef>
          <a:fontRef idx="minor">
            <a:schemeClr val="tx1"/>
          </a:fontRef>
        </p:style>
      </p:cxnSp>
      <p:sp>
        <p:nvSpPr>
          <p:cNvPr id="7" name="文本框 6"/>
          <p:cNvSpPr txBox="1"/>
          <p:nvPr/>
        </p:nvSpPr>
        <p:spPr>
          <a:xfrm>
            <a:off x="288925" y="167005"/>
            <a:ext cx="12192635" cy="1445260"/>
          </a:xfrm>
          <a:prstGeom prst="rect">
            <a:avLst/>
          </a:prstGeom>
          <a:noFill/>
          <a:extLst>
            <a:ext uri="{909E8E84-426E-40DD-AFC4-6F175D3DCCD1}">
              <a14:hiddenFill xmlns:a14="http://schemas.microsoft.com/office/drawing/2010/main">
                <a:solidFill>
                  <a:schemeClr val="bg1"/>
                </a:solidFill>
              </a14:hiddenFill>
            </a:ext>
          </a:extLst>
        </p:spPr>
        <p:txBody>
          <a:bodyPr wrap="square" rtlCol="0">
            <a:spAutoFit/>
          </a:bodyPr>
          <a:p>
            <a:pPr algn="ctr"/>
            <a:r>
              <a:rPr lang="zh-CN" altLang="en-US" sz="4400">
                <a:sym typeface="+mn-ea"/>
              </a:rPr>
              <a:t>学前儿童科学教育价值</a:t>
            </a:r>
            <a:endParaRPr lang="zh-CN" altLang="en-US" sz="4400"/>
          </a:p>
          <a:p>
            <a:pPr algn="ctr"/>
            <a:endParaRPr lang="zh-CN" altLang="en-US" sz="4400"/>
          </a:p>
        </p:txBody>
      </p:sp>
      <p:sp>
        <p:nvSpPr>
          <p:cNvPr id="2" name="文本框 1"/>
          <p:cNvSpPr txBox="1"/>
          <p:nvPr/>
        </p:nvSpPr>
        <p:spPr>
          <a:xfrm>
            <a:off x="172720" y="1360805"/>
            <a:ext cx="11871325" cy="4615815"/>
          </a:xfrm>
          <a:prstGeom prst="rect">
            <a:avLst/>
          </a:prstGeom>
          <a:noFill/>
        </p:spPr>
        <p:txBody>
          <a:bodyPr wrap="square" rtlCol="0" anchor="t">
            <a:spAutoFit/>
          </a:bodyPr>
          <a:p>
            <a:pPr algn="l" fontAlgn="auto">
              <a:lnSpc>
                <a:spcPct val="150000"/>
              </a:lnSpc>
            </a:pPr>
            <a:r>
              <a:rPr lang="zh-CN" altLang="en-US" sz="2800">
                <a:sym typeface="+mn-ea"/>
              </a:rPr>
              <a:t>对个人：</a:t>
            </a:r>
            <a:endParaRPr lang="zh-CN" altLang="en-US" sz="2800">
              <a:sym typeface="+mn-ea"/>
            </a:endParaRPr>
          </a:p>
          <a:p>
            <a:pPr algn="l" fontAlgn="auto">
              <a:lnSpc>
                <a:spcPct val="150000"/>
              </a:lnSpc>
            </a:pPr>
            <a:r>
              <a:rPr lang="zh-CN" altLang="en-US" sz="2800">
                <a:sym typeface="+mn-ea"/>
              </a:rPr>
              <a:t>（1）满足好奇心、求知欲</a:t>
            </a:r>
            <a:endParaRPr lang="zh-CN" altLang="en-US" sz="2800">
              <a:sym typeface="+mn-ea"/>
            </a:endParaRPr>
          </a:p>
          <a:p>
            <a:pPr algn="l" fontAlgn="auto">
              <a:lnSpc>
                <a:spcPct val="150000"/>
              </a:lnSpc>
            </a:pPr>
            <a:r>
              <a:rPr lang="zh-CN" altLang="en-US" sz="2800">
                <a:sym typeface="+mn-ea"/>
              </a:rPr>
              <a:t>（2）促进全面发展</a:t>
            </a:r>
            <a:endParaRPr lang="zh-CN" altLang="en-US" sz="2800">
              <a:sym typeface="+mn-ea"/>
            </a:endParaRPr>
          </a:p>
          <a:p>
            <a:pPr algn="l" fontAlgn="auto">
              <a:lnSpc>
                <a:spcPct val="150000"/>
              </a:lnSpc>
            </a:pPr>
            <a:r>
              <a:rPr lang="zh-CN" altLang="en-US" sz="2800">
                <a:sym typeface="+mn-ea"/>
              </a:rPr>
              <a:t>（</a:t>
            </a:r>
            <a:r>
              <a:rPr lang="en-US" altLang="zh-CN" sz="2800">
                <a:sym typeface="+mn-ea"/>
              </a:rPr>
              <a:t>3</a:t>
            </a:r>
            <a:r>
              <a:rPr lang="zh-CN" altLang="en-US" sz="2800">
                <a:sym typeface="+mn-ea"/>
              </a:rPr>
              <a:t>）构建科学知识及探究技能</a:t>
            </a:r>
            <a:endParaRPr lang="zh-CN" altLang="en-US" sz="2800">
              <a:sym typeface="+mn-ea"/>
            </a:endParaRPr>
          </a:p>
          <a:p>
            <a:pPr algn="l" fontAlgn="auto">
              <a:lnSpc>
                <a:spcPct val="150000"/>
              </a:lnSpc>
            </a:pPr>
            <a:r>
              <a:rPr lang="zh-CN" altLang="en-US" sz="2800">
                <a:sym typeface="+mn-ea"/>
              </a:rPr>
              <a:t>（</a:t>
            </a:r>
            <a:r>
              <a:rPr lang="en-US" altLang="zh-CN" sz="2800">
                <a:sym typeface="+mn-ea"/>
              </a:rPr>
              <a:t>4</a:t>
            </a:r>
            <a:r>
              <a:rPr lang="zh-CN" altLang="en-US" sz="2800">
                <a:sym typeface="+mn-ea"/>
              </a:rPr>
              <a:t>）一生影响</a:t>
            </a:r>
            <a:endParaRPr lang="zh-CN" altLang="en-US" sz="2800">
              <a:sym typeface="+mn-ea"/>
            </a:endParaRPr>
          </a:p>
          <a:p>
            <a:pPr algn="l" fontAlgn="auto">
              <a:lnSpc>
                <a:spcPct val="150000"/>
              </a:lnSpc>
            </a:pPr>
            <a:r>
              <a:rPr lang="zh-CN" altLang="en-US" sz="2800">
                <a:sym typeface="+mn-ea"/>
              </a:rPr>
              <a:t>对社会：</a:t>
            </a:r>
            <a:endParaRPr lang="zh-CN" altLang="en-US" sz="2800">
              <a:sym typeface="+mn-ea"/>
            </a:endParaRPr>
          </a:p>
          <a:p>
            <a:pPr algn="l" fontAlgn="auto">
              <a:lnSpc>
                <a:spcPct val="150000"/>
              </a:lnSpc>
            </a:pPr>
            <a:r>
              <a:rPr lang="zh-CN" altLang="en-US" sz="2800" dirty="0">
                <a:sym typeface="+mn-ea"/>
              </a:rPr>
              <a:t>幼儿是我国现代化建设的人才资源</a:t>
            </a:r>
            <a:endParaRPr lang="zh-CN" altLang="en-US" sz="2800">
              <a:sym typeface="+mn-ea"/>
            </a:endParaRPr>
          </a:p>
        </p:txBody>
      </p:sp>
      <p:pic>
        <p:nvPicPr>
          <p:cNvPr id="3" name="图片 2" descr="科学1"/>
          <p:cNvPicPr>
            <a:picLocks noChangeAspect="1"/>
          </p:cNvPicPr>
          <p:nvPr/>
        </p:nvPicPr>
        <p:blipFill>
          <a:blip r:embed="rId1"/>
          <a:stretch>
            <a:fillRect/>
          </a:stretch>
        </p:blipFill>
        <p:spPr>
          <a:xfrm>
            <a:off x="8976360" y="1066800"/>
            <a:ext cx="2884805" cy="5077460"/>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cxnSp>
        <p:nvCxnSpPr>
          <p:cNvPr id="6" name="直接连接符 5"/>
          <p:cNvCxnSpPr/>
          <p:nvPr/>
        </p:nvCxnSpPr>
        <p:spPr>
          <a:xfrm flipV="1">
            <a:off x="172720" y="963930"/>
            <a:ext cx="11870690" cy="3810"/>
          </a:xfrm>
          <a:prstGeom prst="line">
            <a:avLst/>
          </a:prstGeom>
          <a:ln w="63500" cmpd="sng">
            <a:solidFill>
              <a:schemeClr val="accent1">
                <a:alpha val="69000"/>
              </a:schemeClr>
            </a:solidFill>
          </a:ln>
        </p:spPr>
        <p:style>
          <a:lnRef idx="1">
            <a:schemeClr val="accent1"/>
          </a:lnRef>
          <a:fillRef idx="0">
            <a:schemeClr val="accent1"/>
          </a:fillRef>
          <a:effectRef idx="0">
            <a:schemeClr val="accent1"/>
          </a:effectRef>
          <a:fontRef idx="minor">
            <a:schemeClr val="tx1"/>
          </a:fontRef>
        </p:style>
      </p:cxnSp>
      <p:sp>
        <p:nvSpPr>
          <p:cNvPr id="7" name="文本框 6"/>
          <p:cNvSpPr txBox="1"/>
          <p:nvPr/>
        </p:nvSpPr>
        <p:spPr>
          <a:xfrm>
            <a:off x="288925" y="167005"/>
            <a:ext cx="12192635" cy="768350"/>
          </a:xfrm>
          <a:prstGeom prst="rect">
            <a:avLst/>
          </a:prstGeom>
          <a:noFill/>
          <a:extLst>
            <a:ext uri="{909E8E84-426E-40DD-AFC4-6F175D3DCCD1}">
              <a14:hiddenFill xmlns:a14="http://schemas.microsoft.com/office/drawing/2010/main">
                <a:solidFill>
                  <a:schemeClr val="bg1"/>
                </a:solidFill>
              </a14:hiddenFill>
            </a:ext>
          </a:extLst>
        </p:spPr>
        <p:txBody>
          <a:bodyPr wrap="square" rtlCol="0">
            <a:spAutoFit/>
          </a:bodyPr>
          <a:p>
            <a:pPr algn="ctr"/>
            <a:r>
              <a:rPr lang="zh-CN" altLang="en-US" sz="4400"/>
              <a:t>儿童的科学</a:t>
            </a:r>
            <a:endParaRPr lang="zh-CN" altLang="en-US" sz="4400"/>
          </a:p>
        </p:txBody>
      </p:sp>
      <p:sp>
        <p:nvSpPr>
          <p:cNvPr id="2" name="文本框 1"/>
          <p:cNvSpPr txBox="1"/>
          <p:nvPr/>
        </p:nvSpPr>
        <p:spPr>
          <a:xfrm>
            <a:off x="288925" y="1096645"/>
            <a:ext cx="11871325" cy="5077460"/>
          </a:xfrm>
          <a:prstGeom prst="rect">
            <a:avLst/>
          </a:prstGeom>
          <a:noFill/>
        </p:spPr>
        <p:txBody>
          <a:bodyPr wrap="square" rtlCol="0" anchor="t">
            <a:spAutoFit/>
          </a:bodyPr>
          <a:p>
            <a:pPr algn="l">
              <a:lnSpc>
                <a:spcPct val="150000"/>
              </a:lnSpc>
            </a:pPr>
            <a:r>
              <a:rPr lang="en-US" altLang="zh-CN" sz="2800" dirty="0">
                <a:sym typeface="+mn-ea"/>
              </a:rPr>
              <a:t>1.</a:t>
            </a:r>
            <a:r>
              <a:rPr lang="zh-CN" altLang="en-US" sz="2800" dirty="0">
                <a:solidFill>
                  <a:schemeClr val="tx1"/>
                </a:solidFill>
                <a:sym typeface="+mn-ea"/>
              </a:rPr>
              <a:t>儿童是否能学科学？儿童能获得和成人一样的科学？</a:t>
            </a:r>
            <a:endParaRPr lang="zh-CN" altLang="en-US" sz="2800" dirty="0">
              <a:solidFill>
                <a:schemeClr val="tx1"/>
              </a:solidFill>
              <a:sym typeface="+mn-ea"/>
            </a:endParaRPr>
          </a:p>
          <a:p>
            <a:pPr algn="l">
              <a:lnSpc>
                <a:spcPct val="150000"/>
              </a:lnSpc>
            </a:pPr>
            <a:r>
              <a:rPr lang="en-US" altLang="zh-CN" sz="2800" dirty="0">
                <a:solidFill>
                  <a:schemeClr val="tx1"/>
                </a:solidFill>
                <a:latin typeface="微软雅黑" panose="020B0503020204020204" charset="-122"/>
                <a:ea typeface="微软雅黑" panose="020B0503020204020204" charset="-122"/>
                <a:cs typeface="微软雅黑" panose="020B0503020204020204" charset="-122"/>
                <a:sym typeface="+mn-ea"/>
              </a:rPr>
              <a:t>(</a:t>
            </a:r>
            <a:r>
              <a:rPr lang="zh-CN" altLang="en-US" sz="2800" dirty="0">
                <a:solidFill>
                  <a:schemeClr val="tx1"/>
                </a:solidFill>
                <a:latin typeface="微软雅黑" panose="020B0503020204020204" charset="-122"/>
                <a:ea typeface="微软雅黑" panose="020B0503020204020204" charset="-122"/>
                <a:cs typeface="微软雅黑" panose="020B0503020204020204" charset="-122"/>
                <a:sym typeface="+mn-ea"/>
              </a:rPr>
              <a:t>提问</a:t>
            </a:r>
            <a:r>
              <a:rPr lang="en-US" altLang="zh-CN" sz="2800" dirty="0">
                <a:solidFill>
                  <a:schemeClr val="tx1"/>
                </a:solidFill>
                <a:latin typeface="微软雅黑" panose="020B0503020204020204" charset="-122"/>
                <a:ea typeface="微软雅黑" panose="020B0503020204020204" charset="-122"/>
                <a:cs typeface="微软雅黑" panose="020B0503020204020204" charset="-122"/>
                <a:sym typeface="+mn-ea"/>
              </a:rPr>
              <a:t>3)</a:t>
            </a:r>
            <a:endParaRPr lang="en-US" altLang="zh-CN" sz="2800" dirty="0">
              <a:solidFill>
                <a:schemeClr val="tx1"/>
              </a:solidFill>
              <a:latin typeface="微软雅黑" panose="020B0503020204020204" charset="-122"/>
              <a:ea typeface="微软雅黑" panose="020B0503020204020204" charset="-122"/>
              <a:cs typeface="微软雅黑" panose="020B0503020204020204" charset="-122"/>
              <a:sym typeface="+mn-ea"/>
            </a:endParaRPr>
          </a:p>
          <a:p>
            <a:pPr algn="l" fontAlgn="auto">
              <a:lnSpc>
                <a:spcPct val="150000"/>
              </a:lnSpc>
            </a:pPr>
            <a:endParaRPr lang="zh-CN" altLang="en-US" sz="1600" b="0" dirty="0">
              <a:latin typeface="微软雅黑" panose="020B0503020204020204" charset="-122"/>
              <a:ea typeface="微软雅黑" panose="020B0503020204020204" charset="-122"/>
              <a:cs typeface="微软雅黑" panose="020B0503020204020204" charset="-122"/>
            </a:endParaRPr>
          </a:p>
          <a:p>
            <a:pPr algn="l" fontAlgn="auto">
              <a:lnSpc>
                <a:spcPct val="150000"/>
              </a:lnSpc>
            </a:pPr>
            <a:r>
              <a:rPr lang="en-US" altLang="zh-CN" sz="2800" dirty="0">
                <a:sym typeface="+mn-ea"/>
              </a:rPr>
              <a:t>2.</a:t>
            </a:r>
            <a:r>
              <a:rPr lang="zh-CN" altLang="en-US" sz="2800" dirty="0">
                <a:sym typeface="+mn-ea"/>
              </a:rPr>
              <a:t>如果儿童有科学，那么儿童的科学又是什么样子呢？</a:t>
            </a:r>
            <a:endParaRPr lang="zh-CN" altLang="en-US" sz="2800" dirty="0">
              <a:sym typeface="+mn-ea"/>
            </a:endParaRPr>
          </a:p>
          <a:p>
            <a:pPr algn="l" fontAlgn="auto">
              <a:lnSpc>
                <a:spcPct val="150000"/>
              </a:lnSpc>
            </a:pPr>
            <a:r>
              <a:rPr lang="zh-CN" altLang="en-US" sz="1600">
                <a:latin typeface="微软雅黑" panose="020B0503020204020204" charset="-122"/>
                <a:ea typeface="微软雅黑" panose="020B0503020204020204" charset="-122"/>
                <a:cs typeface="微软雅黑" panose="020B0503020204020204" charset="-122"/>
                <a:sym typeface="+mn-ea"/>
              </a:rPr>
              <a:t>（讨论</a:t>
            </a:r>
            <a:r>
              <a:rPr lang="en-US" altLang="zh-CN" sz="1600">
                <a:latin typeface="微软雅黑" panose="020B0503020204020204" charset="-122"/>
                <a:ea typeface="微软雅黑" panose="020B0503020204020204" charset="-122"/>
                <a:cs typeface="微软雅黑" panose="020B0503020204020204" charset="-122"/>
                <a:sym typeface="+mn-ea"/>
              </a:rPr>
              <a:t>2</a:t>
            </a:r>
            <a:r>
              <a:rPr lang="zh-CN" altLang="en-US" sz="1600">
                <a:latin typeface="微软雅黑" panose="020B0503020204020204" charset="-122"/>
                <a:ea typeface="微软雅黑" panose="020B0503020204020204" charset="-122"/>
                <a:cs typeface="微软雅黑" panose="020B0503020204020204" charset="-122"/>
                <a:sym typeface="+mn-ea"/>
              </a:rPr>
              <a:t>）</a:t>
            </a:r>
            <a:endParaRPr lang="zh-CN" altLang="en-US" sz="1600">
              <a:latin typeface="微软雅黑" panose="020B0503020204020204" charset="-122"/>
              <a:ea typeface="微软雅黑" panose="020B0503020204020204" charset="-122"/>
              <a:cs typeface="微软雅黑" panose="020B0503020204020204" charset="-122"/>
              <a:sym typeface="+mn-ea"/>
            </a:endParaRPr>
          </a:p>
          <a:p>
            <a:pPr algn="l" fontAlgn="auto">
              <a:lnSpc>
                <a:spcPct val="150000"/>
              </a:lnSpc>
            </a:pPr>
            <a:endParaRPr lang="zh-CN" altLang="en-US" sz="1600">
              <a:latin typeface="微软雅黑" panose="020B0503020204020204" charset="-122"/>
              <a:ea typeface="微软雅黑" panose="020B0503020204020204" charset="-122"/>
              <a:cs typeface="微软雅黑" panose="020B0503020204020204" charset="-122"/>
              <a:sym typeface="+mn-ea"/>
            </a:endParaRPr>
          </a:p>
          <a:p>
            <a:pPr algn="l" fontAlgn="auto">
              <a:lnSpc>
                <a:spcPct val="150000"/>
              </a:lnSpc>
            </a:pPr>
            <a:r>
              <a:rPr lang="zh-CN" altLang="en-US" sz="2800">
                <a:sym typeface="+mn-ea"/>
              </a:rPr>
              <a:t>自己思考，扫码回答（</a:t>
            </a:r>
            <a:r>
              <a:rPr lang="en-US" altLang="zh-CN" sz="2800">
                <a:sym typeface="+mn-ea"/>
              </a:rPr>
              <a:t>3m'</a:t>
            </a:r>
            <a:r>
              <a:rPr lang="zh-CN" altLang="en-US" sz="2800">
                <a:sym typeface="+mn-ea"/>
              </a:rPr>
              <a:t>）；</a:t>
            </a:r>
            <a:endParaRPr lang="zh-CN" altLang="en-US" sz="2800">
              <a:sym typeface="+mn-ea"/>
            </a:endParaRPr>
          </a:p>
          <a:p>
            <a:pPr algn="l" fontAlgn="auto">
              <a:lnSpc>
                <a:spcPct val="150000"/>
              </a:lnSpc>
            </a:pPr>
            <a:r>
              <a:rPr lang="zh-CN" altLang="en-US" sz="2800">
                <a:sym typeface="+mn-ea"/>
              </a:rPr>
              <a:t>小组视频讨论，头脑风暴，总结出更多答案</a:t>
            </a:r>
            <a:r>
              <a:rPr lang="zh-CN" altLang="en-US" sz="2800">
                <a:sym typeface="+mn-ea"/>
              </a:rPr>
              <a:t>（</a:t>
            </a:r>
            <a:r>
              <a:rPr lang="en-US" altLang="zh-CN" sz="2800">
                <a:sym typeface="+mn-ea"/>
              </a:rPr>
              <a:t>3m'</a:t>
            </a:r>
            <a:r>
              <a:rPr lang="zh-CN" altLang="en-US" sz="2800">
                <a:sym typeface="+mn-ea"/>
              </a:rPr>
              <a:t>）</a:t>
            </a:r>
            <a:r>
              <a:rPr lang="zh-CN" altLang="en-US" sz="2800">
                <a:sym typeface="+mn-ea"/>
              </a:rPr>
              <a:t>；</a:t>
            </a:r>
            <a:endParaRPr lang="zh-CN" altLang="en-US" sz="2800">
              <a:sym typeface="+mn-ea"/>
            </a:endParaRPr>
          </a:p>
          <a:p>
            <a:pPr algn="l" fontAlgn="auto">
              <a:lnSpc>
                <a:spcPct val="150000"/>
              </a:lnSpc>
            </a:pPr>
            <a:r>
              <a:rPr lang="zh-CN" altLang="en-US" sz="2800">
                <a:sym typeface="+mn-ea"/>
              </a:rPr>
              <a:t>小组分享讨论结果</a:t>
            </a:r>
            <a:r>
              <a:rPr lang="zh-CN" altLang="en-US" sz="2800">
                <a:sym typeface="+mn-ea"/>
              </a:rPr>
              <a:t>（</a:t>
            </a:r>
            <a:r>
              <a:rPr lang="en-US" altLang="zh-CN" sz="2800">
                <a:sym typeface="+mn-ea"/>
              </a:rPr>
              <a:t>3m'</a:t>
            </a:r>
            <a:r>
              <a:rPr lang="zh-CN" altLang="en-US" sz="2800">
                <a:sym typeface="+mn-ea"/>
              </a:rPr>
              <a:t>）</a:t>
            </a:r>
            <a:r>
              <a:rPr lang="zh-CN" altLang="en-US" sz="2800">
                <a:sym typeface="+mn-ea"/>
              </a:rPr>
              <a:t>；</a:t>
            </a:r>
            <a:endParaRPr lang="zh-CN" altLang="en-US" sz="2800">
              <a:sym typeface="+mn-ea"/>
            </a:endParaRPr>
          </a:p>
        </p:txBody>
      </p:sp>
      <p:pic>
        <p:nvPicPr>
          <p:cNvPr id="3" name="图片 2" descr="科学1"/>
          <p:cNvPicPr>
            <a:picLocks noChangeAspect="1"/>
          </p:cNvPicPr>
          <p:nvPr/>
        </p:nvPicPr>
        <p:blipFill>
          <a:blip r:embed="rId1"/>
          <a:stretch>
            <a:fillRect/>
          </a:stretch>
        </p:blipFill>
        <p:spPr>
          <a:xfrm>
            <a:off x="8781415" y="1229995"/>
            <a:ext cx="2884805" cy="5077460"/>
          </a:xfrm>
          <a:prstGeom prst="rect">
            <a:avLst/>
          </a:prstGeom>
        </p:spPr>
      </p:pic>
    </p:spTree>
  </p:cSld>
  <p:clrMapOvr>
    <a:masterClrMapping/>
  </p:clrMapOvr>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187308"/>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187308"/>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TEMPLATE_THUMBS_INDEX" val="1"/>
  <p:tag name="KSO_WM_TEMPLATE_SUBCATEGORY" val="0"/>
  <p:tag name="KSO_WM_TAG_VERSION" val="1.0"/>
  <p:tag name="KSO_WM_BEAUTIFY_FLAG" val="#wm#"/>
  <p:tag name="KSO_WM_TEMPLATE_CATEGORY" val="custom"/>
  <p:tag name="KSO_WM_TEMPLATE_INDEX" val="20187308"/>
</p:tagLst>
</file>

<file path=ppt/tags/tag62.xml><?xml version="1.0" encoding="utf-8"?>
<p:tagLst xmlns:p="http://schemas.openxmlformats.org/presentationml/2006/main">
  <p:tag name="KSO_WM_UNIT_PLACING_PICTURE_USER_VIEWPORT" val="{&quot;height&quot;:6835,&quot;width&quot;:6835}"/>
</p:tagLst>
</file>

<file path=ppt/tags/tag63.xml><?xml version="1.0" encoding="utf-8"?>
<p:tagLst xmlns:p="http://schemas.openxmlformats.org/presentationml/2006/main">
  <p:tag name="KSO_WM_UNIT_PLACING_PICTURE_USER_VIEWPORT" val="{&quot;height&quot;:6835,&quot;width&quot;:6835}"/>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自定义设计方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5174</Words>
  <Application>WPS 演示</Application>
  <PresentationFormat>宽屏</PresentationFormat>
  <Paragraphs>422</Paragraphs>
  <Slides>36</Slides>
  <Notes>0</Notes>
  <HiddenSlides>0</HiddenSlides>
  <MMClips>0</MMClips>
  <ScaleCrop>false</ScaleCrop>
  <HeadingPairs>
    <vt:vector size="6" baseType="variant">
      <vt:variant>
        <vt:lpstr>已用的字体</vt:lpstr>
      </vt:variant>
      <vt:variant>
        <vt:i4>13</vt:i4>
      </vt:variant>
      <vt:variant>
        <vt:lpstr>主题</vt:lpstr>
      </vt:variant>
      <vt:variant>
        <vt:i4>2</vt:i4>
      </vt:variant>
      <vt:variant>
        <vt:lpstr>幻灯片标题</vt:lpstr>
      </vt:variant>
      <vt:variant>
        <vt:i4>36</vt:i4>
      </vt:variant>
    </vt:vector>
  </HeadingPairs>
  <TitlesOfParts>
    <vt:vector size="51" baseType="lpstr">
      <vt:lpstr>Arial</vt:lpstr>
      <vt:lpstr>宋体</vt:lpstr>
      <vt:lpstr>Wingdings</vt:lpstr>
      <vt:lpstr>微软雅黑</vt:lpstr>
      <vt:lpstr>ITC Avant Garde Std Bk</vt:lpstr>
      <vt:lpstr>NumberOnly</vt:lpstr>
      <vt:lpstr>Impact</vt:lpstr>
      <vt:lpstr>Calibri</vt:lpstr>
      <vt:lpstr>幼圆</vt:lpstr>
      <vt:lpstr>Arial Unicode MS</vt:lpstr>
      <vt:lpstr>Times New Roman</vt:lpstr>
      <vt:lpstr>楷体_GB2312</vt:lpstr>
      <vt:lpstr>新宋体</vt:lpstr>
      <vt:lpstr>Office 主题</vt:lpstr>
      <vt:lpstr>自定义设计方案</vt:lpstr>
      <vt:lpstr>PowerPoint 演示文稿</vt:lpstr>
      <vt:lpstr>PowerPoint 演示文稿</vt:lpstr>
      <vt:lpstr>PowerPoint 演示文稿</vt:lpstr>
      <vt:lpstr>科学教育含义、学前儿童科学教育含义</vt:lpstr>
      <vt:lpstr>概念思考</vt:lpstr>
      <vt:lpstr>概念思考</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感恩的心</cp:lastModifiedBy>
  <cp:revision>69</cp:revision>
  <dcterms:created xsi:type="dcterms:W3CDTF">2020-02-09T15:03:00Z</dcterms:created>
  <dcterms:modified xsi:type="dcterms:W3CDTF">2020-02-27T08:05:31Z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2052-11.1.0.9440</vt:lpwstr>
  </property>
</Properties>
</file>