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7" r:id="rId4"/>
    <p:sldId id="339" r:id="rId6"/>
    <p:sldId id="260" r:id="rId7"/>
    <p:sldId id="266" r:id="rId8"/>
    <p:sldId id="276" r:id="rId9"/>
    <p:sldId id="277" r:id="rId10"/>
    <p:sldId id="380" r:id="rId11"/>
    <p:sldId id="381" r:id="rId12"/>
    <p:sldId id="378" r:id="rId13"/>
    <p:sldId id="278" r:id="rId14"/>
    <p:sldId id="290" r:id="rId15"/>
    <p:sldId id="291" r:id="rId16"/>
    <p:sldId id="293" r:id="rId17"/>
    <p:sldId id="294" r:id="rId18"/>
    <p:sldId id="303" r:id="rId19"/>
    <p:sldId id="304" r:id="rId20"/>
    <p:sldId id="296" r:id="rId21"/>
    <p:sldId id="299" r:id="rId22"/>
    <p:sldId id="300" r:id="rId23"/>
    <p:sldId id="301" r:id="rId24"/>
    <p:sldId id="341" r:id="rId25"/>
    <p:sldId id="295" r:id="rId26"/>
    <p:sldId id="302" r:id="rId27"/>
    <p:sldId id="305" r:id="rId28"/>
    <p:sldId id="306" r:id="rId29"/>
    <p:sldId id="379" r:id="rId30"/>
    <p:sldId id="283" r:id="rId31"/>
    <p:sldId id="323" r:id="rId32"/>
    <p:sldId id="321" r:id="rId33"/>
    <p:sldId id="322" r:id="rId34"/>
    <p:sldId id="325" r:id="rId35"/>
    <p:sldId id="326" r:id="rId36"/>
    <p:sldId id="286" r:id="rId37"/>
    <p:sldId id="327" r:id="rId38"/>
    <p:sldId id="328" r:id="rId39"/>
    <p:sldId id="288"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4" Type="http://schemas.openxmlformats.org/officeDocument/2006/relationships/commentAuthors" Target="commentAuthors.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55B25F-535F-4C5D-B1DA-56F763568BB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eaLnBrk="1" hangingPunct="1"/>
            <a:fld id="{9A0DB2DC-4C9A-4742-B13C-FB6460FD3503}" type="slidenum">
              <a:rPr lang="zh-CN" altLang="en-US" sz="1200" b="0" dirty="0"/>
            </a:fld>
            <a:endParaRPr lang="zh-CN" altLang="en-US" sz="1200" b="0" dirty="0"/>
          </a:p>
        </p:txBody>
      </p:sp>
      <p:sp>
        <p:nvSpPr>
          <p:cNvPr id="515074" name="幻灯片图像占位符 515073"/>
          <p:cNvSpPr>
            <a:spLocks noTextEdit="1"/>
          </p:cNvSpPr>
          <p:nvPr>
            <p:ph type="sldImg"/>
          </p:nvPr>
        </p:nvSpPr>
        <p:spPr>
          <a:xfrm>
            <a:off x="3168650" y="514350"/>
            <a:ext cx="2806700" cy="2571750"/>
          </a:xfrm>
        </p:spPr>
      </p:sp>
      <p:sp>
        <p:nvSpPr>
          <p:cNvPr id="515075" name="文本占位符 515074"/>
          <p:cNvSpPr>
            <a:spLocks noGrp="1"/>
          </p:cNvSpPr>
          <p:nvPr>
            <p:ph type="body" idx="1"/>
          </p:nvPr>
        </p:nvSpPr>
        <p:spPr>
          <a:xfrm>
            <a:off x="914400" y="3257550"/>
            <a:ext cx="7315200" cy="3086100"/>
          </a:xfrm>
        </p:spPr>
        <p:txBody>
          <a:bodyPr/>
          <a:p>
            <a:pPr lvl="0"/>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eaLnBrk="1" hangingPunct="1"/>
            <a:fld id="{9A0DB2DC-4C9A-4742-B13C-FB6460FD3503}" type="slidenum">
              <a:rPr lang="zh-CN" altLang="en-US" sz="1200" b="0" dirty="0"/>
            </a:fld>
            <a:endParaRPr lang="zh-CN" altLang="en-US" sz="1200" b="0" dirty="0"/>
          </a:p>
        </p:txBody>
      </p:sp>
      <p:sp>
        <p:nvSpPr>
          <p:cNvPr id="517122" name="幻灯片图像占位符 517121"/>
          <p:cNvSpPr>
            <a:spLocks noTextEdit="1"/>
          </p:cNvSpPr>
          <p:nvPr>
            <p:ph type="sldImg"/>
          </p:nvPr>
        </p:nvSpPr>
        <p:spPr>
          <a:xfrm>
            <a:off x="3168650" y="514350"/>
            <a:ext cx="2806700" cy="2571750"/>
          </a:xfrm>
        </p:spPr>
      </p:sp>
      <p:sp>
        <p:nvSpPr>
          <p:cNvPr id="517123" name="文本占位符 517122"/>
          <p:cNvSpPr>
            <a:spLocks noGrp="1"/>
          </p:cNvSpPr>
          <p:nvPr>
            <p:ph type="body" idx="1"/>
          </p:nvPr>
        </p:nvSpPr>
        <p:spPr>
          <a:xfrm>
            <a:off x="914400" y="3257550"/>
            <a:ext cx="7315200" cy="3086100"/>
          </a:xfrm>
        </p:spPr>
        <p:txBody>
          <a:bodyPr/>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
        <p:nvSpPr>
          <p:cNvPr id="7" name="矩形 6"/>
          <p:cNvSpPr/>
          <p:nvPr userDrawn="1"/>
        </p:nvSpPr>
        <p:spPr>
          <a:xfrm>
            <a:off x="0" y="-635"/>
            <a:ext cx="12256135" cy="68675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8" name="圆角矩形 7"/>
          <p:cNvSpPr/>
          <p:nvPr userDrawn="1"/>
        </p:nvSpPr>
        <p:spPr>
          <a:xfrm>
            <a:off x="170815" y="172720"/>
            <a:ext cx="11901805" cy="654875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6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42"/>
          <p:cNvSpPr txBox="1"/>
          <p:nvPr/>
        </p:nvSpPr>
        <p:spPr>
          <a:xfrm>
            <a:off x="1983740" y="2986405"/>
            <a:ext cx="8258810" cy="1168400"/>
          </a:xfrm>
          <a:prstGeom prst="rect">
            <a:avLst/>
          </a:prstGeom>
          <a:noFill/>
        </p:spPr>
        <p:txBody>
          <a:bodyPr wrap="square" rtlCol="0">
            <a:spAutoFit/>
          </a:bodyPr>
          <a:lstStyle/>
          <a:p>
            <a:pPr algn="dist"/>
            <a:r>
              <a:rPr lang="zh-CN" altLang="en-US" sz="7000" b="1" dirty="0">
                <a:latin typeface="微软雅黑" panose="020B0503020204020204" charset="-122"/>
                <a:ea typeface="微软雅黑" panose="020B0503020204020204" charset="-122"/>
              </a:rPr>
              <a:t>学前儿童科学教育</a:t>
            </a:r>
            <a:endParaRPr lang="zh-CN" altLang="en-US" sz="7000" b="1" dirty="0">
              <a:latin typeface="微软雅黑" panose="020B0503020204020204" charset="-122"/>
              <a:ea typeface="微软雅黑" panose="020B0503020204020204" charset="-122"/>
            </a:endParaRPr>
          </a:p>
        </p:txBody>
      </p:sp>
      <p:cxnSp>
        <p:nvCxnSpPr>
          <p:cNvPr id="69" name="直接连接符 68"/>
          <p:cNvCxnSpPr/>
          <p:nvPr/>
        </p:nvCxnSpPr>
        <p:spPr>
          <a:xfrm>
            <a:off x="3276892" y="4653022"/>
            <a:ext cx="13522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文本框 27"/>
          <p:cNvSpPr txBox="1"/>
          <p:nvPr/>
        </p:nvSpPr>
        <p:spPr>
          <a:xfrm>
            <a:off x="4663394" y="4361061"/>
            <a:ext cx="5579347" cy="583565"/>
          </a:xfrm>
          <a:prstGeom prst="rect">
            <a:avLst/>
          </a:prstGeom>
          <a:noFill/>
        </p:spPr>
        <p:txBody>
          <a:bodyPr wrap="square" rtlCol="0">
            <a:spAutoFit/>
          </a:bodyPr>
          <a:lstStyle/>
          <a:p>
            <a:pPr algn="dist"/>
            <a:r>
              <a:rPr lang="zh-CN" altLang="en-US" sz="3200" dirty="0">
                <a:latin typeface="ITC Avant Garde Std Bk" panose="020B0502020202020204" pitchFamily="34" charset="0"/>
              </a:rPr>
              <a:t>踏上科学的征程</a:t>
            </a:r>
            <a:endParaRPr lang="zh-CN" altLang="en-US" sz="3200" dirty="0">
              <a:latin typeface="ITC Avant Garde Std Bk" panose="020B0502020202020204" pitchFamily="34" charset="0"/>
            </a:endParaRPr>
          </a:p>
        </p:txBody>
      </p:sp>
      <p:sp>
        <p:nvSpPr>
          <p:cNvPr id="2" name="TextBox 1"/>
          <p:cNvSpPr txBox="1"/>
          <p:nvPr/>
        </p:nvSpPr>
        <p:spPr>
          <a:xfrm>
            <a:off x="7955253" y="5373685"/>
            <a:ext cx="1975754" cy="460375"/>
          </a:xfrm>
          <a:prstGeom prst="rect">
            <a:avLst/>
          </a:prstGeom>
          <a:noFill/>
        </p:spPr>
        <p:txBody>
          <a:bodyPr wrap="square" rtlCol="0">
            <a:spAutoFit/>
          </a:bodyPr>
          <a:lstStyle/>
          <a:p>
            <a:r>
              <a:rPr lang="zh-CN" altLang="en-US" sz="2400" dirty="0"/>
              <a:t>厉晓玲</a:t>
            </a:r>
            <a:endParaRPr lang="zh-CN" altLang="en-US" sz="2400" dirty="0"/>
          </a:p>
        </p:txBody>
      </p:sp>
      <p:grpSp>
        <p:nvGrpSpPr>
          <p:cNvPr id="13" name="组合 12"/>
          <p:cNvGrpSpPr/>
          <p:nvPr/>
        </p:nvGrpSpPr>
        <p:grpSpPr>
          <a:xfrm>
            <a:off x="8776429" y="405383"/>
            <a:ext cx="2768612" cy="347600"/>
            <a:chOff x="8183016" y="4888695"/>
            <a:chExt cx="2769125" cy="347664"/>
          </a:xfrm>
        </p:grpSpPr>
        <p:grpSp>
          <p:nvGrpSpPr>
            <p:cNvPr id="92" name="组合 91"/>
            <p:cNvGrpSpPr/>
            <p:nvPr/>
          </p:nvGrpSpPr>
          <p:grpSpPr>
            <a:xfrm>
              <a:off x="8183016" y="4922019"/>
              <a:ext cx="333375" cy="307975"/>
              <a:chOff x="2254251" y="1271589"/>
              <a:chExt cx="333375" cy="307975"/>
            </a:xfrm>
            <a:solidFill>
              <a:schemeClr val="bg1">
                <a:lumMod val="65000"/>
              </a:schemeClr>
            </a:solidFill>
          </p:grpSpPr>
          <p:sp>
            <p:nvSpPr>
              <p:cNvPr id="93" name="Freeform 496"/>
              <p:cNvSpPr>
                <a:spLocks noEditPoints="1"/>
              </p:cNvSpPr>
              <p:nvPr/>
            </p:nvSpPr>
            <p:spPr bwMode="auto">
              <a:xfrm>
                <a:off x="2254251" y="1271589"/>
                <a:ext cx="333375" cy="307975"/>
              </a:xfrm>
              <a:custGeom>
                <a:avLst/>
                <a:gdLst>
                  <a:gd name="T0" fmla="*/ 229 w 288"/>
                  <a:gd name="T1" fmla="*/ 0 h 266"/>
                  <a:gd name="T2" fmla="*/ 58 w 288"/>
                  <a:gd name="T3" fmla="*/ 0 h 266"/>
                  <a:gd name="T4" fmla="*/ 0 w 288"/>
                  <a:gd name="T5" fmla="*/ 59 h 266"/>
                  <a:gd name="T6" fmla="*/ 0 w 288"/>
                  <a:gd name="T7" fmla="*/ 208 h 266"/>
                  <a:gd name="T8" fmla="*/ 58 w 288"/>
                  <a:gd name="T9" fmla="*/ 266 h 266"/>
                  <a:gd name="T10" fmla="*/ 229 w 288"/>
                  <a:gd name="T11" fmla="*/ 266 h 266"/>
                  <a:gd name="T12" fmla="*/ 288 w 288"/>
                  <a:gd name="T13" fmla="*/ 208 h 266"/>
                  <a:gd name="T14" fmla="*/ 288 w 288"/>
                  <a:gd name="T15" fmla="*/ 59 h 266"/>
                  <a:gd name="T16" fmla="*/ 229 w 288"/>
                  <a:gd name="T17" fmla="*/ 0 h 266"/>
                  <a:gd name="T18" fmla="*/ 255 w 288"/>
                  <a:gd name="T19" fmla="*/ 208 h 266"/>
                  <a:gd name="T20" fmla="*/ 229 w 288"/>
                  <a:gd name="T21" fmla="*/ 233 h 266"/>
                  <a:gd name="T22" fmla="*/ 58 w 288"/>
                  <a:gd name="T23" fmla="*/ 233 h 266"/>
                  <a:gd name="T24" fmla="*/ 33 w 288"/>
                  <a:gd name="T25" fmla="*/ 208 h 266"/>
                  <a:gd name="T26" fmla="*/ 33 w 288"/>
                  <a:gd name="T27" fmla="*/ 59 h 266"/>
                  <a:gd name="T28" fmla="*/ 58 w 288"/>
                  <a:gd name="T29" fmla="*/ 33 h 266"/>
                  <a:gd name="T30" fmla="*/ 229 w 288"/>
                  <a:gd name="T31" fmla="*/ 33 h 266"/>
                  <a:gd name="T32" fmla="*/ 255 w 288"/>
                  <a:gd name="T33" fmla="*/ 59 h 266"/>
                  <a:gd name="T34" fmla="*/ 255 w 288"/>
                  <a:gd name="T35" fmla="*/ 20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8" h="266">
                    <a:moveTo>
                      <a:pt x="229" y="0"/>
                    </a:moveTo>
                    <a:cubicBezTo>
                      <a:pt x="58" y="0"/>
                      <a:pt x="58" y="0"/>
                      <a:pt x="58" y="0"/>
                    </a:cubicBezTo>
                    <a:cubicBezTo>
                      <a:pt x="26" y="0"/>
                      <a:pt x="0" y="27"/>
                      <a:pt x="0" y="59"/>
                    </a:cubicBezTo>
                    <a:cubicBezTo>
                      <a:pt x="0" y="208"/>
                      <a:pt x="0" y="208"/>
                      <a:pt x="0" y="208"/>
                    </a:cubicBezTo>
                    <a:cubicBezTo>
                      <a:pt x="0" y="240"/>
                      <a:pt x="26" y="266"/>
                      <a:pt x="58" y="266"/>
                    </a:cubicBezTo>
                    <a:cubicBezTo>
                      <a:pt x="229" y="266"/>
                      <a:pt x="229" y="266"/>
                      <a:pt x="229" y="266"/>
                    </a:cubicBezTo>
                    <a:cubicBezTo>
                      <a:pt x="262" y="266"/>
                      <a:pt x="288" y="240"/>
                      <a:pt x="288" y="208"/>
                    </a:cubicBezTo>
                    <a:cubicBezTo>
                      <a:pt x="288" y="59"/>
                      <a:pt x="288" y="59"/>
                      <a:pt x="288" y="59"/>
                    </a:cubicBezTo>
                    <a:cubicBezTo>
                      <a:pt x="288" y="27"/>
                      <a:pt x="262" y="0"/>
                      <a:pt x="229" y="0"/>
                    </a:cubicBezTo>
                    <a:close/>
                    <a:moveTo>
                      <a:pt x="255" y="208"/>
                    </a:moveTo>
                    <a:cubicBezTo>
                      <a:pt x="255" y="222"/>
                      <a:pt x="243" y="233"/>
                      <a:pt x="229" y="233"/>
                    </a:cubicBezTo>
                    <a:cubicBezTo>
                      <a:pt x="58" y="233"/>
                      <a:pt x="58" y="233"/>
                      <a:pt x="58" y="233"/>
                    </a:cubicBezTo>
                    <a:cubicBezTo>
                      <a:pt x="44" y="233"/>
                      <a:pt x="33" y="222"/>
                      <a:pt x="33" y="208"/>
                    </a:cubicBezTo>
                    <a:cubicBezTo>
                      <a:pt x="33" y="59"/>
                      <a:pt x="33" y="59"/>
                      <a:pt x="33" y="59"/>
                    </a:cubicBezTo>
                    <a:cubicBezTo>
                      <a:pt x="33" y="45"/>
                      <a:pt x="44" y="33"/>
                      <a:pt x="58" y="33"/>
                    </a:cubicBezTo>
                    <a:cubicBezTo>
                      <a:pt x="229" y="33"/>
                      <a:pt x="229" y="33"/>
                      <a:pt x="229" y="33"/>
                    </a:cubicBezTo>
                    <a:cubicBezTo>
                      <a:pt x="243" y="33"/>
                      <a:pt x="255" y="45"/>
                      <a:pt x="255" y="59"/>
                    </a:cubicBezTo>
                    <a:lnTo>
                      <a:pt x="255" y="2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94" name="Freeform 497"/>
              <p:cNvSpPr/>
              <p:nvPr/>
            </p:nvSpPr>
            <p:spPr bwMode="auto">
              <a:xfrm>
                <a:off x="2344738" y="1384301"/>
                <a:ext cx="153988" cy="95250"/>
              </a:xfrm>
              <a:custGeom>
                <a:avLst/>
                <a:gdLst>
                  <a:gd name="T0" fmla="*/ 49 w 97"/>
                  <a:gd name="T1" fmla="*/ 60 h 60"/>
                  <a:gd name="T2" fmla="*/ 97 w 97"/>
                  <a:gd name="T3" fmla="*/ 0 h 60"/>
                  <a:gd name="T4" fmla="*/ 0 w 97"/>
                  <a:gd name="T5" fmla="*/ 0 h 60"/>
                  <a:gd name="T6" fmla="*/ 49 w 97"/>
                  <a:gd name="T7" fmla="*/ 60 h 60"/>
                </a:gdLst>
                <a:ahLst/>
                <a:cxnLst>
                  <a:cxn ang="0">
                    <a:pos x="T0" y="T1"/>
                  </a:cxn>
                  <a:cxn ang="0">
                    <a:pos x="T2" y="T3"/>
                  </a:cxn>
                  <a:cxn ang="0">
                    <a:pos x="T4" y="T5"/>
                  </a:cxn>
                  <a:cxn ang="0">
                    <a:pos x="T6" y="T7"/>
                  </a:cxn>
                </a:cxnLst>
                <a:rect l="0" t="0" r="r" b="b"/>
                <a:pathLst>
                  <a:path w="97" h="60">
                    <a:moveTo>
                      <a:pt x="49" y="60"/>
                    </a:moveTo>
                    <a:lnTo>
                      <a:pt x="97" y="0"/>
                    </a:lnTo>
                    <a:lnTo>
                      <a:pt x="0" y="0"/>
                    </a:lnTo>
                    <a:lnTo>
                      <a:pt x="49"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grpSp>
        <p:grpSp>
          <p:nvGrpSpPr>
            <p:cNvPr id="95" name="组合 94"/>
            <p:cNvGrpSpPr/>
            <p:nvPr/>
          </p:nvGrpSpPr>
          <p:grpSpPr>
            <a:xfrm>
              <a:off x="9444681" y="4901395"/>
              <a:ext cx="204788" cy="334963"/>
              <a:chOff x="10336213" y="2595564"/>
              <a:chExt cx="204788" cy="334963"/>
            </a:xfrm>
            <a:solidFill>
              <a:schemeClr val="bg1">
                <a:lumMod val="65000"/>
              </a:schemeClr>
            </a:solidFill>
          </p:grpSpPr>
          <p:sp>
            <p:nvSpPr>
              <p:cNvPr id="96" name="Freeform 556"/>
              <p:cNvSpPr/>
              <p:nvPr/>
            </p:nvSpPr>
            <p:spPr bwMode="auto">
              <a:xfrm>
                <a:off x="10515601" y="2595564"/>
                <a:ext cx="9525" cy="0"/>
              </a:xfrm>
              <a:custGeom>
                <a:avLst/>
                <a:gdLst>
                  <a:gd name="T0" fmla="*/ 0 w 6"/>
                  <a:gd name="T1" fmla="*/ 6 w 6"/>
                  <a:gd name="T2" fmla="*/ 0 w 6"/>
                </a:gdLst>
                <a:ahLst/>
                <a:cxnLst>
                  <a:cxn ang="0">
                    <a:pos x="T0" y="0"/>
                  </a:cxn>
                  <a:cxn ang="0">
                    <a:pos x="T1" y="0"/>
                  </a:cxn>
                  <a:cxn ang="0">
                    <a:pos x="T2" y="0"/>
                  </a:cxn>
                </a:cxnLst>
                <a:rect l="0" t="0" r="r" b="b"/>
                <a:pathLst>
                  <a:path w="6">
                    <a:moveTo>
                      <a:pt x="0" y="0"/>
                    </a:moveTo>
                    <a:lnTo>
                      <a:pt x="6"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97" name="Line 557"/>
              <p:cNvSpPr>
                <a:spLocks noChangeShapeType="1"/>
              </p:cNvSpPr>
              <p:nvPr/>
            </p:nvSpPr>
            <p:spPr bwMode="auto">
              <a:xfrm>
                <a:off x="10515601" y="2595564"/>
                <a:ext cx="9525"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98" name="Freeform 558"/>
              <p:cNvSpPr>
                <a:spLocks noEditPoints="1"/>
              </p:cNvSpPr>
              <p:nvPr/>
            </p:nvSpPr>
            <p:spPr bwMode="auto">
              <a:xfrm>
                <a:off x="10336213" y="2595564"/>
                <a:ext cx="204788" cy="334963"/>
              </a:xfrm>
              <a:custGeom>
                <a:avLst/>
                <a:gdLst>
                  <a:gd name="T0" fmla="*/ 155 w 176"/>
                  <a:gd name="T1" fmla="*/ 0 h 289"/>
                  <a:gd name="T2" fmla="*/ 22 w 176"/>
                  <a:gd name="T3" fmla="*/ 0 h 289"/>
                  <a:gd name="T4" fmla="*/ 0 w 176"/>
                  <a:gd name="T5" fmla="*/ 21 h 289"/>
                  <a:gd name="T6" fmla="*/ 0 w 176"/>
                  <a:gd name="T7" fmla="*/ 267 h 289"/>
                  <a:gd name="T8" fmla="*/ 22 w 176"/>
                  <a:gd name="T9" fmla="*/ 289 h 289"/>
                  <a:gd name="T10" fmla="*/ 155 w 176"/>
                  <a:gd name="T11" fmla="*/ 289 h 289"/>
                  <a:gd name="T12" fmla="*/ 176 w 176"/>
                  <a:gd name="T13" fmla="*/ 267 h 289"/>
                  <a:gd name="T14" fmla="*/ 176 w 176"/>
                  <a:gd name="T15" fmla="*/ 21 h 289"/>
                  <a:gd name="T16" fmla="*/ 155 w 176"/>
                  <a:gd name="T17" fmla="*/ 0 h 289"/>
                  <a:gd name="T18" fmla="*/ 88 w 176"/>
                  <a:gd name="T19" fmla="*/ 274 h 289"/>
                  <a:gd name="T20" fmla="*/ 75 w 176"/>
                  <a:gd name="T21" fmla="*/ 261 h 289"/>
                  <a:gd name="T22" fmla="*/ 88 w 176"/>
                  <a:gd name="T23" fmla="*/ 247 h 289"/>
                  <a:gd name="T24" fmla="*/ 102 w 176"/>
                  <a:gd name="T25" fmla="*/ 261 h 289"/>
                  <a:gd name="T26" fmla="*/ 88 w 176"/>
                  <a:gd name="T27" fmla="*/ 274 h 289"/>
                  <a:gd name="T28" fmla="*/ 160 w 176"/>
                  <a:gd name="T29" fmla="*/ 233 h 289"/>
                  <a:gd name="T30" fmla="*/ 16 w 176"/>
                  <a:gd name="T31" fmla="*/ 233 h 289"/>
                  <a:gd name="T32" fmla="*/ 16 w 176"/>
                  <a:gd name="T33" fmla="*/ 56 h 289"/>
                  <a:gd name="T34" fmla="*/ 160 w 176"/>
                  <a:gd name="T35" fmla="*/ 56 h 289"/>
                  <a:gd name="T36" fmla="*/ 160 w 176"/>
                  <a:gd name="T37" fmla="*/ 23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6" h="289">
                    <a:moveTo>
                      <a:pt x="155" y="0"/>
                    </a:moveTo>
                    <a:cubicBezTo>
                      <a:pt x="22" y="0"/>
                      <a:pt x="22" y="0"/>
                      <a:pt x="22" y="0"/>
                    </a:cubicBezTo>
                    <a:cubicBezTo>
                      <a:pt x="10" y="0"/>
                      <a:pt x="0" y="9"/>
                      <a:pt x="0" y="21"/>
                    </a:cubicBezTo>
                    <a:cubicBezTo>
                      <a:pt x="0" y="267"/>
                      <a:pt x="0" y="267"/>
                      <a:pt x="0" y="267"/>
                    </a:cubicBezTo>
                    <a:cubicBezTo>
                      <a:pt x="0" y="279"/>
                      <a:pt x="10" y="289"/>
                      <a:pt x="22" y="289"/>
                    </a:cubicBezTo>
                    <a:cubicBezTo>
                      <a:pt x="155" y="289"/>
                      <a:pt x="155" y="289"/>
                      <a:pt x="155" y="289"/>
                    </a:cubicBezTo>
                    <a:cubicBezTo>
                      <a:pt x="167" y="289"/>
                      <a:pt x="176" y="279"/>
                      <a:pt x="176" y="267"/>
                    </a:cubicBezTo>
                    <a:cubicBezTo>
                      <a:pt x="176" y="21"/>
                      <a:pt x="176" y="21"/>
                      <a:pt x="176" y="21"/>
                    </a:cubicBezTo>
                    <a:cubicBezTo>
                      <a:pt x="176" y="9"/>
                      <a:pt x="167" y="0"/>
                      <a:pt x="155" y="0"/>
                    </a:cubicBezTo>
                    <a:close/>
                    <a:moveTo>
                      <a:pt x="88" y="274"/>
                    </a:moveTo>
                    <a:cubicBezTo>
                      <a:pt x="81" y="274"/>
                      <a:pt x="75" y="268"/>
                      <a:pt x="75" y="261"/>
                    </a:cubicBezTo>
                    <a:cubicBezTo>
                      <a:pt x="75" y="253"/>
                      <a:pt x="81" y="247"/>
                      <a:pt x="88" y="247"/>
                    </a:cubicBezTo>
                    <a:cubicBezTo>
                      <a:pt x="96" y="247"/>
                      <a:pt x="102" y="253"/>
                      <a:pt x="102" y="261"/>
                    </a:cubicBezTo>
                    <a:cubicBezTo>
                      <a:pt x="102" y="268"/>
                      <a:pt x="96" y="274"/>
                      <a:pt x="88" y="274"/>
                    </a:cubicBezTo>
                    <a:close/>
                    <a:moveTo>
                      <a:pt x="160" y="233"/>
                    </a:moveTo>
                    <a:cubicBezTo>
                      <a:pt x="16" y="233"/>
                      <a:pt x="16" y="233"/>
                      <a:pt x="16" y="233"/>
                    </a:cubicBezTo>
                    <a:cubicBezTo>
                      <a:pt x="16" y="56"/>
                      <a:pt x="16" y="56"/>
                      <a:pt x="16" y="56"/>
                    </a:cubicBezTo>
                    <a:cubicBezTo>
                      <a:pt x="160" y="56"/>
                      <a:pt x="160" y="56"/>
                      <a:pt x="160" y="56"/>
                    </a:cubicBezTo>
                    <a:lnTo>
                      <a:pt x="160" y="2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grpSp>
        <p:grpSp>
          <p:nvGrpSpPr>
            <p:cNvPr id="99" name="组合 98"/>
            <p:cNvGrpSpPr/>
            <p:nvPr/>
          </p:nvGrpSpPr>
          <p:grpSpPr>
            <a:xfrm>
              <a:off x="10618766" y="4888695"/>
              <a:ext cx="333375" cy="333375"/>
              <a:chOff x="249238" y="2593976"/>
              <a:chExt cx="333375" cy="333375"/>
            </a:xfrm>
            <a:solidFill>
              <a:schemeClr val="bg1">
                <a:lumMod val="65000"/>
              </a:schemeClr>
            </a:solidFill>
          </p:grpSpPr>
          <p:sp>
            <p:nvSpPr>
              <p:cNvPr id="100" name="Freeform 573"/>
              <p:cNvSpPr/>
              <p:nvPr/>
            </p:nvSpPr>
            <p:spPr bwMode="auto">
              <a:xfrm>
                <a:off x="477838" y="2740026"/>
                <a:ext cx="104775" cy="41275"/>
              </a:xfrm>
              <a:custGeom>
                <a:avLst/>
                <a:gdLst>
                  <a:gd name="T0" fmla="*/ 77 w 91"/>
                  <a:gd name="T1" fmla="*/ 0 h 36"/>
                  <a:gd name="T2" fmla="*/ 14 w 91"/>
                  <a:gd name="T3" fmla="*/ 0 h 36"/>
                  <a:gd name="T4" fmla="*/ 0 w 91"/>
                  <a:gd name="T5" fmla="*/ 18 h 36"/>
                  <a:gd name="T6" fmla="*/ 14 w 91"/>
                  <a:gd name="T7" fmla="*/ 36 h 36"/>
                  <a:gd name="T8" fmla="*/ 77 w 91"/>
                  <a:gd name="T9" fmla="*/ 36 h 36"/>
                  <a:gd name="T10" fmla="*/ 91 w 91"/>
                  <a:gd name="T11" fmla="*/ 18 h 36"/>
                  <a:gd name="T12" fmla="*/ 77 w 91"/>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91" h="36">
                    <a:moveTo>
                      <a:pt x="77" y="0"/>
                    </a:moveTo>
                    <a:cubicBezTo>
                      <a:pt x="14" y="0"/>
                      <a:pt x="14" y="0"/>
                      <a:pt x="14" y="0"/>
                    </a:cubicBezTo>
                    <a:cubicBezTo>
                      <a:pt x="7" y="0"/>
                      <a:pt x="0" y="9"/>
                      <a:pt x="0" y="18"/>
                    </a:cubicBezTo>
                    <a:cubicBezTo>
                      <a:pt x="0" y="28"/>
                      <a:pt x="7" y="36"/>
                      <a:pt x="14" y="36"/>
                    </a:cubicBezTo>
                    <a:cubicBezTo>
                      <a:pt x="77" y="36"/>
                      <a:pt x="77" y="36"/>
                      <a:pt x="77" y="36"/>
                    </a:cubicBezTo>
                    <a:cubicBezTo>
                      <a:pt x="85" y="36"/>
                      <a:pt x="91" y="28"/>
                      <a:pt x="91" y="18"/>
                    </a:cubicBezTo>
                    <a:cubicBezTo>
                      <a:pt x="91" y="9"/>
                      <a:pt x="85" y="0"/>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grpSp>
            <p:nvGrpSpPr>
              <p:cNvPr id="101" name="组合 100"/>
              <p:cNvGrpSpPr/>
              <p:nvPr/>
            </p:nvGrpSpPr>
            <p:grpSpPr>
              <a:xfrm>
                <a:off x="249238" y="2593976"/>
                <a:ext cx="295275" cy="333375"/>
                <a:chOff x="249238" y="2593976"/>
                <a:chExt cx="295275" cy="333375"/>
              </a:xfrm>
              <a:grpFill/>
            </p:grpSpPr>
            <p:sp>
              <p:nvSpPr>
                <p:cNvPr id="102" name="Freeform 571"/>
                <p:cNvSpPr/>
                <p:nvPr/>
              </p:nvSpPr>
              <p:spPr bwMode="auto">
                <a:xfrm>
                  <a:off x="395288" y="2593976"/>
                  <a:ext cx="41275" cy="104775"/>
                </a:xfrm>
                <a:custGeom>
                  <a:avLst/>
                  <a:gdLst>
                    <a:gd name="T0" fmla="*/ 18 w 36"/>
                    <a:gd name="T1" fmla="*/ 0 h 91"/>
                    <a:gd name="T2" fmla="*/ 0 w 36"/>
                    <a:gd name="T3" fmla="*/ 14 h 91"/>
                    <a:gd name="T4" fmla="*/ 0 w 36"/>
                    <a:gd name="T5" fmla="*/ 77 h 91"/>
                    <a:gd name="T6" fmla="*/ 18 w 36"/>
                    <a:gd name="T7" fmla="*/ 91 h 91"/>
                    <a:gd name="T8" fmla="*/ 36 w 36"/>
                    <a:gd name="T9" fmla="*/ 77 h 91"/>
                    <a:gd name="T10" fmla="*/ 36 w 36"/>
                    <a:gd name="T11" fmla="*/ 14 h 91"/>
                    <a:gd name="T12" fmla="*/ 18 w 36"/>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36" h="91">
                      <a:moveTo>
                        <a:pt x="18" y="0"/>
                      </a:moveTo>
                      <a:cubicBezTo>
                        <a:pt x="8" y="0"/>
                        <a:pt x="0" y="6"/>
                        <a:pt x="0" y="14"/>
                      </a:cubicBezTo>
                      <a:cubicBezTo>
                        <a:pt x="0" y="77"/>
                        <a:pt x="0" y="77"/>
                        <a:pt x="0" y="77"/>
                      </a:cubicBezTo>
                      <a:cubicBezTo>
                        <a:pt x="0" y="85"/>
                        <a:pt x="8" y="91"/>
                        <a:pt x="18" y="91"/>
                      </a:cubicBezTo>
                      <a:cubicBezTo>
                        <a:pt x="28" y="91"/>
                        <a:pt x="36" y="85"/>
                        <a:pt x="36" y="77"/>
                      </a:cubicBezTo>
                      <a:cubicBezTo>
                        <a:pt x="36" y="14"/>
                        <a:pt x="36" y="14"/>
                        <a:pt x="36" y="14"/>
                      </a:cubicBezTo>
                      <a:cubicBezTo>
                        <a:pt x="36" y="6"/>
                        <a:pt x="28"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3" name="Freeform 572"/>
                <p:cNvSpPr/>
                <p:nvPr/>
              </p:nvSpPr>
              <p:spPr bwMode="auto">
                <a:xfrm>
                  <a:off x="395288" y="2822576"/>
                  <a:ext cx="41275" cy="104775"/>
                </a:xfrm>
                <a:custGeom>
                  <a:avLst/>
                  <a:gdLst>
                    <a:gd name="T0" fmla="*/ 18 w 36"/>
                    <a:gd name="T1" fmla="*/ 0 h 91"/>
                    <a:gd name="T2" fmla="*/ 0 w 36"/>
                    <a:gd name="T3" fmla="*/ 14 h 91"/>
                    <a:gd name="T4" fmla="*/ 0 w 36"/>
                    <a:gd name="T5" fmla="*/ 77 h 91"/>
                    <a:gd name="T6" fmla="*/ 18 w 36"/>
                    <a:gd name="T7" fmla="*/ 91 h 91"/>
                    <a:gd name="T8" fmla="*/ 36 w 36"/>
                    <a:gd name="T9" fmla="*/ 77 h 91"/>
                    <a:gd name="T10" fmla="*/ 36 w 36"/>
                    <a:gd name="T11" fmla="*/ 14 h 91"/>
                    <a:gd name="T12" fmla="*/ 18 w 36"/>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36" h="91">
                      <a:moveTo>
                        <a:pt x="18" y="0"/>
                      </a:moveTo>
                      <a:cubicBezTo>
                        <a:pt x="8" y="0"/>
                        <a:pt x="0" y="7"/>
                        <a:pt x="0" y="14"/>
                      </a:cubicBezTo>
                      <a:cubicBezTo>
                        <a:pt x="0" y="77"/>
                        <a:pt x="0" y="77"/>
                        <a:pt x="0" y="77"/>
                      </a:cubicBezTo>
                      <a:cubicBezTo>
                        <a:pt x="0" y="85"/>
                        <a:pt x="8" y="91"/>
                        <a:pt x="18" y="91"/>
                      </a:cubicBezTo>
                      <a:cubicBezTo>
                        <a:pt x="28" y="91"/>
                        <a:pt x="36" y="85"/>
                        <a:pt x="36" y="77"/>
                      </a:cubicBezTo>
                      <a:cubicBezTo>
                        <a:pt x="36" y="14"/>
                        <a:pt x="36" y="14"/>
                        <a:pt x="36" y="14"/>
                      </a:cubicBezTo>
                      <a:cubicBezTo>
                        <a:pt x="36" y="7"/>
                        <a:pt x="28"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4" name="Freeform 574"/>
                <p:cNvSpPr/>
                <p:nvPr/>
              </p:nvSpPr>
              <p:spPr bwMode="auto">
                <a:xfrm>
                  <a:off x="249238" y="2740026"/>
                  <a:ext cx="104775" cy="41275"/>
                </a:xfrm>
                <a:custGeom>
                  <a:avLst/>
                  <a:gdLst>
                    <a:gd name="T0" fmla="*/ 91 w 91"/>
                    <a:gd name="T1" fmla="*/ 18 h 36"/>
                    <a:gd name="T2" fmla="*/ 77 w 91"/>
                    <a:gd name="T3" fmla="*/ 0 h 36"/>
                    <a:gd name="T4" fmla="*/ 14 w 91"/>
                    <a:gd name="T5" fmla="*/ 0 h 36"/>
                    <a:gd name="T6" fmla="*/ 0 w 91"/>
                    <a:gd name="T7" fmla="*/ 18 h 36"/>
                    <a:gd name="T8" fmla="*/ 14 w 91"/>
                    <a:gd name="T9" fmla="*/ 36 h 36"/>
                    <a:gd name="T10" fmla="*/ 77 w 91"/>
                    <a:gd name="T11" fmla="*/ 36 h 36"/>
                    <a:gd name="T12" fmla="*/ 91 w 91"/>
                    <a:gd name="T13" fmla="*/ 18 h 36"/>
                  </a:gdLst>
                  <a:ahLst/>
                  <a:cxnLst>
                    <a:cxn ang="0">
                      <a:pos x="T0" y="T1"/>
                    </a:cxn>
                    <a:cxn ang="0">
                      <a:pos x="T2" y="T3"/>
                    </a:cxn>
                    <a:cxn ang="0">
                      <a:pos x="T4" y="T5"/>
                    </a:cxn>
                    <a:cxn ang="0">
                      <a:pos x="T6" y="T7"/>
                    </a:cxn>
                    <a:cxn ang="0">
                      <a:pos x="T8" y="T9"/>
                    </a:cxn>
                    <a:cxn ang="0">
                      <a:pos x="T10" y="T11"/>
                    </a:cxn>
                    <a:cxn ang="0">
                      <a:pos x="T12" y="T13"/>
                    </a:cxn>
                  </a:cxnLst>
                  <a:rect l="0" t="0" r="r" b="b"/>
                  <a:pathLst>
                    <a:path w="91" h="36">
                      <a:moveTo>
                        <a:pt x="91" y="18"/>
                      </a:moveTo>
                      <a:cubicBezTo>
                        <a:pt x="91" y="9"/>
                        <a:pt x="84" y="0"/>
                        <a:pt x="77" y="0"/>
                      </a:cubicBezTo>
                      <a:cubicBezTo>
                        <a:pt x="14" y="0"/>
                        <a:pt x="14" y="0"/>
                        <a:pt x="14" y="0"/>
                      </a:cubicBezTo>
                      <a:cubicBezTo>
                        <a:pt x="6" y="0"/>
                        <a:pt x="0" y="9"/>
                        <a:pt x="0" y="18"/>
                      </a:cubicBezTo>
                      <a:cubicBezTo>
                        <a:pt x="0" y="28"/>
                        <a:pt x="6" y="36"/>
                        <a:pt x="14" y="36"/>
                      </a:cubicBezTo>
                      <a:cubicBezTo>
                        <a:pt x="77" y="36"/>
                        <a:pt x="77" y="36"/>
                        <a:pt x="77" y="36"/>
                      </a:cubicBezTo>
                      <a:cubicBezTo>
                        <a:pt x="84" y="36"/>
                        <a:pt x="91" y="28"/>
                        <a:pt x="9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5" name="Freeform 575"/>
                <p:cNvSpPr/>
                <p:nvPr/>
              </p:nvSpPr>
              <p:spPr bwMode="auto">
                <a:xfrm>
                  <a:off x="449263" y="2633664"/>
                  <a:ext cx="95250" cy="93663"/>
                </a:xfrm>
                <a:custGeom>
                  <a:avLst/>
                  <a:gdLst>
                    <a:gd name="T0" fmla="*/ 31 w 81"/>
                    <a:gd name="T1" fmla="*/ 75 h 81"/>
                    <a:gd name="T2" fmla="*/ 76 w 81"/>
                    <a:gd name="T3" fmla="*/ 31 h 81"/>
                    <a:gd name="T4" fmla="*/ 73 w 81"/>
                    <a:gd name="T5" fmla="*/ 8 h 81"/>
                    <a:gd name="T6" fmla="*/ 50 w 81"/>
                    <a:gd name="T7" fmla="*/ 5 h 81"/>
                    <a:gd name="T8" fmla="*/ 6 w 81"/>
                    <a:gd name="T9" fmla="*/ 50 h 81"/>
                    <a:gd name="T10" fmla="*/ 9 w 81"/>
                    <a:gd name="T11" fmla="*/ 72 h 81"/>
                    <a:gd name="T12" fmla="*/ 31 w 81"/>
                    <a:gd name="T13" fmla="*/ 75 h 81"/>
                  </a:gdLst>
                  <a:ahLst/>
                  <a:cxnLst>
                    <a:cxn ang="0">
                      <a:pos x="T0" y="T1"/>
                    </a:cxn>
                    <a:cxn ang="0">
                      <a:pos x="T2" y="T3"/>
                    </a:cxn>
                    <a:cxn ang="0">
                      <a:pos x="T4" y="T5"/>
                    </a:cxn>
                    <a:cxn ang="0">
                      <a:pos x="T6" y="T7"/>
                    </a:cxn>
                    <a:cxn ang="0">
                      <a:pos x="T8" y="T9"/>
                    </a:cxn>
                    <a:cxn ang="0">
                      <a:pos x="T10" y="T11"/>
                    </a:cxn>
                    <a:cxn ang="0">
                      <a:pos x="T12" y="T13"/>
                    </a:cxn>
                  </a:cxnLst>
                  <a:rect l="0" t="0" r="r" b="b"/>
                  <a:pathLst>
                    <a:path w="81" h="81">
                      <a:moveTo>
                        <a:pt x="31" y="75"/>
                      </a:moveTo>
                      <a:cubicBezTo>
                        <a:pt x="76" y="31"/>
                        <a:pt x="76" y="31"/>
                        <a:pt x="76" y="31"/>
                      </a:cubicBezTo>
                      <a:cubicBezTo>
                        <a:pt x="81" y="25"/>
                        <a:pt x="80" y="15"/>
                        <a:pt x="73" y="8"/>
                      </a:cubicBezTo>
                      <a:cubicBezTo>
                        <a:pt x="66" y="1"/>
                        <a:pt x="56" y="0"/>
                        <a:pt x="50" y="5"/>
                      </a:cubicBezTo>
                      <a:cubicBezTo>
                        <a:pt x="6" y="50"/>
                        <a:pt x="6" y="50"/>
                        <a:pt x="6" y="50"/>
                      </a:cubicBezTo>
                      <a:cubicBezTo>
                        <a:pt x="0" y="55"/>
                        <a:pt x="2" y="65"/>
                        <a:pt x="9" y="72"/>
                      </a:cubicBezTo>
                      <a:cubicBezTo>
                        <a:pt x="16" y="79"/>
                        <a:pt x="26" y="81"/>
                        <a:pt x="31"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6" name="Freeform 576"/>
                <p:cNvSpPr/>
                <p:nvPr/>
              </p:nvSpPr>
              <p:spPr bwMode="auto">
                <a:xfrm>
                  <a:off x="288926" y="2795589"/>
                  <a:ext cx="93663" cy="92075"/>
                </a:xfrm>
                <a:custGeom>
                  <a:avLst/>
                  <a:gdLst>
                    <a:gd name="T0" fmla="*/ 50 w 81"/>
                    <a:gd name="T1" fmla="*/ 5 h 80"/>
                    <a:gd name="T2" fmla="*/ 5 w 81"/>
                    <a:gd name="T3" fmla="*/ 49 h 80"/>
                    <a:gd name="T4" fmla="*/ 8 w 81"/>
                    <a:gd name="T5" fmla="*/ 72 h 80"/>
                    <a:gd name="T6" fmla="*/ 31 w 81"/>
                    <a:gd name="T7" fmla="*/ 75 h 80"/>
                    <a:gd name="T8" fmla="*/ 75 w 81"/>
                    <a:gd name="T9" fmla="*/ 30 h 80"/>
                    <a:gd name="T10" fmla="*/ 72 w 81"/>
                    <a:gd name="T11" fmla="*/ 8 h 80"/>
                    <a:gd name="T12" fmla="*/ 50 w 81"/>
                    <a:gd name="T13" fmla="*/ 5 h 80"/>
                  </a:gdLst>
                  <a:ahLst/>
                  <a:cxnLst>
                    <a:cxn ang="0">
                      <a:pos x="T0" y="T1"/>
                    </a:cxn>
                    <a:cxn ang="0">
                      <a:pos x="T2" y="T3"/>
                    </a:cxn>
                    <a:cxn ang="0">
                      <a:pos x="T4" y="T5"/>
                    </a:cxn>
                    <a:cxn ang="0">
                      <a:pos x="T6" y="T7"/>
                    </a:cxn>
                    <a:cxn ang="0">
                      <a:pos x="T8" y="T9"/>
                    </a:cxn>
                    <a:cxn ang="0">
                      <a:pos x="T10" y="T11"/>
                    </a:cxn>
                    <a:cxn ang="0">
                      <a:pos x="T12" y="T13"/>
                    </a:cxn>
                  </a:cxnLst>
                  <a:rect l="0" t="0" r="r" b="b"/>
                  <a:pathLst>
                    <a:path w="81" h="80">
                      <a:moveTo>
                        <a:pt x="50" y="5"/>
                      </a:moveTo>
                      <a:cubicBezTo>
                        <a:pt x="5" y="49"/>
                        <a:pt x="5" y="49"/>
                        <a:pt x="5" y="49"/>
                      </a:cubicBezTo>
                      <a:cubicBezTo>
                        <a:pt x="0" y="55"/>
                        <a:pt x="1" y="65"/>
                        <a:pt x="8" y="72"/>
                      </a:cubicBezTo>
                      <a:cubicBezTo>
                        <a:pt x="15" y="79"/>
                        <a:pt x="25" y="80"/>
                        <a:pt x="31" y="75"/>
                      </a:cubicBezTo>
                      <a:cubicBezTo>
                        <a:pt x="75" y="30"/>
                        <a:pt x="75" y="30"/>
                        <a:pt x="75" y="30"/>
                      </a:cubicBezTo>
                      <a:cubicBezTo>
                        <a:pt x="81" y="25"/>
                        <a:pt x="79" y="15"/>
                        <a:pt x="72" y="8"/>
                      </a:cubicBezTo>
                      <a:cubicBezTo>
                        <a:pt x="65" y="1"/>
                        <a:pt x="55" y="0"/>
                        <a:pt x="5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7" name="Freeform 577"/>
                <p:cNvSpPr/>
                <p:nvPr/>
              </p:nvSpPr>
              <p:spPr bwMode="auto">
                <a:xfrm>
                  <a:off x="449263" y="2795589"/>
                  <a:ext cx="95250" cy="93663"/>
                </a:xfrm>
                <a:custGeom>
                  <a:avLst/>
                  <a:gdLst>
                    <a:gd name="T0" fmla="*/ 31 w 81"/>
                    <a:gd name="T1" fmla="*/ 5 h 81"/>
                    <a:gd name="T2" fmla="*/ 9 w 81"/>
                    <a:gd name="T3" fmla="*/ 8 h 81"/>
                    <a:gd name="T4" fmla="*/ 6 w 81"/>
                    <a:gd name="T5" fmla="*/ 31 h 81"/>
                    <a:gd name="T6" fmla="*/ 50 w 81"/>
                    <a:gd name="T7" fmla="*/ 75 h 81"/>
                    <a:gd name="T8" fmla="*/ 73 w 81"/>
                    <a:gd name="T9" fmla="*/ 72 h 81"/>
                    <a:gd name="T10" fmla="*/ 76 w 81"/>
                    <a:gd name="T11" fmla="*/ 50 h 81"/>
                    <a:gd name="T12" fmla="*/ 31 w 81"/>
                    <a:gd name="T13" fmla="*/ 5 h 81"/>
                  </a:gdLst>
                  <a:ahLst/>
                  <a:cxnLst>
                    <a:cxn ang="0">
                      <a:pos x="T0" y="T1"/>
                    </a:cxn>
                    <a:cxn ang="0">
                      <a:pos x="T2" y="T3"/>
                    </a:cxn>
                    <a:cxn ang="0">
                      <a:pos x="T4" y="T5"/>
                    </a:cxn>
                    <a:cxn ang="0">
                      <a:pos x="T6" y="T7"/>
                    </a:cxn>
                    <a:cxn ang="0">
                      <a:pos x="T8" y="T9"/>
                    </a:cxn>
                    <a:cxn ang="0">
                      <a:pos x="T10" y="T11"/>
                    </a:cxn>
                    <a:cxn ang="0">
                      <a:pos x="T12" y="T13"/>
                    </a:cxn>
                  </a:cxnLst>
                  <a:rect l="0" t="0" r="r" b="b"/>
                  <a:pathLst>
                    <a:path w="81" h="81">
                      <a:moveTo>
                        <a:pt x="31" y="5"/>
                      </a:moveTo>
                      <a:cubicBezTo>
                        <a:pt x="26" y="0"/>
                        <a:pt x="16" y="1"/>
                        <a:pt x="9" y="8"/>
                      </a:cubicBezTo>
                      <a:cubicBezTo>
                        <a:pt x="1" y="15"/>
                        <a:pt x="0" y="25"/>
                        <a:pt x="6" y="31"/>
                      </a:cubicBezTo>
                      <a:cubicBezTo>
                        <a:pt x="50" y="75"/>
                        <a:pt x="50" y="75"/>
                        <a:pt x="50" y="75"/>
                      </a:cubicBezTo>
                      <a:cubicBezTo>
                        <a:pt x="55" y="81"/>
                        <a:pt x="66" y="79"/>
                        <a:pt x="73" y="72"/>
                      </a:cubicBezTo>
                      <a:cubicBezTo>
                        <a:pt x="80" y="65"/>
                        <a:pt x="81" y="55"/>
                        <a:pt x="76" y="50"/>
                      </a:cubicBezTo>
                      <a:lnTo>
                        <a:pt x="31"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08" name="Freeform 578"/>
                <p:cNvSpPr/>
                <p:nvPr/>
              </p:nvSpPr>
              <p:spPr bwMode="auto">
                <a:xfrm>
                  <a:off x="288926" y="2633664"/>
                  <a:ext cx="92075" cy="93663"/>
                </a:xfrm>
                <a:custGeom>
                  <a:avLst/>
                  <a:gdLst>
                    <a:gd name="T0" fmla="*/ 50 w 80"/>
                    <a:gd name="T1" fmla="*/ 76 h 81"/>
                    <a:gd name="T2" fmla="*/ 72 w 80"/>
                    <a:gd name="T3" fmla="*/ 73 h 81"/>
                    <a:gd name="T4" fmla="*/ 75 w 80"/>
                    <a:gd name="T5" fmla="*/ 50 h 81"/>
                    <a:gd name="T6" fmla="*/ 30 w 80"/>
                    <a:gd name="T7" fmla="*/ 6 h 81"/>
                    <a:gd name="T8" fmla="*/ 8 w 80"/>
                    <a:gd name="T9" fmla="*/ 9 h 81"/>
                    <a:gd name="T10" fmla="*/ 5 w 80"/>
                    <a:gd name="T11" fmla="*/ 31 h 81"/>
                    <a:gd name="T12" fmla="*/ 50 w 80"/>
                    <a:gd name="T13" fmla="*/ 76 h 81"/>
                  </a:gdLst>
                  <a:ahLst/>
                  <a:cxnLst>
                    <a:cxn ang="0">
                      <a:pos x="T0" y="T1"/>
                    </a:cxn>
                    <a:cxn ang="0">
                      <a:pos x="T2" y="T3"/>
                    </a:cxn>
                    <a:cxn ang="0">
                      <a:pos x="T4" y="T5"/>
                    </a:cxn>
                    <a:cxn ang="0">
                      <a:pos x="T6" y="T7"/>
                    </a:cxn>
                    <a:cxn ang="0">
                      <a:pos x="T8" y="T9"/>
                    </a:cxn>
                    <a:cxn ang="0">
                      <a:pos x="T10" y="T11"/>
                    </a:cxn>
                    <a:cxn ang="0">
                      <a:pos x="T12" y="T13"/>
                    </a:cxn>
                  </a:cxnLst>
                  <a:rect l="0" t="0" r="r" b="b"/>
                  <a:pathLst>
                    <a:path w="80" h="81">
                      <a:moveTo>
                        <a:pt x="50" y="76"/>
                      </a:moveTo>
                      <a:cubicBezTo>
                        <a:pt x="55" y="81"/>
                        <a:pt x="65" y="80"/>
                        <a:pt x="72" y="73"/>
                      </a:cubicBezTo>
                      <a:cubicBezTo>
                        <a:pt x="79" y="66"/>
                        <a:pt x="80" y="56"/>
                        <a:pt x="75" y="50"/>
                      </a:cubicBezTo>
                      <a:cubicBezTo>
                        <a:pt x="30" y="6"/>
                        <a:pt x="30" y="6"/>
                        <a:pt x="30" y="6"/>
                      </a:cubicBezTo>
                      <a:cubicBezTo>
                        <a:pt x="25" y="0"/>
                        <a:pt x="15" y="2"/>
                        <a:pt x="8" y="9"/>
                      </a:cubicBezTo>
                      <a:cubicBezTo>
                        <a:pt x="1" y="16"/>
                        <a:pt x="0" y="26"/>
                        <a:pt x="5" y="31"/>
                      </a:cubicBezTo>
                      <a:lnTo>
                        <a:pt x="50"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grpSp>
        </p:grpSp>
        <p:grpSp>
          <p:nvGrpSpPr>
            <p:cNvPr id="109" name="组合 108"/>
            <p:cNvGrpSpPr/>
            <p:nvPr/>
          </p:nvGrpSpPr>
          <p:grpSpPr>
            <a:xfrm>
              <a:off x="8819405" y="4900760"/>
              <a:ext cx="254000" cy="333375"/>
              <a:chOff x="8975726" y="2595564"/>
              <a:chExt cx="254000" cy="333375"/>
            </a:xfrm>
            <a:solidFill>
              <a:schemeClr val="bg1">
                <a:lumMod val="65000"/>
              </a:schemeClr>
            </a:solidFill>
          </p:grpSpPr>
          <p:sp>
            <p:nvSpPr>
              <p:cNvPr id="110" name="Freeform 642"/>
              <p:cNvSpPr/>
              <p:nvPr/>
            </p:nvSpPr>
            <p:spPr bwMode="auto">
              <a:xfrm>
                <a:off x="8975726" y="2703514"/>
                <a:ext cx="254000" cy="225425"/>
              </a:xfrm>
              <a:custGeom>
                <a:avLst/>
                <a:gdLst>
                  <a:gd name="T0" fmla="*/ 177 w 218"/>
                  <a:gd name="T1" fmla="*/ 1 h 195"/>
                  <a:gd name="T2" fmla="*/ 158 w 218"/>
                  <a:gd name="T3" fmla="*/ 20 h 195"/>
                  <a:gd name="T4" fmla="*/ 191 w 218"/>
                  <a:gd name="T5" fmla="*/ 86 h 195"/>
                  <a:gd name="T6" fmla="*/ 109 w 218"/>
                  <a:gd name="T7" fmla="*/ 167 h 195"/>
                  <a:gd name="T8" fmla="*/ 28 w 218"/>
                  <a:gd name="T9" fmla="*/ 86 h 195"/>
                  <a:gd name="T10" fmla="*/ 61 w 218"/>
                  <a:gd name="T11" fmla="*/ 20 h 195"/>
                  <a:gd name="T12" fmla="*/ 42 w 218"/>
                  <a:gd name="T13" fmla="*/ 0 h 195"/>
                  <a:gd name="T14" fmla="*/ 0 w 218"/>
                  <a:gd name="T15" fmla="*/ 86 h 195"/>
                  <a:gd name="T16" fmla="*/ 109 w 218"/>
                  <a:gd name="T17" fmla="*/ 195 h 195"/>
                  <a:gd name="T18" fmla="*/ 218 w 218"/>
                  <a:gd name="T19" fmla="*/ 86 h 195"/>
                  <a:gd name="T20" fmla="*/ 177 w 218"/>
                  <a:gd name="T21" fmla="*/ 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195">
                    <a:moveTo>
                      <a:pt x="177" y="1"/>
                    </a:moveTo>
                    <a:cubicBezTo>
                      <a:pt x="158" y="20"/>
                      <a:pt x="158" y="20"/>
                      <a:pt x="158" y="20"/>
                    </a:cubicBezTo>
                    <a:cubicBezTo>
                      <a:pt x="178" y="35"/>
                      <a:pt x="191" y="59"/>
                      <a:pt x="191" y="86"/>
                    </a:cubicBezTo>
                    <a:cubicBezTo>
                      <a:pt x="191" y="131"/>
                      <a:pt x="154" y="167"/>
                      <a:pt x="109" y="167"/>
                    </a:cubicBezTo>
                    <a:cubicBezTo>
                      <a:pt x="64" y="167"/>
                      <a:pt x="28" y="131"/>
                      <a:pt x="28" y="86"/>
                    </a:cubicBezTo>
                    <a:cubicBezTo>
                      <a:pt x="28" y="59"/>
                      <a:pt x="41" y="35"/>
                      <a:pt x="61" y="20"/>
                    </a:cubicBezTo>
                    <a:cubicBezTo>
                      <a:pt x="42" y="0"/>
                      <a:pt x="42" y="0"/>
                      <a:pt x="42" y="0"/>
                    </a:cubicBezTo>
                    <a:cubicBezTo>
                      <a:pt x="17" y="20"/>
                      <a:pt x="0" y="51"/>
                      <a:pt x="0" y="86"/>
                    </a:cubicBezTo>
                    <a:cubicBezTo>
                      <a:pt x="0" y="146"/>
                      <a:pt x="49" y="195"/>
                      <a:pt x="109" y="195"/>
                    </a:cubicBezTo>
                    <a:cubicBezTo>
                      <a:pt x="169" y="195"/>
                      <a:pt x="218" y="146"/>
                      <a:pt x="218" y="86"/>
                    </a:cubicBezTo>
                    <a:cubicBezTo>
                      <a:pt x="218" y="51"/>
                      <a:pt x="202" y="20"/>
                      <a:pt x="1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11" name="Freeform 643"/>
              <p:cNvSpPr/>
              <p:nvPr/>
            </p:nvSpPr>
            <p:spPr bwMode="auto">
              <a:xfrm>
                <a:off x="9031288" y="2595564"/>
                <a:ext cx="144463" cy="201613"/>
              </a:xfrm>
              <a:custGeom>
                <a:avLst/>
                <a:gdLst>
                  <a:gd name="T0" fmla="*/ 56 w 91"/>
                  <a:gd name="T1" fmla="*/ 127 h 127"/>
                  <a:gd name="T2" fmla="*/ 56 w 91"/>
                  <a:gd name="T3" fmla="*/ 102 h 127"/>
                  <a:gd name="T4" fmla="*/ 56 w 91"/>
                  <a:gd name="T5" fmla="*/ 51 h 127"/>
                  <a:gd name="T6" fmla="*/ 91 w 91"/>
                  <a:gd name="T7" fmla="*/ 51 h 127"/>
                  <a:gd name="T8" fmla="*/ 45 w 91"/>
                  <a:gd name="T9" fmla="*/ 0 h 127"/>
                  <a:gd name="T10" fmla="*/ 0 w 91"/>
                  <a:gd name="T11" fmla="*/ 51 h 127"/>
                  <a:gd name="T12" fmla="*/ 35 w 91"/>
                  <a:gd name="T13" fmla="*/ 51 h 127"/>
                  <a:gd name="T14" fmla="*/ 35 w 91"/>
                  <a:gd name="T15" fmla="*/ 106 h 127"/>
                  <a:gd name="T16" fmla="*/ 35 w 91"/>
                  <a:gd name="T17" fmla="*/ 127 h 127"/>
                  <a:gd name="T18" fmla="*/ 56 w 91"/>
                  <a:gd name="T19"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27">
                    <a:moveTo>
                      <a:pt x="56" y="127"/>
                    </a:moveTo>
                    <a:lnTo>
                      <a:pt x="56" y="102"/>
                    </a:lnTo>
                    <a:lnTo>
                      <a:pt x="56" y="51"/>
                    </a:lnTo>
                    <a:lnTo>
                      <a:pt x="91" y="51"/>
                    </a:lnTo>
                    <a:lnTo>
                      <a:pt x="45" y="0"/>
                    </a:lnTo>
                    <a:lnTo>
                      <a:pt x="0" y="51"/>
                    </a:lnTo>
                    <a:lnTo>
                      <a:pt x="35" y="51"/>
                    </a:lnTo>
                    <a:lnTo>
                      <a:pt x="35" y="106"/>
                    </a:lnTo>
                    <a:lnTo>
                      <a:pt x="35" y="127"/>
                    </a:lnTo>
                    <a:lnTo>
                      <a:pt x="56" y="1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grpSp>
        <p:grpSp>
          <p:nvGrpSpPr>
            <p:cNvPr id="112" name="组合 111"/>
            <p:cNvGrpSpPr/>
            <p:nvPr/>
          </p:nvGrpSpPr>
          <p:grpSpPr>
            <a:xfrm>
              <a:off x="10048303" y="4901396"/>
              <a:ext cx="249238" cy="334963"/>
              <a:chOff x="6973889" y="4598989"/>
              <a:chExt cx="249238" cy="334963"/>
            </a:xfrm>
            <a:solidFill>
              <a:schemeClr val="bg1">
                <a:lumMod val="65000"/>
              </a:schemeClr>
            </a:solidFill>
          </p:grpSpPr>
          <p:sp>
            <p:nvSpPr>
              <p:cNvPr id="113" name="Freeform 795"/>
              <p:cNvSpPr>
                <a:spLocks noEditPoints="1"/>
              </p:cNvSpPr>
              <p:nvPr/>
            </p:nvSpPr>
            <p:spPr bwMode="auto">
              <a:xfrm>
                <a:off x="6973889" y="4598989"/>
                <a:ext cx="249238" cy="334963"/>
              </a:xfrm>
              <a:custGeom>
                <a:avLst/>
                <a:gdLst>
                  <a:gd name="T0" fmla="*/ 191 w 214"/>
                  <a:gd name="T1" fmla="*/ 20 h 289"/>
                  <a:gd name="T2" fmla="*/ 178 w 214"/>
                  <a:gd name="T3" fmla="*/ 20 h 289"/>
                  <a:gd name="T4" fmla="*/ 178 w 214"/>
                  <a:gd name="T5" fmla="*/ 11 h 289"/>
                  <a:gd name="T6" fmla="*/ 167 w 214"/>
                  <a:gd name="T7" fmla="*/ 0 h 289"/>
                  <a:gd name="T8" fmla="*/ 155 w 214"/>
                  <a:gd name="T9" fmla="*/ 11 h 289"/>
                  <a:gd name="T10" fmla="*/ 155 w 214"/>
                  <a:gd name="T11" fmla="*/ 20 h 289"/>
                  <a:gd name="T12" fmla="*/ 118 w 214"/>
                  <a:gd name="T13" fmla="*/ 20 h 289"/>
                  <a:gd name="T14" fmla="*/ 118 w 214"/>
                  <a:gd name="T15" fmla="*/ 11 h 289"/>
                  <a:gd name="T16" fmla="*/ 107 w 214"/>
                  <a:gd name="T17" fmla="*/ 0 h 289"/>
                  <a:gd name="T18" fmla="*/ 96 w 214"/>
                  <a:gd name="T19" fmla="*/ 11 h 289"/>
                  <a:gd name="T20" fmla="*/ 96 w 214"/>
                  <a:gd name="T21" fmla="*/ 20 h 289"/>
                  <a:gd name="T22" fmla="*/ 59 w 214"/>
                  <a:gd name="T23" fmla="*/ 20 h 289"/>
                  <a:gd name="T24" fmla="*/ 59 w 214"/>
                  <a:gd name="T25" fmla="*/ 11 h 289"/>
                  <a:gd name="T26" fmla="*/ 48 w 214"/>
                  <a:gd name="T27" fmla="*/ 0 h 289"/>
                  <a:gd name="T28" fmla="*/ 36 w 214"/>
                  <a:gd name="T29" fmla="*/ 11 h 289"/>
                  <a:gd name="T30" fmla="*/ 36 w 214"/>
                  <a:gd name="T31" fmla="*/ 20 h 289"/>
                  <a:gd name="T32" fmla="*/ 24 w 214"/>
                  <a:gd name="T33" fmla="*/ 20 h 289"/>
                  <a:gd name="T34" fmla="*/ 0 w 214"/>
                  <a:gd name="T35" fmla="*/ 43 h 289"/>
                  <a:gd name="T36" fmla="*/ 0 w 214"/>
                  <a:gd name="T37" fmla="*/ 266 h 289"/>
                  <a:gd name="T38" fmla="*/ 24 w 214"/>
                  <a:gd name="T39" fmla="*/ 289 h 289"/>
                  <a:gd name="T40" fmla="*/ 191 w 214"/>
                  <a:gd name="T41" fmla="*/ 289 h 289"/>
                  <a:gd name="T42" fmla="*/ 214 w 214"/>
                  <a:gd name="T43" fmla="*/ 266 h 289"/>
                  <a:gd name="T44" fmla="*/ 214 w 214"/>
                  <a:gd name="T45" fmla="*/ 43 h 289"/>
                  <a:gd name="T46" fmla="*/ 191 w 214"/>
                  <a:gd name="T47" fmla="*/ 20 h 289"/>
                  <a:gd name="T48" fmla="*/ 191 w 214"/>
                  <a:gd name="T49" fmla="*/ 264 h 289"/>
                  <a:gd name="T50" fmla="*/ 23 w 214"/>
                  <a:gd name="T51" fmla="*/ 264 h 289"/>
                  <a:gd name="T52" fmla="*/ 23 w 214"/>
                  <a:gd name="T53" fmla="*/ 45 h 289"/>
                  <a:gd name="T54" fmla="*/ 36 w 214"/>
                  <a:gd name="T55" fmla="*/ 45 h 289"/>
                  <a:gd name="T56" fmla="*/ 36 w 214"/>
                  <a:gd name="T57" fmla="*/ 52 h 289"/>
                  <a:gd name="T58" fmla="*/ 48 w 214"/>
                  <a:gd name="T59" fmla="*/ 63 h 289"/>
                  <a:gd name="T60" fmla="*/ 59 w 214"/>
                  <a:gd name="T61" fmla="*/ 52 h 289"/>
                  <a:gd name="T62" fmla="*/ 59 w 214"/>
                  <a:gd name="T63" fmla="*/ 45 h 289"/>
                  <a:gd name="T64" fmla="*/ 96 w 214"/>
                  <a:gd name="T65" fmla="*/ 45 h 289"/>
                  <a:gd name="T66" fmla="*/ 96 w 214"/>
                  <a:gd name="T67" fmla="*/ 52 h 289"/>
                  <a:gd name="T68" fmla="*/ 107 w 214"/>
                  <a:gd name="T69" fmla="*/ 63 h 289"/>
                  <a:gd name="T70" fmla="*/ 118 w 214"/>
                  <a:gd name="T71" fmla="*/ 52 h 289"/>
                  <a:gd name="T72" fmla="*/ 118 w 214"/>
                  <a:gd name="T73" fmla="*/ 45 h 289"/>
                  <a:gd name="T74" fmla="*/ 155 w 214"/>
                  <a:gd name="T75" fmla="*/ 45 h 289"/>
                  <a:gd name="T76" fmla="*/ 155 w 214"/>
                  <a:gd name="T77" fmla="*/ 52 h 289"/>
                  <a:gd name="T78" fmla="*/ 167 w 214"/>
                  <a:gd name="T79" fmla="*/ 63 h 289"/>
                  <a:gd name="T80" fmla="*/ 178 w 214"/>
                  <a:gd name="T81" fmla="*/ 52 h 289"/>
                  <a:gd name="T82" fmla="*/ 178 w 214"/>
                  <a:gd name="T83" fmla="*/ 45 h 289"/>
                  <a:gd name="T84" fmla="*/ 191 w 214"/>
                  <a:gd name="T85" fmla="*/ 45 h 289"/>
                  <a:gd name="T86" fmla="*/ 191 w 214"/>
                  <a:gd name="T87" fmla="*/ 264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4" h="289">
                    <a:moveTo>
                      <a:pt x="191" y="20"/>
                    </a:moveTo>
                    <a:cubicBezTo>
                      <a:pt x="178" y="20"/>
                      <a:pt x="178" y="20"/>
                      <a:pt x="178" y="20"/>
                    </a:cubicBezTo>
                    <a:cubicBezTo>
                      <a:pt x="178" y="11"/>
                      <a:pt x="178" y="11"/>
                      <a:pt x="178" y="11"/>
                    </a:cubicBezTo>
                    <a:cubicBezTo>
                      <a:pt x="178" y="5"/>
                      <a:pt x="173" y="0"/>
                      <a:pt x="167" y="0"/>
                    </a:cubicBezTo>
                    <a:cubicBezTo>
                      <a:pt x="160" y="0"/>
                      <a:pt x="155" y="5"/>
                      <a:pt x="155" y="11"/>
                    </a:cubicBezTo>
                    <a:cubicBezTo>
                      <a:pt x="155" y="20"/>
                      <a:pt x="155" y="20"/>
                      <a:pt x="155" y="20"/>
                    </a:cubicBezTo>
                    <a:cubicBezTo>
                      <a:pt x="118" y="20"/>
                      <a:pt x="118" y="20"/>
                      <a:pt x="118" y="20"/>
                    </a:cubicBezTo>
                    <a:cubicBezTo>
                      <a:pt x="118" y="11"/>
                      <a:pt x="118" y="11"/>
                      <a:pt x="118" y="11"/>
                    </a:cubicBezTo>
                    <a:cubicBezTo>
                      <a:pt x="118" y="5"/>
                      <a:pt x="113" y="0"/>
                      <a:pt x="107" y="0"/>
                    </a:cubicBezTo>
                    <a:cubicBezTo>
                      <a:pt x="101" y="0"/>
                      <a:pt x="96" y="5"/>
                      <a:pt x="96" y="11"/>
                    </a:cubicBezTo>
                    <a:cubicBezTo>
                      <a:pt x="96" y="20"/>
                      <a:pt x="96" y="20"/>
                      <a:pt x="96" y="20"/>
                    </a:cubicBezTo>
                    <a:cubicBezTo>
                      <a:pt x="59" y="20"/>
                      <a:pt x="59" y="20"/>
                      <a:pt x="59" y="20"/>
                    </a:cubicBezTo>
                    <a:cubicBezTo>
                      <a:pt x="59" y="11"/>
                      <a:pt x="59" y="11"/>
                      <a:pt x="59" y="11"/>
                    </a:cubicBezTo>
                    <a:cubicBezTo>
                      <a:pt x="59" y="5"/>
                      <a:pt x="54" y="0"/>
                      <a:pt x="48" y="0"/>
                    </a:cubicBezTo>
                    <a:cubicBezTo>
                      <a:pt x="41" y="0"/>
                      <a:pt x="36" y="5"/>
                      <a:pt x="36" y="11"/>
                    </a:cubicBezTo>
                    <a:cubicBezTo>
                      <a:pt x="36" y="20"/>
                      <a:pt x="36" y="20"/>
                      <a:pt x="36" y="20"/>
                    </a:cubicBezTo>
                    <a:cubicBezTo>
                      <a:pt x="24" y="20"/>
                      <a:pt x="24" y="20"/>
                      <a:pt x="24" y="20"/>
                    </a:cubicBezTo>
                    <a:cubicBezTo>
                      <a:pt x="11" y="20"/>
                      <a:pt x="0" y="30"/>
                      <a:pt x="0" y="43"/>
                    </a:cubicBezTo>
                    <a:cubicBezTo>
                      <a:pt x="0" y="266"/>
                      <a:pt x="0" y="266"/>
                      <a:pt x="0" y="266"/>
                    </a:cubicBezTo>
                    <a:cubicBezTo>
                      <a:pt x="0" y="278"/>
                      <a:pt x="11" y="289"/>
                      <a:pt x="24" y="289"/>
                    </a:cubicBezTo>
                    <a:cubicBezTo>
                      <a:pt x="191" y="289"/>
                      <a:pt x="191" y="289"/>
                      <a:pt x="191" y="289"/>
                    </a:cubicBezTo>
                    <a:cubicBezTo>
                      <a:pt x="204" y="289"/>
                      <a:pt x="214" y="278"/>
                      <a:pt x="214" y="266"/>
                    </a:cubicBezTo>
                    <a:cubicBezTo>
                      <a:pt x="214" y="43"/>
                      <a:pt x="214" y="43"/>
                      <a:pt x="214" y="43"/>
                    </a:cubicBezTo>
                    <a:cubicBezTo>
                      <a:pt x="214" y="30"/>
                      <a:pt x="204" y="20"/>
                      <a:pt x="191" y="20"/>
                    </a:cubicBezTo>
                    <a:close/>
                    <a:moveTo>
                      <a:pt x="191" y="264"/>
                    </a:moveTo>
                    <a:cubicBezTo>
                      <a:pt x="23" y="264"/>
                      <a:pt x="23" y="264"/>
                      <a:pt x="23" y="264"/>
                    </a:cubicBezTo>
                    <a:cubicBezTo>
                      <a:pt x="23" y="45"/>
                      <a:pt x="23" y="45"/>
                      <a:pt x="23" y="45"/>
                    </a:cubicBezTo>
                    <a:cubicBezTo>
                      <a:pt x="36" y="45"/>
                      <a:pt x="36" y="45"/>
                      <a:pt x="36" y="45"/>
                    </a:cubicBezTo>
                    <a:cubicBezTo>
                      <a:pt x="36" y="52"/>
                      <a:pt x="36" y="52"/>
                      <a:pt x="36" y="52"/>
                    </a:cubicBezTo>
                    <a:cubicBezTo>
                      <a:pt x="36" y="58"/>
                      <a:pt x="41" y="63"/>
                      <a:pt x="48" y="63"/>
                    </a:cubicBezTo>
                    <a:cubicBezTo>
                      <a:pt x="54" y="63"/>
                      <a:pt x="59" y="58"/>
                      <a:pt x="59" y="52"/>
                    </a:cubicBezTo>
                    <a:cubicBezTo>
                      <a:pt x="59" y="45"/>
                      <a:pt x="59" y="45"/>
                      <a:pt x="59" y="45"/>
                    </a:cubicBezTo>
                    <a:cubicBezTo>
                      <a:pt x="96" y="45"/>
                      <a:pt x="96" y="45"/>
                      <a:pt x="96" y="45"/>
                    </a:cubicBezTo>
                    <a:cubicBezTo>
                      <a:pt x="96" y="52"/>
                      <a:pt x="96" y="52"/>
                      <a:pt x="96" y="52"/>
                    </a:cubicBezTo>
                    <a:cubicBezTo>
                      <a:pt x="96" y="58"/>
                      <a:pt x="101" y="63"/>
                      <a:pt x="107" y="63"/>
                    </a:cubicBezTo>
                    <a:cubicBezTo>
                      <a:pt x="113" y="63"/>
                      <a:pt x="118" y="58"/>
                      <a:pt x="118" y="52"/>
                    </a:cubicBezTo>
                    <a:cubicBezTo>
                      <a:pt x="118" y="45"/>
                      <a:pt x="118" y="45"/>
                      <a:pt x="118" y="45"/>
                    </a:cubicBezTo>
                    <a:cubicBezTo>
                      <a:pt x="155" y="45"/>
                      <a:pt x="155" y="45"/>
                      <a:pt x="155" y="45"/>
                    </a:cubicBezTo>
                    <a:cubicBezTo>
                      <a:pt x="155" y="52"/>
                      <a:pt x="155" y="52"/>
                      <a:pt x="155" y="52"/>
                    </a:cubicBezTo>
                    <a:cubicBezTo>
                      <a:pt x="155" y="58"/>
                      <a:pt x="160" y="63"/>
                      <a:pt x="167" y="63"/>
                    </a:cubicBezTo>
                    <a:cubicBezTo>
                      <a:pt x="173" y="63"/>
                      <a:pt x="178" y="58"/>
                      <a:pt x="178" y="52"/>
                    </a:cubicBezTo>
                    <a:cubicBezTo>
                      <a:pt x="178" y="45"/>
                      <a:pt x="178" y="45"/>
                      <a:pt x="178" y="45"/>
                    </a:cubicBezTo>
                    <a:cubicBezTo>
                      <a:pt x="191" y="45"/>
                      <a:pt x="191" y="45"/>
                      <a:pt x="191" y="45"/>
                    </a:cubicBezTo>
                    <a:lnTo>
                      <a:pt x="191" y="2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3" tIns="45711" rIns="91423" bIns="45711" numCol="1" anchor="t" anchorCtr="0" compatLnSpc="1"/>
              <a:lstStyle/>
              <a:p>
                <a:endParaRPr lang="zh-CN" altLang="en-US"/>
              </a:p>
            </p:txBody>
          </p:sp>
          <p:sp>
            <p:nvSpPr>
              <p:cNvPr id="114" name="Rectangle 796"/>
              <p:cNvSpPr>
                <a:spLocks noChangeArrowheads="1"/>
              </p:cNvSpPr>
              <p:nvPr/>
            </p:nvSpPr>
            <p:spPr bwMode="auto">
              <a:xfrm>
                <a:off x="7029451" y="4705351"/>
                <a:ext cx="138113"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lstStyle/>
              <a:p>
                <a:endParaRPr lang="zh-CN" altLang="en-US"/>
              </a:p>
            </p:txBody>
          </p:sp>
          <p:sp>
            <p:nvSpPr>
              <p:cNvPr id="115" name="Rectangle 797"/>
              <p:cNvSpPr>
                <a:spLocks noChangeArrowheads="1"/>
              </p:cNvSpPr>
              <p:nvPr/>
            </p:nvSpPr>
            <p:spPr bwMode="auto">
              <a:xfrm>
                <a:off x="7029451" y="4752976"/>
                <a:ext cx="138113"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lstStyle/>
              <a:p>
                <a:endParaRPr lang="zh-CN" altLang="en-US"/>
              </a:p>
            </p:txBody>
          </p:sp>
          <p:sp>
            <p:nvSpPr>
              <p:cNvPr id="116" name="Rectangle 798"/>
              <p:cNvSpPr>
                <a:spLocks noChangeArrowheads="1"/>
              </p:cNvSpPr>
              <p:nvPr/>
            </p:nvSpPr>
            <p:spPr bwMode="auto">
              <a:xfrm>
                <a:off x="7029451" y="4800601"/>
                <a:ext cx="138113"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lstStyle/>
              <a:p>
                <a:endParaRPr lang="zh-CN" altLang="en-US"/>
              </a:p>
            </p:txBody>
          </p:sp>
          <p:sp>
            <p:nvSpPr>
              <p:cNvPr id="117" name="Rectangle 799"/>
              <p:cNvSpPr>
                <a:spLocks noChangeArrowheads="1"/>
              </p:cNvSpPr>
              <p:nvPr/>
            </p:nvSpPr>
            <p:spPr bwMode="auto">
              <a:xfrm>
                <a:off x="7029451" y="4848226"/>
                <a:ext cx="138113"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lstStyle/>
              <a:p>
                <a:endParaRPr lang="zh-CN" altLang="en-US"/>
              </a:p>
            </p:txBody>
          </p:sp>
        </p:grpSp>
      </p:grpSp>
      <p:grpSp>
        <p:nvGrpSpPr>
          <p:cNvPr id="72" name="组合 24"/>
          <p:cNvGrpSpPr/>
          <p:nvPr/>
        </p:nvGrpSpPr>
        <p:grpSpPr bwMode="auto">
          <a:xfrm>
            <a:off x="3360202" y="1575513"/>
            <a:ext cx="1190062" cy="1191026"/>
            <a:chOff x="2848131" y="1860029"/>
            <a:chExt cx="3807502" cy="3807502"/>
          </a:xfrm>
        </p:grpSpPr>
        <p:sp>
          <p:nvSpPr>
            <p:cNvPr id="74" name="椭圆 73"/>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5" name="椭圆 74"/>
            <p:cNvSpPr/>
            <p:nvPr/>
          </p:nvSpPr>
          <p:spPr>
            <a:xfrm>
              <a:off x="2937682" y="1968815"/>
              <a:ext cx="3628400" cy="362854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7" name="组合 24"/>
          <p:cNvGrpSpPr/>
          <p:nvPr/>
        </p:nvGrpSpPr>
        <p:grpSpPr bwMode="auto">
          <a:xfrm>
            <a:off x="4789981" y="1575513"/>
            <a:ext cx="1190062" cy="1191026"/>
            <a:chOff x="2848131" y="1860029"/>
            <a:chExt cx="3807502" cy="3807502"/>
          </a:xfrm>
        </p:grpSpPr>
        <p:sp>
          <p:nvSpPr>
            <p:cNvPr id="79" name="椭圆 78"/>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0" name="椭圆 79"/>
            <p:cNvSpPr/>
            <p:nvPr/>
          </p:nvSpPr>
          <p:spPr>
            <a:xfrm>
              <a:off x="2937682" y="1968815"/>
              <a:ext cx="3628400" cy="362854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 name="组合 24"/>
          <p:cNvGrpSpPr/>
          <p:nvPr/>
        </p:nvGrpSpPr>
        <p:grpSpPr bwMode="auto">
          <a:xfrm>
            <a:off x="6220179" y="1575513"/>
            <a:ext cx="1190062" cy="1191026"/>
            <a:chOff x="2848131" y="1860029"/>
            <a:chExt cx="3807502" cy="3807502"/>
          </a:xfrm>
        </p:grpSpPr>
        <p:sp>
          <p:nvSpPr>
            <p:cNvPr id="84" name="椭圆 83"/>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5" name="椭圆 84"/>
            <p:cNvSpPr/>
            <p:nvPr/>
          </p:nvSpPr>
          <p:spPr>
            <a:xfrm>
              <a:off x="2937682" y="1968815"/>
              <a:ext cx="3628400" cy="362854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1" name="组合 24"/>
          <p:cNvGrpSpPr/>
          <p:nvPr/>
        </p:nvGrpSpPr>
        <p:grpSpPr bwMode="auto">
          <a:xfrm>
            <a:off x="7649411" y="1575513"/>
            <a:ext cx="1190062" cy="1191026"/>
            <a:chOff x="2848131" y="1860029"/>
            <a:chExt cx="3807502" cy="3807502"/>
          </a:xfrm>
        </p:grpSpPr>
        <p:sp>
          <p:nvSpPr>
            <p:cNvPr id="125" name="椭圆 124"/>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6" name="椭圆 125"/>
            <p:cNvSpPr/>
            <p:nvPr/>
          </p:nvSpPr>
          <p:spPr>
            <a:xfrm>
              <a:off x="2937682" y="1968815"/>
              <a:ext cx="3628400" cy="362854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28" name="文本框 20"/>
          <p:cNvSpPr txBox="1"/>
          <p:nvPr/>
        </p:nvSpPr>
        <p:spPr>
          <a:xfrm>
            <a:off x="3524289" y="1611873"/>
            <a:ext cx="898758" cy="1168400"/>
          </a:xfrm>
          <a:prstGeom prst="rect">
            <a:avLst/>
          </a:prstGeom>
          <a:noFill/>
        </p:spPr>
        <p:txBody>
          <a:bodyPr wrap="square" rtlCol="0">
            <a:spAutoFit/>
          </a:bodyPr>
          <a:lstStyle/>
          <a:p>
            <a:pPr algn="ctr"/>
            <a:r>
              <a:rPr lang="en-US" altLang="zh-CN" sz="7000" dirty="0" smtClean="0">
                <a:solidFill>
                  <a:srgbClr val="0066CC"/>
                </a:solidFill>
                <a:latin typeface="Impact" panose="020B0806030902050204" pitchFamily="34" charset="0"/>
                <a:ea typeface="微软雅黑" panose="020B0503020204020204" charset="-122"/>
              </a:rPr>
              <a:t>2</a:t>
            </a:r>
            <a:endParaRPr lang="zh-CN" altLang="en-US" sz="7000" dirty="0">
              <a:solidFill>
                <a:srgbClr val="0066CC"/>
              </a:solidFill>
              <a:latin typeface="Impact" panose="020B0806030902050204" pitchFamily="34" charset="0"/>
              <a:ea typeface="微软雅黑" panose="020B0503020204020204" charset="-122"/>
            </a:endParaRPr>
          </a:p>
        </p:txBody>
      </p:sp>
      <p:sp>
        <p:nvSpPr>
          <p:cNvPr id="132" name="文本框 20"/>
          <p:cNvSpPr txBox="1"/>
          <p:nvPr/>
        </p:nvSpPr>
        <p:spPr>
          <a:xfrm>
            <a:off x="4960911" y="1611873"/>
            <a:ext cx="898758" cy="1168400"/>
          </a:xfrm>
          <a:prstGeom prst="rect">
            <a:avLst/>
          </a:prstGeom>
          <a:noFill/>
        </p:spPr>
        <p:txBody>
          <a:bodyPr wrap="square" rtlCol="0">
            <a:spAutoFit/>
          </a:bodyPr>
          <a:lstStyle/>
          <a:p>
            <a:pPr algn="ctr"/>
            <a:r>
              <a:rPr lang="en-US" altLang="zh-CN" sz="7000" dirty="0" smtClean="0">
                <a:solidFill>
                  <a:srgbClr val="0066CC"/>
                </a:solidFill>
                <a:latin typeface="Impact" panose="020B0806030902050204" pitchFamily="34" charset="0"/>
                <a:ea typeface="微软雅黑" panose="020B0503020204020204" charset="-122"/>
              </a:rPr>
              <a:t>0</a:t>
            </a:r>
            <a:endParaRPr lang="zh-CN" altLang="en-US" sz="7000" dirty="0">
              <a:solidFill>
                <a:srgbClr val="0066CC"/>
              </a:solidFill>
              <a:latin typeface="Impact" panose="020B0806030902050204" pitchFamily="34" charset="0"/>
              <a:ea typeface="微软雅黑" panose="020B0503020204020204" charset="-122"/>
            </a:endParaRPr>
          </a:p>
        </p:txBody>
      </p:sp>
      <p:sp>
        <p:nvSpPr>
          <p:cNvPr id="133" name="文本框 20"/>
          <p:cNvSpPr txBox="1"/>
          <p:nvPr/>
        </p:nvSpPr>
        <p:spPr>
          <a:xfrm>
            <a:off x="6349731" y="1611873"/>
            <a:ext cx="898758" cy="1168400"/>
          </a:xfrm>
          <a:prstGeom prst="rect">
            <a:avLst/>
          </a:prstGeom>
          <a:noFill/>
        </p:spPr>
        <p:txBody>
          <a:bodyPr wrap="square" rtlCol="0">
            <a:spAutoFit/>
          </a:bodyPr>
          <a:lstStyle/>
          <a:p>
            <a:pPr algn="ctr"/>
            <a:r>
              <a:rPr lang="en-US" altLang="zh-CN" sz="7000" dirty="0">
                <a:solidFill>
                  <a:srgbClr val="0066CC"/>
                </a:solidFill>
                <a:latin typeface="Impact" panose="020B0806030902050204" pitchFamily="34" charset="0"/>
                <a:ea typeface="微软雅黑" panose="020B0503020204020204" charset="-122"/>
              </a:rPr>
              <a:t>2</a:t>
            </a:r>
            <a:endParaRPr lang="en-US" altLang="zh-CN" sz="7000" dirty="0">
              <a:solidFill>
                <a:srgbClr val="0066CC"/>
              </a:solidFill>
              <a:latin typeface="Impact" panose="020B0806030902050204" pitchFamily="34" charset="0"/>
              <a:ea typeface="微软雅黑" panose="020B0503020204020204" charset="-122"/>
            </a:endParaRPr>
          </a:p>
        </p:txBody>
      </p:sp>
      <p:sp>
        <p:nvSpPr>
          <p:cNvPr id="134" name="文本框 20"/>
          <p:cNvSpPr txBox="1"/>
          <p:nvPr/>
        </p:nvSpPr>
        <p:spPr>
          <a:xfrm>
            <a:off x="7816045" y="1611873"/>
            <a:ext cx="898758" cy="1168400"/>
          </a:xfrm>
          <a:prstGeom prst="rect">
            <a:avLst/>
          </a:prstGeom>
          <a:noFill/>
        </p:spPr>
        <p:txBody>
          <a:bodyPr wrap="square" rtlCol="0">
            <a:spAutoFit/>
          </a:bodyPr>
          <a:lstStyle/>
          <a:p>
            <a:pPr algn="ctr"/>
            <a:r>
              <a:rPr lang="en-US" altLang="zh-CN" sz="7000" dirty="0">
                <a:solidFill>
                  <a:srgbClr val="0066CC"/>
                </a:solidFill>
                <a:latin typeface="Impact" panose="020B0806030902050204" pitchFamily="34" charset="0"/>
                <a:ea typeface="微软雅黑" panose="020B0503020204020204" charset="-122"/>
              </a:rPr>
              <a:t>0</a:t>
            </a:r>
            <a:endParaRPr lang="en-US" altLang="zh-CN" sz="7000" dirty="0">
              <a:solidFill>
                <a:srgbClr val="0066CC"/>
              </a:solidFill>
              <a:latin typeface="Impact" panose="020B0806030902050204" pitchFamily="34" charset="0"/>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0">
        <p14:warp dir="in"/>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style.rotation</p:attrName>
                                        </p:attrNameLst>
                                      </p:cBhvr>
                                      <p:tavLst>
                                        <p:tav tm="0">
                                          <p:val>
                                            <p:fltVal val="90"/>
                                          </p:val>
                                        </p:tav>
                                        <p:tav tm="100000">
                                          <p:val>
                                            <p:fltVal val="0"/>
                                          </p:val>
                                        </p:tav>
                                      </p:tavLst>
                                    </p:anim>
                                    <p:animEffect transition="in" filter="fade">
                                      <p:cBhvr>
                                        <p:cTn id="10" dur="500"/>
                                        <p:tgtEl>
                                          <p:spTgt spid="72"/>
                                        </p:tgtEl>
                                      </p:cBhvr>
                                    </p:animEffect>
                                  </p:childTnLst>
                                </p:cTn>
                              </p:par>
                              <p:par>
                                <p:cTn id="11" presetID="3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anim calcmode="lin" valueType="num">
                                      <p:cBhvr>
                                        <p:cTn id="13" dur="500" fill="hold"/>
                                        <p:tgtEl>
                                          <p:spTgt spid="77"/>
                                        </p:tgtEl>
                                        <p:attrNameLst>
                                          <p:attrName>ppt_w</p:attrName>
                                        </p:attrNameLst>
                                      </p:cBhvr>
                                      <p:tavLst>
                                        <p:tav tm="0">
                                          <p:val>
                                            <p:fltVal val="0"/>
                                          </p:val>
                                        </p:tav>
                                        <p:tav tm="100000">
                                          <p:val>
                                            <p:strVal val="#ppt_w"/>
                                          </p:val>
                                        </p:tav>
                                      </p:tavLst>
                                    </p:anim>
                                    <p:anim calcmode="lin" valueType="num">
                                      <p:cBhvr>
                                        <p:cTn id="14" dur="500" fill="hold"/>
                                        <p:tgtEl>
                                          <p:spTgt spid="77"/>
                                        </p:tgtEl>
                                        <p:attrNameLst>
                                          <p:attrName>ppt_h</p:attrName>
                                        </p:attrNameLst>
                                      </p:cBhvr>
                                      <p:tavLst>
                                        <p:tav tm="0">
                                          <p:val>
                                            <p:fltVal val="0"/>
                                          </p:val>
                                        </p:tav>
                                        <p:tav tm="100000">
                                          <p:val>
                                            <p:strVal val="#ppt_h"/>
                                          </p:val>
                                        </p:tav>
                                      </p:tavLst>
                                    </p:anim>
                                    <p:anim calcmode="lin" valueType="num">
                                      <p:cBhvr>
                                        <p:cTn id="15" dur="500" fill="hold"/>
                                        <p:tgtEl>
                                          <p:spTgt spid="77"/>
                                        </p:tgtEl>
                                        <p:attrNameLst>
                                          <p:attrName>style.rotation</p:attrName>
                                        </p:attrNameLst>
                                      </p:cBhvr>
                                      <p:tavLst>
                                        <p:tav tm="0">
                                          <p:val>
                                            <p:fltVal val="90"/>
                                          </p:val>
                                        </p:tav>
                                        <p:tav tm="100000">
                                          <p:val>
                                            <p:fltVal val="0"/>
                                          </p:val>
                                        </p:tav>
                                      </p:tavLst>
                                    </p:anim>
                                    <p:animEffect transition="in" filter="fade">
                                      <p:cBhvr>
                                        <p:cTn id="16" dur="500"/>
                                        <p:tgtEl>
                                          <p:spTgt spid="77"/>
                                        </p:tgtEl>
                                      </p:cBhvr>
                                    </p:animEffect>
                                  </p:childTnLst>
                                </p:cTn>
                              </p:par>
                              <p:par>
                                <p:cTn id="17" presetID="31" presetClass="entr" presetSubtype="0" fill="hold" nodeType="withEffect">
                                  <p:stCondLst>
                                    <p:cond delay="0"/>
                                  </p:stCondLst>
                                  <p:childTnLst>
                                    <p:set>
                                      <p:cBhvr>
                                        <p:cTn id="18" dur="1" fill="hold">
                                          <p:stCondLst>
                                            <p:cond delay="0"/>
                                          </p:stCondLst>
                                        </p:cTn>
                                        <p:tgtEl>
                                          <p:spTgt spid="82"/>
                                        </p:tgtEl>
                                        <p:attrNameLst>
                                          <p:attrName>style.visibility</p:attrName>
                                        </p:attrNameLst>
                                      </p:cBhvr>
                                      <p:to>
                                        <p:strVal val="visible"/>
                                      </p:to>
                                    </p:set>
                                    <p:anim calcmode="lin" valueType="num">
                                      <p:cBhvr>
                                        <p:cTn id="19" dur="500" fill="hold"/>
                                        <p:tgtEl>
                                          <p:spTgt spid="82"/>
                                        </p:tgtEl>
                                        <p:attrNameLst>
                                          <p:attrName>ppt_w</p:attrName>
                                        </p:attrNameLst>
                                      </p:cBhvr>
                                      <p:tavLst>
                                        <p:tav tm="0">
                                          <p:val>
                                            <p:fltVal val="0"/>
                                          </p:val>
                                        </p:tav>
                                        <p:tav tm="100000">
                                          <p:val>
                                            <p:strVal val="#ppt_w"/>
                                          </p:val>
                                        </p:tav>
                                      </p:tavLst>
                                    </p:anim>
                                    <p:anim calcmode="lin" valueType="num">
                                      <p:cBhvr>
                                        <p:cTn id="20" dur="500" fill="hold"/>
                                        <p:tgtEl>
                                          <p:spTgt spid="82"/>
                                        </p:tgtEl>
                                        <p:attrNameLst>
                                          <p:attrName>ppt_h</p:attrName>
                                        </p:attrNameLst>
                                      </p:cBhvr>
                                      <p:tavLst>
                                        <p:tav tm="0">
                                          <p:val>
                                            <p:fltVal val="0"/>
                                          </p:val>
                                        </p:tav>
                                        <p:tav tm="100000">
                                          <p:val>
                                            <p:strVal val="#ppt_h"/>
                                          </p:val>
                                        </p:tav>
                                      </p:tavLst>
                                    </p:anim>
                                    <p:anim calcmode="lin" valueType="num">
                                      <p:cBhvr>
                                        <p:cTn id="21" dur="500" fill="hold"/>
                                        <p:tgtEl>
                                          <p:spTgt spid="82"/>
                                        </p:tgtEl>
                                        <p:attrNameLst>
                                          <p:attrName>style.rotation</p:attrName>
                                        </p:attrNameLst>
                                      </p:cBhvr>
                                      <p:tavLst>
                                        <p:tav tm="0">
                                          <p:val>
                                            <p:fltVal val="90"/>
                                          </p:val>
                                        </p:tav>
                                        <p:tav tm="100000">
                                          <p:val>
                                            <p:fltVal val="0"/>
                                          </p:val>
                                        </p:tav>
                                      </p:tavLst>
                                    </p:anim>
                                    <p:animEffect transition="in" filter="fade">
                                      <p:cBhvr>
                                        <p:cTn id="22" dur="500"/>
                                        <p:tgtEl>
                                          <p:spTgt spid="82"/>
                                        </p:tgtEl>
                                      </p:cBhvr>
                                    </p:animEffect>
                                  </p:childTnLst>
                                </p:cTn>
                              </p:par>
                              <p:par>
                                <p:cTn id="23" presetID="31" presetClass="entr" presetSubtype="0" fill="hold" nodeType="with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p:cTn id="25" dur="500" fill="hold"/>
                                        <p:tgtEl>
                                          <p:spTgt spid="91"/>
                                        </p:tgtEl>
                                        <p:attrNameLst>
                                          <p:attrName>ppt_w</p:attrName>
                                        </p:attrNameLst>
                                      </p:cBhvr>
                                      <p:tavLst>
                                        <p:tav tm="0">
                                          <p:val>
                                            <p:fltVal val="0"/>
                                          </p:val>
                                        </p:tav>
                                        <p:tav tm="100000">
                                          <p:val>
                                            <p:strVal val="#ppt_w"/>
                                          </p:val>
                                        </p:tav>
                                      </p:tavLst>
                                    </p:anim>
                                    <p:anim calcmode="lin" valueType="num">
                                      <p:cBhvr>
                                        <p:cTn id="26" dur="500" fill="hold"/>
                                        <p:tgtEl>
                                          <p:spTgt spid="91"/>
                                        </p:tgtEl>
                                        <p:attrNameLst>
                                          <p:attrName>ppt_h</p:attrName>
                                        </p:attrNameLst>
                                      </p:cBhvr>
                                      <p:tavLst>
                                        <p:tav tm="0">
                                          <p:val>
                                            <p:fltVal val="0"/>
                                          </p:val>
                                        </p:tav>
                                        <p:tav tm="100000">
                                          <p:val>
                                            <p:strVal val="#ppt_h"/>
                                          </p:val>
                                        </p:tav>
                                      </p:tavLst>
                                    </p:anim>
                                    <p:anim calcmode="lin" valueType="num">
                                      <p:cBhvr>
                                        <p:cTn id="27" dur="500" fill="hold"/>
                                        <p:tgtEl>
                                          <p:spTgt spid="91"/>
                                        </p:tgtEl>
                                        <p:attrNameLst>
                                          <p:attrName>style.rotation</p:attrName>
                                        </p:attrNameLst>
                                      </p:cBhvr>
                                      <p:tavLst>
                                        <p:tav tm="0">
                                          <p:val>
                                            <p:fltVal val="90"/>
                                          </p:val>
                                        </p:tav>
                                        <p:tav tm="100000">
                                          <p:val>
                                            <p:fltVal val="0"/>
                                          </p:val>
                                        </p:tav>
                                      </p:tavLst>
                                    </p:anim>
                                    <p:animEffect transition="in" filter="fade">
                                      <p:cBhvr>
                                        <p:cTn id="28" dur="500"/>
                                        <p:tgtEl>
                                          <p:spTgt spid="91"/>
                                        </p:tgtEl>
                                      </p:cBhvr>
                                    </p:animEffect>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wipe(up)">
                                      <p:cBhvr>
                                        <p:cTn id="32" dur="1000"/>
                                        <p:tgtEl>
                                          <p:spTgt spid="12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32"/>
                                        </p:tgtEl>
                                        <p:attrNameLst>
                                          <p:attrName>style.visibility</p:attrName>
                                        </p:attrNameLst>
                                      </p:cBhvr>
                                      <p:to>
                                        <p:strVal val="visible"/>
                                      </p:to>
                                    </p:set>
                                    <p:animEffect transition="in" filter="wipe(up)">
                                      <p:cBhvr>
                                        <p:cTn id="35" dur="1000"/>
                                        <p:tgtEl>
                                          <p:spTgt spid="132"/>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33"/>
                                        </p:tgtEl>
                                        <p:attrNameLst>
                                          <p:attrName>style.visibility</p:attrName>
                                        </p:attrNameLst>
                                      </p:cBhvr>
                                      <p:to>
                                        <p:strVal val="visible"/>
                                      </p:to>
                                    </p:set>
                                    <p:animEffect transition="in" filter="wipe(up)">
                                      <p:cBhvr>
                                        <p:cTn id="38" dur="1000"/>
                                        <p:tgtEl>
                                          <p:spTgt spid="133"/>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34"/>
                                        </p:tgtEl>
                                        <p:attrNameLst>
                                          <p:attrName>style.visibility</p:attrName>
                                        </p:attrNameLst>
                                      </p:cBhvr>
                                      <p:to>
                                        <p:strVal val="visible"/>
                                      </p:to>
                                    </p:set>
                                    <p:animEffect transition="in" filter="wipe(up)">
                                      <p:cBhvr>
                                        <p:cTn id="41" dur="1000"/>
                                        <p:tgtEl>
                                          <p:spTgt spid="134"/>
                                        </p:tgtEl>
                                      </p:cBhvr>
                                    </p:animEffect>
                                  </p:childTnLst>
                                </p:cTn>
                              </p:par>
                            </p:childTnLst>
                          </p:cTn>
                        </p:par>
                        <p:par>
                          <p:cTn id="42" fill="hold">
                            <p:stCondLst>
                              <p:cond delay="1500"/>
                            </p:stCondLst>
                            <p:childTnLst>
                              <p:par>
                                <p:cTn id="43" presetID="56" presetClass="entr" presetSubtype="0" fill="hold" grpId="1" nodeType="afterEffect">
                                  <p:stCondLst>
                                    <p:cond delay="0"/>
                                  </p:stCondLst>
                                  <p:iterate type="lt">
                                    <p:tmPct val="10000"/>
                                  </p:iterate>
                                  <p:childTnLst>
                                    <p:set>
                                      <p:cBhvr>
                                        <p:cTn id="44" dur="1" fill="hold">
                                          <p:stCondLst>
                                            <p:cond delay="0"/>
                                          </p:stCondLst>
                                        </p:cTn>
                                        <p:tgtEl>
                                          <p:spTgt spid="65"/>
                                        </p:tgtEl>
                                        <p:attrNameLst>
                                          <p:attrName>style.visibility</p:attrName>
                                        </p:attrNameLst>
                                      </p:cBhvr>
                                      <p:to>
                                        <p:strVal val="visible"/>
                                      </p:to>
                                    </p:set>
                                    <p:anim by="(-#ppt_w*2)" calcmode="lin" valueType="num">
                                      <p:cBhvr rctx="PPT">
                                        <p:cTn id="45" dur="500" autoRev="1" fill="hold">
                                          <p:stCondLst>
                                            <p:cond delay="0"/>
                                          </p:stCondLst>
                                        </p:cTn>
                                        <p:tgtEl>
                                          <p:spTgt spid="65"/>
                                        </p:tgtEl>
                                        <p:attrNameLst>
                                          <p:attrName>ppt_w</p:attrName>
                                        </p:attrNameLst>
                                      </p:cBhvr>
                                    </p:anim>
                                    <p:anim by="(#ppt_w*0.50)" calcmode="lin" valueType="num">
                                      <p:cBhvr>
                                        <p:cTn id="46" dur="500" decel="50000" autoRev="1" fill="hold">
                                          <p:stCondLst>
                                            <p:cond delay="0"/>
                                          </p:stCondLst>
                                        </p:cTn>
                                        <p:tgtEl>
                                          <p:spTgt spid="65"/>
                                        </p:tgtEl>
                                        <p:attrNameLst>
                                          <p:attrName>ppt_x</p:attrName>
                                        </p:attrNameLst>
                                      </p:cBhvr>
                                    </p:anim>
                                    <p:anim from="(-#ppt_h/2)" to="(#ppt_y)" calcmode="lin" valueType="num">
                                      <p:cBhvr>
                                        <p:cTn id="47" dur="1000" fill="hold">
                                          <p:stCondLst>
                                            <p:cond delay="0"/>
                                          </p:stCondLst>
                                        </p:cTn>
                                        <p:tgtEl>
                                          <p:spTgt spid="65"/>
                                        </p:tgtEl>
                                        <p:attrNameLst>
                                          <p:attrName>ppt_y</p:attrName>
                                        </p:attrNameLst>
                                      </p:cBhvr>
                                    </p:anim>
                                    <p:animRot by="21600000">
                                      <p:cBhvr>
                                        <p:cTn id="48" dur="1000" fill="hold">
                                          <p:stCondLst>
                                            <p:cond delay="0"/>
                                          </p:stCondLst>
                                        </p:cTn>
                                        <p:tgtEl>
                                          <p:spTgt spid="65"/>
                                        </p:tgtEl>
                                        <p:attrNameLst>
                                          <p:attrName>r</p:attrName>
                                        </p:attrNameLst>
                                      </p:cBhvr>
                                    </p:animRot>
                                  </p:childTnLst>
                                </p:cTn>
                              </p:par>
                            </p:childTnLst>
                          </p:cTn>
                        </p:par>
                        <p:par>
                          <p:cTn id="49" fill="hold">
                            <p:stCondLst>
                              <p:cond delay="3200"/>
                            </p:stCondLst>
                            <p:childTnLst>
                              <p:par>
                                <p:cTn id="50" presetID="56" presetClass="entr" presetSubtype="0" fill="hold" grpId="0" nodeType="afterEffect">
                                  <p:stCondLst>
                                    <p:cond delay="0"/>
                                  </p:stCondLst>
                                  <p:iterate type="lt">
                                    <p:tmPct val="10000"/>
                                  </p:iterate>
                                  <p:childTnLst>
                                    <p:set>
                                      <p:cBhvr>
                                        <p:cTn id="51" dur="1" fill="hold">
                                          <p:stCondLst>
                                            <p:cond delay="0"/>
                                          </p:stCondLst>
                                        </p:cTn>
                                        <p:tgtEl>
                                          <p:spTgt spid="68"/>
                                        </p:tgtEl>
                                        <p:attrNameLst>
                                          <p:attrName>style.visibility</p:attrName>
                                        </p:attrNameLst>
                                      </p:cBhvr>
                                      <p:to>
                                        <p:strVal val="visible"/>
                                      </p:to>
                                    </p:set>
                                    <p:anim by="(-#ppt_w*2)" calcmode="lin" valueType="num">
                                      <p:cBhvr rctx="PPT">
                                        <p:cTn id="52" dur="375" autoRev="1" fill="hold">
                                          <p:stCondLst>
                                            <p:cond delay="0"/>
                                          </p:stCondLst>
                                        </p:cTn>
                                        <p:tgtEl>
                                          <p:spTgt spid="68"/>
                                        </p:tgtEl>
                                        <p:attrNameLst>
                                          <p:attrName>ppt_w</p:attrName>
                                        </p:attrNameLst>
                                      </p:cBhvr>
                                    </p:anim>
                                    <p:anim by="(#ppt_w*0.50)" calcmode="lin" valueType="num">
                                      <p:cBhvr>
                                        <p:cTn id="53" dur="375" decel="50000" autoRev="1" fill="hold">
                                          <p:stCondLst>
                                            <p:cond delay="0"/>
                                          </p:stCondLst>
                                        </p:cTn>
                                        <p:tgtEl>
                                          <p:spTgt spid="68"/>
                                        </p:tgtEl>
                                        <p:attrNameLst>
                                          <p:attrName>ppt_x</p:attrName>
                                        </p:attrNameLst>
                                      </p:cBhvr>
                                    </p:anim>
                                    <p:anim from="(-#ppt_h/2)" to="(#ppt_y)" calcmode="lin" valueType="num">
                                      <p:cBhvr>
                                        <p:cTn id="54" dur="750" fill="hold">
                                          <p:stCondLst>
                                            <p:cond delay="0"/>
                                          </p:stCondLst>
                                        </p:cTn>
                                        <p:tgtEl>
                                          <p:spTgt spid="68"/>
                                        </p:tgtEl>
                                        <p:attrNameLst>
                                          <p:attrName>ppt_y</p:attrName>
                                        </p:attrNameLst>
                                      </p:cBhvr>
                                    </p:anim>
                                    <p:animRot by="21600000">
                                      <p:cBhvr>
                                        <p:cTn id="55" dur="750" fill="hold">
                                          <p:stCondLst>
                                            <p:cond delay="0"/>
                                          </p:stCondLst>
                                        </p:cTn>
                                        <p:tgtEl>
                                          <p:spTgt spid="68"/>
                                        </p:tgtEl>
                                        <p:attrNameLst>
                                          <p:attrName>r</p:attrName>
                                        </p:attrNameLst>
                                      </p:cBhvr>
                                    </p:animRot>
                                  </p:childTnLst>
                                </p:cTn>
                              </p:par>
                            </p:childTnLst>
                          </p:cTn>
                        </p:par>
                        <p:par>
                          <p:cTn id="56" fill="hold">
                            <p:stCondLst>
                              <p:cond delay="4400"/>
                            </p:stCondLst>
                            <p:childTnLst>
                              <p:par>
                                <p:cTn id="57" presetID="22" presetClass="entr" presetSubtype="2" fill="hold" nodeType="afterEffect">
                                  <p:stCondLst>
                                    <p:cond delay="0"/>
                                  </p:stCondLst>
                                  <p:childTnLst>
                                    <p:set>
                                      <p:cBhvr>
                                        <p:cTn id="58" dur="1" fill="hold">
                                          <p:stCondLst>
                                            <p:cond delay="0"/>
                                          </p:stCondLst>
                                        </p:cTn>
                                        <p:tgtEl>
                                          <p:spTgt spid="69"/>
                                        </p:tgtEl>
                                        <p:attrNameLst>
                                          <p:attrName>style.visibility</p:attrName>
                                        </p:attrNameLst>
                                      </p:cBhvr>
                                      <p:to>
                                        <p:strVal val="visible"/>
                                      </p:to>
                                    </p:set>
                                    <p:animEffect transition="in" filter="wipe(right)">
                                      <p:cBhvr>
                                        <p:cTn id="59" dur="500"/>
                                        <p:tgtEl>
                                          <p:spTgt spid="69"/>
                                        </p:tgtEl>
                                      </p:cBhvr>
                                    </p:animEffect>
                                  </p:childTnLst>
                                </p:cTn>
                              </p:par>
                            </p:childTnLst>
                          </p:cTn>
                        </p:par>
                        <p:par>
                          <p:cTn id="60" fill="hold">
                            <p:stCondLst>
                              <p:cond delay="4900"/>
                            </p:stCondLst>
                            <p:childTnLst>
                              <p:par>
                                <p:cTn id="61" presetID="42" presetClass="entr" presetSubtype="0"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500"/>
                                        <p:tgtEl>
                                          <p:spTgt spid="2"/>
                                        </p:tgtEl>
                                      </p:cBhvr>
                                    </p:animEffect>
                                    <p:anim calcmode="lin" valueType="num">
                                      <p:cBhvr>
                                        <p:cTn id="64" dur="500" fill="hold"/>
                                        <p:tgtEl>
                                          <p:spTgt spid="2"/>
                                        </p:tgtEl>
                                        <p:attrNameLst>
                                          <p:attrName>ppt_x</p:attrName>
                                        </p:attrNameLst>
                                      </p:cBhvr>
                                      <p:tavLst>
                                        <p:tav tm="0">
                                          <p:val>
                                            <p:strVal val="#ppt_x"/>
                                          </p:val>
                                        </p:tav>
                                        <p:tav tm="100000">
                                          <p:val>
                                            <p:strVal val="#ppt_x"/>
                                          </p:val>
                                        </p:tav>
                                      </p:tavLst>
                                    </p:anim>
                                    <p:anim calcmode="lin" valueType="num">
                                      <p:cBhvr>
                                        <p:cTn id="65" dur="500" fill="hold"/>
                                        <p:tgtEl>
                                          <p:spTgt spid="2"/>
                                        </p:tgtEl>
                                        <p:attrNameLst>
                                          <p:attrName>ppt_y</p:attrName>
                                        </p:attrNameLst>
                                      </p:cBhvr>
                                      <p:tavLst>
                                        <p:tav tm="0">
                                          <p:val>
                                            <p:strVal val="#ppt_y+.1"/>
                                          </p:val>
                                        </p:tav>
                                        <p:tav tm="100000">
                                          <p:val>
                                            <p:strVal val="#ppt_y"/>
                                          </p:val>
                                        </p:tav>
                                      </p:tavLst>
                                    </p:anim>
                                  </p:childTnLst>
                                </p:cTn>
                              </p:par>
                            </p:childTnLst>
                          </p:cTn>
                        </p:par>
                        <p:par>
                          <p:cTn id="66" fill="hold">
                            <p:stCondLst>
                              <p:cond delay="5400"/>
                            </p:stCondLst>
                            <p:childTnLst>
                              <p:par>
                                <p:cTn id="67" presetID="23" presetClass="entr" presetSubtype="16" fill="hold" nodeType="after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p:cTn id="69" dur="500" fill="hold"/>
                                        <p:tgtEl>
                                          <p:spTgt spid="13"/>
                                        </p:tgtEl>
                                        <p:attrNameLst>
                                          <p:attrName>ppt_w</p:attrName>
                                        </p:attrNameLst>
                                      </p:cBhvr>
                                      <p:tavLst>
                                        <p:tav tm="0">
                                          <p:val>
                                            <p:fltVal val="0"/>
                                          </p:val>
                                        </p:tav>
                                        <p:tav tm="100000">
                                          <p:val>
                                            <p:strVal val="#ppt_w"/>
                                          </p:val>
                                        </p:tav>
                                      </p:tavLst>
                                    </p:anim>
                                    <p:anim calcmode="lin" valueType="num">
                                      <p:cBhvr>
                                        <p:cTn id="7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p:bldP spid="68" grpId="0"/>
      <p:bldP spid="2" grpId="0"/>
      <p:bldP spid="128" grpId="0"/>
      <p:bldP spid="132" grpId="0"/>
      <p:bldP spid="133" grpId="0"/>
      <p:bldP spid="1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案例一</a:t>
            </a:r>
            <a:endParaRPr lang="zh-CN" altLang="en-US" sz="4400"/>
          </a:p>
        </p:txBody>
      </p:sp>
      <p:sp>
        <p:nvSpPr>
          <p:cNvPr id="2" name="文本框 1"/>
          <p:cNvSpPr txBox="1"/>
          <p:nvPr/>
        </p:nvSpPr>
        <p:spPr>
          <a:xfrm>
            <a:off x="288925" y="1096645"/>
            <a:ext cx="11871325" cy="5262245"/>
          </a:xfrm>
          <a:prstGeom prst="rect">
            <a:avLst/>
          </a:prstGeom>
          <a:noFill/>
        </p:spPr>
        <p:txBody>
          <a:bodyPr wrap="square" rtlCol="0" anchor="t">
            <a:spAutoFit/>
          </a:bodyPr>
          <a:p>
            <a:pPr algn="l" fontAlgn="auto">
              <a:lnSpc>
                <a:spcPct val="150000"/>
              </a:lnSpc>
            </a:pPr>
            <a:r>
              <a:rPr lang="en-US" altLang="zh-CN" sz="2800" dirty="0">
                <a:sym typeface="+mn-ea"/>
              </a:rPr>
              <a:t>    </a:t>
            </a:r>
            <a:r>
              <a:rPr lang="zh-CN" altLang="en-US" sz="2800" dirty="0">
                <a:sym typeface="+mn-ea"/>
              </a:rPr>
              <a:t>某中班幼儿在科学发现室中探索一个简易的指南针，教师在这个指南针的底座的四个方向分别贴上四个小动物的图画，来吸引儿童的注意。幼儿第一次轻轻转动这根针，发现针尖指向小猫时，对自己说：“我抓到小猫咪，我就装作小猫。”可是当他一次次的重复转，发现针尖总是指着小猫，便自言自语说：“怎么又是小猫</a:t>
            </a:r>
            <a:r>
              <a:rPr lang="en-US" altLang="zh-CN" sz="2800">
                <a:sym typeface="+mn-ea"/>
              </a:rPr>
              <a:t>?”</a:t>
            </a:r>
            <a:r>
              <a:rPr lang="zh-CN" altLang="en-US" sz="2800" dirty="0">
                <a:sym typeface="+mn-ea"/>
              </a:rPr>
              <a:t>有一次他试图让它指向别的小动物，便用手按住针尖，可是一松手，针尖仍然转向小猫，于是他开始尝试用各种不同的方法，都没有找到答案，事后老师问他有什么发现，他说：“我发现他转不到好多东西，只能转到小猫，他喜欢小猫。”</a:t>
            </a:r>
            <a:endParaRPr lang="zh-CN" altLang="en-US" sz="280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案例二</a:t>
            </a:r>
            <a:endParaRPr lang="zh-CN" altLang="en-US" sz="4400"/>
          </a:p>
        </p:txBody>
      </p:sp>
      <p:sp>
        <p:nvSpPr>
          <p:cNvPr id="2" name="文本框 1"/>
          <p:cNvSpPr txBox="1"/>
          <p:nvPr/>
        </p:nvSpPr>
        <p:spPr>
          <a:xfrm>
            <a:off x="288925" y="1096645"/>
            <a:ext cx="11871325" cy="3969385"/>
          </a:xfrm>
          <a:prstGeom prst="rect">
            <a:avLst/>
          </a:prstGeom>
          <a:noFill/>
        </p:spPr>
        <p:txBody>
          <a:bodyPr wrap="square" rtlCol="0" anchor="t">
            <a:spAutoFit/>
          </a:bodyPr>
          <a:p>
            <a:pPr defTabSz="914400" fontAlgn="auto">
              <a:lnSpc>
                <a:spcPct val="150000"/>
              </a:lnSpc>
              <a:buSzPct val="80000"/>
            </a:pPr>
            <a:r>
              <a:rPr lang="en-US" altLang="zh-CN" sz="2800" dirty="0">
                <a:latin typeface="+mj-ea"/>
                <a:ea typeface="+mj-ea"/>
                <a:cs typeface="+mj-ea"/>
                <a:sym typeface="+mn-ea"/>
              </a:rPr>
              <a:t>    </a:t>
            </a:r>
            <a:r>
              <a:rPr lang="zh-CN" altLang="en-US" sz="2800" dirty="0">
                <a:latin typeface="+mj-ea"/>
                <a:ea typeface="+mj-ea"/>
                <a:cs typeface="+mj-ea"/>
                <a:sym typeface="+mn-ea"/>
              </a:rPr>
              <a:t>某三岁幼儿和爸爸在海边散步的时候，海上开始起风了。阵阵海风将沿岸很多渔船上的旗帜都刮得呼呼作响。这时，幼儿大声地说：“有风！”爸爸见幼儿已经注意到这一自然现象，就趁势问道：“这么大的风，是哪里来的呢？”幼儿回答道：“是红旗扇的。”爸爸说：“红旗怎么会扇出这么大的风呢？”幼儿这时便又强调：“就是红旗扇的！”边说还边用小手模仿红旗扇动的动作。 </a:t>
            </a:r>
            <a:endParaRPr lang="zh-CN" altLang="en-US" sz="2800">
              <a:latin typeface="+mj-ea"/>
              <a:ea typeface="+mj-ea"/>
              <a:cs typeface="+mj-ea"/>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案例三</a:t>
            </a:r>
            <a:endParaRPr lang="zh-CN" altLang="en-US" sz="4400"/>
          </a:p>
        </p:txBody>
      </p:sp>
      <p:sp>
        <p:nvSpPr>
          <p:cNvPr id="2" name="文本框 1"/>
          <p:cNvSpPr txBox="1"/>
          <p:nvPr/>
        </p:nvSpPr>
        <p:spPr>
          <a:xfrm>
            <a:off x="288925" y="1096645"/>
            <a:ext cx="11871325" cy="3969385"/>
          </a:xfrm>
          <a:prstGeom prst="rect">
            <a:avLst/>
          </a:prstGeom>
          <a:noFill/>
        </p:spPr>
        <p:txBody>
          <a:bodyPr wrap="square" rtlCol="0" anchor="t">
            <a:spAutoFit/>
          </a:bodyPr>
          <a:p>
            <a:pPr algn="l" fontAlgn="auto">
              <a:lnSpc>
                <a:spcPct val="150000"/>
              </a:lnSpc>
            </a:pPr>
            <a:r>
              <a:rPr lang="en-US" altLang="zh-CN" sz="2800" dirty="0">
                <a:sym typeface="+mn-ea"/>
              </a:rPr>
              <a:t>    </a:t>
            </a:r>
            <a:r>
              <a:rPr lang="zh-CN" altLang="en-US" sz="2800" dirty="0">
                <a:sym typeface="+mn-ea"/>
              </a:rPr>
              <a:t>某五岁女孩有一天突然对妈妈讲：“我知道天上的星星为什么眨眼睛了。”妈妈很奇怪，因为从来没有人教过她。而幼儿的解释则更令她奇怪：“因为每颗星星上都有一个人，拿手电筒对我们一会开，一会关，我们在地球上看，就好像星星在眨眼睛。”这位妈妈不知道怎样对待孩子的解释，只得对她说：“你想的真好，可是事实不是这样的，真正的原因等你长大以后就知道了。”</a:t>
            </a:r>
            <a:endParaRPr lang="zh-CN" altLang="en-US" sz="280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案例参考答案 </a:t>
            </a:r>
            <a:endParaRPr lang="en-US" altLang="zh-CN" sz="4400"/>
          </a:p>
        </p:txBody>
      </p:sp>
      <p:sp>
        <p:nvSpPr>
          <p:cNvPr id="2" name="文本框 1"/>
          <p:cNvSpPr txBox="1"/>
          <p:nvPr/>
        </p:nvSpPr>
        <p:spPr>
          <a:xfrm>
            <a:off x="288925" y="786130"/>
            <a:ext cx="9645650" cy="5908040"/>
          </a:xfrm>
          <a:prstGeom prst="rect">
            <a:avLst/>
          </a:prstGeom>
          <a:noFill/>
        </p:spPr>
        <p:txBody>
          <a:bodyPr wrap="square" rtlCol="0" anchor="t">
            <a:spAutoFit/>
          </a:bodyPr>
          <a:p>
            <a:pPr algn="ctr" fontAlgn="auto">
              <a:lnSpc>
                <a:spcPct val="150000"/>
              </a:lnSpc>
            </a:pPr>
            <a:r>
              <a:rPr lang="zh-CN" altLang="en-US" sz="2800" dirty="0">
                <a:latin typeface="+mj-ea"/>
                <a:ea typeface="+mj-ea"/>
                <a:cs typeface="+mj-ea"/>
                <a:sym typeface="+mn-ea"/>
              </a:rPr>
              <a:t>一、儿童的科学是一种</a:t>
            </a:r>
            <a:r>
              <a:rPr lang="zh-CN" altLang="en-US" sz="2800" dirty="0">
                <a:solidFill>
                  <a:srgbClr val="FF0000"/>
                </a:solidFill>
                <a:latin typeface="+mj-ea"/>
                <a:ea typeface="+mj-ea"/>
                <a:cs typeface="+mj-ea"/>
                <a:sym typeface="+mn-ea"/>
              </a:rPr>
              <a:t>经验层次</a:t>
            </a:r>
            <a:r>
              <a:rPr lang="zh-CN" altLang="en-US" sz="2800" dirty="0">
                <a:latin typeface="+mj-ea"/>
                <a:ea typeface="+mj-ea"/>
                <a:cs typeface="+mj-ea"/>
                <a:sym typeface="+mn-ea"/>
              </a:rPr>
              <a:t>的科学知识</a:t>
            </a:r>
            <a:endParaRPr lang="zh-CN" altLang="en-US" sz="2800" dirty="0">
              <a:latin typeface="+mj-ea"/>
              <a:ea typeface="+mj-ea"/>
              <a:cs typeface="+mj-ea"/>
            </a:endParaRPr>
          </a:p>
          <a:p>
            <a:pPr algn="just" fontAlgn="auto">
              <a:lnSpc>
                <a:spcPct val="150000"/>
              </a:lnSpc>
            </a:pPr>
            <a:r>
              <a:rPr lang="zh-CN" altLang="en-US" sz="2800" dirty="0">
                <a:latin typeface="+mj-ea"/>
                <a:ea typeface="+mj-ea"/>
                <a:cs typeface="+mj-ea"/>
                <a:sym typeface="+mn-ea"/>
              </a:rPr>
              <a:t>（</a:t>
            </a:r>
            <a:r>
              <a:rPr lang="en-US" altLang="zh-CN" sz="2800">
                <a:latin typeface="+mj-ea"/>
                <a:ea typeface="+mj-ea"/>
                <a:cs typeface="+mj-ea"/>
                <a:sym typeface="+mn-ea"/>
              </a:rPr>
              <a:t>1</a:t>
            </a:r>
            <a:r>
              <a:rPr lang="zh-CN" altLang="en-US" sz="2800" dirty="0">
                <a:latin typeface="+mj-ea"/>
                <a:ea typeface="+mj-ea"/>
                <a:cs typeface="+mj-ea"/>
                <a:sym typeface="+mn-ea"/>
              </a:rPr>
              <a:t>）幼儿通过直接、具体的经验认识事物 </a:t>
            </a:r>
            <a:endParaRPr lang="zh-CN" altLang="en-US" sz="2800" b="0" dirty="0">
              <a:latin typeface="+mj-ea"/>
              <a:ea typeface="+mj-ea"/>
              <a:cs typeface="+mj-ea"/>
            </a:endParaRPr>
          </a:p>
          <a:p>
            <a:pPr algn="just" fontAlgn="auto">
              <a:lnSpc>
                <a:spcPct val="150000"/>
              </a:lnSpc>
            </a:pPr>
            <a:r>
              <a:rPr lang="zh-CN" altLang="en-US" sz="2800" dirty="0">
                <a:latin typeface="+mj-ea"/>
                <a:ea typeface="+mj-ea"/>
                <a:cs typeface="+mj-ea"/>
                <a:sym typeface="+mn-ea"/>
              </a:rPr>
              <a:t>（</a:t>
            </a:r>
            <a:r>
              <a:rPr lang="en-US" altLang="zh-CN" sz="2800">
                <a:latin typeface="+mj-ea"/>
                <a:ea typeface="+mj-ea"/>
                <a:cs typeface="+mj-ea"/>
                <a:sym typeface="+mn-ea"/>
              </a:rPr>
              <a:t>2</a:t>
            </a:r>
            <a:r>
              <a:rPr lang="zh-CN" altLang="en-US" sz="2800" dirty="0">
                <a:latin typeface="+mj-ea"/>
                <a:ea typeface="+mj-ea"/>
                <a:cs typeface="+mj-ea"/>
                <a:sym typeface="+mn-ea"/>
              </a:rPr>
              <a:t>）幼儿所获得的认识是描述的，不是解释的</a:t>
            </a:r>
            <a:endParaRPr lang="zh-CN" altLang="en-US" sz="2800" dirty="0">
              <a:latin typeface="+mj-ea"/>
              <a:ea typeface="+mj-ea"/>
              <a:cs typeface="+mj-ea"/>
            </a:endParaRPr>
          </a:p>
          <a:p>
            <a:pPr algn="ctr" fontAlgn="auto">
              <a:lnSpc>
                <a:spcPct val="150000"/>
              </a:lnSpc>
            </a:pPr>
            <a:r>
              <a:rPr lang="zh-CN" altLang="en-US" sz="2800" dirty="0">
                <a:latin typeface="+mj-ea"/>
                <a:ea typeface="+mj-ea"/>
                <a:cs typeface="+mj-ea"/>
                <a:sym typeface="+mn-ea"/>
              </a:rPr>
              <a:t>二、儿童的科学是一个</a:t>
            </a:r>
            <a:r>
              <a:rPr lang="zh-CN" altLang="en-US" sz="2800" dirty="0">
                <a:solidFill>
                  <a:srgbClr val="FF0000"/>
                </a:solidFill>
                <a:latin typeface="+mj-ea"/>
                <a:ea typeface="+mj-ea"/>
                <a:cs typeface="+mj-ea"/>
                <a:sym typeface="+mn-ea"/>
              </a:rPr>
              <a:t>自我建构</a:t>
            </a:r>
            <a:r>
              <a:rPr lang="zh-CN" altLang="en-US" sz="2800" dirty="0">
                <a:latin typeface="+mj-ea"/>
                <a:ea typeface="+mj-ea"/>
                <a:cs typeface="+mj-ea"/>
                <a:sym typeface="+mn-ea"/>
              </a:rPr>
              <a:t>的过程</a:t>
            </a:r>
            <a:endParaRPr lang="zh-CN" altLang="en-US" sz="2800" dirty="0">
              <a:latin typeface="+mj-ea"/>
              <a:ea typeface="+mj-ea"/>
              <a:cs typeface="+mj-ea"/>
            </a:endParaRPr>
          </a:p>
          <a:p>
            <a:pPr algn="just" fontAlgn="auto">
              <a:lnSpc>
                <a:spcPct val="150000"/>
              </a:lnSpc>
            </a:pPr>
            <a:r>
              <a:rPr lang="zh-CN" altLang="en-US" sz="2800" dirty="0">
                <a:latin typeface="+mj-ea"/>
                <a:ea typeface="+mj-ea"/>
                <a:cs typeface="+mj-ea"/>
                <a:sym typeface="+mn-ea"/>
              </a:rPr>
              <a:t>（</a:t>
            </a:r>
            <a:r>
              <a:rPr lang="en-US" altLang="zh-CN" sz="2800">
                <a:latin typeface="+mj-ea"/>
                <a:ea typeface="+mj-ea"/>
                <a:cs typeface="+mj-ea"/>
                <a:sym typeface="+mn-ea"/>
              </a:rPr>
              <a:t>1</a:t>
            </a:r>
            <a:r>
              <a:rPr lang="zh-CN" altLang="en-US" sz="2800" dirty="0">
                <a:latin typeface="+mj-ea"/>
                <a:ea typeface="+mj-ea"/>
                <a:cs typeface="+mj-ea"/>
                <a:sym typeface="+mn-ea"/>
              </a:rPr>
              <a:t>）幼儿随着生活经验的丰富，他们对周围事物的</a:t>
            </a:r>
            <a:endParaRPr lang="zh-CN" altLang="en-US" sz="2800" dirty="0">
              <a:latin typeface="+mj-ea"/>
              <a:ea typeface="+mj-ea"/>
              <a:cs typeface="+mj-ea"/>
              <a:sym typeface="+mn-ea"/>
            </a:endParaRPr>
          </a:p>
          <a:p>
            <a:pPr algn="just" fontAlgn="auto">
              <a:lnSpc>
                <a:spcPct val="150000"/>
              </a:lnSpc>
            </a:pPr>
            <a:r>
              <a:rPr lang="zh-CN" altLang="en-US" sz="2800" dirty="0">
                <a:latin typeface="+mj-ea"/>
                <a:ea typeface="+mj-ea"/>
                <a:cs typeface="+mj-ea"/>
                <a:sym typeface="+mn-ea"/>
              </a:rPr>
              <a:t>认识在不断地改变</a:t>
            </a:r>
            <a:endParaRPr lang="zh-CN" altLang="en-US" sz="2800" b="0" dirty="0">
              <a:latin typeface="+mj-ea"/>
              <a:ea typeface="+mj-ea"/>
              <a:cs typeface="+mj-ea"/>
            </a:endParaRPr>
          </a:p>
          <a:p>
            <a:pPr algn="just" fontAlgn="auto">
              <a:lnSpc>
                <a:spcPct val="150000"/>
              </a:lnSpc>
            </a:pPr>
            <a:r>
              <a:rPr lang="zh-CN" altLang="en-US" sz="2800" dirty="0">
                <a:latin typeface="+mj-ea"/>
                <a:ea typeface="+mj-ea"/>
                <a:cs typeface="+mj-ea"/>
                <a:sym typeface="+mn-ea"/>
              </a:rPr>
              <a:t>（</a:t>
            </a:r>
            <a:r>
              <a:rPr lang="en-US" altLang="zh-CN" sz="2800">
                <a:latin typeface="+mj-ea"/>
                <a:ea typeface="+mj-ea"/>
                <a:cs typeface="+mj-ea"/>
                <a:sym typeface="+mn-ea"/>
              </a:rPr>
              <a:t>2</a:t>
            </a:r>
            <a:r>
              <a:rPr lang="zh-CN" altLang="en-US" sz="2800" dirty="0">
                <a:latin typeface="+mj-ea"/>
                <a:ea typeface="+mj-ea"/>
                <a:cs typeface="+mj-ea"/>
                <a:sym typeface="+mn-ea"/>
              </a:rPr>
              <a:t>）幼儿的认知能力的发展也是促使其认识不断</a:t>
            </a:r>
            <a:endParaRPr lang="zh-CN" altLang="en-US" sz="2800" dirty="0">
              <a:latin typeface="+mj-ea"/>
              <a:ea typeface="+mj-ea"/>
              <a:cs typeface="+mj-ea"/>
              <a:sym typeface="+mn-ea"/>
            </a:endParaRPr>
          </a:p>
          <a:p>
            <a:pPr algn="just" fontAlgn="auto">
              <a:lnSpc>
                <a:spcPct val="150000"/>
              </a:lnSpc>
            </a:pPr>
            <a:r>
              <a:rPr lang="zh-CN" altLang="en-US" sz="2800" dirty="0">
                <a:latin typeface="+mj-ea"/>
                <a:ea typeface="+mj-ea"/>
                <a:cs typeface="+mj-ea"/>
                <a:sym typeface="+mn-ea"/>
              </a:rPr>
              <a:t>发生改变的重要因素</a:t>
            </a:r>
            <a:endParaRPr lang="zh-CN" altLang="en-US" sz="2800" dirty="0">
              <a:latin typeface="+mj-ea"/>
              <a:ea typeface="+mj-ea"/>
              <a:cs typeface="+mj-ea"/>
            </a:endParaRPr>
          </a:p>
          <a:p>
            <a:pPr algn="ctr" fontAlgn="auto">
              <a:lnSpc>
                <a:spcPct val="150000"/>
              </a:lnSpc>
            </a:pPr>
            <a:r>
              <a:rPr lang="zh-CN" altLang="en-US" sz="2800" dirty="0">
                <a:latin typeface="+mj-ea"/>
                <a:ea typeface="+mj-ea"/>
                <a:cs typeface="+mj-ea"/>
                <a:sym typeface="+mn-ea"/>
              </a:rPr>
              <a:t>三、儿童的科学是对世界的</a:t>
            </a:r>
            <a:r>
              <a:rPr lang="zh-CN" altLang="en-US" sz="2800" dirty="0">
                <a:solidFill>
                  <a:srgbClr val="FF0000"/>
                </a:solidFill>
                <a:latin typeface="+mj-ea"/>
                <a:ea typeface="+mj-ea"/>
                <a:cs typeface="+mj-ea"/>
                <a:sym typeface="+mn-ea"/>
              </a:rPr>
              <a:t>独特理解</a:t>
            </a:r>
            <a:r>
              <a:rPr lang="zh-CN" altLang="en-US" sz="2800" dirty="0">
                <a:solidFill>
                  <a:schemeClr val="tx1"/>
                </a:solidFill>
                <a:latin typeface="+mj-ea"/>
                <a:ea typeface="+mj-ea"/>
                <a:cs typeface="+mj-ea"/>
                <a:sym typeface="+mn-ea"/>
              </a:rPr>
              <a:t>（主观意愿、想象）</a:t>
            </a:r>
            <a:endParaRPr lang="zh-CN" altLang="en-US" sz="2800" dirty="0">
              <a:solidFill>
                <a:schemeClr val="tx1"/>
              </a:solidFill>
              <a:latin typeface="+mj-ea"/>
              <a:ea typeface="+mj-ea"/>
              <a:cs typeface="+mj-ea"/>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8410575" cy="6554470"/>
          </a:xfrm>
          <a:prstGeom prst="rect">
            <a:avLst/>
          </a:prstGeom>
          <a:noFill/>
        </p:spPr>
        <p:txBody>
          <a:bodyPr wrap="square" rtlCol="0" anchor="t">
            <a:spAutoFit/>
          </a:bodyPr>
          <a:p>
            <a:pPr fontAlgn="auto">
              <a:lnSpc>
                <a:spcPct val="150000"/>
              </a:lnSpc>
            </a:pPr>
            <a:r>
              <a:rPr lang="zh-CN" altLang="en-US" sz="2800" dirty="0">
                <a:sym typeface="+mn-ea"/>
              </a:rPr>
              <a:t>有位老师想用“乌鸦喝水”来引导幼儿思考，幼儿说出了很多乌鸦可以喝水的方法，但最终老师非要把孩子引导到投进石子才能喝到水这条思路上来</a:t>
            </a:r>
            <a:r>
              <a:rPr lang="en-US" altLang="zh-CN" sz="2800">
                <a:latin typeface="Arial" panose="020B0604020202020204" pitchFamily="34" charset="0"/>
                <a:sym typeface="+mn-ea"/>
              </a:rPr>
              <a:t>…</a:t>
            </a:r>
            <a:r>
              <a:rPr lang="zh-CN" altLang="en-US" sz="2800" dirty="0">
                <a:sym typeface="+mn-ea"/>
              </a:rPr>
              <a:t>，虽然孩子们想到了很多种方法，但是最终老师给否定了</a:t>
            </a:r>
            <a:r>
              <a:rPr lang="en-US" altLang="zh-CN" sz="2800">
                <a:latin typeface="Arial" panose="020B0604020202020204" pitchFamily="34" charset="0"/>
                <a:sym typeface="+mn-ea"/>
              </a:rPr>
              <a:t>…</a:t>
            </a:r>
            <a:endParaRPr lang="en-US" altLang="zh-CN" sz="2800"/>
          </a:p>
          <a:p>
            <a:pPr fontAlgn="auto">
              <a:lnSpc>
                <a:spcPct val="150000"/>
              </a:lnSpc>
            </a:pPr>
            <a:r>
              <a:rPr lang="zh-CN" altLang="en-US" sz="2800" dirty="0">
                <a:solidFill>
                  <a:srgbClr val="FF0000"/>
                </a:solidFill>
                <a:sym typeface="+mn-ea"/>
              </a:rPr>
              <a:t>问题：你如何看待这位老师的行为和思考方式？</a:t>
            </a:r>
            <a:r>
              <a:rPr lang="zh-CN" altLang="en-US" sz="1600" dirty="0">
                <a:solidFill>
                  <a:srgbClr val="FF0000"/>
                </a:solidFill>
                <a:sym typeface="+mn-ea"/>
              </a:rPr>
              <a:t>（提问</a:t>
            </a:r>
            <a:r>
              <a:rPr lang="en-US" altLang="zh-CN" sz="1600" dirty="0">
                <a:solidFill>
                  <a:srgbClr val="FF0000"/>
                </a:solidFill>
                <a:sym typeface="+mn-ea"/>
              </a:rPr>
              <a:t>4</a:t>
            </a:r>
            <a:r>
              <a:rPr lang="zh-CN" altLang="en-US" sz="1600" dirty="0">
                <a:solidFill>
                  <a:srgbClr val="FF0000"/>
                </a:solidFill>
                <a:sym typeface="+mn-ea"/>
              </a:rPr>
              <a:t>）</a:t>
            </a:r>
            <a:endParaRPr lang="zh-CN" altLang="en-US" sz="2800" dirty="0">
              <a:solidFill>
                <a:srgbClr val="FF0000"/>
              </a:solidFill>
              <a:sym typeface="+mn-ea"/>
            </a:endParaRPr>
          </a:p>
          <a:p>
            <a:pPr fontAlgn="auto">
              <a:lnSpc>
                <a:spcPct val="150000"/>
              </a:lnSpc>
            </a:pPr>
            <a:endParaRPr lang="zh-CN" altLang="en-US" sz="2800" dirty="0">
              <a:solidFill>
                <a:srgbClr val="FF0000"/>
              </a:solidFill>
            </a:endParaRPr>
          </a:p>
          <a:p>
            <a:pPr fontAlgn="auto">
              <a:lnSpc>
                <a:spcPct val="150000"/>
              </a:lnSpc>
            </a:pPr>
            <a:r>
              <a:rPr lang="zh-CN" altLang="en-US" sz="2800" dirty="0">
                <a:solidFill>
                  <a:srgbClr val="FF0000"/>
                </a:solidFill>
                <a:latin typeface="+mj-ea"/>
                <a:ea typeface="+mj-ea"/>
                <a:cs typeface="+mj-ea"/>
                <a:sym typeface="+mn-ea"/>
              </a:rPr>
              <a:t>案例一：</a:t>
            </a:r>
            <a:endParaRPr lang="zh-CN" altLang="en-US" sz="2800" dirty="0">
              <a:solidFill>
                <a:srgbClr val="FF0000"/>
              </a:solidFill>
              <a:latin typeface="+mj-ea"/>
              <a:ea typeface="+mj-ea"/>
              <a:cs typeface="+mj-ea"/>
              <a:sym typeface="+mn-ea"/>
            </a:endParaRPr>
          </a:p>
          <a:p>
            <a:pPr>
              <a:buNone/>
            </a:pPr>
            <a:r>
              <a:rPr lang="zh-CN" altLang="en-US" sz="2800" dirty="0">
                <a:latin typeface="+mj-ea"/>
                <a:ea typeface="+mj-ea"/>
                <a:cs typeface="+mj-ea"/>
                <a:sym typeface="+mn-ea"/>
              </a:rPr>
              <a:t>①</a:t>
            </a:r>
            <a:r>
              <a:rPr lang="zh-CN" altLang="en-US" sz="2800" dirty="0">
                <a:solidFill>
                  <a:srgbClr val="00B050"/>
                </a:solidFill>
                <a:sym typeface="+mn-ea"/>
              </a:rPr>
              <a:t>学前儿童经常问</a:t>
            </a:r>
            <a:r>
              <a:rPr lang="en-US" altLang="zh-CN" sz="2800" dirty="0">
                <a:solidFill>
                  <a:srgbClr val="00B050"/>
                </a:solidFill>
                <a:sym typeface="+mn-ea"/>
              </a:rPr>
              <a:t>:</a:t>
            </a:r>
            <a:r>
              <a:rPr lang="zh-CN" altLang="en-US" sz="2800" dirty="0">
                <a:solidFill>
                  <a:schemeClr val="tx1"/>
                </a:solidFill>
                <a:sym typeface="+mn-ea"/>
              </a:rPr>
              <a:t>天空为什么会是蓝的？小草为什么会是绿的？为什么会下雨？为什么月亮会住在天上？</a:t>
            </a:r>
            <a:endParaRPr lang="zh-CN" altLang="en-US" sz="2800" dirty="0">
              <a:solidFill>
                <a:schemeClr val="tx1"/>
              </a:solidFill>
              <a:sym typeface="+mn-ea"/>
            </a:endParaRPr>
          </a:p>
          <a:p>
            <a:pPr>
              <a:buNone/>
            </a:pPr>
            <a:endParaRPr lang="zh-CN" altLang="en-US" sz="2800" dirty="0">
              <a:solidFill>
                <a:schemeClr val="tx1"/>
              </a:solidFill>
              <a:sym typeface="+mn-ea"/>
            </a:endParaRPr>
          </a:p>
          <a:p>
            <a:pPr fontAlgn="auto">
              <a:lnSpc>
                <a:spcPct val="150000"/>
              </a:lnSpc>
            </a:pPr>
            <a:endParaRPr lang="zh-CN" altLang="en-US" sz="2800" dirty="0">
              <a:solidFill>
                <a:schemeClr val="tx1"/>
              </a:solidFill>
              <a:latin typeface="+mj-ea"/>
              <a:ea typeface="+mj-ea"/>
              <a:cs typeface="+mj-ea"/>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
        <p:nvSpPr>
          <p:cNvPr id="8" name="圆角矩形 7"/>
          <p:cNvSpPr/>
          <p:nvPr/>
        </p:nvSpPr>
        <p:spPr>
          <a:xfrm>
            <a:off x="288925" y="4309110"/>
            <a:ext cx="759460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学前儿童如何学科学？（幼儿角度）</a:t>
            </a:r>
            <a:r>
              <a:rPr lang="zh-CN" altLang="en-US" sz="1600" dirty="0">
                <a:solidFill>
                  <a:schemeClr val="tx1"/>
                </a:solidFill>
                <a:latin typeface="+mj-ea"/>
                <a:ea typeface="+mj-ea"/>
                <a:cs typeface="+mj-ea"/>
                <a:sym typeface="+mn-ea"/>
              </a:rPr>
              <a:t>（讨论</a:t>
            </a:r>
            <a:r>
              <a:rPr lang="en-US" altLang="zh-CN" sz="1600" dirty="0">
                <a:solidFill>
                  <a:schemeClr val="tx1"/>
                </a:solidFill>
                <a:latin typeface="+mj-ea"/>
                <a:ea typeface="+mj-ea"/>
                <a:cs typeface="+mj-ea"/>
                <a:sym typeface="+mn-ea"/>
              </a:rPr>
              <a:t>3</a:t>
            </a:r>
            <a:r>
              <a:rPr lang="zh-CN" altLang="en-US" sz="1600" dirty="0">
                <a:solidFill>
                  <a:schemeClr val="tx1"/>
                </a:solidFill>
                <a:latin typeface="+mj-ea"/>
                <a:ea typeface="+mj-ea"/>
                <a:cs typeface="+mj-ea"/>
                <a:sym typeface="+mn-ea"/>
              </a:rPr>
              <a:t>）</a:t>
            </a:r>
            <a:endParaRPr lang="zh-CN" altLang="en-US" sz="1600" dirty="0">
              <a:solidFill>
                <a:schemeClr val="tx1"/>
              </a:solidFill>
              <a:latin typeface="+mj-ea"/>
              <a:ea typeface="+mj-ea"/>
              <a:cs typeface="+mj-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down)">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4050" name="副标题 514049"/>
          <p:cNvSpPr>
            <a:spLocks noGrp="1"/>
          </p:cNvSpPr>
          <p:nvPr>
            <p:ph type="subTitle" idx="1"/>
          </p:nvPr>
        </p:nvSpPr>
        <p:spPr>
          <a:xfrm>
            <a:off x="734060" y="297815"/>
            <a:ext cx="10723245" cy="6560185"/>
          </a:xfrm>
        </p:spPr>
        <p:txBody>
          <a:bodyPr lIns="75334" tIns="37667" rIns="75334" bIns="37667" anchor="ctr"/>
          <a:p>
            <a:pPr defTabSz="914400" fontAlgn="auto">
              <a:lnSpc>
                <a:spcPct val="100000"/>
              </a:lnSpc>
              <a:buSzPct val="80000"/>
            </a:pPr>
            <a:r>
              <a:rPr lang="zh-CN" altLang="en-US" sz="2620" b="0" kern="1200" baseline="0" dirty="0">
                <a:latin typeface="宋体" panose="02010600030101010101" pitchFamily="2" charset="-122"/>
                <a:ea typeface="宋体" panose="02010600030101010101" pitchFamily="2" charset="-122"/>
              </a:rPr>
              <a:t>         </a:t>
            </a:r>
            <a:r>
              <a:rPr lang="zh-CN" altLang="en-US" dirty="0">
                <a:latin typeface="微软雅黑" panose="020B0503020204020204" charset="-122"/>
                <a:ea typeface="微软雅黑" panose="020B0503020204020204" charset="-122"/>
                <a:cs typeface="微软雅黑" panose="020B0503020204020204" charset="-122"/>
                <a:sym typeface="+mn-ea"/>
              </a:rPr>
              <a:t>宝贝  宝贝   </a:t>
            </a:r>
            <a:r>
              <a:rPr lang="zh-CN" altLang="en-US" b="0" kern="1200" baseline="0" dirty="0">
                <a:latin typeface="微软雅黑" panose="020B0503020204020204" charset="-122"/>
                <a:ea typeface="微软雅黑" panose="020B0503020204020204" charset="-122"/>
                <a:cs typeface="微软雅黑" panose="020B0503020204020204" charset="-122"/>
              </a:rPr>
              <a:t>跑到杂货店</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爷爷  爷爷</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妈妈问您现在几点</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四点半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四点半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四点半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宝贝回家的路上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呆呆地站着看公鸡喝水</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四点半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四点半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宝贝回家的路上</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fontAlgn="auto">
              <a:lnSpc>
                <a:spcPct val="100000"/>
              </a:lnSpc>
              <a:buSzPct val="80000"/>
            </a:pPr>
            <a:r>
              <a:rPr lang="zh-CN" altLang="en-US" b="0" kern="1200" baseline="0" dirty="0">
                <a:latin typeface="微软雅黑" panose="020B0503020204020204" charset="-122"/>
                <a:ea typeface="微软雅黑" panose="020B0503020204020204" charset="-122"/>
                <a:cs typeface="微软雅黑" panose="020B0503020204020204" charset="-122"/>
              </a:rPr>
              <a:t>                     乖乖地坐着看蚂蚁搬家</a:t>
            </a:r>
            <a:endParaRPr lang="zh-CN" altLang="en-US" b="0" kern="1200" baseline="0" dirty="0">
              <a:latin typeface="微软雅黑" panose="020B0503020204020204" charset="-122"/>
              <a:ea typeface="微软雅黑" panose="020B0503020204020204" charset="-122"/>
              <a:cs typeface="微软雅黑" panose="020B0503020204020204" charset="-122"/>
            </a:endParaRPr>
          </a:p>
          <a:p>
            <a:pPr defTabSz="914400">
              <a:lnSpc>
                <a:spcPct val="90000"/>
              </a:lnSpc>
              <a:buSzPct val="80000"/>
            </a:pPr>
            <a:endParaRPr lang="zh-CN" altLang="en-US" b="0" kern="1200" baseline="0">
              <a:latin typeface="微软雅黑" panose="020B0503020204020204" charset="-122"/>
              <a:ea typeface="微软雅黑" panose="020B0503020204020204" charset="-122"/>
              <a:cs typeface="微软雅黑" panose="020B0503020204020204" charset="-122"/>
            </a:endParaRPr>
          </a:p>
        </p:txBody>
      </p:sp>
      <p:pic>
        <p:nvPicPr>
          <p:cNvPr id="514051" name="图片 514050" descr="7R(_`FYB]@8{AT4%4)PGV`C"/>
          <p:cNvPicPr>
            <a:picLocks noChangeAspect="1"/>
          </p:cNvPicPr>
          <p:nvPr/>
        </p:nvPicPr>
        <p:blipFill>
          <a:blip r:embed="rId1"/>
          <a:stretch>
            <a:fillRect/>
          </a:stretch>
        </p:blipFill>
        <p:spPr>
          <a:xfrm>
            <a:off x="1934268" y="3450042"/>
            <a:ext cx="3234170" cy="2657475"/>
          </a:xfrm>
          <a:prstGeom prst="rect">
            <a:avLst/>
          </a:prstGeom>
          <a:noFill/>
          <a:ln w="9525">
            <a:noFill/>
          </a:ln>
        </p:spPr>
      </p:pic>
      <p:pic>
        <p:nvPicPr>
          <p:cNvPr id="514052" name="图片 514051" descr="NQY96XY%J91GZ23`Z{8$~EL"/>
          <p:cNvPicPr>
            <a:picLocks noChangeAspect="1"/>
          </p:cNvPicPr>
          <p:nvPr/>
        </p:nvPicPr>
        <p:blipFill>
          <a:blip r:embed="rId2"/>
          <a:stretch>
            <a:fillRect/>
          </a:stretch>
        </p:blipFill>
        <p:spPr>
          <a:xfrm>
            <a:off x="2145088" y="645160"/>
            <a:ext cx="2813339" cy="2337955"/>
          </a:xfrm>
          <a:prstGeom prst="rect">
            <a:avLst/>
          </a:prstGeom>
          <a:noFill/>
          <a:ln w="9525">
            <a:noFill/>
          </a:ln>
        </p:spPr>
      </p:pic>
      <p:sp>
        <p:nvSpPr>
          <p:cNvPr id="2" name="圆角矩形 1"/>
          <p:cNvSpPr/>
          <p:nvPr/>
        </p:nvSpPr>
        <p:spPr>
          <a:xfrm>
            <a:off x="9461500" y="2837180"/>
            <a:ext cx="1704340" cy="794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t>案例二</a:t>
            </a:r>
            <a:endParaRPr lang="zh-CN" altLang="en-US" sz="2800"/>
          </a:p>
          <a:p>
            <a:pPr algn="ctr"/>
            <a:r>
              <a:rPr lang="zh-CN" altLang="en-US" sz="2800" dirty="0">
                <a:latin typeface="+mj-ea"/>
                <a:ea typeface="+mj-ea"/>
                <a:cs typeface="+mj-ea"/>
                <a:sym typeface="+mn-ea"/>
              </a:rPr>
              <a:t>②</a:t>
            </a:r>
            <a:r>
              <a:rPr lang="zh-CN" altLang="en-US" sz="2800"/>
              <a:t>四点半</a:t>
            </a:r>
            <a:endParaRPr lang="zh-CN" altLang="en-US" sz="2800"/>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6098" name="副标题 516097"/>
          <p:cNvSpPr>
            <a:spLocks noGrp="1"/>
          </p:cNvSpPr>
          <p:nvPr>
            <p:ph type="subTitle" idx="1"/>
          </p:nvPr>
        </p:nvSpPr>
        <p:spPr>
          <a:xfrm>
            <a:off x="2355215" y="151765"/>
            <a:ext cx="9399905" cy="6477635"/>
          </a:xfrm>
        </p:spPr>
        <p:txBody>
          <a:bodyPr lIns="75334" tIns="37667" rIns="75334" bIns="37667" anchor="ctr"/>
          <a:p>
            <a:pPr defTabSz="914400" fontAlgn="auto">
              <a:lnSpc>
                <a:spcPct val="100000"/>
              </a:lnSpc>
              <a:buSzPct val="80000"/>
            </a:pPr>
            <a:r>
              <a:rPr lang="zh-CN" altLang="en-US" sz="1635" b="0" kern="1200" baseline="0" dirty="0">
                <a:latin typeface="宋体" panose="02010600030101010101" pitchFamily="2" charset="-122"/>
                <a:ea typeface="宋体" panose="02010600030101010101" pitchFamily="2" charset="-122"/>
              </a:rPr>
              <a:t>                   </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四点半  </a:t>
            </a:r>
            <a:r>
              <a:rPr lang="zh-CN" altLang="en-US" dirty="0">
                <a:latin typeface="宋体" panose="02010600030101010101" pitchFamily="2" charset="-122"/>
                <a:ea typeface="宋体" panose="02010600030101010101" pitchFamily="2" charset="-122"/>
                <a:sym typeface="+mn-ea"/>
              </a:rPr>
              <a:t>  </a:t>
            </a:r>
            <a:r>
              <a:rPr lang="zh-CN" altLang="en-US" dirty="0">
                <a:latin typeface="+mj-ea"/>
                <a:ea typeface="+mj-ea"/>
                <a:cs typeface="+mj-ea"/>
                <a:sym typeface="+mn-ea"/>
              </a:rPr>
              <a:t>四点半</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宝贝回家的路上</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追着蜻蜓飞舞</a:t>
            </a:r>
            <a:endParaRPr lang="zh-CN" altLang="en-US" b="0" kern="1200" baseline="0" dirty="0">
              <a:latin typeface="+mj-ea"/>
              <a:ea typeface="+mj-ea"/>
              <a:cs typeface="+mj-ea"/>
            </a:endParaRPr>
          </a:p>
          <a:p>
            <a:pPr defTabSz="914400" fontAlgn="auto">
              <a:lnSpc>
                <a:spcPct val="100000"/>
              </a:lnSpc>
              <a:buSzPct val="80000"/>
            </a:pP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四点半    </a:t>
            </a:r>
            <a:r>
              <a:rPr lang="zh-CN" altLang="en-US" dirty="0">
                <a:latin typeface="+mj-ea"/>
                <a:ea typeface="+mj-ea"/>
                <a:cs typeface="+mj-ea"/>
                <a:sym typeface="+mn-ea"/>
              </a:rPr>
              <a:t> 四点半</a:t>
            </a:r>
            <a:r>
              <a:rPr lang="zh-CN" altLang="en-US" b="0" kern="1200" baseline="0" dirty="0">
                <a:latin typeface="+mj-ea"/>
                <a:ea typeface="+mj-ea"/>
                <a:cs typeface="+mj-ea"/>
              </a:rPr>
              <a:t>       </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宝贝回家的路上</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采了一朵小花</a:t>
            </a:r>
            <a:endParaRPr lang="zh-CN" altLang="en-US" b="0" kern="1200" baseline="0" dirty="0">
              <a:latin typeface="+mj-ea"/>
              <a:ea typeface="+mj-ea"/>
              <a:cs typeface="+mj-ea"/>
            </a:endParaRPr>
          </a:p>
          <a:p>
            <a:pPr defTabSz="914400" fontAlgn="auto">
              <a:lnSpc>
                <a:spcPct val="100000"/>
              </a:lnSpc>
              <a:buSzPct val="80000"/>
            </a:pP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嘿嘿哟 嘿嘿哟 </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太阳下山后终于回到家</a:t>
            </a:r>
            <a:endParaRPr lang="zh-CN" altLang="en-US" b="0" kern="1200" baseline="0" dirty="0">
              <a:latin typeface="+mj-ea"/>
              <a:ea typeface="+mj-ea"/>
              <a:cs typeface="+mj-ea"/>
            </a:endParaRPr>
          </a:p>
          <a:p>
            <a:pPr defTabSz="914400" fontAlgn="auto">
              <a:lnSpc>
                <a:spcPct val="100000"/>
              </a:lnSpc>
              <a:buSzPct val="80000"/>
            </a:pP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妈妈</a:t>
            </a:r>
            <a:endParaRPr lang="zh-CN" altLang="en-US" b="0" kern="1200" baseline="0" dirty="0">
              <a:latin typeface="+mj-ea"/>
              <a:ea typeface="+mj-ea"/>
              <a:cs typeface="+mj-ea"/>
            </a:endParaRPr>
          </a:p>
          <a:p>
            <a:pPr defTabSz="914400" fontAlgn="auto">
              <a:lnSpc>
                <a:spcPct val="100000"/>
              </a:lnSpc>
              <a:buSzPct val="80000"/>
            </a:pPr>
            <a:r>
              <a:rPr lang="zh-CN" altLang="en-US" b="0" kern="1200" baseline="0" dirty="0">
                <a:latin typeface="+mj-ea"/>
                <a:ea typeface="+mj-ea"/>
                <a:cs typeface="+mj-ea"/>
              </a:rPr>
              <a:t>                         爷爷说现在四点半</a:t>
            </a:r>
            <a:endParaRPr lang="zh-CN" altLang="en-US" b="0" kern="1200" baseline="0" dirty="0">
              <a:latin typeface="+mj-ea"/>
              <a:ea typeface="+mj-ea"/>
              <a:cs typeface="+mj-ea"/>
            </a:endParaRPr>
          </a:p>
          <a:p>
            <a:pPr defTabSz="914400" fontAlgn="auto">
              <a:lnSpc>
                <a:spcPct val="100000"/>
              </a:lnSpc>
              <a:buSzPct val="80000"/>
            </a:pPr>
            <a:endParaRPr lang="zh-CN" altLang="en-US" b="0" kern="1200" baseline="0">
              <a:latin typeface="+mj-ea"/>
              <a:ea typeface="+mj-ea"/>
              <a:cs typeface="+mj-ea"/>
            </a:endParaRPr>
          </a:p>
        </p:txBody>
      </p:sp>
      <p:pic>
        <p:nvPicPr>
          <p:cNvPr id="516099" name="图片 516098" descr="X{PT$HTD9SRIJGL3H{4D~SG"/>
          <p:cNvPicPr>
            <a:picLocks noChangeAspect="1"/>
          </p:cNvPicPr>
          <p:nvPr/>
        </p:nvPicPr>
        <p:blipFill>
          <a:blip r:embed="rId1"/>
          <a:stretch>
            <a:fillRect/>
          </a:stretch>
        </p:blipFill>
        <p:spPr>
          <a:xfrm>
            <a:off x="1379278" y="151765"/>
            <a:ext cx="3265343" cy="2291195"/>
          </a:xfrm>
          <a:prstGeom prst="rect">
            <a:avLst/>
          </a:prstGeom>
          <a:noFill/>
          <a:ln w="9525">
            <a:noFill/>
          </a:ln>
        </p:spPr>
      </p:pic>
      <p:pic>
        <p:nvPicPr>
          <p:cNvPr id="516100" name="图片 516099" descr="5QMKNDA1OJ0S{J$1_HX3J@S"/>
          <p:cNvPicPr>
            <a:picLocks noChangeAspect="1"/>
          </p:cNvPicPr>
          <p:nvPr/>
        </p:nvPicPr>
        <p:blipFill>
          <a:blip r:embed="rId2"/>
          <a:stretch>
            <a:fillRect/>
          </a:stretch>
        </p:blipFill>
        <p:spPr>
          <a:xfrm>
            <a:off x="1398530" y="2442787"/>
            <a:ext cx="2782166" cy="2298989"/>
          </a:xfrm>
          <a:prstGeom prst="rect">
            <a:avLst/>
          </a:prstGeom>
          <a:noFill/>
          <a:ln w="9525">
            <a:noFill/>
          </a:ln>
        </p:spPr>
      </p:pic>
      <p:pic>
        <p:nvPicPr>
          <p:cNvPr id="516101" name="图片 516100" descr="BCMW5{`L{[(QCX)6HPRTF4O"/>
          <p:cNvPicPr>
            <a:picLocks noChangeAspect="1"/>
          </p:cNvPicPr>
          <p:nvPr/>
        </p:nvPicPr>
        <p:blipFill>
          <a:blip r:embed="rId3"/>
          <a:stretch>
            <a:fillRect/>
          </a:stretch>
        </p:blipFill>
        <p:spPr>
          <a:xfrm>
            <a:off x="1436746" y="4741660"/>
            <a:ext cx="2743200" cy="1995055"/>
          </a:xfrm>
          <a:prstGeom prst="rect">
            <a:avLst/>
          </a:prstGeom>
          <a:noFill/>
          <a:ln w="9525">
            <a:noFill/>
          </a:ln>
        </p:spPr>
      </p:pic>
      <p:sp>
        <p:nvSpPr>
          <p:cNvPr id="3" name="圆角矩形 2"/>
          <p:cNvSpPr/>
          <p:nvPr/>
        </p:nvSpPr>
        <p:spPr>
          <a:xfrm>
            <a:off x="10050780" y="2870200"/>
            <a:ext cx="1704340" cy="7943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a:t>案例二</a:t>
            </a:r>
            <a:endParaRPr lang="zh-CN" altLang="en-US" sz="2800"/>
          </a:p>
          <a:p>
            <a:pPr algn="ctr"/>
            <a:r>
              <a:rPr lang="zh-CN" altLang="en-US" sz="2800" dirty="0">
                <a:latin typeface="+mj-ea"/>
                <a:ea typeface="+mj-ea"/>
                <a:cs typeface="+mj-ea"/>
                <a:sym typeface="+mn-ea"/>
              </a:rPr>
              <a:t>②</a:t>
            </a:r>
            <a:r>
              <a:rPr lang="zh-CN" altLang="en-US" sz="2800"/>
              <a:t>四点半</a:t>
            </a:r>
            <a:endParaRPr lang="zh-CN" altLang="en-US" sz="2800"/>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5908040"/>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zh-CN" altLang="en-US" sz="2800" dirty="0">
                <a:solidFill>
                  <a:srgbClr val="FF0000"/>
                </a:solidFill>
                <a:latin typeface="+mj-ea"/>
                <a:ea typeface="+mj-ea"/>
                <a:cs typeface="+mj-ea"/>
                <a:sym typeface="+mn-ea"/>
              </a:rPr>
              <a:t>案例三：</a:t>
            </a:r>
            <a:endParaRPr lang="zh-CN" altLang="en-US" sz="2800" dirty="0">
              <a:solidFill>
                <a:srgbClr val="FF0000"/>
              </a:solidFill>
              <a:latin typeface="+mj-ea"/>
              <a:ea typeface="+mj-ea"/>
              <a:cs typeface="+mj-ea"/>
              <a:sym typeface="+mn-ea"/>
            </a:endParaRPr>
          </a:p>
          <a:p>
            <a:pPr fontAlgn="auto">
              <a:lnSpc>
                <a:spcPct val="150000"/>
              </a:lnSpc>
              <a:buNone/>
            </a:pPr>
            <a:r>
              <a:rPr lang="zh-CN" altLang="en-US" sz="2800" dirty="0">
                <a:solidFill>
                  <a:schemeClr val="tx1"/>
                </a:solidFill>
                <a:sym typeface="+mn-ea"/>
              </a:rPr>
              <a:t>下雨之后，我们越是不让幼儿去踩水坑，告诫幼儿水会溅到身上，打湿鞋子，幼儿却偏偏避开干地往水坑里走，一试高低</a:t>
            </a:r>
            <a:r>
              <a:rPr lang="en-US" altLang="zh-CN" sz="2800">
                <a:solidFill>
                  <a:schemeClr val="tx1"/>
                </a:solidFill>
                <a:sym typeface="+mn-ea"/>
              </a:rPr>
              <a:t>!</a:t>
            </a:r>
            <a:endParaRPr lang="zh-CN" altLang="en-US" sz="2800" dirty="0">
              <a:solidFill>
                <a:srgbClr val="33CC33"/>
              </a:solidFill>
              <a:sym typeface="+mn-ea"/>
            </a:endParaRPr>
          </a:p>
          <a:p>
            <a:pPr fontAlgn="auto">
              <a:lnSpc>
                <a:spcPct val="150000"/>
              </a:lnSpc>
              <a:buNone/>
            </a:pPr>
            <a:r>
              <a:rPr lang="zh-CN" altLang="en-US" sz="2800" dirty="0">
                <a:solidFill>
                  <a:srgbClr val="33CC33"/>
                </a:solidFill>
                <a:sym typeface="+mn-ea"/>
              </a:rPr>
              <a:t>皮亚杰把人生的第一阶段称为</a:t>
            </a:r>
            <a:r>
              <a:rPr lang="en-US" altLang="zh-CN" sz="2800" dirty="0">
                <a:solidFill>
                  <a:srgbClr val="33CC33"/>
                </a:solidFill>
                <a:sym typeface="+mn-ea"/>
              </a:rPr>
              <a:t>”</a:t>
            </a:r>
            <a:r>
              <a:rPr lang="zh-CN" altLang="en-US" sz="2800" dirty="0">
                <a:solidFill>
                  <a:srgbClr val="33CC33"/>
                </a:solidFill>
                <a:sym typeface="+mn-ea"/>
              </a:rPr>
              <a:t>感知动作阶段</a:t>
            </a:r>
            <a:r>
              <a:rPr lang="en-US" altLang="zh-CN" sz="2800" dirty="0">
                <a:solidFill>
                  <a:srgbClr val="33CC33"/>
                </a:solidFill>
                <a:sym typeface="+mn-ea"/>
              </a:rPr>
              <a:t>“</a:t>
            </a:r>
            <a:r>
              <a:rPr lang="zh-CN" altLang="en-US" sz="2800" dirty="0">
                <a:solidFill>
                  <a:srgbClr val="33CC33"/>
                </a:solidFill>
                <a:sym typeface="+mn-ea"/>
              </a:rPr>
              <a:t>，</a:t>
            </a:r>
            <a:endParaRPr lang="zh-CN" altLang="en-US" sz="2800" dirty="0">
              <a:solidFill>
                <a:srgbClr val="33CC33"/>
              </a:solidFill>
              <a:sym typeface="+mn-ea"/>
            </a:endParaRPr>
          </a:p>
          <a:p>
            <a:pPr fontAlgn="auto">
              <a:lnSpc>
                <a:spcPct val="150000"/>
              </a:lnSpc>
              <a:buNone/>
            </a:pPr>
            <a:r>
              <a:rPr lang="zh-CN" altLang="en-US" sz="2800" dirty="0">
                <a:solidFill>
                  <a:srgbClr val="33CC33"/>
                </a:solidFill>
                <a:sym typeface="+mn-ea"/>
              </a:rPr>
              <a:t>孩子自出生之时起，从把各种东西放入嘴里</a:t>
            </a:r>
            <a:endParaRPr lang="zh-CN" altLang="en-US" sz="2800" dirty="0">
              <a:solidFill>
                <a:srgbClr val="33CC33"/>
              </a:solidFill>
              <a:sym typeface="+mn-ea"/>
            </a:endParaRPr>
          </a:p>
          <a:p>
            <a:pPr fontAlgn="auto">
              <a:lnSpc>
                <a:spcPct val="150000"/>
              </a:lnSpc>
              <a:buNone/>
            </a:pPr>
            <a:r>
              <a:rPr lang="zh-CN" altLang="en-US" sz="2800" dirty="0">
                <a:solidFill>
                  <a:srgbClr val="33CC33"/>
                </a:solidFill>
                <a:sym typeface="+mn-ea"/>
              </a:rPr>
              <a:t>就开始了运用各种感觉器官与肢体对周围环境</a:t>
            </a:r>
            <a:endParaRPr lang="zh-CN" altLang="en-US" sz="2800" dirty="0">
              <a:solidFill>
                <a:srgbClr val="33CC33"/>
              </a:solidFill>
              <a:sym typeface="+mn-ea"/>
            </a:endParaRPr>
          </a:p>
          <a:p>
            <a:pPr fontAlgn="auto">
              <a:lnSpc>
                <a:spcPct val="150000"/>
              </a:lnSpc>
              <a:buNone/>
            </a:pPr>
            <a:r>
              <a:rPr lang="zh-CN" altLang="en-US" sz="2800" dirty="0">
                <a:solidFill>
                  <a:srgbClr val="33CC33"/>
                </a:solidFill>
                <a:sym typeface="+mn-ea"/>
              </a:rPr>
              <a:t>的探索。</a:t>
            </a:r>
            <a:endParaRPr lang="zh-CN" altLang="en-US" sz="2800" dirty="0">
              <a:solidFill>
                <a:schemeClr val="tx1"/>
              </a:solidFill>
              <a:sym typeface="+mn-ea"/>
            </a:endParaRPr>
          </a:p>
          <a:p>
            <a:pPr fontAlgn="auto">
              <a:lnSpc>
                <a:spcPct val="150000"/>
              </a:lnSpc>
            </a:pPr>
            <a:endParaRPr lang="zh-CN" altLang="en-US" sz="2800" dirty="0">
              <a:solidFill>
                <a:schemeClr val="tx1"/>
              </a:solidFill>
              <a:latin typeface="+mj-ea"/>
              <a:ea typeface="+mj-ea"/>
              <a:cs typeface="+mj-ea"/>
              <a:sym typeface="+mn-ea"/>
            </a:endParaRPr>
          </a:p>
        </p:txBody>
      </p:sp>
      <p:sp>
        <p:nvSpPr>
          <p:cNvPr id="4" name="圆角矩形 3"/>
          <p:cNvSpPr/>
          <p:nvPr/>
        </p:nvSpPr>
        <p:spPr>
          <a:xfrm>
            <a:off x="288925" y="1066800"/>
            <a:ext cx="651764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学前儿童如何学科学？（幼儿角度）</a:t>
            </a:r>
            <a:endParaRPr lang="zh-CN" altLang="en-US" sz="3200" dirty="0">
              <a:solidFill>
                <a:schemeClr val="tx1"/>
              </a:solidFill>
              <a:latin typeface="+mj-ea"/>
              <a:ea typeface="+mj-ea"/>
              <a:cs typeface="+mj-ea"/>
              <a:sym typeface="+mn-ea"/>
            </a:endParaRPr>
          </a:p>
        </p:txBody>
      </p:sp>
      <p:pic>
        <p:nvPicPr>
          <p:cNvPr id="509956" name="图片 509955" descr="13[OV]O7IQ8~9M`MO8}A2I3"/>
          <p:cNvPicPr>
            <a:picLocks noChangeAspect="1"/>
          </p:cNvPicPr>
          <p:nvPr/>
        </p:nvPicPr>
        <p:blipFill>
          <a:blip r:embed="rId1"/>
          <a:stretch>
            <a:fillRect/>
          </a:stretch>
        </p:blipFill>
        <p:spPr>
          <a:xfrm>
            <a:off x="8020685" y="3587750"/>
            <a:ext cx="3797935" cy="272669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5262245"/>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zh-CN" altLang="en-US" sz="2800" dirty="0">
                <a:solidFill>
                  <a:srgbClr val="FF0000"/>
                </a:solidFill>
                <a:latin typeface="+mj-ea"/>
                <a:ea typeface="+mj-ea"/>
                <a:cs typeface="+mj-ea"/>
                <a:sym typeface="+mn-ea"/>
              </a:rPr>
              <a:t>案例四：</a:t>
            </a:r>
            <a:r>
              <a:rPr lang="en-US" altLang="zh-CN" sz="2800">
                <a:sym typeface="+mn-ea"/>
              </a:rPr>
              <a:t>2 </a:t>
            </a:r>
            <a:r>
              <a:rPr lang="zh-CN" altLang="en-US" sz="2800" dirty="0">
                <a:sym typeface="+mn-ea"/>
              </a:rPr>
              <a:t>岁的小孩寻找地板有水的原因 </a:t>
            </a:r>
            <a:endParaRPr lang="zh-CN" altLang="en-US" sz="2800" dirty="0"/>
          </a:p>
          <a:p>
            <a:pPr fontAlgn="auto">
              <a:lnSpc>
                <a:spcPct val="150000"/>
              </a:lnSpc>
              <a:buNone/>
            </a:pPr>
            <a:r>
              <a:rPr lang="zh-CN" altLang="en-US" sz="2800" dirty="0">
                <a:solidFill>
                  <a:srgbClr val="33CC33"/>
                </a:solidFill>
                <a:sym typeface="+mn-ea"/>
              </a:rPr>
              <a:t>先在玩积木，妈妈给他奶瓶喝水，他不自觉地把奶瓶倒了过来，水流到地板上，无意中他碰到了地板上的水，他觉得很奇怪</a:t>
            </a:r>
            <a:r>
              <a:rPr lang="zh-CN" altLang="en-US" sz="2800" dirty="0">
                <a:solidFill>
                  <a:srgbClr val="FF0066"/>
                </a:solidFill>
                <a:sym typeface="+mn-ea"/>
              </a:rPr>
              <a:t>（发现问题），</a:t>
            </a:r>
            <a:r>
              <a:rPr lang="zh-CN" altLang="en-US" sz="2800" dirty="0">
                <a:solidFill>
                  <a:schemeClr val="accent1"/>
                </a:solidFill>
                <a:sym typeface="+mn-ea"/>
              </a:rPr>
              <a:t>看看自己的手，看看奶瓶，把奶瓶放在地板上滚来滚去，有几滴水掉出来了，他用手继续玩水，不断重复上述步骤，并发出开心的笑声</a:t>
            </a:r>
            <a:r>
              <a:rPr lang="zh-CN" altLang="en-US" sz="2800" dirty="0">
                <a:solidFill>
                  <a:srgbClr val="FF0066"/>
                </a:solidFill>
                <a:sym typeface="+mn-ea"/>
              </a:rPr>
              <a:t>，（实验</a:t>
            </a:r>
            <a:r>
              <a:rPr lang="en-US" altLang="zh-CN" sz="2800">
                <a:solidFill>
                  <a:srgbClr val="FF0066"/>
                </a:solidFill>
                <a:latin typeface="Arial" panose="020B0604020202020204" pitchFamily="34" charset="0"/>
                <a:sym typeface="+mn-ea"/>
              </a:rPr>
              <a:t>—</a:t>
            </a:r>
            <a:r>
              <a:rPr lang="zh-CN" altLang="en-US" sz="2800" dirty="0">
                <a:solidFill>
                  <a:srgbClr val="FF0066"/>
                </a:solidFill>
                <a:sym typeface="+mn-ea"/>
              </a:rPr>
              <a:t>测试他的想法）</a:t>
            </a:r>
            <a:r>
              <a:rPr lang="zh-CN" altLang="en-US" sz="2800" dirty="0">
                <a:solidFill>
                  <a:srgbClr val="33CC33"/>
                </a:solidFill>
                <a:sym typeface="+mn-ea"/>
              </a:rPr>
              <a:t>他喝了一口水后，故意把奶瓶倒过来，用力往地板上按，水流出越来越多，他也更开心了，直至妈妈制止。</a:t>
            </a:r>
            <a:r>
              <a:rPr lang="zh-CN" altLang="en-US" sz="2800" dirty="0">
                <a:solidFill>
                  <a:srgbClr val="FF0066"/>
                </a:solidFill>
                <a:sym typeface="+mn-ea"/>
              </a:rPr>
              <a:t>（下结论）</a:t>
            </a:r>
            <a:endParaRPr lang="zh-CN" altLang="en-US" sz="2800" dirty="0">
              <a:solidFill>
                <a:schemeClr val="tx1"/>
              </a:solidFill>
              <a:latin typeface="+mj-ea"/>
              <a:ea typeface="+mj-ea"/>
              <a:cs typeface="+mj-ea"/>
              <a:sym typeface="+mn-ea"/>
            </a:endParaRPr>
          </a:p>
        </p:txBody>
      </p:sp>
      <p:sp>
        <p:nvSpPr>
          <p:cNvPr id="4" name="圆角矩形 3"/>
          <p:cNvSpPr/>
          <p:nvPr/>
        </p:nvSpPr>
        <p:spPr>
          <a:xfrm>
            <a:off x="288925" y="1066800"/>
            <a:ext cx="651764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学前儿童如何学科学？（幼儿角度）</a:t>
            </a:r>
            <a:endParaRPr lang="zh-CN" altLang="en-US" sz="3200" dirty="0">
              <a:solidFill>
                <a:schemeClr val="tx1"/>
              </a:solidFill>
              <a:latin typeface="+mj-ea"/>
              <a:ea typeface="+mj-ea"/>
              <a:cs typeface="+mj-ea"/>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5046345"/>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zh-CN" altLang="en-US" sz="2800" dirty="0">
                <a:solidFill>
                  <a:srgbClr val="FF0000"/>
                </a:solidFill>
                <a:latin typeface="+mj-ea"/>
                <a:ea typeface="+mj-ea"/>
                <a:cs typeface="+mj-ea"/>
                <a:sym typeface="+mn-ea"/>
              </a:rPr>
              <a:t>案例五：</a:t>
            </a:r>
            <a:endParaRPr lang="zh-CN" altLang="en-US" sz="2800" dirty="0">
              <a:solidFill>
                <a:srgbClr val="FF0000"/>
              </a:solidFill>
              <a:latin typeface="+mj-ea"/>
              <a:ea typeface="+mj-ea"/>
              <a:cs typeface="+mj-ea"/>
              <a:sym typeface="+mn-ea"/>
            </a:endParaRPr>
          </a:p>
          <a:p>
            <a:pPr fontAlgn="auto">
              <a:lnSpc>
                <a:spcPct val="150000"/>
              </a:lnSpc>
            </a:pPr>
            <a:r>
              <a:rPr lang="zh-CN" altLang="en-US" sz="2800" dirty="0">
                <a:latin typeface="+mj-ea"/>
                <a:ea typeface="+mj-ea"/>
                <a:cs typeface="+mj-ea"/>
                <a:sym typeface="+mn-ea"/>
              </a:rPr>
              <a:t>①</a:t>
            </a:r>
            <a:r>
              <a:rPr lang="zh-CN" altLang="en-US" sz="2800" dirty="0">
                <a:solidFill>
                  <a:schemeClr val="accent1"/>
                </a:solidFill>
                <a:latin typeface="+mj-ea"/>
                <a:ea typeface="+mj-ea"/>
                <a:cs typeface="+mj-ea"/>
                <a:sym typeface="+mn-ea"/>
              </a:rPr>
              <a:t>幼儿知道种子泡在水里能发芽、长大，所以认为小花瓣泡在水里能长大。</a:t>
            </a:r>
            <a:endParaRPr lang="zh-CN" altLang="en-US" sz="2800" dirty="0">
              <a:solidFill>
                <a:schemeClr val="accent1"/>
              </a:solidFill>
              <a:latin typeface="+mj-ea"/>
              <a:ea typeface="+mj-ea"/>
              <a:cs typeface="+mj-ea"/>
              <a:sym typeface="+mn-ea"/>
            </a:endParaRPr>
          </a:p>
          <a:p>
            <a:pPr>
              <a:buNone/>
            </a:pPr>
            <a:r>
              <a:rPr lang="zh-CN" altLang="en-US" sz="2800" dirty="0">
                <a:latin typeface="+mj-ea"/>
                <a:ea typeface="+mj-ea"/>
                <a:cs typeface="+mj-ea"/>
                <a:sym typeface="+mn-ea"/>
              </a:rPr>
              <a:t>②</a:t>
            </a:r>
            <a:r>
              <a:rPr lang="zh-CN" altLang="en-US" sz="2800" dirty="0">
                <a:latin typeface="+mj-ea"/>
                <a:ea typeface="+mj-ea"/>
                <a:cs typeface="+mj-ea"/>
                <a:sym typeface="+mn-ea"/>
              </a:rPr>
              <a:t>皮亚杰：“当有云并下雨的时候，太阳做什么？”</a:t>
            </a:r>
            <a:endParaRPr lang="zh-CN" altLang="en-US" sz="2800" dirty="0">
              <a:latin typeface="+mj-ea"/>
              <a:ea typeface="+mj-ea"/>
              <a:cs typeface="+mj-ea"/>
            </a:endParaRPr>
          </a:p>
          <a:p>
            <a:pPr>
              <a:buNone/>
            </a:pPr>
            <a:r>
              <a:rPr lang="zh-CN" altLang="en-US" sz="2800" dirty="0">
                <a:latin typeface="+mj-ea"/>
                <a:ea typeface="+mj-ea"/>
                <a:cs typeface="+mj-ea"/>
                <a:sym typeface="+mn-ea"/>
              </a:rPr>
              <a:t>    儿童：“它会走开，因为天不好”</a:t>
            </a:r>
            <a:endParaRPr lang="zh-CN" altLang="en-US" sz="2800" dirty="0">
              <a:latin typeface="+mj-ea"/>
              <a:ea typeface="+mj-ea"/>
              <a:cs typeface="+mj-ea"/>
            </a:endParaRPr>
          </a:p>
          <a:p>
            <a:pPr>
              <a:buNone/>
            </a:pPr>
            <a:r>
              <a:rPr lang="zh-CN" altLang="en-US" sz="2800" dirty="0">
                <a:latin typeface="+mj-ea"/>
                <a:ea typeface="+mj-ea"/>
                <a:cs typeface="+mj-ea"/>
                <a:sym typeface="+mn-ea"/>
              </a:rPr>
              <a:t>    皮亚杰：“为什么”</a:t>
            </a:r>
            <a:endParaRPr lang="zh-CN" altLang="en-US" sz="2800" dirty="0">
              <a:latin typeface="+mj-ea"/>
              <a:ea typeface="+mj-ea"/>
              <a:cs typeface="+mj-ea"/>
            </a:endParaRPr>
          </a:p>
          <a:p>
            <a:pPr>
              <a:buNone/>
            </a:pPr>
            <a:r>
              <a:rPr lang="zh-CN" altLang="en-US" sz="2800" dirty="0">
                <a:latin typeface="+mj-ea"/>
                <a:ea typeface="+mj-ea"/>
                <a:cs typeface="+mj-ea"/>
                <a:sym typeface="+mn-ea"/>
              </a:rPr>
              <a:t>    儿童：“因为它不想被淋上雨”</a:t>
            </a:r>
            <a:endParaRPr lang="zh-CN" altLang="en-US" sz="2800" dirty="0">
              <a:latin typeface="+mj-ea"/>
              <a:ea typeface="+mj-ea"/>
              <a:cs typeface="+mj-ea"/>
              <a:sym typeface="+mn-ea"/>
            </a:endParaRPr>
          </a:p>
          <a:p>
            <a:pPr algn="just" defTabSz="914400">
              <a:buSzPct val="80000"/>
            </a:pPr>
            <a:endParaRPr lang="zh-CN" altLang="en-US" sz="2800" dirty="0">
              <a:latin typeface="+mj-ea"/>
              <a:ea typeface="+mj-ea"/>
              <a:cs typeface="+mj-ea"/>
              <a:sym typeface="+mn-ea"/>
            </a:endParaRPr>
          </a:p>
          <a:p>
            <a:pPr algn="just" defTabSz="914400">
              <a:buSzPct val="80000"/>
            </a:pPr>
            <a:r>
              <a:rPr lang="zh-CN" altLang="en-US" sz="2800" dirty="0">
                <a:latin typeface="+mj-ea"/>
                <a:ea typeface="+mj-ea"/>
                <a:cs typeface="+mj-ea"/>
                <a:sym typeface="+mn-ea"/>
              </a:rPr>
              <a:t>    类似的还有如下对话</a:t>
            </a:r>
            <a:endParaRPr lang="zh-CN" altLang="en-US" sz="2800" dirty="0">
              <a:latin typeface="+mj-ea"/>
              <a:ea typeface="+mj-ea"/>
              <a:cs typeface="+mj-ea"/>
              <a:sym typeface="+mn-ea"/>
            </a:endParaRPr>
          </a:p>
          <a:p>
            <a:pPr algn="just" defTabSz="914400">
              <a:buSzPct val="80000"/>
            </a:pPr>
            <a:endParaRPr lang="zh-CN" altLang="en-US" sz="2800" dirty="0">
              <a:solidFill>
                <a:schemeClr val="tx1"/>
              </a:solidFill>
              <a:latin typeface="+mj-ea"/>
              <a:ea typeface="+mj-ea"/>
              <a:cs typeface="+mj-ea"/>
              <a:sym typeface="+mn-ea"/>
            </a:endParaRPr>
          </a:p>
        </p:txBody>
      </p:sp>
      <p:sp>
        <p:nvSpPr>
          <p:cNvPr id="4" name="圆角矩形 3"/>
          <p:cNvSpPr/>
          <p:nvPr/>
        </p:nvSpPr>
        <p:spPr>
          <a:xfrm>
            <a:off x="288925" y="1066800"/>
            <a:ext cx="651764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学前儿童如何学科学？（幼儿角度）</a:t>
            </a:r>
            <a:endParaRPr lang="zh-CN" altLang="en-US" sz="3200" dirty="0">
              <a:solidFill>
                <a:schemeClr val="tx1"/>
              </a:solidFill>
              <a:latin typeface="+mj-ea"/>
              <a:ea typeface="+mj-ea"/>
              <a:cs typeface="+mj-ea"/>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复习</a:t>
            </a:r>
            <a:endParaRPr lang="zh-CN" altLang="en-US" sz="4400"/>
          </a:p>
        </p:txBody>
      </p:sp>
      <p:sp>
        <p:nvSpPr>
          <p:cNvPr id="2" name="文本框 1"/>
          <p:cNvSpPr txBox="1"/>
          <p:nvPr/>
        </p:nvSpPr>
        <p:spPr>
          <a:xfrm>
            <a:off x="4445635" y="2967990"/>
            <a:ext cx="6028690" cy="922020"/>
          </a:xfrm>
          <a:prstGeom prst="rect">
            <a:avLst/>
          </a:prstGeom>
          <a:noFill/>
        </p:spPr>
        <p:txBody>
          <a:bodyPr wrap="square" rtlCol="0" anchor="t">
            <a:spAutoFit/>
          </a:bodyPr>
          <a:p>
            <a:pPr defTabSz="914400" fontAlgn="auto">
              <a:lnSpc>
                <a:spcPct val="150000"/>
              </a:lnSpc>
              <a:buSzPct val="80000"/>
            </a:pPr>
            <a:r>
              <a:rPr lang="en-US" altLang="zh-CN" sz="2800" dirty="0">
                <a:latin typeface="+mj-ea"/>
                <a:ea typeface="+mj-ea"/>
                <a:cs typeface="+mj-ea"/>
                <a:sym typeface="+mn-ea"/>
              </a:rPr>
              <a:t>   </a:t>
            </a:r>
            <a:r>
              <a:rPr lang="en-US" altLang="zh-CN" sz="3600" dirty="0">
                <a:latin typeface="+mj-ea"/>
                <a:ea typeface="+mj-ea"/>
                <a:cs typeface="+mj-ea"/>
                <a:sym typeface="+mn-ea"/>
              </a:rPr>
              <a:t> </a:t>
            </a:r>
            <a:r>
              <a:rPr lang="zh-CN" altLang="en-US" sz="3600" dirty="0">
                <a:latin typeface="+mj-ea"/>
                <a:ea typeface="+mj-ea"/>
                <a:cs typeface="+mj-ea"/>
                <a:sym typeface="+mn-ea"/>
              </a:rPr>
              <a:t>科学是什么？</a:t>
            </a:r>
            <a:r>
              <a:rPr lang="zh-CN" altLang="en-US" sz="1600" dirty="0">
                <a:latin typeface="+mj-ea"/>
                <a:ea typeface="+mj-ea"/>
                <a:cs typeface="+mj-ea"/>
                <a:sym typeface="+mn-ea"/>
              </a:rPr>
              <a:t>（提问</a:t>
            </a:r>
            <a:r>
              <a:rPr lang="en-US" altLang="zh-CN" sz="1600" dirty="0">
                <a:latin typeface="+mj-ea"/>
                <a:ea typeface="+mj-ea"/>
                <a:cs typeface="+mj-ea"/>
                <a:sym typeface="+mn-ea"/>
              </a:rPr>
              <a:t>1</a:t>
            </a:r>
            <a:r>
              <a:rPr lang="zh-CN" altLang="en-US" sz="1600" dirty="0">
                <a:latin typeface="+mj-ea"/>
                <a:ea typeface="+mj-ea"/>
                <a:cs typeface="+mj-ea"/>
                <a:sym typeface="+mn-ea"/>
              </a:rPr>
              <a:t>） </a:t>
            </a:r>
            <a:endParaRPr lang="zh-CN" altLang="en-US" sz="1600">
              <a:latin typeface="+mj-ea"/>
              <a:ea typeface="+mj-ea"/>
              <a:cs typeface="+mj-ea"/>
              <a:sym typeface="+mn-ea"/>
            </a:endParaRPr>
          </a:p>
        </p:txBody>
      </p:sp>
      <p:pic>
        <p:nvPicPr>
          <p:cNvPr id="11" name="图片 10" descr="科学 3"/>
          <p:cNvPicPr>
            <a:picLocks noChangeAspect="1"/>
          </p:cNvPicPr>
          <p:nvPr>
            <p:custDataLst>
              <p:tags r:id="rId1"/>
            </p:custDataLst>
          </p:nvPr>
        </p:nvPicPr>
        <p:blipFill>
          <a:blip r:embed="rId2"/>
          <a:stretch>
            <a:fillRect/>
          </a:stretch>
        </p:blipFill>
        <p:spPr>
          <a:xfrm>
            <a:off x="532765" y="1689100"/>
            <a:ext cx="4340225" cy="43402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4831080"/>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zh-CN" altLang="en-US" sz="2800" dirty="0">
                <a:solidFill>
                  <a:srgbClr val="FF0000"/>
                </a:solidFill>
                <a:latin typeface="+mj-ea"/>
                <a:ea typeface="+mj-ea"/>
                <a:cs typeface="+mj-ea"/>
                <a:sym typeface="+mn-ea"/>
              </a:rPr>
              <a:t>案例五：</a:t>
            </a:r>
            <a:endParaRPr lang="zh-CN" altLang="en-US" sz="2800" dirty="0">
              <a:solidFill>
                <a:srgbClr val="FF0000"/>
              </a:solidFill>
              <a:latin typeface="+mj-ea"/>
              <a:ea typeface="+mj-ea"/>
              <a:cs typeface="+mj-ea"/>
              <a:sym typeface="+mn-ea"/>
            </a:endParaRPr>
          </a:p>
          <a:p>
            <a:pPr algn="just" defTabSz="914400">
              <a:buSzPct val="80000"/>
            </a:pPr>
            <a:r>
              <a:rPr lang="zh-CN" altLang="en-US" sz="2800" dirty="0">
                <a:latin typeface="+mn-ea"/>
                <a:sym typeface="+mn-ea"/>
              </a:rPr>
              <a:t>教师：太阳会不会掉下来？</a:t>
            </a:r>
            <a:endParaRPr lang="zh-CN" altLang="en-US" sz="2800" b="0" kern="1200" baseline="0" dirty="0">
              <a:latin typeface="+mn-ea"/>
              <a:cs typeface="Times New Roman" panose="02020603050405020304" pitchFamily="18" charset="0"/>
            </a:endParaRPr>
          </a:p>
          <a:p>
            <a:pPr algn="just" defTabSz="914400">
              <a:buSzPct val="80000"/>
            </a:pPr>
            <a:r>
              <a:rPr lang="zh-CN" altLang="en-US" sz="2800" dirty="0">
                <a:latin typeface="+mn-ea"/>
                <a:sym typeface="+mn-ea"/>
              </a:rPr>
              <a:t>幼儿：太阳不会掉下来，因为如果它掉下来，我们就会死了。</a:t>
            </a:r>
            <a:endParaRPr lang="zh-CN" altLang="en-US" sz="2800" b="0" kern="1200" baseline="0" dirty="0">
              <a:latin typeface="+mn-ea"/>
              <a:cs typeface="Times New Roman" panose="02020603050405020304" pitchFamily="18" charset="0"/>
            </a:endParaRPr>
          </a:p>
          <a:p>
            <a:pPr algn="just" defTabSz="914400">
              <a:buSzPct val="80000"/>
            </a:pPr>
            <a:r>
              <a:rPr lang="zh-CN" altLang="en-US" sz="2800" dirty="0">
                <a:latin typeface="+mn-ea"/>
                <a:sym typeface="+mn-ea"/>
              </a:rPr>
              <a:t>教师：为什么有春夏秋冬？</a:t>
            </a:r>
            <a:endParaRPr lang="zh-CN" altLang="en-US" sz="2800" b="0" kern="1200" baseline="0" dirty="0">
              <a:latin typeface="+mn-ea"/>
              <a:cs typeface="Times New Roman" panose="02020603050405020304" pitchFamily="18" charset="0"/>
            </a:endParaRPr>
          </a:p>
          <a:p>
            <a:pPr algn="just" defTabSz="914400">
              <a:buSzPct val="80000"/>
            </a:pPr>
            <a:r>
              <a:rPr lang="zh-CN" altLang="en-US" sz="2800" dirty="0">
                <a:latin typeface="+mn-ea"/>
                <a:sym typeface="+mn-ea"/>
              </a:rPr>
              <a:t>幼儿：这是为了让咱们换个天气，因为太冷了，就把人给冻死了，太热了就把农村的地干死了。</a:t>
            </a:r>
            <a:endParaRPr lang="zh-CN" altLang="en-US" sz="2800" b="0" kern="1200" baseline="0" dirty="0">
              <a:latin typeface="+mn-ea"/>
              <a:cs typeface="Times New Roman" panose="02020603050405020304" pitchFamily="18" charset="0"/>
            </a:endParaRPr>
          </a:p>
          <a:p>
            <a:pPr algn="just" defTabSz="914400">
              <a:buSzPct val="80000"/>
            </a:pPr>
            <a:r>
              <a:rPr lang="zh-CN" altLang="en-US" sz="2800" dirty="0">
                <a:latin typeface="+mn-ea"/>
                <a:sym typeface="+mn-ea"/>
              </a:rPr>
              <a:t>教师：为什么有白天和黑夜？</a:t>
            </a:r>
            <a:endParaRPr lang="zh-CN" altLang="en-US" sz="2800" b="0" kern="1200" baseline="0" dirty="0">
              <a:latin typeface="+mn-ea"/>
              <a:cs typeface="Times New Roman" panose="02020603050405020304" pitchFamily="18" charset="0"/>
            </a:endParaRPr>
          </a:p>
          <a:p>
            <a:pPr algn="just" defTabSz="914400">
              <a:buSzPct val="80000"/>
            </a:pPr>
            <a:r>
              <a:rPr lang="zh-CN" altLang="en-US" sz="2800" dirty="0">
                <a:latin typeface="+mn-ea"/>
                <a:sym typeface="+mn-ea"/>
              </a:rPr>
              <a:t>幼儿：白天得起来上幼儿园、上班，晚上得睡觉。（有的说：因为只有一个太阳、一个月亮。它不能光照一个地方，还得去照别的地方。）</a:t>
            </a:r>
            <a:endParaRPr lang="zh-CN" altLang="en-US" sz="2800" dirty="0">
              <a:solidFill>
                <a:schemeClr val="tx1"/>
              </a:solidFill>
              <a:latin typeface="+mn-ea"/>
              <a:cs typeface="+mj-ea"/>
              <a:sym typeface="+mn-ea"/>
            </a:endParaRPr>
          </a:p>
        </p:txBody>
      </p:sp>
      <p:sp>
        <p:nvSpPr>
          <p:cNvPr id="4" name="圆角矩形 3"/>
          <p:cNvSpPr/>
          <p:nvPr/>
        </p:nvSpPr>
        <p:spPr>
          <a:xfrm>
            <a:off x="288925" y="1066800"/>
            <a:ext cx="651764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学前儿童如何学科学？（幼儿角度）</a:t>
            </a:r>
            <a:endParaRPr lang="zh-CN" altLang="en-US" sz="3200" dirty="0">
              <a:solidFill>
                <a:schemeClr val="tx1"/>
              </a:solidFill>
              <a:latin typeface="+mj-ea"/>
              <a:ea typeface="+mj-ea"/>
              <a:cs typeface="+mj-ea"/>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144526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案例总结</a:t>
            </a:r>
            <a:endParaRPr lang="zh-CN" altLang="en-US" sz="4400"/>
          </a:p>
          <a:p>
            <a:pPr algn="ctr"/>
            <a:endParaRPr lang="zh-CN" altLang="en-US" sz="4400"/>
          </a:p>
        </p:txBody>
      </p:sp>
      <p:sp>
        <p:nvSpPr>
          <p:cNvPr id="2" name="文本框 1"/>
          <p:cNvSpPr txBox="1"/>
          <p:nvPr/>
        </p:nvSpPr>
        <p:spPr>
          <a:xfrm>
            <a:off x="172720" y="1360805"/>
            <a:ext cx="11871325" cy="737235"/>
          </a:xfrm>
          <a:prstGeom prst="rect">
            <a:avLst/>
          </a:prstGeom>
          <a:noFill/>
        </p:spPr>
        <p:txBody>
          <a:bodyPr wrap="square" rtlCol="0" anchor="t">
            <a:spAutoFit/>
          </a:bodyPr>
          <a:p>
            <a:pPr algn="ctr" fontAlgn="auto">
              <a:lnSpc>
                <a:spcPct val="150000"/>
              </a:lnSpc>
            </a:pPr>
            <a:r>
              <a:rPr lang="zh-CN" altLang="en-US" sz="2800">
                <a:sym typeface="+mn-ea"/>
              </a:rPr>
              <a:t>从上述</a:t>
            </a:r>
            <a:r>
              <a:rPr lang="en-US" altLang="zh-CN" sz="2800">
                <a:sym typeface="+mn-ea"/>
              </a:rPr>
              <a:t>5</a:t>
            </a:r>
            <a:r>
              <a:rPr lang="zh-CN" altLang="en-US" sz="2800">
                <a:sym typeface="+mn-ea"/>
              </a:rPr>
              <a:t>个案例中，总结</a:t>
            </a:r>
            <a:r>
              <a:rPr lang="zh-CN" altLang="en-US" sz="2800">
                <a:solidFill>
                  <a:srgbClr val="FF0000"/>
                </a:solidFill>
                <a:sym typeface="+mn-ea"/>
              </a:rPr>
              <a:t>学前儿童学习科学</a:t>
            </a:r>
            <a:r>
              <a:rPr lang="zh-CN" altLang="en-US" sz="2800">
                <a:sym typeface="+mn-ea"/>
              </a:rPr>
              <a:t>的</a:t>
            </a:r>
            <a:r>
              <a:rPr lang="en-US" altLang="zh-CN" sz="2800">
                <a:sym typeface="+mn-ea"/>
              </a:rPr>
              <a:t>5</a:t>
            </a:r>
            <a:r>
              <a:rPr lang="zh-CN" altLang="en-US" sz="2800">
                <a:sym typeface="+mn-ea"/>
              </a:rPr>
              <a:t>个特点</a:t>
            </a:r>
            <a:r>
              <a:rPr lang="zh-CN" altLang="en-US" sz="1600">
                <a:sym typeface="+mn-ea"/>
              </a:rPr>
              <a:t>（提问</a:t>
            </a:r>
            <a:r>
              <a:rPr lang="en-US" altLang="zh-CN" sz="1600">
                <a:sym typeface="+mn-ea"/>
              </a:rPr>
              <a:t>5</a:t>
            </a:r>
            <a:r>
              <a:rPr lang="zh-CN" altLang="en-US" sz="1600">
                <a:sym typeface="+mn-ea"/>
              </a:rPr>
              <a:t>）</a:t>
            </a:r>
            <a:endParaRPr lang="zh-CN" altLang="en-US" sz="1600">
              <a:sym typeface="+mn-ea"/>
            </a:endParaRPr>
          </a:p>
        </p:txBody>
      </p:sp>
      <p:sp>
        <p:nvSpPr>
          <p:cNvPr id="3" name="圆角矩形 2"/>
          <p:cNvSpPr/>
          <p:nvPr/>
        </p:nvSpPr>
        <p:spPr>
          <a:xfrm>
            <a:off x="3693795" y="2724150"/>
            <a:ext cx="482917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t>学习方法：案例归纳法</a:t>
            </a:r>
            <a:endParaRPr lang="zh-CN" altLang="en-US" sz="3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学前儿童科学学习特点       参考答案</a:t>
            </a:r>
            <a:endParaRPr lang="en-US" altLang="zh-CN" sz="4400"/>
          </a:p>
        </p:txBody>
      </p:sp>
      <p:sp>
        <p:nvSpPr>
          <p:cNvPr id="2" name="文本框 1"/>
          <p:cNvSpPr txBox="1"/>
          <p:nvPr/>
        </p:nvSpPr>
        <p:spPr>
          <a:xfrm>
            <a:off x="288925" y="963930"/>
            <a:ext cx="8410575" cy="5908040"/>
          </a:xfrm>
          <a:prstGeom prst="rect">
            <a:avLst/>
          </a:prstGeom>
          <a:noFill/>
        </p:spPr>
        <p:txBody>
          <a:bodyPr wrap="square" rtlCol="0" anchor="t">
            <a:spAutoFit/>
          </a:bodyPr>
          <a:p>
            <a:pPr algn="ctr" fontAlgn="auto">
              <a:lnSpc>
                <a:spcPct val="150000"/>
              </a:lnSpc>
            </a:pPr>
            <a:r>
              <a:rPr lang="zh-CN" altLang="en-US" sz="2800" dirty="0">
                <a:solidFill>
                  <a:srgbClr val="33CC33"/>
                </a:solidFill>
                <a:sym typeface="+mn-ea"/>
              </a:rPr>
              <a:t>一、“儿童是天生的科学家”</a:t>
            </a:r>
            <a:endParaRPr lang="zh-CN" altLang="en-US" sz="2800" dirty="0">
              <a:solidFill>
                <a:srgbClr val="33CC33"/>
              </a:solidFill>
              <a:sym typeface="+mn-ea"/>
            </a:endParaRPr>
          </a:p>
          <a:p>
            <a:pPr algn="l" fontAlgn="auto">
              <a:lnSpc>
                <a:spcPct val="150000"/>
              </a:lnSpc>
            </a:pPr>
            <a:r>
              <a:rPr lang="zh-CN" altLang="en-US" sz="2800" dirty="0">
                <a:sym typeface="+mn-ea"/>
              </a:rPr>
              <a:t>①儿童有着强烈的好奇心和探究欲望</a:t>
            </a:r>
            <a:r>
              <a:rPr lang="zh-CN" altLang="en-US" sz="2800" dirty="0">
                <a:solidFill>
                  <a:schemeClr val="tx1"/>
                </a:solidFill>
                <a:sym typeface="+mn-ea"/>
              </a:rPr>
              <a:t>（四点半）</a:t>
            </a:r>
            <a:endParaRPr lang="zh-CN" altLang="en-US" sz="2800" dirty="0">
              <a:solidFill>
                <a:schemeClr val="tx1"/>
              </a:solidFill>
              <a:sym typeface="+mn-ea"/>
            </a:endParaRPr>
          </a:p>
          <a:p>
            <a:pPr algn="l" fontAlgn="auto">
              <a:lnSpc>
                <a:spcPct val="150000"/>
              </a:lnSpc>
            </a:pPr>
            <a:r>
              <a:rPr lang="zh-CN" altLang="en-US" sz="2800" dirty="0">
                <a:sym typeface="+mn-ea"/>
              </a:rPr>
              <a:t>②儿童</a:t>
            </a:r>
            <a:r>
              <a:rPr lang="zh-CN" altLang="en-US" sz="2800" dirty="0">
                <a:solidFill>
                  <a:srgbClr val="FF0000"/>
                </a:solidFill>
                <a:sym typeface="+mn-ea"/>
              </a:rPr>
              <a:t>最关心与自然环境</a:t>
            </a:r>
            <a:r>
              <a:rPr lang="zh-CN" altLang="en-US" sz="2800" dirty="0">
                <a:sym typeface="+mn-ea"/>
              </a:rPr>
              <a:t>有关的问题，而这些问题是基本的科学问题（十万个为什么）</a:t>
            </a:r>
            <a:endParaRPr lang="zh-CN" altLang="en-US" sz="2800" dirty="0">
              <a:sym typeface="+mn-ea"/>
            </a:endParaRPr>
          </a:p>
          <a:p>
            <a:pPr algn="ctr" fontAlgn="auto">
              <a:lnSpc>
                <a:spcPct val="150000"/>
              </a:lnSpc>
            </a:pPr>
            <a:r>
              <a:rPr lang="zh-CN" altLang="en-US" sz="2800" dirty="0">
                <a:solidFill>
                  <a:srgbClr val="33CC33"/>
                </a:solidFill>
                <a:sym typeface="+mn-ea"/>
              </a:rPr>
              <a:t>二、儿童通过直接经验来认识事物的（踩水）</a:t>
            </a:r>
            <a:endParaRPr lang="zh-CN" altLang="en-US" sz="2800" dirty="0">
              <a:solidFill>
                <a:srgbClr val="33CC33"/>
              </a:solidFill>
              <a:sym typeface="+mn-ea"/>
            </a:endParaRPr>
          </a:p>
          <a:p>
            <a:pPr algn="ctr" fontAlgn="auto">
              <a:lnSpc>
                <a:spcPct val="150000"/>
              </a:lnSpc>
            </a:pPr>
            <a:r>
              <a:rPr lang="zh-CN" altLang="en-US" sz="2800" dirty="0">
                <a:solidFill>
                  <a:srgbClr val="FF0066"/>
                </a:solidFill>
                <a:sym typeface="+mn-ea"/>
              </a:rPr>
              <a:t>三、儿童的探究方法具有试误性（地板有水）</a:t>
            </a:r>
            <a:endParaRPr lang="zh-CN" altLang="en-US" sz="2800" b="0" dirty="0">
              <a:solidFill>
                <a:srgbClr val="FF0066"/>
              </a:solidFill>
            </a:endParaRPr>
          </a:p>
          <a:p>
            <a:pPr algn="ctr" fontAlgn="auto">
              <a:lnSpc>
                <a:spcPct val="150000"/>
              </a:lnSpc>
            </a:pPr>
            <a:r>
              <a:rPr lang="zh-CN" altLang="en-US" sz="2800" dirty="0">
                <a:solidFill>
                  <a:srgbClr val="FF0066"/>
                </a:solidFill>
                <a:sym typeface="+mn-ea"/>
              </a:rPr>
              <a:t>四、所获得的知识经验具有“非科学性”</a:t>
            </a:r>
            <a:endParaRPr lang="zh-CN" altLang="en-US" sz="2800" dirty="0">
              <a:solidFill>
                <a:srgbClr val="FF0066"/>
              </a:solidFill>
              <a:sym typeface="+mn-ea"/>
            </a:endParaRPr>
          </a:p>
          <a:p>
            <a:pPr algn="l" fontAlgn="auto">
              <a:lnSpc>
                <a:spcPct val="150000"/>
              </a:lnSpc>
            </a:pPr>
            <a:r>
              <a:rPr lang="zh-CN" altLang="en-US" sz="2800" dirty="0">
                <a:sym typeface="+mn-ea"/>
              </a:rPr>
              <a:t>①</a:t>
            </a:r>
            <a:r>
              <a:rPr lang="zh-CN" altLang="en-US" sz="2800" dirty="0">
                <a:sym typeface="+mn-ea"/>
              </a:rPr>
              <a:t>孩子们总是用原有经验解释事物（种子和花瓣）</a:t>
            </a:r>
            <a:endParaRPr lang="zh-CN" altLang="en-US" sz="2800" dirty="0">
              <a:sym typeface="+mn-ea"/>
            </a:endParaRPr>
          </a:p>
          <a:p>
            <a:pPr algn="l" fontAlgn="auto">
              <a:lnSpc>
                <a:spcPct val="150000"/>
              </a:lnSpc>
            </a:pPr>
            <a:r>
              <a:rPr lang="zh-CN" altLang="en-US" sz="2800" dirty="0">
                <a:sym typeface="+mn-ea"/>
              </a:rPr>
              <a:t>②</a:t>
            </a:r>
            <a:r>
              <a:rPr lang="zh-CN" altLang="en-US" sz="2800" dirty="0">
                <a:sym typeface="+mn-ea"/>
              </a:rPr>
              <a:t>主观性和泛灵性（皮亚杰解释如下）</a:t>
            </a:r>
            <a:endParaRPr lang="zh-CN" altLang="en-US" sz="2800" dirty="0">
              <a:solidFill>
                <a:srgbClr val="FF0000"/>
              </a:solidFill>
              <a:latin typeface="+mj-ea"/>
              <a:ea typeface="+mj-ea"/>
              <a:cs typeface="+mj-ea"/>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补充：泛灵论</a:t>
            </a:r>
            <a:endParaRPr lang="zh-CN" altLang="en-US" sz="4400"/>
          </a:p>
        </p:txBody>
      </p:sp>
      <p:sp>
        <p:nvSpPr>
          <p:cNvPr id="2" name="文本框 1"/>
          <p:cNvSpPr txBox="1"/>
          <p:nvPr/>
        </p:nvSpPr>
        <p:spPr>
          <a:xfrm>
            <a:off x="288925" y="963930"/>
            <a:ext cx="8410575" cy="4615815"/>
          </a:xfrm>
          <a:prstGeom prst="rect">
            <a:avLst/>
          </a:prstGeom>
          <a:noFill/>
        </p:spPr>
        <p:txBody>
          <a:bodyPr wrap="square" rtlCol="0" anchor="t">
            <a:spAutoFit/>
          </a:bodyPr>
          <a:p>
            <a:pPr algn="l" fontAlgn="auto">
              <a:lnSpc>
                <a:spcPct val="150000"/>
              </a:lnSpc>
            </a:pPr>
            <a:endParaRPr lang="zh-CN" altLang="en-US" sz="2800" dirty="0">
              <a:sym typeface="+mn-ea"/>
            </a:endParaRPr>
          </a:p>
          <a:p>
            <a:pPr algn="l" fontAlgn="auto">
              <a:lnSpc>
                <a:spcPct val="150000"/>
              </a:lnSpc>
            </a:pPr>
            <a:endParaRPr lang="zh-CN" altLang="en-US" sz="2800" dirty="0">
              <a:sym typeface="+mn-ea"/>
            </a:endParaRPr>
          </a:p>
          <a:p>
            <a:pPr algn="l" fontAlgn="auto">
              <a:lnSpc>
                <a:spcPct val="150000"/>
              </a:lnSpc>
            </a:pPr>
            <a:r>
              <a:rPr lang="zh-CN" altLang="en-US" sz="2800" dirty="0">
                <a:sym typeface="+mn-ea"/>
              </a:rPr>
              <a:t>根据皮亚杰的理论，儿童的认识来自</a:t>
            </a:r>
            <a:r>
              <a:rPr lang="zh-CN" altLang="en-US" sz="2800" dirty="0">
                <a:solidFill>
                  <a:srgbClr val="FF0000"/>
                </a:solidFill>
                <a:sym typeface="+mn-ea"/>
              </a:rPr>
              <a:t>主客体之间</a:t>
            </a:r>
            <a:r>
              <a:rPr lang="zh-CN" altLang="en-US" sz="2800" dirty="0">
                <a:sym typeface="+mn-ea"/>
              </a:rPr>
              <a:t>的相互作用。儿童早期不能很好地区分主客体，因此，他们的认识常表现出“泛灵论”的特点</a:t>
            </a:r>
            <a:r>
              <a:rPr lang="en-US" altLang="zh-CN" sz="2800">
                <a:latin typeface="Arial" panose="020B0604020202020204" pitchFamily="34" charset="0"/>
                <a:sym typeface="+mn-ea"/>
              </a:rPr>
              <a:t>——</a:t>
            </a:r>
            <a:r>
              <a:rPr lang="zh-CN" altLang="en-US" sz="2800" dirty="0">
                <a:sym typeface="+mn-ea"/>
              </a:rPr>
              <a:t>他们一般会把有生命物体的特征加到无生命物体上，从而导致“</a:t>
            </a:r>
            <a:r>
              <a:rPr lang="zh-CN" altLang="en-US" sz="2800" dirty="0">
                <a:solidFill>
                  <a:srgbClr val="FF0000"/>
                </a:solidFill>
                <a:sym typeface="+mn-ea"/>
              </a:rPr>
              <a:t>万物有灵</a:t>
            </a:r>
            <a:r>
              <a:rPr lang="zh-CN" altLang="en-US" sz="2800" dirty="0">
                <a:sym typeface="+mn-ea"/>
              </a:rPr>
              <a:t>”的思想。</a:t>
            </a:r>
            <a:endParaRPr lang="zh-CN" altLang="en-US" sz="2800" dirty="0">
              <a:solidFill>
                <a:srgbClr val="FF0000"/>
              </a:solidFill>
              <a:latin typeface="+mj-ea"/>
              <a:ea typeface="+mj-ea"/>
              <a:cs typeface="+mj-ea"/>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5262245"/>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en-US" altLang="zh-CN" sz="2800" dirty="0">
                <a:sym typeface="+mn-ea"/>
              </a:rPr>
              <a:t>1.</a:t>
            </a:r>
            <a:r>
              <a:rPr lang="zh-CN" altLang="en-US" sz="2800" dirty="0">
                <a:sym typeface="+mn-ea"/>
              </a:rPr>
              <a:t>学前儿童科学教育强调让儿童自己获取科学经验而不是被动地接受知识，并在获得科学知识的同时学习科学的方法，培养对科学的兴趣；</a:t>
            </a:r>
            <a:endParaRPr lang="zh-CN" altLang="en-US" sz="2800" dirty="0">
              <a:sym typeface="+mn-ea"/>
            </a:endParaRPr>
          </a:p>
          <a:p>
            <a:pPr fontAlgn="auto">
              <a:lnSpc>
                <a:spcPct val="150000"/>
              </a:lnSpc>
            </a:pPr>
            <a:r>
              <a:rPr lang="en-US" altLang="zh-CN" sz="2800" dirty="0">
                <a:solidFill>
                  <a:schemeClr val="tx1"/>
                </a:solidFill>
                <a:latin typeface="+mn-ea"/>
                <a:cs typeface="+mj-ea"/>
                <a:sym typeface="+mn-ea"/>
              </a:rPr>
              <a:t>2.</a:t>
            </a:r>
            <a:r>
              <a:rPr lang="zh-CN" altLang="en-US" sz="2800" dirty="0">
                <a:sym typeface="+mn-ea"/>
              </a:rPr>
              <a:t>学前儿童科学教育确立了学前儿童的学习主体地位，强调通过培养儿童自己的探索活动学习科学；</a:t>
            </a:r>
            <a:endParaRPr lang="zh-CN" altLang="en-US" sz="2800" dirty="0">
              <a:sym typeface="+mn-ea"/>
            </a:endParaRPr>
          </a:p>
          <a:p>
            <a:pPr fontAlgn="auto">
              <a:lnSpc>
                <a:spcPct val="150000"/>
              </a:lnSpc>
            </a:pPr>
            <a:r>
              <a:rPr lang="en-US" altLang="zh-CN" sz="2800" dirty="0">
                <a:solidFill>
                  <a:schemeClr val="tx1"/>
                </a:solidFill>
                <a:latin typeface="+mn-ea"/>
                <a:cs typeface="+mj-ea"/>
                <a:sym typeface="+mn-ea"/>
              </a:rPr>
              <a:t>3.</a:t>
            </a:r>
            <a:r>
              <a:rPr lang="zh-CN" altLang="en-US" sz="2800" dirty="0">
                <a:sym typeface="+mn-ea"/>
              </a:rPr>
              <a:t>学前儿童科学教育充分挖掘学前儿童生活范围中能够理解、值得探究的事物，大大扩展了儿童的学习内容包括科学探索的内容以及现代科技的内容；</a:t>
            </a:r>
            <a:endParaRPr lang="en-US" altLang="zh-CN" sz="2800" dirty="0">
              <a:solidFill>
                <a:schemeClr val="tx1"/>
              </a:solidFill>
              <a:latin typeface="+mn-ea"/>
              <a:cs typeface="+mj-ea"/>
              <a:sym typeface="+mn-ea"/>
            </a:endParaRPr>
          </a:p>
        </p:txBody>
      </p:sp>
      <p:sp>
        <p:nvSpPr>
          <p:cNvPr id="4" name="圆角矩形 3"/>
          <p:cNvSpPr/>
          <p:nvPr/>
        </p:nvSpPr>
        <p:spPr>
          <a:xfrm>
            <a:off x="288925" y="1066800"/>
            <a:ext cx="7674610" cy="7467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学前教师如何教科学？（教师角度）</a:t>
            </a:r>
            <a:r>
              <a:rPr lang="zh-CN" altLang="en-US" sz="1600" dirty="0">
                <a:solidFill>
                  <a:schemeClr val="tx1"/>
                </a:solidFill>
                <a:latin typeface="+mj-ea"/>
                <a:ea typeface="+mj-ea"/>
                <a:cs typeface="+mj-ea"/>
                <a:sym typeface="+mn-ea"/>
              </a:rPr>
              <a:t>（讨论</a:t>
            </a:r>
            <a:r>
              <a:rPr lang="en-US" altLang="zh-CN" sz="1600" dirty="0">
                <a:solidFill>
                  <a:schemeClr val="tx1"/>
                </a:solidFill>
                <a:latin typeface="+mj-ea"/>
                <a:ea typeface="+mj-ea"/>
                <a:cs typeface="+mj-ea"/>
                <a:sym typeface="+mn-ea"/>
              </a:rPr>
              <a:t>4</a:t>
            </a:r>
            <a:r>
              <a:rPr lang="zh-CN" altLang="en-US" sz="1600" dirty="0">
                <a:solidFill>
                  <a:schemeClr val="tx1"/>
                </a:solidFill>
                <a:latin typeface="+mj-ea"/>
                <a:ea typeface="+mj-ea"/>
                <a:cs typeface="+mj-ea"/>
                <a:sym typeface="+mn-ea"/>
              </a:rPr>
              <a:t>）</a:t>
            </a:r>
            <a:endParaRPr lang="zh-CN" altLang="en-US" sz="1600" dirty="0">
              <a:solidFill>
                <a:schemeClr val="tx1"/>
              </a:solidFill>
              <a:latin typeface="+mj-ea"/>
              <a:ea typeface="+mj-ea"/>
              <a:cs typeface="+mj-ea"/>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案例思考</a:t>
            </a:r>
            <a:endParaRPr lang="en-US" altLang="zh-CN" sz="4400"/>
          </a:p>
        </p:txBody>
      </p:sp>
      <p:sp>
        <p:nvSpPr>
          <p:cNvPr id="2" name="文本框 1"/>
          <p:cNvSpPr txBox="1"/>
          <p:nvPr/>
        </p:nvSpPr>
        <p:spPr>
          <a:xfrm>
            <a:off x="288925" y="1066800"/>
            <a:ext cx="11754485" cy="2676525"/>
          </a:xfrm>
          <a:prstGeom prst="rect">
            <a:avLst/>
          </a:prstGeom>
          <a:noFill/>
        </p:spPr>
        <p:txBody>
          <a:bodyPr wrap="square" rtlCol="0" anchor="t">
            <a:spAutoFit/>
          </a:bodyPr>
          <a:p>
            <a:pPr fontAlgn="auto">
              <a:lnSpc>
                <a:spcPct val="150000"/>
              </a:lnSpc>
            </a:pPr>
            <a:endParaRPr lang="zh-CN" altLang="en-US" sz="2800" dirty="0">
              <a:solidFill>
                <a:srgbClr val="FF0000"/>
              </a:solidFill>
              <a:latin typeface="+mj-ea"/>
              <a:ea typeface="+mj-ea"/>
              <a:cs typeface="+mj-ea"/>
              <a:sym typeface="+mn-ea"/>
            </a:endParaRPr>
          </a:p>
          <a:p>
            <a:pPr fontAlgn="auto">
              <a:lnSpc>
                <a:spcPct val="150000"/>
              </a:lnSpc>
            </a:pPr>
            <a:r>
              <a:rPr lang="en-US" altLang="zh-CN" sz="2800" dirty="0">
                <a:solidFill>
                  <a:schemeClr val="tx1"/>
                </a:solidFill>
                <a:latin typeface="+mn-ea"/>
                <a:cs typeface="+mj-ea"/>
                <a:sym typeface="+mn-ea"/>
              </a:rPr>
              <a:t>4.</a:t>
            </a:r>
            <a:r>
              <a:rPr lang="zh-CN" altLang="en-US" sz="2800" dirty="0">
                <a:sym typeface="+mn-ea"/>
              </a:rPr>
              <a:t>学前儿童科学教育明确了教师的指导者地位，强调老师的作用在于为儿童创设良好的心理环境、自然环境和丰富的科学环境，开展各种形式的科学活动，综合运用各种方法帮助儿童在与物质材料的相互作用中探索科学。</a:t>
            </a:r>
            <a:endParaRPr lang="en-US" altLang="zh-CN" sz="2800" dirty="0">
              <a:solidFill>
                <a:schemeClr val="tx1"/>
              </a:solidFill>
              <a:latin typeface="+mn-ea"/>
              <a:cs typeface="+mj-ea"/>
              <a:sym typeface="+mn-ea"/>
            </a:endParaRPr>
          </a:p>
        </p:txBody>
      </p:sp>
      <p:sp>
        <p:nvSpPr>
          <p:cNvPr id="4" name="圆角矩形 3"/>
          <p:cNvSpPr/>
          <p:nvPr/>
        </p:nvSpPr>
        <p:spPr>
          <a:xfrm>
            <a:off x="288925" y="1066800"/>
            <a:ext cx="6517640" cy="76263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fontAlgn="auto">
              <a:lnSpc>
                <a:spcPct val="150000"/>
              </a:lnSpc>
            </a:pPr>
            <a:r>
              <a:rPr lang="zh-CN" altLang="en-US" sz="3200" dirty="0">
                <a:solidFill>
                  <a:schemeClr val="tx1"/>
                </a:solidFill>
                <a:latin typeface="+mj-ea"/>
                <a:ea typeface="+mj-ea"/>
                <a:cs typeface="+mj-ea"/>
                <a:sym typeface="+mn-ea"/>
              </a:rPr>
              <a:t>学前教师如何教科学？（教师角度）</a:t>
            </a:r>
            <a:endParaRPr lang="zh-CN" altLang="en-US" sz="3200" dirty="0">
              <a:solidFill>
                <a:schemeClr val="tx1"/>
              </a:solidFill>
              <a:latin typeface="+mj-ea"/>
              <a:ea typeface="+mj-ea"/>
              <a:cs typeface="+mj-ea"/>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补充：科学潜力儿童</a:t>
            </a:r>
            <a:endParaRPr lang="en-US" altLang="zh-CN" sz="4400"/>
          </a:p>
        </p:txBody>
      </p:sp>
      <p:sp>
        <p:nvSpPr>
          <p:cNvPr id="2" name="文本框 1"/>
          <p:cNvSpPr txBox="1"/>
          <p:nvPr/>
        </p:nvSpPr>
        <p:spPr>
          <a:xfrm>
            <a:off x="288925" y="963930"/>
            <a:ext cx="8687435" cy="5908040"/>
          </a:xfrm>
          <a:prstGeom prst="rect">
            <a:avLst/>
          </a:prstGeom>
          <a:noFill/>
        </p:spPr>
        <p:txBody>
          <a:bodyPr wrap="square" rtlCol="0" anchor="t">
            <a:spAutoFit/>
          </a:bodyPr>
          <a:p>
            <a:pPr algn="l" defTabSz="914400" fontAlgn="auto">
              <a:lnSpc>
                <a:spcPct val="150000"/>
              </a:lnSpc>
              <a:buSzPct val="80000"/>
            </a:pPr>
            <a:r>
              <a:rPr lang="zh-CN" altLang="en-US" sz="2800" dirty="0">
                <a:latin typeface="+mj-ea"/>
                <a:ea typeface="+mj-ea"/>
                <a:cs typeface="+mj-ea"/>
                <a:sym typeface="+mn-ea"/>
              </a:rPr>
              <a:t>走园时候，有没有发现具有科学潜能的幼儿？他们一般会表现出哪些不同寻常的行为？</a:t>
            </a:r>
            <a:r>
              <a:rPr lang="zh-CN" altLang="en-US" sz="1600" dirty="0">
                <a:latin typeface="+mj-ea"/>
                <a:ea typeface="+mj-ea"/>
                <a:cs typeface="+mj-ea"/>
                <a:sym typeface="+mn-ea"/>
              </a:rPr>
              <a:t>（讨论</a:t>
            </a:r>
            <a:r>
              <a:rPr lang="en-US" altLang="zh-CN" sz="1600" dirty="0">
                <a:latin typeface="+mj-ea"/>
                <a:ea typeface="+mj-ea"/>
                <a:cs typeface="+mj-ea"/>
                <a:sym typeface="+mn-ea"/>
              </a:rPr>
              <a:t>5</a:t>
            </a:r>
            <a:r>
              <a:rPr lang="zh-CN" altLang="en-US" sz="1600" dirty="0">
                <a:latin typeface="+mj-ea"/>
                <a:ea typeface="+mj-ea"/>
                <a:cs typeface="+mj-ea"/>
                <a:sym typeface="+mn-ea"/>
              </a:rPr>
              <a:t>）</a:t>
            </a:r>
            <a:endParaRPr lang="zh-CN" altLang="en-US" sz="1600" dirty="0">
              <a:latin typeface="+mj-ea"/>
              <a:ea typeface="+mj-ea"/>
              <a:cs typeface="+mj-ea"/>
              <a:sym typeface="+mn-ea"/>
            </a:endParaRPr>
          </a:p>
          <a:p>
            <a:pPr algn="l" defTabSz="914400" fontAlgn="auto">
              <a:lnSpc>
                <a:spcPct val="150000"/>
              </a:lnSpc>
              <a:buSzPct val="80000"/>
            </a:pPr>
            <a:r>
              <a:rPr lang="zh-CN" altLang="en-US" sz="2800" dirty="0">
                <a:latin typeface="+mj-ea"/>
                <a:ea typeface="+mj-ea"/>
                <a:cs typeface="+mj-ea"/>
                <a:sym typeface="+mn-ea"/>
              </a:rPr>
              <a:t>如：</a:t>
            </a:r>
            <a:endParaRPr lang="zh-CN" altLang="en-US" sz="2800" b="0" kern="1200" baseline="0" dirty="0">
              <a:latin typeface="+mj-ea"/>
              <a:ea typeface="+mj-ea"/>
              <a:cs typeface="+mj-ea"/>
            </a:endParaRPr>
          </a:p>
          <a:p>
            <a:pPr algn="l" defTabSz="914400" fontAlgn="auto">
              <a:lnSpc>
                <a:spcPct val="150000"/>
              </a:lnSpc>
              <a:buSzPct val="80000"/>
            </a:pPr>
            <a:r>
              <a:rPr lang="zh-CN" altLang="en-US" sz="2800" dirty="0">
                <a:latin typeface="+mj-ea"/>
                <a:ea typeface="+mj-ea"/>
                <a:cs typeface="+mj-ea"/>
                <a:sym typeface="+mn-ea"/>
              </a:rPr>
              <a:t>    </a:t>
            </a:r>
            <a:r>
              <a:rPr lang="en-US" altLang="zh-CN" sz="2800">
                <a:latin typeface="+mj-ea"/>
                <a:ea typeface="+mj-ea"/>
                <a:cs typeface="+mj-ea"/>
                <a:sym typeface="+mn-ea"/>
              </a:rPr>
              <a:t>1</a:t>
            </a:r>
            <a:r>
              <a:rPr lang="zh-CN" altLang="en-US" sz="2800" dirty="0">
                <a:latin typeface="+mj-ea"/>
                <a:ea typeface="+mj-ea"/>
                <a:cs typeface="+mj-ea"/>
                <a:sym typeface="+mn-ea"/>
              </a:rPr>
              <a:t>、对别人不太感兴趣或兴趣一般的事物，表现出异乎寻常的探索兴趣；</a:t>
            </a:r>
            <a:endParaRPr lang="zh-CN" altLang="en-US" sz="2800" b="0" kern="1200" baseline="0" dirty="0">
              <a:latin typeface="+mj-ea"/>
              <a:ea typeface="+mj-ea"/>
              <a:cs typeface="+mj-ea"/>
            </a:endParaRPr>
          </a:p>
          <a:p>
            <a:pPr algn="l" defTabSz="914400" fontAlgn="auto">
              <a:lnSpc>
                <a:spcPct val="150000"/>
              </a:lnSpc>
              <a:buSzPct val="80000"/>
            </a:pPr>
            <a:r>
              <a:rPr lang="zh-CN" altLang="en-US" sz="2800" dirty="0">
                <a:latin typeface="+mj-ea"/>
                <a:ea typeface="+mj-ea"/>
                <a:cs typeface="+mj-ea"/>
                <a:sym typeface="+mn-ea"/>
              </a:rPr>
              <a:t>    </a:t>
            </a:r>
            <a:r>
              <a:rPr lang="en-US" altLang="zh-CN" sz="2800">
                <a:latin typeface="+mj-ea"/>
                <a:ea typeface="+mj-ea"/>
                <a:cs typeface="+mj-ea"/>
                <a:sym typeface="+mn-ea"/>
              </a:rPr>
              <a:t>2</a:t>
            </a:r>
            <a:r>
              <a:rPr lang="zh-CN" altLang="en-US" sz="2800" dirty="0">
                <a:latin typeface="+mj-ea"/>
                <a:ea typeface="+mj-ea"/>
                <a:cs typeface="+mj-ea"/>
                <a:sym typeface="+mn-ea"/>
              </a:rPr>
              <a:t>、对周围事物表现出敏锐的洞察能力，能发现一般人不能发现的事实或现象；</a:t>
            </a:r>
            <a:endParaRPr lang="zh-CN" altLang="en-US" sz="2800" b="0" kern="1200" baseline="0" dirty="0">
              <a:latin typeface="+mj-ea"/>
              <a:ea typeface="+mj-ea"/>
              <a:cs typeface="+mj-ea"/>
            </a:endParaRPr>
          </a:p>
          <a:p>
            <a:pPr algn="l" defTabSz="914400" fontAlgn="auto">
              <a:lnSpc>
                <a:spcPct val="150000"/>
              </a:lnSpc>
              <a:buSzPct val="80000"/>
            </a:pPr>
            <a:r>
              <a:rPr lang="zh-CN" altLang="en-US" sz="2800" dirty="0">
                <a:latin typeface="+mj-ea"/>
                <a:ea typeface="+mj-ea"/>
                <a:cs typeface="+mj-ea"/>
                <a:sym typeface="+mn-ea"/>
              </a:rPr>
              <a:t>    </a:t>
            </a:r>
            <a:r>
              <a:rPr lang="en-US" altLang="zh-CN" sz="2800">
                <a:latin typeface="+mj-ea"/>
                <a:ea typeface="+mj-ea"/>
                <a:cs typeface="+mj-ea"/>
                <a:sym typeface="+mn-ea"/>
              </a:rPr>
              <a:t>3</a:t>
            </a:r>
            <a:r>
              <a:rPr lang="zh-CN" altLang="en-US" sz="2800" dirty="0">
                <a:latin typeface="+mj-ea"/>
                <a:ea typeface="+mj-ea"/>
                <a:cs typeface="+mj-ea"/>
                <a:sym typeface="+mn-ea"/>
              </a:rPr>
              <a:t>、思维方式与众不同，常常想到别人想不到的问题；</a:t>
            </a:r>
            <a:endParaRPr lang="zh-CN" altLang="en-US" sz="2800" b="0" kern="1200" baseline="0" dirty="0">
              <a:latin typeface="+mj-ea"/>
              <a:ea typeface="+mj-ea"/>
              <a:cs typeface="+mj-ea"/>
            </a:endParaRPr>
          </a:p>
          <a:p>
            <a:pPr algn="l" defTabSz="914400" fontAlgn="auto">
              <a:lnSpc>
                <a:spcPct val="150000"/>
              </a:lnSpc>
              <a:buSzPct val="80000"/>
            </a:pPr>
            <a:r>
              <a:rPr lang="zh-CN" altLang="en-US" sz="2800" dirty="0">
                <a:latin typeface="+mj-ea"/>
                <a:ea typeface="+mj-ea"/>
                <a:cs typeface="+mj-ea"/>
                <a:sym typeface="+mn-ea"/>
              </a:rPr>
              <a:t>    </a:t>
            </a:r>
            <a:r>
              <a:rPr lang="en-US" altLang="zh-CN" sz="2800">
                <a:latin typeface="+mj-ea"/>
                <a:ea typeface="+mj-ea"/>
                <a:cs typeface="+mj-ea"/>
                <a:sym typeface="+mn-ea"/>
              </a:rPr>
              <a:t>4</a:t>
            </a:r>
            <a:r>
              <a:rPr lang="zh-CN" altLang="en-US" sz="2800" dirty="0">
                <a:latin typeface="+mj-ea"/>
                <a:ea typeface="+mj-ea"/>
                <a:cs typeface="+mj-ea"/>
                <a:sym typeface="+mn-ea"/>
              </a:rPr>
              <a:t>、特别喜欢动手尝试，但也经常会造成破坏。</a:t>
            </a:r>
            <a:endParaRPr lang="zh-CN" altLang="en-US" sz="2800" dirty="0">
              <a:solidFill>
                <a:srgbClr val="FF0000"/>
              </a:solidFill>
              <a:latin typeface="+mj-ea"/>
              <a:ea typeface="+mj-ea"/>
              <a:cs typeface="+mj-ea"/>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424285" cy="431355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algn="ctr" fontAlgn="auto">
              <a:lnSpc>
                <a:spcPct val="150000"/>
              </a:lnSpc>
            </a:pPr>
            <a:r>
              <a:rPr lang="zh-CN" altLang="en-US" sz="2800" b="1">
                <a:sym typeface="+mn-ea"/>
              </a:rPr>
              <a:t>三个层次</a:t>
            </a:r>
            <a:endParaRPr lang="zh-CN" altLang="en-US" sz="2800" b="1">
              <a:sym typeface="+mn-ea"/>
            </a:endParaRPr>
          </a:p>
          <a:p>
            <a:pPr algn="ctr" fontAlgn="auto">
              <a:lnSpc>
                <a:spcPct val="150000"/>
              </a:lnSpc>
            </a:pPr>
            <a:endParaRPr lang="zh-CN" altLang="en-US" sz="2800">
              <a:sym typeface="+mn-ea"/>
            </a:endParaRPr>
          </a:p>
          <a:p>
            <a:pPr algn="ctr" fontAlgn="auto">
              <a:lnSpc>
                <a:spcPct val="150000"/>
              </a:lnSpc>
            </a:pPr>
            <a:r>
              <a:rPr lang="zh-CN" altLang="en-US" sz="2800">
                <a:sym typeface="+mn-ea"/>
              </a:rPr>
              <a:t>一、科学教育总目标</a:t>
            </a:r>
            <a:endParaRPr lang="zh-CN" altLang="en-US" sz="2800">
              <a:sym typeface="+mn-ea"/>
            </a:endParaRPr>
          </a:p>
          <a:p>
            <a:pPr algn="ctr" fontAlgn="auto">
              <a:lnSpc>
                <a:spcPct val="150000"/>
              </a:lnSpc>
            </a:pPr>
            <a:r>
              <a:rPr lang="zh-CN" altLang="en-US" sz="2800">
                <a:sym typeface="+mn-ea"/>
              </a:rPr>
              <a:t>二、各年龄阶段的科学教育目标</a:t>
            </a:r>
            <a:endParaRPr lang="zh-CN" altLang="en-US" sz="2800">
              <a:sym typeface="+mn-ea"/>
            </a:endParaRPr>
          </a:p>
          <a:p>
            <a:pPr algn="ctr" fontAlgn="auto">
              <a:lnSpc>
                <a:spcPct val="150000"/>
              </a:lnSpc>
            </a:pPr>
            <a:r>
              <a:rPr lang="zh-CN" altLang="en-US" sz="2800">
                <a:sym typeface="+mn-ea"/>
              </a:rPr>
              <a:t>三、科学教育活动目标</a:t>
            </a:r>
            <a:endParaRPr lang="zh-CN" altLang="en-US" sz="2800">
              <a:sym typeface="+mn-ea"/>
            </a:endParaRPr>
          </a:p>
        </p:txBody>
      </p:sp>
      <p:sp>
        <p:nvSpPr>
          <p:cNvPr id="3" name="圆角矩形 2"/>
          <p:cNvSpPr/>
          <p:nvPr/>
        </p:nvSpPr>
        <p:spPr>
          <a:xfrm>
            <a:off x="172720" y="2025015"/>
            <a:ext cx="1575435" cy="325564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latin typeface="+mj-ea"/>
                <a:ea typeface="+mj-ea"/>
                <a:cs typeface="+mj-ea"/>
              </a:rPr>
              <a:t>寻标</a:t>
            </a:r>
            <a:endParaRPr lang="zh-CN" altLang="en-US" sz="2800">
              <a:latin typeface="+mj-ea"/>
              <a:ea typeface="+mj-ea"/>
              <a:cs typeface="+mj-ea"/>
            </a:endParaRPr>
          </a:p>
          <a:p>
            <a:pPr algn="ctr" fontAlgn="auto">
              <a:lnSpc>
                <a:spcPct val="150000"/>
              </a:lnSpc>
            </a:pPr>
            <a:r>
              <a:rPr lang="zh-CN" altLang="en-US" sz="2800">
                <a:latin typeface="+mj-ea"/>
                <a:ea typeface="+mj-ea"/>
                <a:cs typeface="+mj-ea"/>
              </a:rPr>
              <a:t>对标</a:t>
            </a:r>
            <a:endParaRPr lang="zh-CN" altLang="en-US" sz="2800">
              <a:latin typeface="+mj-ea"/>
              <a:ea typeface="+mj-ea"/>
              <a:cs typeface="+mj-ea"/>
            </a:endParaRPr>
          </a:p>
          <a:p>
            <a:pPr algn="ctr" fontAlgn="auto">
              <a:lnSpc>
                <a:spcPct val="150000"/>
              </a:lnSpc>
            </a:pPr>
            <a:r>
              <a:rPr lang="zh-CN" altLang="en-US" sz="2800">
                <a:latin typeface="+mj-ea"/>
                <a:ea typeface="+mj-ea"/>
                <a:cs typeface="+mj-ea"/>
              </a:rPr>
              <a:t>超标</a:t>
            </a:r>
            <a:endParaRPr lang="zh-CN" altLang="en-US" sz="2800">
              <a:latin typeface="+mj-ea"/>
              <a:ea typeface="+mj-ea"/>
              <a:cs typeface="+mj-ea"/>
            </a:endParaRPr>
          </a:p>
        </p:txBody>
      </p:sp>
      <p:pic>
        <p:nvPicPr>
          <p:cNvPr id="4" name="图片 3" descr="科学4"/>
          <p:cNvPicPr>
            <a:picLocks noChangeAspect="1"/>
          </p:cNvPicPr>
          <p:nvPr/>
        </p:nvPicPr>
        <p:blipFill>
          <a:blip r:embed="rId1"/>
          <a:stretch>
            <a:fillRect/>
          </a:stretch>
        </p:blipFill>
        <p:spPr>
          <a:xfrm>
            <a:off x="10027285" y="2024380"/>
            <a:ext cx="2016125" cy="325691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871325" cy="603694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lvl="0"/>
            <a:r>
              <a:rPr lang="en-US" altLang="zh-CN" sz="2800" b="1" dirty="0">
                <a:latin typeface="+mj-ea"/>
                <a:ea typeface="+mj-ea"/>
                <a:cs typeface="+mj-ea"/>
                <a:sym typeface="+mn-ea"/>
              </a:rPr>
              <a:t>2001</a:t>
            </a:r>
            <a:r>
              <a:rPr lang="zh-CN" altLang="en-US" sz="2800" b="1" dirty="0">
                <a:latin typeface="+mj-ea"/>
                <a:ea typeface="+mj-ea"/>
                <a:cs typeface="+mj-ea"/>
                <a:sym typeface="+mn-ea"/>
              </a:rPr>
              <a:t>年</a:t>
            </a:r>
            <a:r>
              <a:rPr lang="en-US" altLang="zh-CN" sz="2800" b="1" dirty="0">
                <a:latin typeface="+mj-ea"/>
                <a:ea typeface="+mj-ea"/>
                <a:cs typeface="+mj-ea"/>
                <a:sym typeface="+mn-ea"/>
              </a:rPr>
              <a:t>7</a:t>
            </a:r>
            <a:r>
              <a:rPr lang="zh-CN" altLang="en-US" sz="2800" b="1" dirty="0">
                <a:latin typeface="+mj-ea"/>
                <a:ea typeface="+mj-ea"/>
                <a:cs typeface="+mj-ea"/>
                <a:sym typeface="+mn-ea"/>
              </a:rPr>
              <a:t>月，原国家教育部颁布了</a:t>
            </a:r>
            <a:r>
              <a:rPr lang="en-US" altLang="zh-CN" sz="2800" b="1" dirty="0">
                <a:latin typeface="+mj-ea"/>
                <a:ea typeface="+mj-ea"/>
                <a:cs typeface="+mj-ea"/>
                <a:sym typeface="+mn-ea"/>
              </a:rPr>
              <a:t>《</a:t>
            </a:r>
            <a:r>
              <a:rPr lang="zh-CN" altLang="en-US" sz="2800" b="1" dirty="0">
                <a:latin typeface="+mj-ea"/>
                <a:ea typeface="+mj-ea"/>
                <a:cs typeface="+mj-ea"/>
                <a:sym typeface="+mn-ea"/>
              </a:rPr>
              <a:t>幼儿园教育指导纲要（试行）</a:t>
            </a:r>
            <a:r>
              <a:rPr lang="en-US" altLang="zh-CN" sz="2800" b="1" dirty="0">
                <a:latin typeface="+mj-ea"/>
                <a:ea typeface="+mj-ea"/>
                <a:cs typeface="+mj-ea"/>
                <a:sym typeface="+mn-ea"/>
              </a:rPr>
              <a:t>》</a:t>
            </a:r>
            <a:r>
              <a:rPr lang="zh-CN" altLang="en-US" sz="2800" b="1" dirty="0">
                <a:latin typeface="+mj-ea"/>
                <a:ea typeface="+mj-ea"/>
                <a:cs typeface="+mj-ea"/>
                <a:sym typeface="+mn-ea"/>
              </a:rPr>
              <a:t>，将“科学”与“社会”“语言”“健康”“艺术”列为幼儿园教育的五大领域。</a:t>
            </a:r>
            <a:endParaRPr lang="zh-CN" altLang="en-US" sz="2800" b="1" dirty="0">
              <a:latin typeface="+mj-ea"/>
              <a:ea typeface="+mj-ea"/>
              <a:cs typeface="+mj-ea"/>
              <a:sym typeface="+mn-ea"/>
            </a:endParaRPr>
          </a:p>
          <a:p>
            <a:pPr lvl="0" algn="ctr"/>
            <a:r>
              <a:rPr lang="zh-CN" altLang="en-US" sz="2800" b="1" dirty="0">
                <a:latin typeface="+mj-ea"/>
                <a:ea typeface="+mj-ea"/>
                <a:cs typeface="+mj-ea"/>
                <a:sym typeface="+mn-ea"/>
              </a:rPr>
              <a:t>目标</a:t>
            </a:r>
            <a:endParaRPr lang="zh-CN" altLang="en-US" sz="2800" b="1" dirty="0">
              <a:latin typeface="+mj-ea"/>
              <a:ea typeface="+mj-ea"/>
              <a:cs typeface="+mj-ea"/>
            </a:endParaRPr>
          </a:p>
          <a:p>
            <a:pPr fontAlgn="auto">
              <a:lnSpc>
                <a:spcPct val="100000"/>
              </a:lnSpc>
              <a:buNone/>
            </a:pPr>
            <a:r>
              <a:rPr lang="en-US" altLang="zh-CN" sz="2800" dirty="0">
                <a:latin typeface="+mj-ea"/>
                <a:ea typeface="+mj-ea"/>
                <a:cs typeface="+mj-ea"/>
                <a:sym typeface="+mn-ea"/>
              </a:rPr>
              <a:t>1. </a:t>
            </a:r>
            <a:r>
              <a:rPr lang="zh-CN" altLang="en-US" sz="2800" dirty="0">
                <a:latin typeface="+mj-ea"/>
                <a:ea typeface="+mj-ea"/>
                <a:cs typeface="+mj-ea"/>
                <a:sym typeface="+mn-ea"/>
              </a:rPr>
              <a:t>对周围的事物、现象感兴趣，有好奇心和求知欲； </a:t>
            </a:r>
            <a:endParaRPr lang="zh-CN" altLang="en-US" sz="2800" dirty="0">
              <a:latin typeface="+mj-ea"/>
              <a:ea typeface="+mj-ea"/>
              <a:cs typeface="+mj-ea"/>
            </a:endParaRPr>
          </a:p>
          <a:p>
            <a:pPr fontAlgn="auto">
              <a:lnSpc>
                <a:spcPct val="100000"/>
              </a:lnSpc>
              <a:buNone/>
            </a:pPr>
            <a:r>
              <a:rPr lang="en-US" altLang="zh-CN" sz="2800" dirty="0">
                <a:latin typeface="+mj-ea"/>
                <a:ea typeface="+mj-ea"/>
                <a:cs typeface="+mj-ea"/>
                <a:sym typeface="+mn-ea"/>
              </a:rPr>
              <a:t>2. </a:t>
            </a:r>
            <a:r>
              <a:rPr lang="zh-CN" altLang="en-US" sz="2800" dirty="0">
                <a:latin typeface="+mj-ea"/>
                <a:ea typeface="+mj-ea"/>
                <a:cs typeface="+mj-ea"/>
                <a:sym typeface="+mn-ea"/>
              </a:rPr>
              <a:t>能运用各种感官，动手动脑，探究问题； </a:t>
            </a:r>
            <a:endParaRPr lang="zh-CN" altLang="en-US" sz="2800" dirty="0">
              <a:latin typeface="+mj-ea"/>
              <a:ea typeface="+mj-ea"/>
              <a:cs typeface="+mj-ea"/>
            </a:endParaRPr>
          </a:p>
          <a:p>
            <a:pPr fontAlgn="auto">
              <a:lnSpc>
                <a:spcPct val="100000"/>
              </a:lnSpc>
              <a:buNone/>
            </a:pPr>
            <a:r>
              <a:rPr lang="en-US" altLang="zh-CN" sz="2800" dirty="0">
                <a:latin typeface="+mj-ea"/>
                <a:ea typeface="+mj-ea"/>
                <a:cs typeface="+mj-ea"/>
                <a:sym typeface="+mn-ea"/>
              </a:rPr>
              <a:t>3. </a:t>
            </a:r>
            <a:r>
              <a:rPr lang="zh-CN" altLang="en-US" sz="2800" dirty="0">
                <a:latin typeface="+mj-ea"/>
                <a:ea typeface="+mj-ea"/>
                <a:cs typeface="+mj-ea"/>
                <a:sym typeface="+mn-ea"/>
              </a:rPr>
              <a:t>能用适当的方式</a:t>
            </a:r>
            <a:r>
              <a:rPr lang="zh-CN" altLang="en-US" sz="2800" dirty="0">
                <a:solidFill>
                  <a:srgbClr val="FF0000"/>
                </a:solidFill>
                <a:latin typeface="+mj-ea"/>
                <a:ea typeface="+mj-ea"/>
                <a:cs typeface="+mj-ea"/>
                <a:sym typeface="+mn-ea"/>
              </a:rPr>
              <a:t>表达、交流</a:t>
            </a:r>
            <a:r>
              <a:rPr lang="zh-CN" altLang="en-US" sz="2800" dirty="0">
                <a:latin typeface="+mj-ea"/>
                <a:ea typeface="+mj-ea"/>
                <a:cs typeface="+mj-ea"/>
                <a:sym typeface="+mn-ea"/>
              </a:rPr>
              <a:t>探索的过程和结果； </a:t>
            </a:r>
            <a:endParaRPr lang="zh-CN" altLang="en-US" sz="2800" dirty="0">
              <a:latin typeface="+mj-ea"/>
              <a:ea typeface="+mj-ea"/>
              <a:cs typeface="+mj-ea"/>
            </a:endParaRPr>
          </a:p>
          <a:p>
            <a:pPr fontAlgn="auto">
              <a:lnSpc>
                <a:spcPct val="100000"/>
              </a:lnSpc>
              <a:buNone/>
            </a:pPr>
            <a:r>
              <a:rPr lang="en-US" altLang="zh-CN" sz="2800" dirty="0">
                <a:latin typeface="+mj-ea"/>
                <a:ea typeface="+mj-ea"/>
                <a:cs typeface="+mj-ea"/>
                <a:sym typeface="+mn-ea"/>
              </a:rPr>
              <a:t>4. </a:t>
            </a:r>
            <a:r>
              <a:rPr lang="zh-CN" altLang="en-US" sz="2800" dirty="0">
                <a:latin typeface="+mj-ea"/>
                <a:ea typeface="+mj-ea"/>
                <a:cs typeface="+mj-ea"/>
                <a:sym typeface="+mn-ea"/>
              </a:rPr>
              <a:t>能从生活和游戏中感受事物的数量关系并体验到</a:t>
            </a:r>
            <a:r>
              <a:rPr lang="zh-CN" altLang="en-US" sz="2800" dirty="0">
                <a:solidFill>
                  <a:srgbClr val="FF0000"/>
                </a:solidFill>
                <a:latin typeface="+mj-ea"/>
                <a:ea typeface="+mj-ea"/>
                <a:cs typeface="+mj-ea"/>
                <a:sym typeface="+mn-ea"/>
              </a:rPr>
              <a:t>数学</a:t>
            </a:r>
            <a:r>
              <a:rPr lang="zh-CN" altLang="en-US" sz="2800" dirty="0">
                <a:latin typeface="+mj-ea"/>
                <a:ea typeface="+mj-ea"/>
                <a:cs typeface="+mj-ea"/>
                <a:sym typeface="+mn-ea"/>
              </a:rPr>
              <a:t>的重要和有趣；　 </a:t>
            </a:r>
            <a:endParaRPr lang="zh-CN" altLang="en-US" sz="2800" dirty="0">
              <a:latin typeface="+mj-ea"/>
              <a:ea typeface="+mj-ea"/>
              <a:cs typeface="+mj-ea"/>
            </a:endParaRPr>
          </a:p>
          <a:p>
            <a:pPr fontAlgn="auto">
              <a:lnSpc>
                <a:spcPct val="100000"/>
              </a:lnSpc>
              <a:buNone/>
            </a:pPr>
            <a:r>
              <a:rPr lang="en-US" altLang="zh-CN" sz="2800" dirty="0">
                <a:latin typeface="+mj-ea"/>
                <a:ea typeface="+mj-ea"/>
                <a:cs typeface="+mj-ea"/>
                <a:sym typeface="+mn-ea"/>
              </a:rPr>
              <a:t>5. </a:t>
            </a:r>
            <a:r>
              <a:rPr lang="zh-CN" altLang="en-US" sz="2800" dirty="0">
                <a:latin typeface="+mj-ea"/>
                <a:ea typeface="+mj-ea"/>
                <a:cs typeface="+mj-ea"/>
                <a:sym typeface="+mn-ea"/>
              </a:rPr>
              <a:t>爱护动植物，关心周围环境，亲近大自然，珍惜自然资源，有初步的环保意识。</a:t>
            </a:r>
            <a:r>
              <a:rPr lang="zh-CN" altLang="en-US" sz="2800" dirty="0">
                <a:latin typeface="楷体_GB2312" pitchFamily="49" charset="-122"/>
                <a:ea typeface="楷体_GB2312" pitchFamily="49" charset="-122"/>
                <a:sym typeface="+mn-ea"/>
              </a:rPr>
              <a:t> </a:t>
            </a:r>
            <a:endParaRPr lang="zh-CN" altLang="en-US" sz="2800" dirty="0">
              <a:latin typeface="楷体_GB2312" pitchFamily="49" charset="-122"/>
              <a:ea typeface="楷体_GB2312" pitchFamily="49" charset="-122"/>
            </a:endParaRPr>
          </a:p>
          <a:p>
            <a:pPr algn="l" fontAlgn="auto">
              <a:lnSpc>
                <a:spcPct val="150000"/>
              </a:lnSpc>
            </a:pPr>
            <a:endParaRPr lang="zh-CN" altLang="en-US" sz="2800">
              <a:sym typeface="+mn-ea"/>
            </a:endParaRPr>
          </a:p>
        </p:txBody>
      </p:sp>
      <p:sp>
        <p:nvSpPr>
          <p:cNvPr id="3" name="圆角矩形 2"/>
          <p:cNvSpPr/>
          <p:nvPr/>
        </p:nvSpPr>
        <p:spPr>
          <a:xfrm>
            <a:off x="288925" y="1067435"/>
            <a:ext cx="3971290" cy="644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sym typeface="+mn-ea"/>
              </a:rPr>
              <a:t>一、科学教育总目标</a:t>
            </a:r>
            <a:endParaRPr lang="zh-CN" altLang="en-US" sz="2800">
              <a:latin typeface="+mj-ea"/>
              <a:ea typeface="+mj-ea"/>
              <a:cs typeface="+mj-ea"/>
            </a:endParaRPr>
          </a:p>
        </p:txBody>
      </p:sp>
      <p:sp>
        <p:nvSpPr>
          <p:cNvPr id="4" name="圆角矩形 3"/>
          <p:cNvSpPr/>
          <p:nvPr/>
        </p:nvSpPr>
        <p:spPr>
          <a:xfrm>
            <a:off x="2755265" y="5880735"/>
            <a:ext cx="7063105" cy="761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a:t>
            </a:r>
            <a:endParaRPr lang="zh-CN" altLang="en-US" sz="16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871325" cy="431355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lvl="0"/>
            <a:r>
              <a:rPr lang="en-US" altLang="zh-CN" sz="2800" b="1" dirty="0">
                <a:latin typeface="+mj-ea"/>
                <a:ea typeface="+mj-ea"/>
                <a:cs typeface="+mj-ea"/>
                <a:sym typeface="+mn-ea"/>
              </a:rPr>
              <a:t>2011</a:t>
            </a:r>
            <a:r>
              <a:rPr lang="zh-CN" altLang="en-US" sz="2800" b="1" dirty="0">
                <a:latin typeface="+mj-ea"/>
                <a:ea typeface="+mj-ea"/>
                <a:cs typeface="+mj-ea"/>
                <a:sym typeface="+mn-ea"/>
              </a:rPr>
              <a:t>年，我国教育部颁布</a:t>
            </a:r>
            <a:r>
              <a:rPr lang="en-US" altLang="zh-CN" sz="2800" b="1" dirty="0">
                <a:latin typeface="+mj-ea"/>
                <a:ea typeface="+mj-ea"/>
                <a:cs typeface="+mj-ea"/>
                <a:sym typeface="+mn-ea"/>
              </a:rPr>
              <a:t>《3-6</a:t>
            </a:r>
            <a:r>
              <a:rPr lang="zh-CN" altLang="en-US" sz="2800" b="1" dirty="0">
                <a:latin typeface="+mj-ea"/>
                <a:ea typeface="+mj-ea"/>
                <a:cs typeface="+mj-ea"/>
                <a:sym typeface="+mn-ea"/>
              </a:rPr>
              <a:t>岁儿童学习与发展指南</a:t>
            </a:r>
            <a:r>
              <a:rPr lang="en-US" altLang="zh-CN" sz="2800" b="1" dirty="0">
                <a:latin typeface="+mj-ea"/>
                <a:ea typeface="+mj-ea"/>
                <a:cs typeface="+mj-ea"/>
                <a:sym typeface="+mn-ea"/>
              </a:rPr>
              <a:t>》</a:t>
            </a:r>
            <a:r>
              <a:rPr lang="zh-CN" altLang="en-US" sz="2800" b="1" dirty="0">
                <a:latin typeface="+mj-ea"/>
                <a:ea typeface="+mj-ea"/>
                <a:cs typeface="+mj-ea"/>
                <a:sym typeface="+mn-ea"/>
              </a:rPr>
              <a:t>（简称《</a:t>
            </a:r>
            <a:r>
              <a:rPr lang="zh-CN" altLang="en-US" sz="2800" b="1" dirty="0">
                <a:latin typeface="+mj-ea"/>
                <a:ea typeface="+mj-ea"/>
                <a:cs typeface="+mj-ea"/>
                <a:sym typeface="+mn-ea"/>
              </a:rPr>
              <a:t>指南</a:t>
            </a:r>
            <a:r>
              <a:rPr lang="zh-CN" altLang="en-US" sz="2800" b="1" dirty="0">
                <a:latin typeface="+mj-ea"/>
                <a:ea typeface="+mj-ea"/>
                <a:cs typeface="+mj-ea"/>
                <a:sym typeface="+mn-ea"/>
              </a:rPr>
              <a:t>》）</a:t>
            </a:r>
            <a:endParaRPr lang="zh-CN" altLang="en-US" sz="2800" b="1" dirty="0">
              <a:latin typeface="+mj-ea"/>
              <a:ea typeface="+mj-ea"/>
              <a:cs typeface="+mj-ea"/>
              <a:sym typeface="+mn-ea"/>
            </a:endParaRPr>
          </a:p>
          <a:p>
            <a:pPr lvl="0" algn="ctr"/>
            <a:endParaRPr lang="en-US" altLang="zh-CN" sz="2800" b="1" dirty="0">
              <a:latin typeface="+mj-ea"/>
              <a:ea typeface="+mj-ea"/>
              <a:cs typeface="+mj-ea"/>
              <a:sym typeface="+mn-ea"/>
            </a:endParaRPr>
          </a:p>
          <a:p>
            <a:pPr lvl="0" algn="ctr"/>
            <a:r>
              <a:rPr lang="en-US" altLang="zh-CN" sz="2800" b="1" dirty="0">
                <a:latin typeface="+mj-ea"/>
                <a:ea typeface="+mj-ea"/>
                <a:cs typeface="+mj-ea"/>
                <a:sym typeface="+mn-ea"/>
              </a:rPr>
              <a:t>“</a:t>
            </a:r>
            <a:r>
              <a:rPr lang="zh-CN" altLang="en-US" sz="2800" b="1" dirty="0">
                <a:latin typeface="+mj-ea"/>
                <a:ea typeface="+mj-ea"/>
                <a:cs typeface="+mj-ea"/>
                <a:sym typeface="+mn-ea"/>
              </a:rPr>
              <a:t>科学探究</a:t>
            </a:r>
            <a:r>
              <a:rPr lang="en-US" altLang="zh-CN" sz="2800" b="1" dirty="0">
                <a:latin typeface="+mj-ea"/>
                <a:ea typeface="+mj-ea"/>
                <a:cs typeface="+mj-ea"/>
                <a:sym typeface="+mn-ea"/>
              </a:rPr>
              <a:t>”</a:t>
            </a:r>
            <a:r>
              <a:rPr lang="zh-CN" altLang="en-US" sz="2800" b="1" dirty="0">
                <a:latin typeface="+mj-ea"/>
                <a:ea typeface="+mj-ea"/>
                <a:cs typeface="+mj-ea"/>
                <a:sym typeface="+mn-ea"/>
              </a:rPr>
              <a:t>的</a:t>
            </a:r>
            <a:r>
              <a:rPr lang="zh-CN" altLang="en-US" sz="2800" b="1" dirty="0">
                <a:latin typeface="+mj-ea"/>
                <a:ea typeface="+mj-ea"/>
                <a:cs typeface="+mj-ea"/>
                <a:sym typeface="+mn-ea"/>
              </a:rPr>
              <a:t>目标</a:t>
            </a:r>
            <a:endParaRPr lang="zh-CN" altLang="en-US" sz="2800" b="1" dirty="0">
              <a:latin typeface="+mj-ea"/>
              <a:ea typeface="+mj-ea"/>
              <a:cs typeface="+mj-ea"/>
            </a:endParaRPr>
          </a:p>
          <a:p>
            <a:pPr algn="ctr" fontAlgn="auto">
              <a:lnSpc>
                <a:spcPct val="150000"/>
              </a:lnSpc>
              <a:buNone/>
            </a:pPr>
            <a:r>
              <a:rPr lang="zh-CN" altLang="en-US" sz="2800">
                <a:sym typeface="+mn-ea"/>
              </a:rPr>
              <a:t>目标</a:t>
            </a:r>
            <a:r>
              <a:rPr lang="en-US" altLang="zh-CN" sz="2800">
                <a:sym typeface="+mn-ea"/>
              </a:rPr>
              <a:t>1  </a:t>
            </a:r>
            <a:r>
              <a:rPr lang="zh-CN" altLang="en-US" sz="2800">
                <a:sym typeface="+mn-ea"/>
              </a:rPr>
              <a:t>亲近自然，喜欢探究</a:t>
            </a:r>
            <a:endParaRPr lang="zh-CN" altLang="en-US" sz="2800">
              <a:sym typeface="+mn-ea"/>
            </a:endParaRPr>
          </a:p>
          <a:p>
            <a:pPr algn="ctr" fontAlgn="auto">
              <a:lnSpc>
                <a:spcPct val="150000"/>
              </a:lnSpc>
              <a:buNone/>
            </a:pPr>
            <a:r>
              <a:rPr lang="zh-CN" altLang="en-US" sz="2800">
                <a:sym typeface="+mn-ea"/>
              </a:rPr>
              <a:t>目标</a:t>
            </a:r>
            <a:r>
              <a:rPr lang="en-US" altLang="zh-CN" sz="2800">
                <a:sym typeface="+mn-ea"/>
              </a:rPr>
              <a:t>2  </a:t>
            </a:r>
            <a:r>
              <a:rPr lang="zh-CN" altLang="en-US" sz="2800">
                <a:sym typeface="+mn-ea"/>
              </a:rPr>
              <a:t>具有初步的探究能力</a:t>
            </a:r>
            <a:endParaRPr lang="zh-CN" altLang="en-US" sz="2800">
              <a:sym typeface="+mn-ea"/>
            </a:endParaRPr>
          </a:p>
          <a:p>
            <a:pPr algn="ctr" fontAlgn="auto">
              <a:lnSpc>
                <a:spcPct val="150000"/>
              </a:lnSpc>
              <a:buNone/>
            </a:pPr>
            <a:r>
              <a:rPr lang="zh-CN" altLang="en-US" sz="2800">
                <a:sym typeface="+mn-ea"/>
              </a:rPr>
              <a:t>目标</a:t>
            </a:r>
            <a:r>
              <a:rPr lang="en-US" altLang="zh-CN" sz="2800">
                <a:sym typeface="+mn-ea"/>
              </a:rPr>
              <a:t>3  </a:t>
            </a:r>
            <a:r>
              <a:rPr lang="zh-CN" altLang="en-US" sz="2800">
                <a:sym typeface="+mn-ea"/>
              </a:rPr>
              <a:t>在探究中认识周围事物和现象</a:t>
            </a:r>
            <a:endParaRPr lang="zh-CN" altLang="en-US" sz="2800">
              <a:sym typeface="+mn-ea"/>
            </a:endParaRPr>
          </a:p>
        </p:txBody>
      </p:sp>
      <p:sp>
        <p:nvSpPr>
          <p:cNvPr id="4" name="圆角矩形 3"/>
          <p:cNvSpPr/>
          <p:nvPr/>
        </p:nvSpPr>
        <p:spPr>
          <a:xfrm>
            <a:off x="288925" y="1067435"/>
            <a:ext cx="3971290" cy="644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sym typeface="+mn-ea"/>
              </a:rPr>
              <a:t>一、科学教育总目标</a:t>
            </a:r>
            <a:endParaRPr lang="zh-CN" altLang="en-US" sz="2800">
              <a:latin typeface="+mj-ea"/>
              <a:ea typeface="+mj-ea"/>
              <a:cs typeface="+mj-ea"/>
            </a:endParaRPr>
          </a:p>
        </p:txBody>
      </p:sp>
      <p:sp>
        <p:nvSpPr>
          <p:cNvPr id="5" name="圆角矩形 4"/>
          <p:cNvSpPr/>
          <p:nvPr/>
        </p:nvSpPr>
        <p:spPr>
          <a:xfrm>
            <a:off x="2755265" y="5880735"/>
            <a:ext cx="7063105" cy="761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a:t>
            </a:r>
            <a:endParaRPr lang="zh-CN" altLang="en-US" sz="16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学前儿童科学教育概述 </a:t>
            </a:r>
            <a:r>
              <a:rPr lang="en-US" altLang="zh-CN" sz="4400">
                <a:sym typeface="+mn-ea"/>
              </a:rPr>
              <a:t>II</a:t>
            </a:r>
            <a:endParaRPr lang="zh-CN" altLang="en-US" sz="4400"/>
          </a:p>
        </p:txBody>
      </p:sp>
      <p:sp>
        <p:nvSpPr>
          <p:cNvPr id="3" name="圆角矩形 2"/>
          <p:cNvSpPr/>
          <p:nvPr/>
        </p:nvSpPr>
        <p:spPr>
          <a:xfrm>
            <a:off x="550545" y="1217295"/>
            <a:ext cx="11231880" cy="7931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zh-CN" altLang="en-US" sz="2800"/>
              <a:t>科学教育含义、</a:t>
            </a:r>
            <a:r>
              <a:rPr lang="zh-CN" altLang="en-US" sz="2800">
                <a:sym typeface="+mn-ea"/>
              </a:rPr>
              <a:t>学前儿童科学教育</a:t>
            </a:r>
            <a:r>
              <a:rPr lang="zh-CN" altLang="en-US" sz="2800"/>
              <a:t>含义</a:t>
            </a:r>
            <a:endParaRPr lang="zh-CN" altLang="en-US" sz="2800"/>
          </a:p>
        </p:txBody>
      </p:sp>
      <p:sp>
        <p:nvSpPr>
          <p:cNvPr id="4" name="圆角矩形 3"/>
          <p:cNvSpPr/>
          <p:nvPr/>
        </p:nvSpPr>
        <p:spPr>
          <a:xfrm>
            <a:off x="550545" y="4519930"/>
            <a:ext cx="11231880" cy="7931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zh-CN" altLang="en-US" sz="2800">
                <a:sym typeface="+mn-ea"/>
              </a:rPr>
              <a:t>学前儿童科学教育内容</a:t>
            </a:r>
            <a:endParaRPr lang="zh-CN" altLang="en-US" sz="2800"/>
          </a:p>
        </p:txBody>
      </p:sp>
      <p:sp>
        <p:nvSpPr>
          <p:cNvPr id="5" name="圆角矩形 4"/>
          <p:cNvSpPr/>
          <p:nvPr/>
        </p:nvSpPr>
        <p:spPr>
          <a:xfrm>
            <a:off x="550545" y="3426460"/>
            <a:ext cx="11231880" cy="7931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zh-CN" altLang="en-US" sz="2800"/>
              <a:t>学前儿童科学教育目标</a:t>
            </a:r>
            <a:endParaRPr lang="zh-CN" altLang="en-US" sz="2800"/>
          </a:p>
        </p:txBody>
      </p:sp>
      <p:sp>
        <p:nvSpPr>
          <p:cNvPr id="8" name="圆角矩形 7"/>
          <p:cNvSpPr/>
          <p:nvPr/>
        </p:nvSpPr>
        <p:spPr>
          <a:xfrm>
            <a:off x="550545" y="2230755"/>
            <a:ext cx="11231880" cy="7931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p>
            <a:pPr algn="ctr">
              <a:buClrTx/>
              <a:buSzTx/>
              <a:buFontTx/>
            </a:pPr>
            <a:r>
              <a:rPr lang="zh-CN" altLang="en-US" sz="2800"/>
              <a:t>学前儿童科学教育价值</a:t>
            </a:r>
            <a:endParaRPr lang="zh-CN" altLang="en-US" sz="2800"/>
          </a:p>
        </p:txBody>
      </p:sp>
      <p:grpSp>
        <p:nvGrpSpPr>
          <p:cNvPr id="116" name="组合 115"/>
          <p:cNvGrpSpPr/>
          <p:nvPr/>
        </p:nvGrpSpPr>
        <p:grpSpPr>
          <a:xfrm>
            <a:off x="500389" y="1204689"/>
            <a:ext cx="802098" cy="802096"/>
            <a:chOff x="7414667" y="3750265"/>
            <a:chExt cx="871129" cy="871129"/>
          </a:xfrm>
        </p:grpSpPr>
        <p:sp>
          <p:nvSpPr>
            <p:cNvPr id="117" name="椭圆 116"/>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p>
          </p:txBody>
        </p:sp>
        <p:sp>
          <p:nvSpPr>
            <p:cNvPr id="118" name="文本框 20"/>
            <p:cNvSpPr txBox="1"/>
            <p:nvPr/>
          </p:nvSpPr>
          <p:spPr>
            <a:xfrm>
              <a:off x="7468849" y="3843910"/>
              <a:ext cx="792991" cy="701958"/>
            </a:xfrm>
            <a:prstGeom prst="rect">
              <a:avLst/>
            </a:prstGeom>
            <a:noFill/>
          </p:spPr>
          <p:txBody>
            <a:bodyPr wrap="square" rtlCol="0">
              <a:spAutoFit/>
            </a:bodyPr>
            <a:p>
              <a:pPr algn="ctr"/>
              <a:r>
                <a:rPr lang="en-US" altLang="zh-CN" sz="3600" dirty="0" smtClean="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rPr>
                <a:t>01</a:t>
              </a:r>
              <a:endParaRPr lang="zh-CN" altLang="en-US" sz="3600" dirty="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endParaRPr>
            </a:p>
          </p:txBody>
        </p:sp>
      </p:grpSp>
      <p:grpSp>
        <p:nvGrpSpPr>
          <p:cNvPr id="9" name="组合 8"/>
          <p:cNvGrpSpPr/>
          <p:nvPr/>
        </p:nvGrpSpPr>
        <p:grpSpPr>
          <a:xfrm>
            <a:off x="500389" y="2217514"/>
            <a:ext cx="802098" cy="802096"/>
            <a:chOff x="7414667" y="3750265"/>
            <a:chExt cx="871129" cy="871129"/>
          </a:xfrm>
        </p:grpSpPr>
        <p:sp>
          <p:nvSpPr>
            <p:cNvPr id="10" name="椭圆 9"/>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p>
          </p:txBody>
        </p:sp>
        <p:sp>
          <p:nvSpPr>
            <p:cNvPr id="11" name="文本框 20"/>
            <p:cNvSpPr txBox="1"/>
            <p:nvPr/>
          </p:nvSpPr>
          <p:spPr>
            <a:xfrm>
              <a:off x="7468849" y="3843910"/>
              <a:ext cx="792991" cy="700686"/>
            </a:xfrm>
            <a:prstGeom prst="rect">
              <a:avLst/>
            </a:prstGeom>
            <a:noFill/>
          </p:spPr>
          <p:txBody>
            <a:bodyPr wrap="square" rtlCol="0">
              <a:spAutoFit/>
            </a:bodyPr>
            <a:p>
              <a:pPr algn="ctr"/>
              <a:r>
                <a:rPr lang="en-US" altLang="zh-CN" sz="3600" dirty="0" smtClean="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rPr>
                <a:t>02</a:t>
              </a:r>
              <a:endParaRPr lang="zh-CN" altLang="en-US" sz="3600" dirty="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endParaRPr>
            </a:p>
          </p:txBody>
        </p:sp>
      </p:grpSp>
      <p:grpSp>
        <p:nvGrpSpPr>
          <p:cNvPr id="12" name="组合 11"/>
          <p:cNvGrpSpPr/>
          <p:nvPr/>
        </p:nvGrpSpPr>
        <p:grpSpPr>
          <a:xfrm>
            <a:off x="500389" y="3413219"/>
            <a:ext cx="802098" cy="802096"/>
            <a:chOff x="7414667" y="3750265"/>
            <a:chExt cx="871129" cy="871129"/>
          </a:xfrm>
        </p:grpSpPr>
        <p:sp>
          <p:nvSpPr>
            <p:cNvPr id="13" name="椭圆 12"/>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p>
          </p:txBody>
        </p:sp>
        <p:sp>
          <p:nvSpPr>
            <p:cNvPr id="14" name="文本框 20"/>
            <p:cNvSpPr txBox="1"/>
            <p:nvPr/>
          </p:nvSpPr>
          <p:spPr>
            <a:xfrm>
              <a:off x="7468849" y="3843910"/>
              <a:ext cx="792991" cy="700686"/>
            </a:xfrm>
            <a:prstGeom prst="rect">
              <a:avLst/>
            </a:prstGeom>
            <a:noFill/>
          </p:spPr>
          <p:txBody>
            <a:bodyPr wrap="square" rtlCol="0">
              <a:spAutoFit/>
            </a:bodyPr>
            <a:p>
              <a:pPr algn="ctr"/>
              <a:r>
                <a:rPr lang="en-US" altLang="zh-CN" sz="3600" dirty="0" smtClean="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rPr>
                <a:t>03</a:t>
              </a:r>
              <a:endParaRPr lang="zh-CN" altLang="en-US" sz="3600" dirty="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endParaRPr>
            </a:p>
          </p:txBody>
        </p:sp>
      </p:grpSp>
      <p:grpSp>
        <p:nvGrpSpPr>
          <p:cNvPr id="15" name="组合 14"/>
          <p:cNvGrpSpPr/>
          <p:nvPr/>
        </p:nvGrpSpPr>
        <p:grpSpPr>
          <a:xfrm>
            <a:off x="500389" y="4511134"/>
            <a:ext cx="802098" cy="802096"/>
            <a:chOff x="7414667" y="3750265"/>
            <a:chExt cx="871129" cy="871129"/>
          </a:xfrm>
        </p:grpSpPr>
        <p:sp>
          <p:nvSpPr>
            <p:cNvPr id="16" name="椭圆 15"/>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p>
          </p:txBody>
        </p:sp>
        <p:sp>
          <p:nvSpPr>
            <p:cNvPr id="17" name="文本框 20"/>
            <p:cNvSpPr txBox="1"/>
            <p:nvPr/>
          </p:nvSpPr>
          <p:spPr>
            <a:xfrm>
              <a:off x="7468849" y="3843910"/>
              <a:ext cx="792991" cy="700686"/>
            </a:xfrm>
            <a:prstGeom prst="rect">
              <a:avLst/>
            </a:prstGeom>
            <a:noFill/>
          </p:spPr>
          <p:txBody>
            <a:bodyPr wrap="square" rtlCol="0">
              <a:spAutoFit/>
            </a:bodyPr>
            <a:p>
              <a:pPr algn="ctr"/>
              <a:r>
                <a:rPr lang="en-US" altLang="zh-CN" sz="3600" dirty="0" smtClean="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rPr>
                <a:t>04</a:t>
              </a:r>
              <a:endParaRPr lang="zh-CN" altLang="en-US" sz="3600" dirty="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endParaRPr>
            </a:p>
          </p:txBody>
        </p:sp>
      </p:grpSp>
      <p:sp>
        <p:nvSpPr>
          <p:cNvPr id="2" name="圆角矩形 1"/>
          <p:cNvSpPr/>
          <p:nvPr/>
        </p:nvSpPr>
        <p:spPr>
          <a:xfrm>
            <a:off x="492125" y="5640070"/>
            <a:ext cx="11231880" cy="7931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zh-CN" altLang="en-US" sz="2800">
                <a:sym typeface="+mn-ea"/>
              </a:rPr>
              <a:t>学前儿童科学教育方法</a:t>
            </a:r>
            <a:endParaRPr lang="zh-CN" altLang="en-US" sz="2800"/>
          </a:p>
        </p:txBody>
      </p:sp>
      <p:grpSp>
        <p:nvGrpSpPr>
          <p:cNvPr id="18" name="组合 17"/>
          <p:cNvGrpSpPr/>
          <p:nvPr/>
        </p:nvGrpSpPr>
        <p:grpSpPr>
          <a:xfrm>
            <a:off x="450224" y="5626829"/>
            <a:ext cx="802098" cy="802096"/>
            <a:chOff x="7414667" y="3750265"/>
            <a:chExt cx="871129" cy="871129"/>
          </a:xfrm>
        </p:grpSpPr>
        <p:sp>
          <p:nvSpPr>
            <p:cNvPr id="19" name="椭圆 18"/>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tileRect/>
            </a:gradFill>
            <a:ln w="25400">
              <a:gradFill flip="none" rotWithShape="1">
                <a:gsLst>
                  <a:gs pos="0">
                    <a:schemeClr val="bg1"/>
                  </a:gs>
                  <a:gs pos="100000">
                    <a:schemeClr val="bg1">
                      <a:lumMod val="85000"/>
                    </a:schemeClr>
                  </a:gs>
                </a:gsLst>
                <a:lin ang="2700000" scaled="1"/>
                <a:tileRect/>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a:p>
          </p:txBody>
        </p:sp>
        <p:sp>
          <p:nvSpPr>
            <p:cNvPr id="20" name="文本框 20"/>
            <p:cNvSpPr txBox="1"/>
            <p:nvPr/>
          </p:nvSpPr>
          <p:spPr>
            <a:xfrm>
              <a:off x="7468849" y="3843910"/>
              <a:ext cx="792991" cy="700686"/>
            </a:xfrm>
            <a:prstGeom prst="rect">
              <a:avLst/>
            </a:prstGeom>
            <a:noFill/>
          </p:spPr>
          <p:txBody>
            <a:bodyPr wrap="square" rtlCol="0">
              <a:spAutoFit/>
            </a:bodyPr>
            <a:p>
              <a:pPr algn="ctr"/>
              <a:r>
                <a:rPr lang="en-US" altLang="zh-CN" sz="3600" dirty="0" smtClean="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rPr>
                <a:t>05</a:t>
              </a:r>
              <a:endParaRPr lang="zh-CN" altLang="en-US" sz="3600" dirty="0">
                <a:solidFill>
                  <a:srgbClr val="0066CC"/>
                </a:solidFill>
                <a:effectLst>
                  <a:innerShdw blurRad="63500" dist="38100" dir="13500000">
                    <a:prstClr val="black">
                      <a:alpha val="50000"/>
                    </a:prstClr>
                  </a:innerShdw>
                </a:effectLst>
                <a:latin typeface="微软雅黑" panose="020B0503020204020204" charset="-122"/>
                <a:ea typeface="微软雅黑" panose="020B050302020402020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500" fill="hold"/>
                                        <p:tgtEl>
                                          <p:spTgt spid="116"/>
                                        </p:tgtEl>
                                        <p:attrNameLst>
                                          <p:attrName>ppt_w</p:attrName>
                                        </p:attrNameLst>
                                      </p:cBhvr>
                                      <p:tavLst>
                                        <p:tav tm="0">
                                          <p:val>
                                            <p:fltVal val="0"/>
                                          </p:val>
                                        </p:tav>
                                        <p:tav tm="100000">
                                          <p:val>
                                            <p:strVal val="#ppt_w"/>
                                          </p:val>
                                        </p:tav>
                                      </p:tavLst>
                                    </p:anim>
                                    <p:anim calcmode="lin" valueType="num">
                                      <p:cBhvr>
                                        <p:cTn id="8" dur="500" fill="hold"/>
                                        <p:tgtEl>
                                          <p:spTgt spid="116"/>
                                        </p:tgtEl>
                                        <p:attrNameLst>
                                          <p:attrName>ppt_h</p:attrName>
                                        </p:attrNameLst>
                                      </p:cBhvr>
                                      <p:tavLst>
                                        <p:tav tm="0">
                                          <p:val>
                                            <p:fltVal val="0"/>
                                          </p:val>
                                        </p:tav>
                                        <p:tav tm="100000">
                                          <p:val>
                                            <p:strVal val="#ppt_h"/>
                                          </p:val>
                                        </p:tav>
                                      </p:tavLst>
                                    </p:anim>
                                    <p:anim calcmode="lin" valueType="num">
                                      <p:cBhvr>
                                        <p:cTn id="9" dur="500" fill="hold"/>
                                        <p:tgtEl>
                                          <p:spTgt spid="116"/>
                                        </p:tgtEl>
                                        <p:attrNameLst>
                                          <p:attrName>style.rotation</p:attrName>
                                        </p:attrNameLst>
                                      </p:cBhvr>
                                      <p:tavLst>
                                        <p:tav tm="0">
                                          <p:val>
                                            <p:fltVal val="90"/>
                                          </p:val>
                                        </p:tav>
                                        <p:tav tm="100000">
                                          <p:val>
                                            <p:fltVal val="0"/>
                                          </p:val>
                                        </p:tav>
                                      </p:tavLst>
                                    </p:anim>
                                    <p:animEffect transition="in" filter="fade">
                                      <p:cBhvr>
                                        <p:cTn id="10" dur="500"/>
                                        <p:tgtEl>
                                          <p:spTgt spid="116"/>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90"/>
                                          </p:val>
                                        </p:tav>
                                        <p:tav tm="100000">
                                          <p:val>
                                            <p:fltVal val="0"/>
                                          </p:val>
                                        </p:tav>
                                      </p:tavLst>
                                    </p:anim>
                                    <p:animEffect transition="in" filter="fade">
                                      <p:cBhvr>
                                        <p:cTn id="17" dur="500"/>
                                        <p:tgtEl>
                                          <p:spTgt spid="9"/>
                                        </p:tgtEl>
                                      </p:cBhvr>
                                    </p:animEffect>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 calcmode="lin" valueType="num">
                                      <p:cBhvr>
                                        <p:cTn id="23" dur="500" fill="hold"/>
                                        <p:tgtEl>
                                          <p:spTgt spid="12"/>
                                        </p:tgtEl>
                                        <p:attrNameLst>
                                          <p:attrName>style.rotation</p:attrName>
                                        </p:attrNameLst>
                                      </p:cBhvr>
                                      <p:tavLst>
                                        <p:tav tm="0">
                                          <p:val>
                                            <p:fltVal val="90"/>
                                          </p:val>
                                        </p:tav>
                                        <p:tav tm="100000">
                                          <p:val>
                                            <p:fltVal val="0"/>
                                          </p:val>
                                        </p:tav>
                                      </p:tavLst>
                                    </p:anim>
                                    <p:animEffect transition="in" filter="fade">
                                      <p:cBhvr>
                                        <p:cTn id="24" dur="500"/>
                                        <p:tgtEl>
                                          <p:spTgt spid="12"/>
                                        </p:tgtEl>
                                      </p:cBhvr>
                                    </p:animEffect>
                                  </p:childTnLst>
                                </p:cTn>
                              </p:par>
                            </p:childTnLst>
                          </p:cTn>
                        </p:par>
                        <p:par>
                          <p:cTn id="25" fill="hold">
                            <p:stCondLst>
                              <p:cond delay="1500"/>
                            </p:stCondLst>
                            <p:childTnLst>
                              <p:par>
                                <p:cTn id="26" presetID="3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 calcmode="lin" valueType="num">
                                      <p:cBhvr>
                                        <p:cTn id="30" dur="500" fill="hold"/>
                                        <p:tgtEl>
                                          <p:spTgt spid="15"/>
                                        </p:tgtEl>
                                        <p:attrNameLst>
                                          <p:attrName>style.rotation</p:attrName>
                                        </p:attrNameLst>
                                      </p:cBhvr>
                                      <p:tavLst>
                                        <p:tav tm="0">
                                          <p:val>
                                            <p:fltVal val="90"/>
                                          </p:val>
                                        </p:tav>
                                        <p:tav tm="100000">
                                          <p:val>
                                            <p:fltVal val="0"/>
                                          </p:val>
                                        </p:tav>
                                      </p:tavLst>
                                    </p:anim>
                                    <p:animEffect transition="in" filter="fade">
                                      <p:cBhvr>
                                        <p:cTn id="31" dur="500"/>
                                        <p:tgtEl>
                                          <p:spTgt spid="15"/>
                                        </p:tgtEl>
                                      </p:cBhvr>
                                    </p:animEffect>
                                  </p:childTnLst>
                                </p:cTn>
                              </p:par>
                            </p:childTnLst>
                          </p:cTn>
                        </p:par>
                        <p:par>
                          <p:cTn id="32" fill="hold">
                            <p:stCondLst>
                              <p:cond delay="2000"/>
                            </p:stCondLst>
                            <p:childTnLst>
                              <p:par>
                                <p:cTn id="33" presetID="31"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 calcmode="lin" valueType="num">
                                      <p:cBhvr>
                                        <p:cTn id="37" dur="500" fill="hold"/>
                                        <p:tgtEl>
                                          <p:spTgt spid="18"/>
                                        </p:tgtEl>
                                        <p:attrNameLst>
                                          <p:attrName>style.rotation</p:attrName>
                                        </p:attrNameLst>
                                      </p:cBhvr>
                                      <p:tavLst>
                                        <p:tav tm="0">
                                          <p:val>
                                            <p:fltVal val="90"/>
                                          </p:val>
                                        </p:tav>
                                        <p:tav tm="100000">
                                          <p:val>
                                            <p:fltVal val="0"/>
                                          </p:val>
                                        </p:tav>
                                      </p:tavLst>
                                    </p:anim>
                                    <p:animEffect transition="in" filter="fade">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871325" cy="431355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lvl="0"/>
            <a:r>
              <a:rPr lang="zh-CN" altLang="en-US" sz="2800" b="1" dirty="0">
                <a:latin typeface="+mj-ea"/>
                <a:ea typeface="+mj-ea"/>
                <a:cs typeface="+mj-ea"/>
                <a:sym typeface="+mn-ea"/>
              </a:rPr>
              <a:t>结合《纲要》和《</a:t>
            </a:r>
            <a:r>
              <a:rPr lang="zh-CN" altLang="en-US" sz="2800" b="1" dirty="0">
                <a:latin typeface="+mj-ea"/>
                <a:ea typeface="+mj-ea"/>
                <a:cs typeface="+mj-ea"/>
                <a:sym typeface="+mn-ea"/>
              </a:rPr>
              <a:t>指南</a:t>
            </a:r>
            <a:r>
              <a:rPr lang="zh-CN" altLang="en-US" sz="2800" b="1" dirty="0">
                <a:latin typeface="+mj-ea"/>
                <a:ea typeface="+mj-ea"/>
                <a:cs typeface="+mj-ea"/>
                <a:sym typeface="+mn-ea"/>
              </a:rPr>
              <a:t>》，把学前儿童科学教育目标概括为三个方面</a:t>
            </a:r>
            <a:endParaRPr lang="zh-CN" altLang="en-US" sz="2800" b="1" dirty="0">
              <a:latin typeface="+mj-ea"/>
              <a:ea typeface="+mj-ea"/>
              <a:cs typeface="+mj-ea"/>
              <a:sym typeface="+mn-ea"/>
            </a:endParaRPr>
          </a:p>
          <a:p>
            <a:pPr lvl="0" algn="ctr"/>
            <a:endParaRPr lang="en-US" altLang="zh-CN" sz="2800" b="1" dirty="0">
              <a:latin typeface="+mj-ea"/>
              <a:ea typeface="+mj-ea"/>
              <a:cs typeface="+mj-ea"/>
              <a:sym typeface="+mn-ea"/>
            </a:endParaRPr>
          </a:p>
          <a:p>
            <a:pPr lvl="0" algn="ctr"/>
            <a:endParaRPr lang="zh-CN" altLang="en-US" sz="2800" b="1" dirty="0">
              <a:latin typeface="+mj-ea"/>
              <a:ea typeface="+mj-ea"/>
              <a:cs typeface="+mj-ea"/>
            </a:endParaRPr>
          </a:p>
          <a:p>
            <a:pPr algn="ctr" fontAlgn="auto">
              <a:lnSpc>
                <a:spcPct val="150000"/>
              </a:lnSpc>
              <a:buNone/>
            </a:pPr>
            <a:r>
              <a:rPr lang="zh-CN" altLang="en-US" sz="2800">
                <a:sym typeface="+mn-ea"/>
              </a:rPr>
              <a:t>第一方面   科学情感和态度</a:t>
            </a:r>
            <a:endParaRPr lang="zh-CN" altLang="en-US" sz="2800">
              <a:sym typeface="+mn-ea"/>
            </a:endParaRPr>
          </a:p>
          <a:p>
            <a:pPr algn="ctr" fontAlgn="auto">
              <a:lnSpc>
                <a:spcPct val="150000"/>
              </a:lnSpc>
              <a:buNone/>
            </a:pPr>
            <a:r>
              <a:rPr lang="zh-CN" altLang="en-US" sz="2800">
                <a:sym typeface="+mn-ea"/>
              </a:rPr>
              <a:t>第二方面   科学方法和技能</a:t>
            </a:r>
            <a:endParaRPr lang="zh-CN" altLang="en-US" sz="2800">
              <a:sym typeface="+mn-ea"/>
            </a:endParaRPr>
          </a:p>
          <a:p>
            <a:pPr algn="ctr" fontAlgn="auto">
              <a:lnSpc>
                <a:spcPct val="150000"/>
              </a:lnSpc>
              <a:buNone/>
            </a:pPr>
            <a:r>
              <a:rPr lang="zh-CN" altLang="en-US" sz="2800">
                <a:sym typeface="+mn-ea"/>
              </a:rPr>
              <a:t>第三方面   科学知识和能力</a:t>
            </a:r>
            <a:endParaRPr lang="zh-CN" altLang="en-US" sz="2800">
              <a:sym typeface="+mn-ea"/>
            </a:endParaRPr>
          </a:p>
        </p:txBody>
      </p:sp>
      <p:sp>
        <p:nvSpPr>
          <p:cNvPr id="4" name="圆角矩形 3"/>
          <p:cNvSpPr/>
          <p:nvPr/>
        </p:nvSpPr>
        <p:spPr>
          <a:xfrm>
            <a:off x="2755265" y="5599430"/>
            <a:ext cx="7063105" cy="1042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课程重点（后续教学具体化）</a:t>
            </a:r>
            <a:endParaRPr lang="zh-CN" altLang="en-US" sz="4000" b="1"/>
          </a:p>
        </p:txBody>
      </p:sp>
      <p:sp>
        <p:nvSpPr>
          <p:cNvPr id="5" name="圆角矩形 4"/>
          <p:cNvSpPr/>
          <p:nvPr/>
        </p:nvSpPr>
        <p:spPr>
          <a:xfrm>
            <a:off x="288925" y="1067435"/>
            <a:ext cx="3971290" cy="644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sym typeface="+mn-ea"/>
              </a:rPr>
              <a:t>一、科学教育总目标</a:t>
            </a:r>
            <a:endParaRPr lang="zh-CN" altLang="en-US" sz="2800">
              <a:latin typeface="+mj-ea"/>
              <a:ea typeface="+mj-ea"/>
              <a:cs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871325" cy="495998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lvl="0"/>
            <a:r>
              <a:rPr lang="zh-CN" altLang="en-US" sz="2800" b="1" dirty="0">
                <a:latin typeface="+mj-ea"/>
                <a:ea typeface="+mj-ea"/>
                <a:cs typeface="+mj-ea"/>
                <a:sym typeface="+mn-ea"/>
              </a:rPr>
              <a:t>结合《纲要》和《指南》，把学前儿童</a:t>
            </a:r>
            <a:r>
              <a:rPr lang="zh-CN" altLang="en-US" sz="2800" b="1" dirty="0">
                <a:latin typeface="+mj-ea"/>
                <a:ea typeface="+mj-ea"/>
                <a:cs typeface="+mj-ea"/>
                <a:sym typeface="+mn-ea"/>
              </a:rPr>
              <a:t>各年龄阶段的科学教育目标</a:t>
            </a:r>
            <a:r>
              <a:rPr lang="zh-CN" altLang="en-US" sz="2800" b="1" dirty="0">
                <a:latin typeface="+mj-ea"/>
                <a:ea typeface="+mj-ea"/>
                <a:cs typeface="+mj-ea"/>
                <a:sym typeface="+mn-ea"/>
              </a:rPr>
              <a:t>概括为三个方面</a:t>
            </a:r>
            <a:endParaRPr lang="zh-CN" altLang="en-US" sz="2800" b="1" dirty="0">
              <a:latin typeface="+mj-ea"/>
              <a:ea typeface="+mj-ea"/>
              <a:cs typeface="+mj-ea"/>
              <a:sym typeface="+mn-ea"/>
            </a:endParaRPr>
          </a:p>
          <a:p>
            <a:pPr lvl="0"/>
            <a:endParaRPr lang="zh-CN" altLang="en-US" sz="2800" b="1" dirty="0">
              <a:latin typeface="+mj-ea"/>
              <a:ea typeface="+mj-ea"/>
              <a:cs typeface="+mj-ea"/>
            </a:endParaRPr>
          </a:p>
          <a:p>
            <a:pPr algn="ctr" fontAlgn="auto">
              <a:lnSpc>
                <a:spcPct val="150000"/>
              </a:lnSpc>
              <a:buNone/>
            </a:pPr>
            <a:r>
              <a:rPr lang="zh-CN" altLang="en-US" sz="2800">
                <a:sym typeface="+mn-ea"/>
              </a:rPr>
              <a:t>第一方面   科学情感和态度（小班、中班、大班）</a:t>
            </a:r>
            <a:endParaRPr lang="zh-CN" altLang="en-US" sz="2800">
              <a:sym typeface="+mn-ea"/>
            </a:endParaRPr>
          </a:p>
          <a:p>
            <a:pPr algn="ctr" fontAlgn="auto">
              <a:lnSpc>
                <a:spcPct val="150000"/>
              </a:lnSpc>
              <a:buNone/>
            </a:pPr>
            <a:r>
              <a:rPr lang="zh-CN" altLang="en-US" sz="2800">
                <a:sym typeface="+mn-ea"/>
              </a:rPr>
              <a:t>第二方面   科学方法和技能</a:t>
            </a:r>
            <a:r>
              <a:rPr lang="zh-CN" altLang="en-US" sz="2800">
                <a:sym typeface="+mn-ea"/>
              </a:rPr>
              <a:t>（小班、中班、大班）</a:t>
            </a:r>
            <a:endParaRPr lang="zh-CN" altLang="en-US" sz="2800">
              <a:sym typeface="+mn-ea"/>
            </a:endParaRPr>
          </a:p>
          <a:p>
            <a:pPr algn="ctr" fontAlgn="auto">
              <a:lnSpc>
                <a:spcPct val="150000"/>
              </a:lnSpc>
              <a:buNone/>
            </a:pPr>
            <a:r>
              <a:rPr lang="zh-CN" altLang="en-US" sz="2800">
                <a:sym typeface="+mn-ea"/>
              </a:rPr>
              <a:t>第三方面   科学知识和能力</a:t>
            </a:r>
            <a:r>
              <a:rPr lang="zh-CN" altLang="en-US" sz="2800">
                <a:sym typeface="+mn-ea"/>
              </a:rPr>
              <a:t>（小班、中班、大班）</a:t>
            </a:r>
            <a:endParaRPr lang="zh-CN" altLang="en-US" sz="2800">
              <a:sym typeface="+mn-ea"/>
            </a:endParaRPr>
          </a:p>
          <a:p>
            <a:pPr algn="ctr" fontAlgn="auto">
              <a:lnSpc>
                <a:spcPct val="150000"/>
              </a:lnSpc>
              <a:buNone/>
            </a:pPr>
            <a:endParaRPr lang="zh-CN" altLang="en-US" sz="2800">
              <a:sym typeface="+mn-ea"/>
            </a:endParaRPr>
          </a:p>
        </p:txBody>
      </p:sp>
      <p:sp>
        <p:nvSpPr>
          <p:cNvPr id="4" name="圆角矩形 3"/>
          <p:cNvSpPr/>
          <p:nvPr/>
        </p:nvSpPr>
        <p:spPr>
          <a:xfrm>
            <a:off x="2755265" y="5599430"/>
            <a:ext cx="7063105" cy="1042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课程重点（后续教学具体化）</a:t>
            </a:r>
            <a:endParaRPr lang="zh-CN" altLang="en-US" sz="4000" b="1"/>
          </a:p>
        </p:txBody>
      </p:sp>
      <p:sp>
        <p:nvSpPr>
          <p:cNvPr id="5" name="圆角矩形 4"/>
          <p:cNvSpPr/>
          <p:nvPr/>
        </p:nvSpPr>
        <p:spPr>
          <a:xfrm>
            <a:off x="288925" y="1067435"/>
            <a:ext cx="5342890" cy="644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sym typeface="+mn-ea"/>
              </a:rPr>
              <a:t>二、</a:t>
            </a:r>
            <a:r>
              <a:rPr lang="zh-CN" altLang="en-US" sz="2800">
                <a:sym typeface="+mn-ea"/>
              </a:rPr>
              <a:t>各年龄阶段的科学教育目标</a:t>
            </a:r>
            <a:endParaRPr lang="zh-CN" altLang="en-US" sz="2800">
              <a:latin typeface="+mj-ea"/>
              <a:ea typeface="+mj-ea"/>
              <a:cs typeface="+mj-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学前儿童科学教育目标</a:t>
            </a:r>
            <a:endParaRPr lang="en-US" altLang="zh-CN" sz="4400"/>
          </a:p>
        </p:txBody>
      </p:sp>
      <p:sp>
        <p:nvSpPr>
          <p:cNvPr id="2" name="文本框 1"/>
          <p:cNvSpPr txBox="1"/>
          <p:nvPr/>
        </p:nvSpPr>
        <p:spPr>
          <a:xfrm>
            <a:off x="172720" y="967740"/>
            <a:ext cx="11871325" cy="366712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en-US" altLang="zh-CN" sz="2800" b="1" dirty="0">
              <a:latin typeface="+mj-ea"/>
              <a:ea typeface="+mj-ea"/>
              <a:cs typeface="+mj-ea"/>
              <a:sym typeface="+mn-ea"/>
            </a:endParaRPr>
          </a:p>
          <a:p>
            <a:pPr algn="ctr" fontAlgn="auto">
              <a:lnSpc>
                <a:spcPct val="150000"/>
              </a:lnSpc>
              <a:buNone/>
            </a:pPr>
            <a:r>
              <a:rPr lang="zh-CN" altLang="en-US" sz="2800" b="1">
                <a:sym typeface="+mn-ea"/>
              </a:rPr>
              <a:t>特征</a:t>
            </a:r>
            <a:endParaRPr lang="zh-CN" altLang="en-US" sz="2800" b="1">
              <a:sym typeface="+mn-ea"/>
            </a:endParaRPr>
          </a:p>
          <a:p>
            <a:pPr algn="ctr" fontAlgn="auto">
              <a:lnSpc>
                <a:spcPct val="150000"/>
              </a:lnSpc>
              <a:buNone/>
            </a:pPr>
            <a:r>
              <a:rPr lang="en-US" altLang="zh-CN" sz="2800">
                <a:sym typeface="+mn-ea"/>
              </a:rPr>
              <a:t>1.</a:t>
            </a:r>
            <a:r>
              <a:rPr lang="zh-CN" altLang="en-US" sz="2800">
                <a:sym typeface="+mn-ea"/>
              </a:rPr>
              <a:t>可观察或测量，也成</a:t>
            </a:r>
            <a:r>
              <a:rPr lang="en-US" altLang="zh-CN" sz="2800">
                <a:sym typeface="+mn-ea"/>
              </a:rPr>
              <a:t>“</a:t>
            </a:r>
            <a:r>
              <a:rPr lang="zh-CN" altLang="en-US" sz="2800">
                <a:sym typeface="+mn-ea"/>
              </a:rPr>
              <a:t>行动目标</a:t>
            </a:r>
            <a:r>
              <a:rPr lang="en-US" altLang="zh-CN" sz="2800">
                <a:sym typeface="+mn-ea"/>
              </a:rPr>
              <a:t>”</a:t>
            </a:r>
            <a:endParaRPr lang="en-US" altLang="zh-CN" sz="2800">
              <a:sym typeface="+mn-ea"/>
            </a:endParaRPr>
          </a:p>
          <a:p>
            <a:pPr algn="ctr" fontAlgn="auto">
              <a:lnSpc>
                <a:spcPct val="150000"/>
              </a:lnSpc>
              <a:buNone/>
            </a:pPr>
            <a:r>
              <a:rPr lang="en-US" altLang="zh-CN" sz="2800">
                <a:sym typeface="+mn-ea"/>
              </a:rPr>
              <a:t>2.</a:t>
            </a:r>
            <a:r>
              <a:rPr lang="zh-CN" altLang="en-US" sz="2800">
                <a:sym typeface="+mn-ea"/>
              </a:rPr>
              <a:t>全面反映总目标和年龄阶段目标，同时有所侧重</a:t>
            </a:r>
            <a:endParaRPr lang="en-US" altLang="zh-CN" sz="2800">
              <a:sym typeface="+mn-ea"/>
            </a:endParaRPr>
          </a:p>
          <a:p>
            <a:pPr algn="ctr" fontAlgn="auto">
              <a:lnSpc>
                <a:spcPct val="150000"/>
              </a:lnSpc>
              <a:buNone/>
            </a:pPr>
            <a:r>
              <a:rPr lang="en-US" altLang="zh-CN" sz="2800">
                <a:sym typeface="+mn-ea"/>
              </a:rPr>
              <a:t>3.</a:t>
            </a:r>
            <a:r>
              <a:rPr lang="zh-CN" altLang="en-US" sz="2800">
                <a:sym typeface="+mn-ea"/>
              </a:rPr>
              <a:t>独特性和连续性</a:t>
            </a:r>
            <a:endParaRPr lang="zh-CN" altLang="en-US" sz="2800">
              <a:sym typeface="+mn-ea"/>
            </a:endParaRPr>
          </a:p>
        </p:txBody>
      </p:sp>
      <p:sp>
        <p:nvSpPr>
          <p:cNvPr id="4" name="圆角矩形 3"/>
          <p:cNvSpPr/>
          <p:nvPr/>
        </p:nvSpPr>
        <p:spPr>
          <a:xfrm>
            <a:off x="2755265" y="5599430"/>
            <a:ext cx="7063105" cy="1042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课程重点（后续教学具体化）</a:t>
            </a:r>
            <a:endParaRPr lang="zh-CN" altLang="en-US" sz="4000" b="1"/>
          </a:p>
        </p:txBody>
      </p:sp>
      <p:sp>
        <p:nvSpPr>
          <p:cNvPr id="5" name="圆角矩形 4"/>
          <p:cNvSpPr/>
          <p:nvPr/>
        </p:nvSpPr>
        <p:spPr>
          <a:xfrm>
            <a:off x="288925" y="1067435"/>
            <a:ext cx="5342890" cy="644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ctr" fontAlgn="auto">
              <a:lnSpc>
                <a:spcPct val="150000"/>
              </a:lnSpc>
            </a:pPr>
            <a:r>
              <a:rPr lang="zh-CN" altLang="en-US" sz="2800">
                <a:sym typeface="+mn-ea"/>
              </a:rPr>
              <a:t>三、科学教育活动目标</a:t>
            </a:r>
            <a:endParaRPr lang="zh-CN" altLang="en-US" sz="2800">
              <a:latin typeface="+mj-ea"/>
              <a:ea typeface="+mj-ea"/>
              <a:cs typeface="+mj-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学前儿童科学教育内容</a:t>
            </a:r>
            <a:endParaRPr lang="en-US" altLang="zh-CN" sz="4400"/>
          </a:p>
        </p:txBody>
      </p:sp>
      <p:sp>
        <p:nvSpPr>
          <p:cNvPr id="2" name="文本框 1"/>
          <p:cNvSpPr txBox="1"/>
          <p:nvPr/>
        </p:nvSpPr>
        <p:spPr>
          <a:xfrm>
            <a:off x="172720" y="967740"/>
            <a:ext cx="11871325" cy="495998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zh-CN" altLang="en-US" sz="2800" dirty="0"/>
          </a:p>
          <a:p>
            <a:pPr lvl="0" fontAlgn="auto">
              <a:lnSpc>
                <a:spcPct val="150000"/>
              </a:lnSpc>
            </a:pPr>
            <a:r>
              <a:rPr sz="2400">
                <a:latin typeface="微软雅黑" panose="020B0503020204020204" charset="-122"/>
                <a:ea typeface="微软雅黑" panose="020B0503020204020204" charset="-122"/>
                <a:cs typeface="微软雅黑" panose="020B0503020204020204" charset="-122"/>
              </a:rPr>
              <a:t>1. 引导幼儿对身边常见事物和现象的特点、变化规律产生兴趣和探究的欲望。</a:t>
            </a:r>
            <a:endParaRPr sz="2400">
              <a:latin typeface="微软雅黑" panose="020B0503020204020204" charset="-122"/>
              <a:ea typeface="微软雅黑" panose="020B0503020204020204" charset="-122"/>
              <a:cs typeface="微软雅黑" panose="020B0503020204020204" charset="-122"/>
            </a:endParaRPr>
          </a:p>
          <a:p>
            <a:pPr lvl="0" fontAlgn="auto">
              <a:lnSpc>
                <a:spcPct val="150000"/>
              </a:lnSpc>
            </a:pPr>
            <a:r>
              <a:rPr sz="2400">
                <a:latin typeface="微软雅黑" panose="020B0503020204020204" charset="-122"/>
                <a:ea typeface="微软雅黑" panose="020B0503020204020204" charset="-122"/>
                <a:cs typeface="微软雅黑" panose="020B0503020204020204" charset="-122"/>
              </a:rPr>
              <a:t>2. 为幼儿的探究活动创造宽松的环境，让每个幼儿都有机会参与尝试，支持、鼓励他们大胆提出问题，发表不同意见，学会尊重别人的观点和经验。</a:t>
            </a:r>
            <a:endParaRPr sz="2400">
              <a:latin typeface="微软雅黑" panose="020B0503020204020204" charset="-122"/>
              <a:ea typeface="微软雅黑" panose="020B0503020204020204" charset="-122"/>
              <a:cs typeface="微软雅黑" panose="020B0503020204020204" charset="-122"/>
            </a:endParaRPr>
          </a:p>
          <a:p>
            <a:pPr lvl="0" fontAlgn="auto">
              <a:lnSpc>
                <a:spcPct val="150000"/>
              </a:lnSpc>
            </a:pPr>
            <a:r>
              <a:rPr sz="2400">
                <a:latin typeface="微软雅黑" panose="020B0503020204020204" charset="-122"/>
                <a:ea typeface="微软雅黑" panose="020B0503020204020204" charset="-122"/>
                <a:cs typeface="微软雅黑" panose="020B0503020204020204" charset="-122"/>
              </a:rPr>
              <a:t>3. 提供丰富的可操作的材料，为每个幼儿都能运用多种感官、多种方式进行探索提供活动的条件。</a:t>
            </a:r>
            <a:endParaRPr sz="2400">
              <a:latin typeface="微软雅黑" panose="020B0503020204020204" charset="-122"/>
              <a:ea typeface="微软雅黑" panose="020B0503020204020204" charset="-122"/>
              <a:cs typeface="微软雅黑" panose="020B0503020204020204" charset="-122"/>
            </a:endParaRPr>
          </a:p>
          <a:p>
            <a:pPr lvl="0" fontAlgn="auto">
              <a:lnSpc>
                <a:spcPct val="150000"/>
              </a:lnSpc>
            </a:pPr>
            <a:r>
              <a:rPr sz="2400">
                <a:latin typeface="微软雅黑" panose="020B0503020204020204" charset="-122"/>
                <a:ea typeface="微软雅黑" panose="020B0503020204020204" charset="-122"/>
                <a:cs typeface="微软雅黑" panose="020B0503020204020204" charset="-122"/>
              </a:rPr>
              <a:t>4. 通过引导幼儿积极参加小组讨论、探索等方式，培养幼儿合作学习的意识和能力，学习用多种方式表现、交流、分享探索的过程和结果。</a:t>
            </a:r>
            <a:endParaRPr lang="zh-CN" altLang="en-US" sz="2400">
              <a:latin typeface="微软雅黑" panose="020B0503020204020204" charset="-122"/>
              <a:ea typeface="微软雅黑" panose="020B0503020204020204" charset="-122"/>
              <a:cs typeface="微软雅黑" panose="020B0503020204020204" charset="-122"/>
              <a:sym typeface="+mn-ea"/>
            </a:endParaRPr>
          </a:p>
        </p:txBody>
      </p:sp>
      <p:sp>
        <p:nvSpPr>
          <p:cNvPr id="3" name="圆角矩形 2"/>
          <p:cNvSpPr/>
          <p:nvPr/>
        </p:nvSpPr>
        <p:spPr>
          <a:xfrm>
            <a:off x="288925" y="1067435"/>
            <a:ext cx="4946650" cy="6273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l" fontAlgn="auto">
              <a:lnSpc>
                <a:spcPct val="150000"/>
              </a:lnSpc>
            </a:pPr>
            <a:r>
              <a:rPr lang="zh-CN" altLang="en-US" sz="2800">
                <a:latin typeface="+mj-ea"/>
                <a:ea typeface="+mj-ea"/>
                <a:cs typeface="+mj-ea"/>
              </a:rPr>
              <a:t>《纲要》提出</a:t>
            </a:r>
            <a:r>
              <a:rPr lang="en-US" altLang="zh-CN" sz="2800">
                <a:latin typeface="+mj-ea"/>
                <a:ea typeface="+mj-ea"/>
                <a:cs typeface="+mj-ea"/>
              </a:rPr>
              <a:t>7</a:t>
            </a:r>
            <a:r>
              <a:rPr lang="zh-CN" altLang="en-US" sz="2800">
                <a:latin typeface="+mj-ea"/>
                <a:ea typeface="+mj-ea"/>
                <a:cs typeface="+mj-ea"/>
              </a:rPr>
              <a:t>条内容和要求</a:t>
            </a:r>
            <a:endParaRPr lang="zh-CN" altLang="en-US" sz="2800">
              <a:latin typeface="+mj-ea"/>
              <a:ea typeface="+mj-ea"/>
              <a:cs typeface="+mj-ea"/>
            </a:endParaRPr>
          </a:p>
        </p:txBody>
      </p:sp>
      <p:sp>
        <p:nvSpPr>
          <p:cNvPr id="5" name="圆角矩形 4"/>
          <p:cNvSpPr/>
          <p:nvPr/>
        </p:nvSpPr>
        <p:spPr>
          <a:xfrm>
            <a:off x="2755265" y="5880735"/>
            <a:ext cx="7063105" cy="761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a:t>
            </a:r>
            <a:endParaRPr lang="zh-CN" altLang="en-US" sz="16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学前儿童科学教育内容</a:t>
            </a:r>
            <a:endParaRPr lang="en-US" altLang="zh-CN" sz="4400"/>
          </a:p>
        </p:txBody>
      </p:sp>
      <p:sp>
        <p:nvSpPr>
          <p:cNvPr id="2" name="文本框 1"/>
          <p:cNvSpPr txBox="1"/>
          <p:nvPr/>
        </p:nvSpPr>
        <p:spPr>
          <a:xfrm>
            <a:off x="172720" y="967740"/>
            <a:ext cx="11871325" cy="4098290"/>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zh-CN" altLang="en-US" sz="2800" dirty="0"/>
          </a:p>
          <a:p>
            <a:pPr lvl="0" algn="l" fontAlgn="auto">
              <a:lnSpc>
                <a:spcPct val="150000"/>
              </a:lnSpc>
              <a:buClrTx/>
              <a:buSzTx/>
              <a:buNone/>
            </a:pPr>
            <a:r>
              <a:rPr sz="2400">
                <a:latin typeface="微软雅黑" panose="020B0503020204020204" charset="-122"/>
                <a:ea typeface="微软雅黑" panose="020B0503020204020204" charset="-122"/>
                <a:cs typeface="微软雅黑" panose="020B0503020204020204" charset="-122"/>
              </a:rPr>
              <a:t>5. 引导幼儿对周围环境中的数、量、形、时间和空间等现象产生兴趣，建构初步的数概念，并学习用简单的数学方法解决生活和游戏中某些简单的问题。</a:t>
            </a:r>
            <a:endParaRPr sz="2400">
              <a:latin typeface="微软雅黑" panose="020B0503020204020204" charset="-122"/>
              <a:ea typeface="微软雅黑" panose="020B0503020204020204" charset="-122"/>
              <a:cs typeface="微软雅黑" panose="020B0503020204020204" charset="-122"/>
            </a:endParaRPr>
          </a:p>
          <a:p>
            <a:pPr lvl="0" algn="l" fontAlgn="auto">
              <a:lnSpc>
                <a:spcPct val="150000"/>
              </a:lnSpc>
              <a:buClrTx/>
              <a:buSzTx/>
              <a:buNone/>
            </a:pPr>
            <a:r>
              <a:rPr sz="2400">
                <a:latin typeface="微软雅黑" panose="020B0503020204020204" charset="-122"/>
                <a:ea typeface="微软雅黑" panose="020B0503020204020204" charset="-122"/>
                <a:cs typeface="微软雅黑" panose="020B0503020204020204" charset="-122"/>
              </a:rPr>
              <a:t>6. 从生活或媒体中幼儿熟悉的科技成果入手，引导幼儿感受科学技术对生活</a:t>
            </a:r>
            <a:endParaRPr sz="2400">
              <a:latin typeface="微软雅黑" panose="020B0503020204020204" charset="-122"/>
              <a:ea typeface="微软雅黑" panose="020B0503020204020204" charset="-122"/>
              <a:cs typeface="微软雅黑" panose="020B0503020204020204" charset="-122"/>
            </a:endParaRPr>
          </a:p>
          <a:p>
            <a:pPr lvl="0" algn="l" fontAlgn="auto">
              <a:lnSpc>
                <a:spcPct val="150000"/>
              </a:lnSpc>
              <a:buClrTx/>
              <a:buSzTx/>
              <a:buNone/>
            </a:pPr>
            <a:r>
              <a:rPr sz="2400">
                <a:latin typeface="微软雅黑" panose="020B0503020204020204" charset="-122"/>
                <a:ea typeface="微软雅黑" panose="020B0503020204020204" charset="-122"/>
                <a:cs typeface="微软雅黑" panose="020B0503020204020204" charset="-122"/>
              </a:rPr>
              <a:t>7. 在幼儿生活经验的基础上，帮助幼儿了解自然、环境与人类生活的关系。从身边的小事入手，培养初步的环保意识和行为。</a:t>
            </a:r>
            <a:endParaRPr sz="2400">
              <a:latin typeface="微软雅黑" panose="020B0503020204020204" charset="-122"/>
              <a:ea typeface="微软雅黑" panose="020B0503020204020204" charset="-122"/>
              <a:cs typeface="微软雅黑" panose="020B0503020204020204" charset="-122"/>
              <a:sym typeface="+mn-ea"/>
            </a:endParaRPr>
          </a:p>
        </p:txBody>
      </p:sp>
      <p:sp>
        <p:nvSpPr>
          <p:cNvPr id="3" name="圆角矩形 2"/>
          <p:cNvSpPr/>
          <p:nvPr/>
        </p:nvSpPr>
        <p:spPr>
          <a:xfrm>
            <a:off x="288925" y="1067435"/>
            <a:ext cx="4946650" cy="6273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l" fontAlgn="auto">
              <a:lnSpc>
                <a:spcPct val="150000"/>
              </a:lnSpc>
            </a:pPr>
            <a:r>
              <a:rPr lang="zh-CN" altLang="en-US" sz="2800">
                <a:latin typeface="+mj-ea"/>
                <a:ea typeface="+mj-ea"/>
                <a:cs typeface="+mj-ea"/>
              </a:rPr>
              <a:t>《纲要》提出</a:t>
            </a:r>
            <a:r>
              <a:rPr lang="en-US" altLang="zh-CN" sz="2800">
                <a:latin typeface="+mj-ea"/>
                <a:ea typeface="+mj-ea"/>
                <a:cs typeface="+mj-ea"/>
              </a:rPr>
              <a:t>7</a:t>
            </a:r>
            <a:r>
              <a:rPr lang="zh-CN" altLang="en-US" sz="2800">
                <a:latin typeface="+mj-ea"/>
                <a:ea typeface="+mj-ea"/>
                <a:cs typeface="+mj-ea"/>
              </a:rPr>
              <a:t>条内容和要求</a:t>
            </a:r>
            <a:endParaRPr lang="zh-CN" altLang="en-US" sz="2800">
              <a:latin typeface="+mj-ea"/>
              <a:ea typeface="+mj-ea"/>
              <a:cs typeface="+mj-ea"/>
            </a:endParaRPr>
          </a:p>
        </p:txBody>
      </p:sp>
      <p:sp>
        <p:nvSpPr>
          <p:cNvPr id="5" name="圆角矩形 4"/>
          <p:cNvSpPr/>
          <p:nvPr/>
        </p:nvSpPr>
        <p:spPr>
          <a:xfrm>
            <a:off x="2755265" y="5880735"/>
            <a:ext cx="7063105" cy="761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课程重点</a:t>
            </a:r>
            <a:endParaRPr lang="zh-CN" altLang="en-US" sz="16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学前儿童科学教育内容</a:t>
            </a:r>
            <a:endParaRPr lang="en-US" altLang="zh-CN" sz="4400"/>
          </a:p>
        </p:txBody>
      </p:sp>
      <p:sp>
        <p:nvSpPr>
          <p:cNvPr id="2" name="文本框 1"/>
          <p:cNvSpPr txBox="1"/>
          <p:nvPr/>
        </p:nvSpPr>
        <p:spPr>
          <a:xfrm>
            <a:off x="172720" y="967740"/>
            <a:ext cx="11871325" cy="2743835"/>
          </a:xfrm>
          <a:prstGeom prst="rect">
            <a:avLst/>
          </a:prstGeom>
          <a:noFill/>
        </p:spPr>
        <p:txBody>
          <a:bodyPr wrap="square" rtlCol="0" anchor="t">
            <a:spAutoFit/>
          </a:bodyPr>
          <a:p>
            <a:pPr lvl="0" algn="just">
              <a:lnSpc>
                <a:spcPct val="130000"/>
              </a:lnSpc>
              <a:buNone/>
            </a:pPr>
            <a:endParaRPr lang="en-US" altLang="zh-CN" sz="2800" dirty="0">
              <a:solidFill>
                <a:schemeClr val="accent1"/>
              </a:solidFill>
              <a:sym typeface="+mn-ea"/>
            </a:endParaRPr>
          </a:p>
          <a:p>
            <a:pPr lvl="0"/>
            <a:endParaRPr lang="zh-CN" altLang="en-US" sz="2800" dirty="0"/>
          </a:p>
          <a:p>
            <a:pPr lvl="0" algn="l" fontAlgn="auto">
              <a:lnSpc>
                <a:spcPct val="150000"/>
              </a:lnSpc>
              <a:buClrTx/>
              <a:buSzTx/>
              <a:buNone/>
            </a:pPr>
            <a:r>
              <a:rPr lang="en-US" sz="2400">
                <a:latin typeface="微软雅黑" panose="020B0503020204020204" charset="-122"/>
                <a:ea typeface="微软雅黑" panose="020B0503020204020204" charset="-122"/>
                <a:cs typeface="微软雅黑" panose="020B0503020204020204" charset="-122"/>
                <a:sym typeface="+mn-ea"/>
              </a:rPr>
              <a:t>1.</a:t>
            </a:r>
            <a:r>
              <a:rPr lang="zh-CN" altLang="en-US" sz="2400">
                <a:latin typeface="微软雅黑" panose="020B0503020204020204" charset="-122"/>
                <a:ea typeface="微软雅黑" panose="020B0503020204020204" charset="-122"/>
                <a:cs typeface="微软雅黑" panose="020B0503020204020204" charset="-122"/>
                <a:sym typeface="+mn-ea"/>
              </a:rPr>
              <a:t>了解自然、环境及其和人类生活的关系；</a:t>
            </a:r>
            <a:endParaRPr lang="en-US" sz="2400">
              <a:latin typeface="微软雅黑" panose="020B0503020204020204" charset="-122"/>
              <a:ea typeface="微软雅黑" panose="020B0503020204020204" charset="-122"/>
              <a:cs typeface="微软雅黑" panose="020B0503020204020204" charset="-122"/>
              <a:sym typeface="+mn-ea"/>
            </a:endParaRPr>
          </a:p>
          <a:p>
            <a:pPr lvl="0" algn="l" fontAlgn="auto">
              <a:lnSpc>
                <a:spcPct val="150000"/>
              </a:lnSpc>
              <a:buClrTx/>
              <a:buSzTx/>
              <a:buNone/>
            </a:pPr>
            <a:r>
              <a:rPr lang="en-US" sz="2400">
                <a:latin typeface="微软雅黑" panose="020B0503020204020204" charset="-122"/>
                <a:ea typeface="微软雅黑" panose="020B0503020204020204" charset="-122"/>
                <a:cs typeface="微软雅黑" panose="020B0503020204020204" charset="-122"/>
                <a:sym typeface="+mn-ea"/>
              </a:rPr>
              <a:t>2.</a:t>
            </a:r>
            <a:r>
              <a:rPr lang="zh-CN" altLang="en-US" sz="2400">
                <a:latin typeface="微软雅黑" panose="020B0503020204020204" charset="-122"/>
                <a:ea typeface="微软雅黑" panose="020B0503020204020204" charset="-122"/>
                <a:cs typeface="微软雅黑" panose="020B0503020204020204" charset="-122"/>
                <a:sym typeface="+mn-ea"/>
              </a:rPr>
              <a:t>探究身边事物的特点及其变化规律；</a:t>
            </a:r>
            <a:endParaRPr lang="en-US" sz="2400">
              <a:latin typeface="微软雅黑" panose="020B0503020204020204" charset="-122"/>
              <a:ea typeface="微软雅黑" panose="020B0503020204020204" charset="-122"/>
              <a:cs typeface="微软雅黑" panose="020B0503020204020204" charset="-122"/>
              <a:sym typeface="+mn-ea"/>
            </a:endParaRPr>
          </a:p>
          <a:p>
            <a:pPr lvl="0" algn="l" fontAlgn="auto">
              <a:lnSpc>
                <a:spcPct val="150000"/>
              </a:lnSpc>
              <a:buClrTx/>
              <a:buSzTx/>
              <a:buNone/>
            </a:pPr>
            <a:r>
              <a:rPr lang="en-US" sz="2400">
                <a:latin typeface="微软雅黑" panose="020B0503020204020204" charset="-122"/>
                <a:ea typeface="微软雅黑" panose="020B0503020204020204" charset="-122"/>
                <a:cs typeface="微软雅黑" panose="020B0503020204020204" charset="-122"/>
                <a:sym typeface="+mn-ea"/>
              </a:rPr>
              <a:t>3.</a:t>
            </a:r>
            <a:r>
              <a:rPr lang="zh-CN" altLang="en-US" sz="2400">
                <a:latin typeface="微软雅黑" panose="020B0503020204020204" charset="-122"/>
                <a:ea typeface="微软雅黑" panose="020B0503020204020204" charset="-122"/>
                <a:cs typeface="微软雅黑" panose="020B0503020204020204" charset="-122"/>
                <a:sym typeface="+mn-ea"/>
              </a:rPr>
              <a:t>感受科学技术及其对生活的影响。</a:t>
            </a:r>
            <a:endParaRPr lang="zh-CN" altLang="en-US" sz="2400">
              <a:latin typeface="微软雅黑" panose="020B0503020204020204" charset="-122"/>
              <a:ea typeface="微软雅黑" panose="020B0503020204020204" charset="-122"/>
              <a:cs typeface="微软雅黑" panose="020B0503020204020204" charset="-122"/>
              <a:sym typeface="+mn-ea"/>
            </a:endParaRPr>
          </a:p>
        </p:txBody>
      </p:sp>
      <p:sp>
        <p:nvSpPr>
          <p:cNvPr id="3" name="圆角矩形 2"/>
          <p:cNvSpPr/>
          <p:nvPr/>
        </p:nvSpPr>
        <p:spPr>
          <a:xfrm>
            <a:off x="288925" y="1067435"/>
            <a:ext cx="4946650" cy="6273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p>
            <a:pPr algn="l" fontAlgn="auto">
              <a:lnSpc>
                <a:spcPct val="150000"/>
              </a:lnSpc>
            </a:pPr>
            <a:r>
              <a:rPr lang="zh-CN" altLang="en-US" sz="2800">
                <a:latin typeface="+mj-ea"/>
                <a:ea typeface="+mj-ea"/>
                <a:cs typeface="+mj-ea"/>
              </a:rPr>
              <a:t>归纳为三大类（具体</a:t>
            </a:r>
            <a:r>
              <a:rPr lang="en-US" altLang="zh-CN" sz="2800">
                <a:latin typeface="+mj-ea"/>
                <a:ea typeface="+mj-ea"/>
                <a:cs typeface="+mj-ea"/>
              </a:rPr>
              <a:t>43</a:t>
            </a:r>
            <a:r>
              <a:rPr lang="zh-CN" altLang="en-US" sz="2800">
                <a:latin typeface="+mj-ea"/>
                <a:ea typeface="+mj-ea"/>
                <a:cs typeface="+mj-ea"/>
              </a:rPr>
              <a:t>条</a:t>
            </a:r>
            <a:r>
              <a:rPr lang="zh-CN" altLang="en-US" sz="2800">
                <a:latin typeface="+mj-ea"/>
                <a:ea typeface="+mj-ea"/>
                <a:cs typeface="+mj-ea"/>
              </a:rPr>
              <a:t>）</a:t>
            </a:r>
            <a:endParaRPr lang="zh-CN" altLang="en-US" sz="2800">
              <a:latin typeface="+mj-ea"/>
              <a:ea typeface="+mj-ea"/>
              <a:cs typeface="+mj-ea"/>
            </a:endParaRPr>
          </a:p>
        </p:txBody>
      </p:sp>
      <p:sp>
        <p:nvSpPr>
          <p:cNvPr id="4" name="圆角矩形 3"/>
          <p:cNvSpPr/>
          <p:nvPr/>
        </p:nvSpPr>
        <p:spPr>
          <a:xfrm>
            <a:off x="2755265" y="5599430"/>
            <a:ext cx="7063105" cy="1042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000" b="1"/>
              <a:t>内容选择范围和角度</a:t>
            </a:r>
            <a:endParaRPr lang="zh-CN" altLang="en-US" sz="4000" b="1"/>
          </a:p>
        </p:txBody>
      </p:sp>
      <p:pic>
        <p:nvPicPr>
          <p:cNvPr id="11" name="图片 10" descr="科学 3"/>
          <p:cNvPicPr>
            <a:picLocks noChangeAspect="1"/>
          </p:cNvPicPr>
          <p:nvPr>
            <p:custDataLst>
              <p:tags r:id="rId1"/>
            </p:custDataLst>
          </p:nvPr>
        </p:nvPicPr>
        <p:blipFill>
          <a:blip r:embed="rId2"/>
          <a:stretch>
            <a:fillRect/>
          </a:stretch>
        </p:blipFill>
        <p:spPr>
          <a:xfrm>
            <a:off x="6944995" y="1067435"/>
            <a:ext cx="4340225" cy="434022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作业</a:t>
            </a:r>
            <a:endParaRPr lang="zh-CN" altLang="en-US" sz="4400"/>
          </a:p>
        </p:txBody>
      </p:sp>
      <p:sp>
        <p:nvSpPr>
          <p:cNvPr id="2" name="文本框 1"/>
          <p:cNvSpPr txBox="1"/>
          <p:nvPr/>
        </p:nvSpPr>
        <p:spPr>
          <a:xfrm>
            <a:off x="172720" y="967740"/>
            <a:ext cx="11871325" cy="3236595"/>
          </a:xfrm>
          <a:prstGeom prst="rect">
            <a:avLst/>
          </a:prstGeom>
          <a:noFill/>
        </p:spPr>
        <p:txBody>
          <a:bodyPr wrap="square" rtlCol="0" anchor="t">
            <a:spAutoFit/>
          </a:bodyPr>
          <a:p>
            <a:pPr lvl="0" algn="just">
              <a:lnSpc>
                <a:spcPct val="130000"/>
              </a:lnSpc>
              <a:buNone/>
            </a:pPr>
            <a:endParaRPr lang="zh-CN" altLang="en-US" sz="2800" dirty="0"/>
          </a:p>
          <a:p>
            <a:pPr lvl="0" fontAlgn="auto">
              <a:lnSpc>
                <a:spcPct val="150000"/>
              </a:lnSpc>
            </a:pPr>
            <a:r>
              <a:rPr lang="zh-CN" altLang="en-US" sz="2800" dirty="0">
                <a:sym typeface="+mn-ea"/>
              </a:rPr>
              <a:t>作业检查时间截止到下次上课前一天的中午12点，过期不候。</a:t>
            </a:r>
            <a:endParaRPr lang="zh-CN" altLang="en-US" sz="2800" dirty="0">
              <a:sym typeface="+mn-ea"/>
            </a:endParaRPr>
          </a:p>
          <a:p>
            <a:pPr lvl="0" fontAlgn="auto">
              <a:lnSpc>
                <a:spcPct val="150000"/>
              </a:lnSpc>
            </a:pPr>
            <a:r>
              <a:rPr lang="zh-CN" altLang="en-US" sz="2800" dirty="0">
                <a:sym typeface="+mn-ea"/>
              </a:rPr>
              <a:t>1.查阅资料，总结建构主义理论（学习和教学）</a:t>
            </a:r>
            <a:r>
              <a:rPr lang="en-US" altLang="zh-CN" sz="2800" dirty="0">
                <a:sym typeface="+mn-ea"/>
              </a:rPr>
              <a:t>500</a:t>
            </a:r>
            <a:r>
              <a:rPr lang="zh-CN" altLang="en-US" sz="2800" dirty="0">
                <a:sym typeface="+mn-ea"/>
              </a:rPr>
              <a:t>字左右。</a:t>
            </a:r>
            <a:endParaRPr lang="zh-CN" altLang="en-US" sz="2800" dirty="0">
              <a:sym typeface="+mn-ea"/>
            </a:endParaRPr>
          </a:p>
          <a:p>
            <a:pPr lvl="0" fontAlgn="auto">
              <a:lnSpc>
                <a:spcPct val="150000"/>
              </a:lnSpc>
            </a:pPr>
            <a:r>
              <a:rPr lang="zh-CN" altLang="en-US" sz="2800" dirty="0">
                <a:sym typeface="+mn-ea"/>
              </a:rPr>
              <a:t>2.查阅资料，寻找学前</a:t>
            </a:r>
            <a:r>
              <a:rPr lang="zh-CN" altLang="en-US" sz="2800" dirty="0">
                <a:solidFill>
                  <a:srgbClr val="FF0000"/>
                </a:solidFill>
                <a:sym typeface="+mn-ea"/>
              </a:rPr>
              <a:t>小中大班</a:t>
            </a:r>
            <a:r>
              <a:rPr lang="zh-CN" altLang="en-US" sz="2800" dirty="0">
                <a:sym typeface="+mn-ea"/>
              </a:rPr>
              <a:t>三个年龄段学习科学的特点。</a:t>
            </a:r>
            <a:endParaRPr lang="zh-CN" altLang="en-US" sz="2800" dirty="0">
              <a:sym typeface="+mn-ea"/>
            </a:endParaRPr>
          </a:p>
          <a:p>
            <a:pPr lvl="0" fontAlgn="auto">
              <a:lnSpc>
                <a:spcPct val="150000"/>
              </a:lnSpc>
            </a:pPr>
            <a:r>
              <a:rPr lang="en-US" altLang="zh-CN" sz="2800" dirty="0">
                <a:sym typeface="+mn-ea"/>
              </a:rPr>
              <a:t>3.</a:t>
            </a:r>
            <a:r>
              <a:rPr lang="zh-CN" altLang="en-US" sz="2800" dirty="0">
                <a:sym typeface="+mn-ea"/>
              </a:rPr>
              <a:t>背过学前儿童科学教育的目的和内容，下次检查。</a:t>
            </a:r>
            <a:endParaRPr lang="zh-CN" altLang="en-US" sz="2800" dirty="0">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a:xfrm>
            <a:off x="-60325" y="181610"/>
            <a:ext cx="12313285" cy="765175"/>
          </a:xfrm>
        </p:spPr>
        <p:txBody>
          <a:bodyPr/>
          <a:lstStyle/>
          <a:p>
            <a:pPr algn="ctr"/>
            <a:r>
              <a:rPr lang="zh-CN" altLang="en-US">
                <a:sym typeface="+mn-ea"/>
              </a:rPr>
              <a:t>科学教育含义、</a:t>
            </a:r>
            <a:r>
              <a:rPr lang="zh-CN" altLang="en-US">
                <a:sym typeface="+mn-ea"/>
              </a:rPr>
              <a:t>学前儿童科学教育</a:t>
            </a:r>
            <a:r>
              <a:rPr lang="zh-CN" altLang="en-US">
                <a:sym typeface="+mn-ea"/>
              </a:rPr>
              <a:t>含义</a:t>
            </a:r>
            <a:endParaRPr lang="zh-CN" altLang="en-US"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教育</a:t>
            </a:r>
            <a:endParaRPr lang="zh-CN" altLang="en-US" sz="2800" b="1"/>
          </a:p>
          <a:p>
            <a:pPr algn="ctr"/>
            <a:r>
              <a:rPr lang="zh-CN" altLang="en-US" sz="2800" b="1">
                <a:solidFill>
                  <a:srgbClr val="FF0000"/>
                </a:solidFill>
              </a:rPr>
              <a:t>目标</a:t>
            </a:r>
            <a:endParaRPr lang="zh-CN" altLang="en-US" sz="2800" b="1">
              <a:solidFill>
                <a:srgbClr val="FF0000"/>
              </a:solidFill>
            </a:endParaRPr>
          </a:p>
        </p:txBody>
      </p:sp>
      <p:sp>
        <p:nvSpPr>
          <p:cNvPr id="28" name="矩形 27"/>
          <p:cNvSpPr/>
          <p:nvPr/>
        </p:nvSpPr>
        <p:spPr>
          <a:xfrm>
            <a:off x="1672590" y="2175510"/>
            <a:ext cx="2517140" cy="1894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a:r>
              <a:rPr lang="zh-CN" altLang="en-US" sz="2800" dirty="0">
                <a:solidFill>
                  <a:schemeClr val="tx1"/>
                </a:solidFill>
                <a:latin typeface="+mj-ea"/>
                <a:ea typeface="+mj-ea"/>
                <a:sym typeface="+mn-ea"/>
              </a:rPr>
              <a:t>知识技能？</a:t>
            </a:r>
            <a:endParaRPr lang="zh-CN" altLang="en-US" sz="2800" dirty="0">
              <a:solidFill>
                <a:schemeClr val="tx1"/>
              </a:solidFill>
              <a:latin typeface="+mj-ea"/>
              <a:ea typeface="+mj-ea"/>
              <a:sym typeface="+mn-ea"/>
            </a:endParaRPr>
          </a:p>
          <a:p>
            <a:pPr algn="l"/>
            <a:r>
              <a:rPr lang="zh-CN" altLang="en-US" sz="2800" dirty="0">
                <a:solidFill>
                  <a:schemeClr val="tx1"/>
                </a:solidFill>
                <a:latin typeface="+mj-ea"/>
                <a:ea typeface="+mj-ea"/>
                <a:sym typeface="+mn-ea"/>
              </a:rPr>
              <a:t>科学素养？</a:t>
            </a:r>
            <a:endParaRPr lang="zh-CN" altLang="en-US" sz="2800" dirty="0">
              <a:solidFill>
                <a:schemeClr val="tx1"/>
              </a:solidFill>
              <a:latin typeface="+mj-ea"/>
              <a:ea typeface="+mj-ea"/>
              <a:sym typeface="+mn-ea"/>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None/>
            </a:pPr>
            <a:r>
              <a:rPr lang="zh-CN" altLang="en-US" sz="2800" b="1"/>
              <a:t>教育</a:t>
            </a:r>
            <a:endParaRPr lang="zh-CN" altLang="en-US" sz="2800" b="1"/>
          </a:p>
          <a:p>
            <a:pPr algn="ctr">
              <a:buClrTx/>
              <a:buSzTx/>
              <a:buNone/>
            </a:pPr>
            <a:r>
              <a:rPr lang="zh-CN" altLang="en-US" sz="2800" b="1">
                <a:solidFill>
                  <a:srgbClr val="FF0000"/>
                </a:solidFill>
              </a:rPr>
              <a:t>内容</a:t>
            </a:r>
            <a:endParaRPr lang="zh-CN" altLang="en-US" sz="2800" b="1">
              <a:solidFill>
                <a:srgbClr val="FF0000"/>
              </a:solidFill>
            </a:endParaRPr>
          </a:p>
        </p:txBody>
      </p:sp>
      <p:sp>
        <p:nvSpPr>
          <p:cNvPr id="33" name="矩形 32"/>
          <p:cNvSpPr/>
          <p:nvPr/>
        </p:nvSpPr>
        <p:spPr>
          <a:xfrm>
            <a:off x="5008245" y="2388235"/>
            <a:ext cx="2993390" cy="168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a:lnSpc>
                <a:spcPct val="100000"/>
              </a:lnSpc>
              <a:buClrTx/>
              <a:buSzTx/>
              <a:buNone/>
            </a:pPr>
            <a:r>
              <a:rPr lang="zh-CN" altLang="en-US" sz="2800" dirty="0">
                <a:solidFill>
                  <a:schemeClr val="tx1"/>
                </a:solidFill>
                <a:latin typeface="+mj-ea"/>
                <a:ea typeface="+mj-ea"/>
              </a:rPr>
              <a:t>科学知识的现代化？</a:t>
            </a:r>
            <a:endParaRPr lang="zh-CN" altLang="en-US" sz="2800" dirty="0">
              <a:solidFill>
                <a:schemeClr val="tx1"/>
              </a:solidFill>
              <a:latin typeface="+mj-ea"/>
              <a:ea typeface="+mj-ea"/>
            </a:endParaRPr>
          </a:p>
          <a:p>
            <a:pPr algn="l">
              <a:lnSpc>
                <a:spcPct val="100000"/>
              </a:lnSpc>
              <a:buClrTx/>
              <a:buSzTx/>
              <a:buNone/>
            </a:pPr>
            <a:r>
              <a:rPr lang="zh-CN" altLang="en-US" sz="2800" dirty="0">
                <a:solidFill>
                  <a:schemeClr val="tx1"/>
                </a:solidFill>
                <a:latin typeface="+mj-ea"/>
                <a:ea typeface="+mj-ea"/>
              </a:rPr>
              <a:t>现代科技与日常生活的结合？</a:t>
            </a:r>
            <a:endParaRPr lang="zh-CN" altLang="en-US" sz="2800" dirty="0">
              <a:solidFill>
                <a:schemeClr val="tx1"/>
              </a:solidFill>
              <a:latin typeface="+mj-ea"/>
              <a:ea typeface="+mj-ea"/>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C</a:t>
            </a:r>
            <a:endParaRPr lang="en-US" altLang="zh-CN"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zh-CN" altLang="en-US" sz="2800" b="1"/>
              <a:t>教学</a:t>
            </a:r>
            <a:endParaRPr lang="zh-CN" altLang="en-US" sz="2800" b="1"/>
          </a:p>
          <a:p>
            <a:pPr algn="ctr">
              <a:buClrTx/>
              <a:buSzTx/>
              <a:buFontTx/>
            </a:pPr>
            <a:r>
              <a:rPr lang="zh-CN" altLang="en-US" sz="2800" b="1">
                <a:solidFill>
                  <a:srgbClr val="FF0000"/>
                </a:solidFill>
              </a:rPr>
              <a:t>过程</a:t>
            </a:r>
            <a:endParaRPr lang="zh-CN" altLang="en-US" sz="2800" b="1">
              <a:solidFill>
                <a:srgbClr val="FF0000"/>
              </a:solidFill>
            </a:endParaRPr>
          </a:p>
        </p:txBody>
      </p:sp>
      <p:sp>
        <p:nvSpPr>
          <p:cNvPr id="37" name="矩形 36"/>
          <p:cNvSpPr/>
          <p:nvPr/>
        </p:nvSpPr>
        <p:spPr>
          <a:xfrm>
            <a:off x="8794750" y="1894205"/>
            <a:ext cx="2682875" cy="2175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a:lnSpc>
                <a:spcPct val="150000"/>
              </a:lnSpc>
              <a:buClrTx/>
              <a:buSzTx/>
              <a:buNone/>
            </a:pPr>
            <a:r>
              <a:rPr lang="zh-CN" altLang="en-US" sz="2800" dirty="0">
                <a:solidFill>
                  <a:schemeClr val="tx1"/>
                </a:solidFill>
                <a:latin typeface="+mj-ea"/>
                <a:ea typeface="+mj-ea"/>
              </a:rPr>
              <a:t>教师为中心？</a:t>
            </a:r>
            <a:endParaRPr lang="zh-CN" altLang="en-US" sz="2800" dirty="0">
              <a:solidFill>
                <a:schemeClr val="tx1"/>
              </a:solidFill>
              <a:latin typeface="+mj-ea"/>
              <a:ea typeface="+mj-ea"/>
            </a:endParaRPr>
          </a:p>
          <a:p>
            <a:pPr algn="l">
              <a:lnSpc>
                <a:spcPct val="150000"/>
              </a:lnSpc>
              <a:buClrTx/>
              <a:buSzTx/>
              <a:buNone/>
            </a:pPr>
            <a:r>
              <a:rPr lang="zh-CN" altLang="en-US" sz="2800" dirty="0">
                <a:solidFill>
                  <a:schemeClr val="tx1"/>
                </a:solidFill>
                <a:latin typeface="+mj-ea"/>
                <a:ea typeface="+mj-ea"/>
              </a:rPr>
              <a:t>学生为中心？</a:t>
            </a:r>
            <a:endParaRPr lang="zh-CN" altLang="en-US" sz="2800" dirty="0">
              <a:solidFill>
                <a:schemeClr val="tx1"/>
              </a:solidFill>
              <a:latin typeface="+mj-ea"/>
              <a:ea typeface="+mj-ea"/>
            </a:endParaRPr>
          </a:p>
        </p:txBody>
      </p:sp>
      <p:sp>
        <p:nvSpPr>
          <p:cNvPr id="2" name="矩形 1"/>
          <p:cNvSpPr/>
          <p:nvPr/>
        </p:nvSpPr>
        <p:spPr>
          <a:xfrm>
            <a:off x="2273935" y="1391920"/>
            <a:ext cx="8337550" cy="996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t>作业：它们的关注点</a:t>
            </a:r>
            <a:endParaRPr lang="zh-CN" altLang="en-US" sz="3200"/>
          </a:p>
        </p:txBody>
      </p:sp>
      <p:cxnSp>
        <p:nvCxnSpPr>
          <p:cNvPr id="3" name="直接连接符 2"/>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wipe(down)">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xEl>
                                              <p:pRg st="1" end="1"/>
                                            </p:txEl>
                                          </p:spTgt>
                                        </p:tgtEl>
                                        <p:attrNameLst>
                                          <p:attrName>style.visibility</p:attrName>
                                        </p:attrNameLst>
                                      </p:cBhvr>
                                      <p:to>
                                        <p:strVal val="visible"/>
                                      </p:to>
                                    </p:set>
                                    <p:animEffect transition="in" filter="wipe(down)">
                                      <p:cBhvr>
                                        <p:cTn id="12" dur="500"/>
                                        <p:tgtEl>
                                          <p:spTgt spid="28">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3">
                                            <p:txEl>
                                              <p:pRg st="0" end="0"/>
                                            </p:txEl>
                                          </p:spTgt>
                                        </p:tgtEl>
                                        <p:attrNameLst>
                                          <p:attrName>style.visibility</p:attrName>
                                        </p:attrNameLst>
                                      </p:cBhvr>
                                      <p:to>
                                        <p:strVal val="visible"/>
                                      </p:to>
                                    </p:set>
                                    <p:animEffect transition="in" filter="wipe(down)">
                                      <p:cBhvr>
                                        <p:cTn id="15" dur="500"/>
                                        <p:tgtEl>
                                          <p:spTgt spid="33">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3">
                                            <p:txEl>
                                              <p:pRg st="1" end="1"/>
                                            </p:txEl>
                                          </p:spTgt>
                                        </p:tgtEl>
                                        <p:attrNameLst>
                                          <p:attrName>style.visibility</p:attrName>
                                        </p:attrNameLst>
                                      </p:cBhvr>
                                      <p:to>
                                        <p:strVal val="visible"/>
                                      </p:to>
                                    </p:set>
                                    <p:animEffect transition="in" filter="wipe(down)">
                                      <p:cBhvr>
                                        <p:cTn id="18" dur="500"/>
                                        <p:tgtEl>
                                          <p:spTgt spid="33">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7">
                                            <p:txEl>
                                              <p:pRg st="0" end="0"/>
                                            </p:txEl>
                                          </p:spTgt>
                                        </p:tgtEl>
                                        <p:attrNameLst>
                                          <p:attrName>style.visibility</p:attrName>
                                        </p:attrNameLst>
                                      </p:cBhvr>
                                      <p:to>
                                        <p:strVal val="visible"/>
                                      </p:to>
                                    </p:set>
                                    <p:animEffect transition="in" filter="wipe(down)">
                                      <p:cBhvr>
                                        <p:cTn id="21" dur="500"/>
                                        <p:tgtEl>
                                          <p:spTgt spid="37">
                                            <p:txEl>
                                              <p:pRg st="0" end="0"/>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7">
                                            <p:txEl>
                                              <p:pRg st="1" end="1"/>
                                            </p:txEl>
                                          </p:spTgt>
                                        </p:tgtEl>
                                        <p:attrNameLst>
                                          <p:attrName>style.visibility</p:attrName>
                                        </p:attrNameLst>
                                      </p:cBhvr>
                                      <p:to>
                                        <p:strVal val="visible"/>
                                      </p:to>
                                    </p:set>
                                    <p:animEffect transition="in" filter="wipe(down)">
                                      <p:cBhvr>
                                        <p:cTn id="24" dur="500"/>
                                        <p:tgtEl>
                                          <p:spTgt spid="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a:xfrm>
            <a:off x="-60325" y="181610"/>
            <a:ext cx="12313285" cy="765175"/>
          </a:xfrm>
        </p:spPr>
        <p:txBody>
          <a:bodyPr/>
          <a:lstStyle/>
          <a:p>
            <a:pPr algn="ctr"/>
            <a:r>
              <a:rPr lang="zh-CN" altLang="en-US" dirty="0"/>
              <a:t>概念思考</a:t>
            </a:r>
            <a:endParaRPr lang="zh-CN" altLang="en-US"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445895" y="2388235"/>
            <a:ext cx="2995295" cy="168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fontAlgn="auto">
              <a:lnSpc>
                <a:spcPct val="100000"/>
              </a:lnSpc>
            </a:pPr>
            <a:r>
              <a:rPr lang="zh-CN" altLang="en-US" sz="2800" dirty="0">
                <a:solidFill>
                  <a:schemeClr val="tx1"/>
                </a:solidFill>
                <a:latin typeface="+mn-ea"/>
                <a:cs typeface="+mj-ea"/>
              </a:rPr>
              <a:t>教育内容？</a:t>
            </a:r>
            <a:endParaRPr lang="zh-CN" altLang="en-US" sz="2800" dirty="0">
              <a:solidFill>
                <a:schemeClr val="tx1"/>
              </a:solidFill>
              <a:latin typeface="+mn-ea"/>
              <a:cs typeface="+mj-ea"/>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C</a:t>
            </a:r>
            <a:endParaRPr lang="en-US" altLang="zh-CN"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charset="0"/>
              <a:ea typeface="幼圆" panose="02010509060101010101" pitchFamily="49" charset="-122"/>
            </a:endParaRPr>
          </a:p>
        </p:txBody>
      </p:sp>
      <p:sp>
        <p:nvSpPr>
          <p:cNvPr id="2" name="矩形 1"/>
          <p:cNvSpPr/>
          <p:nvPr/>
        </p:nvSpPr>
        <p:spPr>
          <a:xfrm>
            <a:off x="2273935" y="1391920"/>
            <a:ext cx="8337550" cy="996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sym typeface="+mn-ea"/>
              </a:rPr>
              <a:t>科学教育    定义思考</a:t>
            </a:r>
            <a:r>
              <a:rPr lang="zh-CN" altLang="en-US" sz="1600">
                <a:latin typeface="微软雅黑" panose="020B0503020204020204" charset="-122"/>
                <a:ea typeface="微软雅黑" panose="020B0503020204020204" charset="-122"/>
                <a:cs typeface="微软雅黑" panose="020B0503020204020204" charset="-122"/>
                <a:sym typeface="+mn-ea"/>
              </a:rPr>
              <a:t>（尝试成专家）</a:t>
            </a:r>
            <a:endParaRPr lang="zh-CN" altLang="en-US" sz="1600">
              <a:latin typeface="微软雅黑" panose="020B0503020204020204" charset="-122"/>
              <a:ea typeface="微软雅黑" panose="020B0503020204020204" charset="-122"/>
              <a:cs typeface="微软雅黑" panose="020B0503020204020204" charset="-122"/>
            </a:endParaRPr>
          </a:p>
        </p:txBody>
      </p:sp>
      <p:cxnSp>
        <p:nvCxnSpPr>
          <p:cNvPr id="3" name="直接连接符 2"/>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982845" y="2388235"/>
            <a:ext cx="2995295" cy="168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p>
            <a:pPr algn="l" fontAlgn="auto">
              <a:lnSpc>
                <a:spcPct val="100000"/>
              </a:lnSpc>
              <a:buClrTx/>
              <a:buSzTx/>
              <a:buNone/>
            </a:pPr>
            <a:r>
              <a:rPr lang="zh-CN" altLang="en-US" sz="2800" dirty="0">
                <a:solidFill>
                  <a:schemeClr val="tx1"/>
                </a:solidFill>
                <a:latin typeface="+mj-ea"/>
                <a:ea typeface="+mj-ea"/>
                <a:cs typeface="+mj-ea"/>
              </a:rPr>
              <a:t>学生能力？</a:t>
            </a:r>
            <a:endParaRPr lang="zh-CN" altLang="en-US" sz="2800" dirty="0">
              <a:solidFill>
                <a:schemeClr val="tx1"/>
              </a:solidFill>
              <a:latin typeface="+mj-ea"/>
              <a:ea typeface="+mj-ea"/>
              <a:cs typeface="+mj-ea"/>
            </a:endParaRPr>
          </a:p>
        </p:txBody>
      </p:sp>
      <p:sp>
        <p:nvSpPr>
          <p:cNvPr id="5" name="矩形 4"/>
          <p:cNvSpPr/>
          <p:nvPr/>
        </p:nvSpPr>
        <p:spPr>
          <a:xfrm>
            <a:off x="8568055" y="2388235"/>
            <a:ext cx="2995295" cy="1681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l">
              <a:lnSpc>
                <a:spcPct val="150000"/>
              </a:lnSpc>
              <a:buClrTx/>
              <a:buSzTx/>
              <a:buNone/>
            </a:pPr>
            <a:r>
              <a:rPr lang="zh-CN" altLang="en-US" sz="2800" dirty="0">
                <a:solidFill>
                  <a:schemeClr val="tx1"/>
                </a:solidFill>
                <a:latin typeface="+mj-ea"/>
                <a:ea typeface="+mj-ea"/>
                <a:cs typeface="+mj-ea"/>
              </a:rPr>
              <a:t>教育目的？</a:t>
            </a:r>
            <a:endParaRPr lang="zh-CN" altLang="en-US" sz="2800" dirty="0">
              <a:solidFill>
                <a:schemeClr val="tx1"/>
              </a:solidFill>
              <a:latin typeface="+mj-ea"/>
              <a:ea typeface="+mj-ea"/>
              <a:cs typeface="+mj-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wipe(down)">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a:xfrm>
            <a:off x="-60325" y="181610"/>
            <a:ext cx="12313285" cy="765175"/>
          </a:xfrm>
        </p:spPr>
        <p:txBody>
          <a:bodyPr/>
          <a:lstStyle/>
          <a:p>
            <a:pPr algn="ctr"/>
            <a:r>
              <a:rPr lang="zh-CN" altLang="en-US" dirty="0"/>
              <a:t>概念思考</a:t>
            </a:r>
            <a:endParaRPr lang="zh-CN" altLang="en-US"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dirty="0">
                <a:solidFill>
                  <a:schemeClr val="tx1"/>
                </a:solidFill>
                <a:latin typeface="+mn-ea"/>
                <a:cs typeface="+mj-ea"/>
              </a:rPr>
              <a:t>1.</a:t>
            </a:r>
            <a:r>
              <a:rPr lang="zh-CN" altLang="en-US" sz="2800" dirty="0">
                <a:solidFill>
                  <a:schemeClr val="tx1"/>
                </a:solidFill>
                <a:latin typeface="+mn-ea"/>
                <a:cs typeface="+mj-ea"/>
              </a:rPr>
              <a:t>教师什么作用</a:t>
            </a:r>
            <a:endParaRPr lang="zh-CN" altLang="en-US" sz="2800" dirty="0">
              <a:solidFill>
                <a:schemeClr val="tx1"/>
              </a:solidFill>
              <a:latin typeface="+mn-ea"/>
              <a:cs typeface="+mj-ea"/>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dirty="0">
                <a:solidFill>
                  <a:schemeClr val="tx1"/>
                </a:solidFill>
                <a:latin typeface="+mn-ea"/>
                <a:cs typeface="+mj-ea"/>
              </a:rPr>
              <a:t>2.</a:t>
            </a:r>
            <a:r>
              <a:rPr lang="zh-CN" altLang="en-US" sz="2800" dirty="0">
                <a:solidFill>
                  <a:srgbClr val="FF0000"/>
                </a:solidFill>
                <a:latin typeface="+mn-ea"/>
                <a:cs typeface="+mj-ea"/>
              </a:rPr>
              <a:t>学前儿童</a:t>
            </a:r>
            <a:endParaRPr lang="zh-CN" altLang="en-US" sz="2800" dirty="0">
              <a:solidFill>
                <a:srgbClr val="FF0000"/>
              </a:solidFill>
              <a:latin typeface="+mn-ea"/>
              <a:cs typeface="+mj-ea"/>
            </a:endParaRPr>
          </a:p>
          <a:p>
            <a:pPr algn="ctr">
              <a:lnSpc>
                <a:spcPct val="150000"/>
              </a:lnSpc>
            </a:pPr>
            <a:r>
              <a:rPr lang="zh-CN" altLang="en-US" sz="2800" dirty="0">
                <a:solidFill>
                  <a:srgbClr val="FF0000"/>
                </a:solidFill>
                <a:latin typeface="+mn-ea"/>
                <a:cs typeface="+mj-ea"/>
              </a:rPr>
              <a:t>具体什么活动</a:t>
            </a:r>
            <a:endParaRPr lang="zh-CN" altLang="en-US" sz="2800" dirty="0">
              <a:solidFill>
                <a:srgbClr val="FF0000"/>
              </a:solidFill>
              <a:latin typeface="+mn-ea"/>
              <a:ea typeface="幼圆" panose="02010509060101010101" pitchFamily="49" charset="-122"/>
              <a:cs typeface="+mj-ea"/>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C</a:t>
            </a:r>
            <a:endParaRPr lang="en-US" altLang="zh-CN"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2800" dirty="0">
                <a:solidFill>
                  <a:schemeClr val="tx1"/>
                </a:solidFill>
                <a:latin typeface="+mn-ea"/>
                <a:cs typeface="+mj-ea"/>
              </a:rPr>
              <a:t>3.</a:t>
            </a:r>
            <a:r>
              <a:rPr lang="zh-CN" altLang="en-US" sz="2800" dirty="0">
                <a:solidFill>
                  <a:schemeClr val="tx1"/>
                </a:solidFill>
                <a:latin typeface="+mn-ea"/>
                <a:cs typeface="+mj-ea"/>
              </a:rPr>
              <a:t>探索过程</a:t>
            </a:r>
            <a:endParaRPr lang="zh-CN" altLang="en-US" sz="2800" dirty="0">
              <a:solidFill>
                <a:schemeClr val="tx1"/>
              </a:solidFill>
              <a:latin typeface="+mn-ea"/>
              <a:cs typeface="+mj-ea"/>
            </a:endParaRPr>
          </a:p>
          <a:p>
            <a:pPr algn="ctr">
              <a:lnSpc>
                <a:spcPct val="150000"/>
              </a:lnSpc>
            </a:pPr>
            <a:r>
              <a:rPr lang="zh-CN" altLang="en-US" sz="2800" dirty="0">
                <a:solidFill>
                  <a:schemeClr val="tx1"/>
                </a:solidFill>
                <a:latin typeface="+mn-ea"/>
                <a:cs typeface="+mj-ea"/>
              </a:rPr>
              <a:t>是什么</a:t>
            </a:r>
            <a:endParaRPr lang="zh-CN" altLang="en-US" sz="2800" dirty="0">
              <a:solidFill>
                <a:schemeClr val="tx1"/>
              </a:solidFill>
              <a:latin typeface="+mn-ea"/>
              <a:cs typeface="+mj-ea"/>
            </a:endParaRPr>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charset="0"/>
              <a:ea typeface="幼圆" panose="02010509060101010101" pitchFamily="49" charset="-122"/>
            </a:endParaRPr>
          </a:p>
        </p:txBody>
      </p:sp>
      <p:sp>
        <p:nvSpPr>
          <p:cNvPr id="2" name="矩形 1"/>
          <p:cNvSpPr/>
          <p:nvPr/>
        </p:nvSpPr>
        <p:spPr>
          <a:xfrm>
            <a:off x="2273935" y="1391920"/>
            <a:ext cx="8337550" cy="996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sym typeface="+mn-ea"/>
              </a:rPr>
              <a:t>学前儿童科学教育    定义思考</a:t>
            </a:r>
            <a:r>
              <a:rPr lang="zh-CN" altLang="en-US" sz="1600">
                <a:sym typeface="+mn-ea"/>
              </a:rPr>
              <a:t>（提问</a:t>
            </a:r>
            <a:r>
              <a:rPr lang="en-US" altLang="zh-CN" sz="1600">
                <a:sym typeface="+mn-ea"/>
              </a:rPr>
              <a:t>2</a:t>
            </a:r>
            <a:r>
              <a:rPr lang="zh-CN" altLang="en-US" sz="1600">
                <a:sym typeface="+mn-ea"/>
              </a:rPr>
              <a:t>）</a:t>
            </a:r>
            <a:endParaRPr lang="zh-CN" altLang="en-US" sz="1600">
              <a:latin typeface="微软雅黑" panose="020B0503020204020204" charset="-122"/>
              <a:ea typeface="微软雅黑" panose="020B0503020204020204" charset="-122"/>
              <a:cs typeface="微软雅黑" panose="020B0503020204020204" charset="-122"/>
            </a:endParaRPr>
          </a:p>
        </p:txBody>
      </p:sp>
      <p:cxnSp>
        <p:nvCxnSpPr>
          <p:cNvPr id="3" name="直接连接符 2"/>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wipe(down)">
                                      <p:cBhvr>
                                        <p:cTn id="7" dur="500"/>
                                        <p:tgtEl>
                                          <p:spTgt spid="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3">
                                            <p:txEl>
                                              <p:pRg st="1" end="1"/>
                                            </p:txEl>
                                          </p:spTgt>
                                        </p:tgtEl>
                                        <p:attrNameLst>
                                          <p:attrName>style.visibility</p:attrName>
                                        </p:attrNameLst>
                                      </p:cBhvr>
                                      <p:to>
                                        <p:strVal val="visible"/>
                                      </p:to>
                                    </p:set>
                                    <p:animEffect transition="in" filter="wipe(down)">
                                      <p:cBhvr>
                                        <p:cTn id="12" dur="500"/>
                                        <p:tgtEl>
                                          <p:spTgt spid="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animEffect transition="in" filter="wipe(down)">
                                      <p:cBhvr>
                                        <p:cTn id="17" dur="500"/>
                                        <p:tgtEl>
                                          <p:spTgt spid="3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7">
                                            <p:txEl>
                                              <p:pRg st="1" end="1"/>
                                            </p:txEl>
                                          </p:spTgt>
                                        </p:tgtEl>
                                        <p:attrNameLst>
                                          <p:attrName>style.visibility</p:attrName>
                                        </p:attrNameLst>
                                      </p:cBhvr>
                                      <p:to>
                                        <p:strVal val="visible"/>
                                      </p:to>
                                    </p:set>
                                    <p:animEffect transition="in" filter="wipe(down)">
                                      <p:cBhvr>
                                        <p:cTn id="22" dur="500"/>
                                        <p:tgtEl>
                                          <p:spTgt spid="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144526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学前儿童科学教育价值</a:t>
            </a:r>
            <a:endParaRPr lang="zh-CN" altLang="en-US" sz="4400"/>
          </a:p>
          <a:p>
            <a:pPr algn="ctr"/>
            <a:endParaRPr lang="zh-CN" altLang="en-US" sz="4400"/>
          </a:p>
        </p:txBody>
      </p:sp>
      <p:sp>
        <p:nvSpPr>
          <p:cNvPr id="2" name="文本框 1"/>
          <p:cNvSpPr txBox="1"/>
          <p:nvPr/>
        </p:nvSpPr>
        <p:spPr>
          <a:xfrm>
            <a:off x="288925" y="1079500"/>
            <a:ext cx="11871325" cy="5908040"/>
          </a:xfrm>
          <a:prstGeom prst="rect">
            <a:avLst/>
          </a:prstGeom>
          <a:noFill/>
        </p:spPr>
        <p:txBody>
          <a:bodyPr wrap="square" rtlCol="0" anchor="t">
            <a:spAutoFit/>
          </a:bodyPr>
          <a:p>
            <a:pPr algn="l" fontAlgn="auto">
              <a:lnSpc>
                <a:spcPct val="150000"/>
              </a:lnSpc>
            </a:pPr>
            <a:r>
              <a:rPr lang="zh-CN" altLang="en-US" sz="2800" dirty="0">
                <a:sym typeface="+mn-ea"/>
              </a:rPr>
              <a:t>资料：小时候，经常透过玻璃看星星，那时候对“发光的移动的星星”产生极大兴趣，为什么有的星星会动？有的星星不会动呢？为什么两个星星遇到了一起没有发生爆炸？ </a:t>
            </a:r>
            <a:endParaRPr lang="zh-CN" altLang="en-US" sz="2800" dirty="0"/>
          </a:p>
          <a:p>
            <a:pPr algn="l" fontAlgn="auto">
              <a:lnSpc>
                <a:spcPct val="150000"/>
              </a:lnSpc>
            </a:pPr>
            <a:r>
              <a:rPr lang="zh-CN" altLang="en-US" sz="2800" dirty="0">
                <a:sym typeface="+mn-ea"/>
              </a:rPr>
              <a:t> 遇到这些问题，教师如果没有及时的给予</a:t>
            </a:r>
            <a:r>
              <a:rPr lang="zh-CN" altLang="en-US" sz="2800" dirty="0">
                <a:solidFill>
                  <a:srgbClr val="FF0000"/>
                </a:solidFill>
                <a:sym typeface="+mn-ea"/>
              </a:rPr>
              <a:t>引导</a:t>
            </a:r>
            <a:r>
              <a:rPr lang="en-US" altLang="zh-CN" sz="2800">
                <a:latin typeface="Arial" panose="020B0604020202020204" pitchFamily="34" charset="0"/>
                <a:sym typeface="+mn-ea"/>
              </a:rPr>
              <a:t>……</a:t>
            </a:r>
            <a:r>
              <a:rPr lang="en-US" altLang="zh-CN" sz="2800">
                <a:sym typeface="+mn-ea"/>
              </a:rPr>
              <a:t>.</a:t>
            </a:r>
            <a:endParaRPr lang="en-US" altLang="zh-CN" sz="2800">
              <a:sym typeface="+mn-ea"/>
            </a:endParaRPr>
          </a:p>
          <a:p>
            <a:pPr algn="l" fontAlgn="auto">
              <a:lnSpc>
                <a:spcPct val="150000"/>
              </a:lnSpc>
            </a:pPr>
            <a:endParaRPr lang="zh-CN" altLang="en-US" sz="2800">
              <a:sym typeface="+mn-ea"/>
            </a:endParaRPr>
          </a:p>
          <a:p>
            <a:pPr algn="l" fontAlgn="auto">
              <a:lnSpc>
                <a:spcPct val="150000"/>
              </a:lnSpc>
            </a:pPr>
            <a:r>
              <a:rPr lang="zh-CN" altLang="en-US" sz="2800" dirty="0">
                <a:sym typeface="+mn-ea"/>
              </a:rPr>
              <a:t>小故事：爱因斯坦在他的晚年</a:t>
            </a:r>
            <a:r>
              <a:rPr lang="en-US" altLang="zh-CN" sz="2800" dirty="0">
                <a:sym typeface="+mn-ea"/>
              </a:rPr>
              <a:t>《</a:t>
            </a:r>
            <a:r>
              <a:rPr lang="zh-CN" altLang="en-US" sz="2800" dirty="0">
                <a:sym typeface="+mn-ea"/>
              </a:rPr>
              <a:t>自述</a:t>
            </a:r>
            <a:r>
              <a:rPr lang="en-US" altLang="zh-CN" sz="2800" dirty="0">
                <a:sym typeface="+mn-ea"/>
              </a:rPr>
              <a:t>》</a:t>
            </a:r>
            <a:r>
              <a:rPr lang="zh-CN" altLang="en-US" sz="2800" dirty="0">
                <a:sym typeface="+mn-ea"/>
              </a:rPr>
              <a:t>中提到，他年幼时看到父亲给他的一致罗盘针总是指定一个方向，感到巨大的惊奇</a:t>
            </a:r>
            <a:r>
              <a:rPr lang="en-US" altLang="zh-CN" sz="2800">
                <a:latin typeface="Arial" panose="020B0604020202020204" pitchFamily="34" charset="0"/>
                <a:sym typeface="+mn-ea"/>
              </a:rPr>
              <a:t>……</a:t>
            </a:r>
            <a:r>
              <a:rPr lang="zh-CN" altLang="en-US" sz="2800" dirty="0">
                <a:sym typeface="+mn-ea"/>
              </a:rPr>
              <a:t>，童年的科学探索经历，使得多少儿童最终走上了探索科学的道路</a:t>
            </a:r>
            <a:endParaRPr lang="zh-CN" altLang="en-US" sz="2800" dirty="0"/>
          </a:p>
          <a:p>
            <a:pPr algn="l" fontAlgn="auto">
              <a:lnSpc>
                <a:spcPct val="150000"/>
              </a:lnSpc>
            </a:pPr>
            <a:endParaRPr lang="zh-CN" altLang="en-US" sz="280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144526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sym typeface="+mn-ea"/>
              </a:rPr>
              <a:t>学前儿童科学教育价值</a:t>
            </a:r>
            <a:endParaRPr lang="zh-CN" altLang="en-US" sz="4400"/>
          </a:p>
          <a:p>
            <a:pPr algn="ctr"/>
            <a:endParaRPr lang="zh-CN" altLang="en-US" sz="4400"/>
          </a:p>
        </p:txBody>
      </p:sp>
      <p:sp>
        <p:nvSpPr>
          <p:cNvPr id="2" name="文本框 1"/>
          <p:cNvSpPr txBox="1"/>
          <p:nvPr/>
        </p:nvSpPr>
        <p:spPr>
          <a:xfrm>
            <a:off x="172720" y="1360805"/>
            <a:ext cx="11871325" cy="4615815"/>
          </a:xfrm>
          <a:prstGeom prst="rect">
            <a:avLst/>
          </a:prstGeom>
          <a:noFill/>
        </p:spPr>
        <p:txBody>
          <a:bodyPr wrap="square" rtlCol="0" anchor="t">
            <a:spAutoFit/>
          </a:bodyPr>
          <a:p>
            <a:pPr algn="l" fontAlgn="auto">
              <a:lnSpc>
                <a:spcPct val="150000"/>
              </a:lnSpc>
            </a:pPr>
            <a:r>
              <a:rPr lang="zh-CN" altLang="en-US" sz="2800">
                <a:sym typeface="+mn-ea"/>
              </a:rPr>
              <a:t>对个人：</a:t>
            </a:r>
            <a:endParaRPr lang="zh-CN" altLang="en-US" sz="2800">
              <a:sym typeface="+mn-ea"/>
            </a:endParaRPr>
          </a:p>
          <a:p>
            <a:pPr algn="l" fontAlgn="auto">
              <a:lnSpc>
                <a:spcPct val="150000"/>
              </a:lnSpc>
            </a:pPr>
            <a:r>
              <a:rPr lang="zh-CN" altLang="en-US" sz="2800">
                <a:sym typeface="+mn-ea"/>
              </a:rPr>
              <a:t>（1）满足好奇心、求知欲</a:t>
            </a:r>
            <a:endParaRPr lang="zh-CN" altLang="en-US" sz="2800">
              <a:sym typeface="+mn-ea"/>
            </a:endParaRPr>
          </a:p>
          <a:p>
            <a:pPr algn="l" fontAlgn="auto">
              <a:lnSpc>
                <a:spcPct val="150000"/>
              </a:lnSpc>
            </a:pPr>
            <a:r>
              <a:rPr lang="zh-CN" altLang="en-US" sz="2800">
                <a:sym typeface="+mn-ea"/>
              </a:rPr>
              <a:t>（2）促进全面发展</a:t>
            </a:r>
            <a:endParaRPr lang="zh-CN" altLang="en-US" sz="2800">
              <a:sym typeface="+mn-ea"/>
            </a:endParaRPr>
          </a:p>
          <a:p>
            <a:pPr algn="l" fontAlgn="auto">
              <a:lnSpc>
                <a:spcPct val="150000"/>
              </a:lnSpc>
            </a:pPr>
            <a:r>
              <a:rPr lang="zh-CN" altLang="en-US" sz="2800">
                <a:sym typeface="+mn-ea"/>
              </a:rPr>
              <a:t>（</a:t>
            </a:r>
            <a:r>
              <a:rPr lang="en-US" altLang="zh-CN" sz="2800">
                <a:sym typeface="+mn-ea"/>
              </a:rPr>
              <a:t>3</a:t>
            </a:r>
            <a:r>
              <a:rPr lang="zh-CN" altLang="en-US" sz="2800">
                <a:sym typeface="+mn-ea"/>
              </a:rPr>
              <a:t>）构建科学知识及探究技能</a:t>
            </a:r>
            <a:endParaRPr lang="zh-CN" altLang="en-US" sz="2800">
              <a:sym typeface="+mn-ea"/>
            </a:endParaRPr>
          </a:p>
          <a:p>
            <a:pPr algn="l" fontAlgn="auto">
              <a:lnSpc>
                <a:spcPct val="150000"/>
              </a:lnSpc>
            </a:pPr>
            <a:r>
              <a:rPr lang="zh-CN" altLang="en-US" sz="2800">
                <a:sym typeface="+mn-ea"/>
              </a:rPr>
              <a:t>（</a:t>
            </a:r>
            <a:r>
              <a:rPr lang="en-US" altLang="zh-CN" sz="2800">
                <a:sym typeface="+mn-ea"/>
              </a:rPr>
              <a:t>4</a:t>
            </a:r>
            <a:r>
              <a:rPr lang="zh-CN" altLang="en-US" sz="2800">
                <a:sym typeface="+mn-ea"/>
              </a:rPr>
              <a:t>）一生影响</a:t>
            </a:r>
            <a:endParaRPr lang="zh-CN" altLang="en-US" sz="2800">
              <a:sym typeface="+mn-ea"/>
            </a:endParaRPr>
          </a:p>
          <a:p>
            <a:pPr algn="l" fontAlgn="auto">
              <a:lnSpc>
                <a:spcPct val="150000"/>
              </a:lnSpc>
            </a:pPr>
            <a:r>
              <a:rPr lang="zh-CN" altLang="en-US" sz="2800">
                <a:sym typeface="+mn-ea"/>
              </a:rPr>
              <a:t>对社会：</a:t>
            </a:r>
            <a:endParaRPr lang="zh-CN" altLang="en-US" sz="2800">
              <a:sym typeface="+mn-ea"/>
            </a:endParaRPr>
          </a:p>
          <a:p>
            <a:pPr algn="l" fontAlgn="auto">
              <a:lnSpc>
                <a:spcPct val="150000"/>
              </a:lnSpc>
            </a:pPr>
            <a:r>
              <a:rPr lang="zh-CN" altLang="en-US" sz="2800" dirty="0">
                <a:sym typeface="+mn-ea"/>
              </a:rPr>
              <a:t>幼儿是我国现代化建设的人才资源</a:t>
            </a:r>
            <a:endParaRPr lang="zh-CN" altLang="en-US" sz="2800">
              <a:sym typeface="+mn-ea"/>
            </a:endParaRPr>
          </a:p>
        </p:txBody>
      </p:sp>
      <p:pic>
        <p:nvPicPr>
          <p:cNvPr id="3" name="图片 2" descr="科学1"/>
          <p:cNvPicPr>
            <a:picLocks noChangeAspect="1"/>
          </p:cNvPicPr>
          <p:nvPr/>
        </p:nvPicPr>
        <p:blipFill>
          <a:blip r:embed="rId1"/>
          <a:stretch>
            <a:fillRect/>
          </a:stretch>
        </p:blipFill>
        <p:spPr>
          <a:xfrm>
            <a:off x="8976360" y="1066800"/>
            <a:ext cx="2884805" cy="50774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flipV="1">
            <a:off x="172720" y="963930"/>
            <a:ext cx="11870690" cy="3810"/>
          </a:xfrm>
          <a:prstGeom prst="line">
            <a:avLst/>
          </a:prstGeom>
          <a:ln w="63500" cmpd="sng">
            <a:solidFill>
              <a:schemeClr val="accent1">
                <a:alpha val="6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88925" y="167005"/>
            <a:ext cx="12192635" cy="768350"/>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zh-CN" altLang="en-US" sz="4400"/>
              <a:t>儿童的科学</a:t>
            </a:r>
            <a:endParaRPr lang="zh-CN" altLang="en-US" sz="4400"/>
          </a:p>
        </p:txBody>
      </p:sp>
      <p:sp>
        <p:nvSpPr>
          <p:cNvPr id="2" name="文本框 1"/>
          <p:cNvSpPr txBox="1"/>
          <p:nvPr/>
        </p:nvSpPr>
        <p:spPr>
          <a:xfrm>
            <a:off x="288925" y="1096645"/>
            <a:ext cx="11871325" cy="5077460"/>
          </a:xfrm>
          <a:prstGeom prst="rect">
            <a:avLst/>
          </a:prstGeom>
          <a:noFill/>
        </p:spPr>
        <p:txBody>
          <a:bodyPr wrap="square" rtlCol="0" anchor="t">
            <a:spAutoFit/>
          </a:bodyPr>
          <a:p>
            <a:pPr algn="l">
              <a:lnSpc>
                <a:spcPct val="150000"/>
              </a:lnSpc>
            </a:pPr>
            <a:r>
              <a:rPr lang="en-US" altLang="zh-CN" sz="2800" dirty="0">
                <a:sym typeface="+mn-ea"/>
              </a:rPr>
              <a:t>1.</a:t>
            </a:r>
            <a:r>
              <a:rPr lang="zh-CN" altLang="en-US" sz="2800" dirty="0">
                <a:solidFill>
                  <a:schemeClr val="tx1"/>
                </a:solidFill>
                <a:sym typeface="+mn-ea"/>
              </a:rPr>
              <a:t>儿童是否能学科学？儿童能获得和成人一样的科学？</a:t>
            </a:r>
            <a:endParaRPr lang="zh-CN" altLang="en-US" sz="2800" dirty="0">
              <a:solidFill>
                <a:schemeClr val="tx1"/>
              </a:solidFill>
              <a:sym typeface="+mn-ea"/>
            </a:endParaRPr>
          </a:p>
          <a:p>
            <a:pPr algn="l">
              <a:lnSpc>
                <a:spcPct val="150000"/>
              </a:lnSpc>
            </a:pPr>
            <a:r>
              <a:rPr lang="en-US" altLang="zh-CN" sz="2800" dirty="0">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800" dirty="0">
                <a:solidFill>
                  <a:schemeClr val="tx1"/>
                </a:solidFill>
                <a:latin typeface="微软雅黑" panose="020B0503020204020204" charset="-122"/>
                <a:ea typeface="微软雅黑" panose="020B0503020204020204" charset="-122"/>
                <a:cs typeface="微软雅黑" panose="020B0503020204020204" charset="-122"/>
                <a:sym typeface="+mn-ea"/>
              </a:rPr>
              <a:t>提问</a:t>
            </a:r>
            <a:r>
              <a:rPr lang="en-US" altLang="zh-CN" sz="2800" dirty="0">
                <a:solidFill>
                  <a:schemeClr val="tx1"/>
                </a:solidFill>
                <a:latin typeface="微软雅黑" panose="020B0503020204020204" charset="-122"/>
                <a:ea typeface="微软雅黑" panose="020B0503020204020204" charset="-122"/>
                <a:cs typeface="微软雅黑" panose="020B0503020204020204" charset="-122"/>
                <a:sym typeface="+mn-ea"/>
              </a:rPr>
              <a:t>3)</a:t>
            </a:r>
            <a:endParaRPr lang="en-US" altLang="zh-CN" sz="2800" dirty="0">
              <a:solidFill>
                <a:schemeClr val="tx1"/>
              </a:solidFill>
              <a:latin typeface="微软雅黑" panose="020B0503020204020204" charset="-122"/>
              <a:ea typeface="微软雅黑" panose="020B0503020204020204" charset="-122"/>
              <a:cs typeface="微软雅黑" panose="020B0503020204020204" charset="-122"/>
              <a:sym typeface="+mn-ea"/>
            </a:endParaRPr>
          </a:p>
          <a:p>
            <a:pPr algn="l" fontAlgn="auto">
              <a:lnSpc>
                <a:spcPct val="150000"/>
              </a:lnSpc>
            </a:pPr>
            <a:endParaRPr lang="zh-CN" altLang="en-US" sz="1600" b="0" dirty="0">
              <a:latin typeface="微软雅黑" panose="020B0503020204020204" charset="-122"/>
              <a:ea typeface="微软雅黑" panose="020B0503020204020204" charset="-122"/>
              <a:cs typeface="微软雅黑" panose="020B0503020204020204" charset="-122"/>
            </a:endParaRPr>
          </a:p>
          <a:p>
            <a:pPr algn="l" fontAlgn="auto">
              <a:lnSpc>
                <a:spcPct val="150000"/>
              </a:lnSpc>
            </a:pPr>
            <a:r>
              <a:rPr lang="en-US" altLang="zh-CN" sz="2800" dirty="0">
                <a:sym typeface="+mn-ea"/>
              </a:rPr>
              <a:t>2.</a:t>
            </a:r>
            <a:r>
              <a:rPr lang="zh-CN" altLang="en-US" sz="2800" dirty="0">
                <a:sym typeface="+mn-ea"/>
              </a:rPr>
              <a:t>如果儿童有科学，那么儿童的科学又是什么样子呢？</a:t>
            </a:r>
            <a:endParaRPr lang="zh-CN" altLang="en-US" sz="2800" dirty="0">
              <a:sym typeface="+mn-ea"/>
            </a:endParaRPr>
          </a:p>
          <a:p>
            <a:pPr algn="l" fontAlgn="auto">
              <a:lnSpc>
                <a:spcPct val="150000"/>
              </a:lnSpc>
            </a:pPr>
            <a:r>
              <a:rPr lang="zh-CN" altLang="en-US" sz="1600">
                <a:latin typeface="微软雅黑" panose="020B0503020204020204" charset="-122"/>
                <a:ea typeface="微软雅黑" panose="020B0503020204020204" charset="-122"/>
                <a:cs typeface="微软雅黑" panose="020B0503020204020204" charset="-122"/>
                <a:sym typeface="+mn-ea"/>
              </a:rPr>
              <a:t>（讨论</a:t>
            </a:r>
            <a:r>
              <a:rPr lang="en-US" altLang="zh-CN" sz="1600">
                <a:latin typeface="微软雅黑" panose="020B0503020204020204" charset="-122"/>
                <a:ea typeface="微软雅黑" panose="020B0503020204020204" charset="-122"/>
                <a:cs typeface="微软雅黑" panose="020B0503020204020204" charset="-122"/>
                <a:sym typeface="+mn-ea"/>
              </a:rPr>
              <a:t>2</a:t>
            </a:r>
            <a:r>
              <a:rPr lang="zh-CN" altLang="en-US" sz="1600">
                <a:latin typeface="微软雅黑" panose="020B0503020204020204" charset="-122"/>
                <a:ea typeface="微软雅黑" panose="020B0503020204020204" charset="-122"/>
                <a:cs typeface="微软雅黑" panose="020B0503020204020204" charset="-122"/>
                <a:sym typeface="+mn-ea"/>
              </a:rPr>
              <a:t>）</a:t>
            </a:r>
            <a:endParaRPr lang="zh-CN" altLang="en-US" sz="1600">
              <a:latin typeface="微软雅黑" panose="020B0503020204020204" charset="-122"/>
              <a:ea typeface="微软雅黑" panose="020B0503020204020204" charset="-122"/>
              <a:cs typeface="微软雅黑" panose="020B0503020204020204" charset="-122"/>
              <a:sym typeface="+mn-ea"/>
            </a:endParaRPr>
          </a:p>
          <a:p>
            <a:pPr algn="l" fontAlgn="auto">
              <a:lnSpc>
                <a:spcPct val="150000"/>
              </a:lnSpc>
            </a:pPr>
            <a:endParaRPr lang="zh-CN" altLang="en-US" sz="1600">
              <a:latin typeface="微软雅黑" panose="020B0503020204020204" charset="-122"/>
              <a:ea typeface="微软雅黑" panose="020B0503020204020204" charset="-122"/>
              <a:cs typeface="微软雅黑" panose="020B0503020204020204" charset="-122"/>
              <a:sym typeface="+mn-ea"/>
            </a:endParaRPr>
          </a:p>
          <a:p>
            <a:pPr algn="l" fontAlgn="auto">
              <a:lnSpc>
                <a:spcPct val="150000"/>
              </a:lnSpc>
            </a:pPr>
            <a:r>
              <a:rPr lang="zh-CN" altLang="en-US" sz="2800">
                <a:sym typeface="+mn-ea"/>
              </a:rPr>
              <a:t>自己思考，扫码回答（</a:t>
            </a:r>
            <a:r>
              <a:rPr lang="en-US" altLang="zh-CN" sz="2800">
                <a:sym typeface="+mn-ea"/>
              </a:rPr>
              <a:t>3m'</a:t>
            </a:r>
            <a:r>
              <a:rPr lang="zh-CN" altLang="en-US" sz="2800">
                <a:sym typeface="+mn-ea"/>
              </a:rPr>
              <a:t>）；</a:t>
            </a:r>
            <a:endParaRPr lang="zh-CN" altLang="en-US" sz="2800">
              <a:sym typeface="+mn-ea"/>
            </a:endParaRPr>
          </a:p>
          <a:p>
            <a:pPr algn="l" fontAlgn="auto">
              <a:lnSpc>
                <a:spcPct val="150000"/>
              </a:lnSpc>
            </a:pPr>
            <a:r>
              <a:rPr lang="zh-CN" altLang="en-US" sz="2800">
                <a:sym typeface="+mn-ea"/>
              </a:rPr>
              <a:t>小组视频讨论，头脑风暴，总结出更多答案</a:t>
            </a:r>
            <a:r>
              <a:rPr lang="zh-CN" altLang="en-US" sz="2800">
                <a:sym typeface="+mn-ea"/>
              </a:rPr>
              <a:t>（</a:t>
            </a:r>
            <a:r>
              <a:rPr lang="en-US" altLang="zh-CN" sz="2800">
                <a:sym typeface="+mn-ea"/>
              </a:rPr>
              <a:t>3m'</a:t>
            </a:r>
            <a:r>
              <a:rPr lang="zh-CN" altLang="en-US" sz="2800">
                <a:sym typeface="+mn-ea"/>
              </a:rPr>
              <a:t>）</a:t>
            </a:r>
            <a:r>
              <a:rPr lang="zh-CN" altLang="en-US" sz="2800">
                <a:sym typeface="+mn-ea"/>
              </a:rPr>
              <a:t>；</a:t>
            </a:r>
            <a:endParaRPr lang="zh-CN" altLang="en-US" sz="2800">
              <a:sym typeface="+mn-ea"/>
            </a:endParaRPr>
          </a:p>
          <a:p>
            <a:pPr algn="l" fontAlgn="auto">
              <a:lnSpc>
                <a:spcPct val="150000"/>
              </a:lnSpc>
            </a:pPr>
            <a:r>
              <a:rPr lang="zh-CN" altLang="en-US" sz="2800">
                <a:sym typeface="+mn-ea"/>
              </a:rPr>
              <a:t>小组分享讨论结果</a:t>
            </a:r>
            <a:r>
              <a:rPr lang="zh-CN" altLang="en-US" sz="2800">
                <a:sym typeface="+mn-ea"/>
              </a:rPr>
              <a:t>（</a:t>
            </a:r>
            <a:r>
              <a:rPr lang="en-US" altLang="zh-CN" sz="2800">
                <a:sym typeface="+mn-ea"/>
              </a:rPr>
              <a:t>3m'</a:t>
            </a:r>
            <a:r>
              <a:rPr lang="zh-CN" altLang="en-US" sz="2800">
                <a:sym typeface="+mn-ea"/>
              </a:rPr>
              <a:t>）</a:t>
            </a:r>
            <a:r>
              <a:rPr lang="zh-CN" altLang="en-US" sz="2800">
                <a:sym typeface="+mn-ea"/>
              </a:rPr>
              <a:t>；</a:t>
            </a:r>
            <a:endParaRPr lang="zh-CN" altLang="en-US" sz="2800">
              <a:sym typeface="+mn-ea"/>
            </a:endParaRPr>
          </a:p>
        </p:txBody>
      </p:sp>
      <p:pic>
        <p:nvPicPr>
          <p:cNvPr id="3" name="图片 2" descr="科学1"/>
          <p:cNvPicPr>
            <a:picLocks noChangeAspect="1"/>
          </p:cNvPicPr>
          <p:nvPr/>
        </p:nvPicPr>
        <p:blipFill>
          <a:blip r:embed="rId1"/>
          <a:stretch>
            <a:fillRect/>
          </a:stretch>
        </p:blipFill>
        <p:spPr>
          <a:xfrm>
            <a:off x="8781415" y="1229995"/>
            <a:ext cx="2884805" cy="5077460"/>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PLACING_PICTURE_USER_VIEWPORT" val="{&quot;height&quot;:6835,&quot;width&quot;:6835}"/>
</p:tagLst>
</file>

<file path=ppt/tags/tag63.xml><?xml version="1.0" encoding="utf-8"?>
<p:tagLst xmlns:p="http://schemas.openxmlformats.org/presentationml/2006/main">
  <p:tag name="KSO_WM_UNIT_PLACING_PICTURE_USER_VIEWPORT" val="{&quot;height&quot;:6835,&quot;width&quot;:683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5174</Words>
  <Application>WPS 演示</Application>
  <PresentationFormat>宽屏</PresentationFormat>
  <Paragraphs>422</Paragraphs>
  <Slides>36</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36</vt:i4>
      </vt:variant>
    </vt:vector>
  </HeadingPairs>
  <TitlesOfParts>
    <vt:vector size="51" baseType="lpstr">
      <vt:lpstr>Arial</vt:lpstr>
      <vt:lpstr>宋体</vt:lpstr>
      <vt:lpstr>Wingdings</vt:lpstr>
      <vt:lpstr>微软雅黑</vt:lpstr>
      <vt:lpstr>ITC Avant Garde Std Bk</vt:lpstr>
      <vt:lpstr>NumberOnly</vt:lpstr>
      <vt:lpstr>Impact</vt:lpstr>
      <vt:lpstr>Calibri</vt:lpstr>
      <vt:lpstr>幼圆</vt:lpstr>
      <vt:lpstr>Arial Unicode MS</vt:lpstr>
      <vt:lpstr>Times New Roman</vt:lpstr>
      <vt:lpstr>楷体_GB2312</vt:lpstr>
      <vt:lpstr>新宋体</vt:lpstr>
      <vt:lpstr>Office 主题</vt:lpstr>
      <vt:lpstr>自定义设计方案</vt:lpstr>
      <vt:lpstr>PowerPoint 演示文稿</vt:lpstr>
      <vt:lpstr>PowerPoint 演示文稿</vt:lpstr>
      <vt:lpstr>PowerPoint 演示文稿</vt:lpstr>
      <vt:lpstr>科学教育含义、学前儿童科学教育含义</vt:lpstr>
      <vt:lpstr>概念思考</vt:lpstr>
      <vt:lpstr>概念思考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感恩的心</cp:lastModifiedBy>
  <cp:revision>69</cp:revision>
  <dcterms:created xsi:type="dcterms:W3CDTF">2020-02-09T15:03:00Z</dcterms:created>
  <dcterms:modified xsi:type="dcterms:W3CDTF">2020-02-27T08:05:31Z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2052-11.1.0.9440</vt:lpwstr>
  </property>
</Properties>
</file>