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7" r:id="rId4"/>
    <p:sldId id="260" r:id="rId6"/>
    <p:sldId id="339" r:id="rId7"/>
    <p:sldId id="349" r:id="rId8"/>
    <p:sldId id="403" r:id="rId9"/>
    <p:sldId id="350" r:id="rId10"/>
    <p:sldId id="351" r:id="rId11"/>
    <p:sldId id="352" r:id="rId12"/>
    <p:sldId id="354" r:id="rId13"/>
    <p:sldId id="355" r:id="rId14"/>
    <p:sldId id="356" r:id="rId15"/>
    <p:sldId id="357" r:id="rId16"/>
    <p:sldId id="471" r:id="rId17"/>
    <p:sldId id="472" r:id="rId18"/>
    <p:sldId id="473" r:id="rId19"/>
    <p:sldId id="358" r:id="rId20"/>
    <p:sldId id="359" r:id="rId21"/>
    <p:sldId id="365" r:id="rId22"/>
    <p:sldId id="435" r:id="rId23"/>
    <p:sldId id="437" r:id="rId24"/>
    <p:sldId id="367" r:id="rId25"/>
    <p:sldId id="436" r:id="rId26"/>
    <p:sldId id="438" r:id="rId27"/>
    <p:sldId id="474" r:id="rId28"/>
    <p:sldId id="329" r:id="rId29"/>
    <p:sldId id="347" r:id="rId30"/>
    <p:sldId id="375" r:id="rId31"/>
    <p:sldId id="374" r:id="rId32"/>
    <p:sldId id="377" r:id="rId33"/>
    <p:sldId id="378" r:id="rId34"/>
    <p:sldId id="288" r:id="rId3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微软用户" initials="微软用户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9" Type="http://schemas.openxmlformats.org/officeDocument/2006/relationships/commentAuthors" Target="commentAuthors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5B25F-535F-4C5D-B1DA-56F763568B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8" Type="http://schemas.openxmlformats.org/officeDocument/2006/relationships/theme" Target="../theme/theme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-635"/>
            <a:ext cx="12256135" cy="68675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 userDrawn="1"/>
        </p:nvSpPr>
        <p:spPr>
          <a:xfrm>
            <a:off x="170815" y="172720"/>
            <a:ext cx="11901805" cy="654875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6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tags" Target="../tags/tag6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6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42"/>
          <p:cNvSpPr txBox="1"/>
          <p:nvPr/>
        </p:nvSpPr>
        <p:spPr>
          <a:xfrm>
            <a:off x="1983740" y="2986405"/>
            <a:ext cx="8258810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000" b="1" dirty="0">
                <a:latin typeface="微软雅黑" panose="020B0503020204020204" charset="-122"/>
                <a:ea typeface="微软雅黑" panose="020B0503020204020204" charset="-122"/>
              </a:rPr>
              <a:t>学前儿童科学教育</a:t>
            </a:r>
            <a:endParaRPr lang="zh-CN" altLang="en-US" sz="7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69" name="直接连接符 68"/>
          <p:cNvCxnSpPr/>
          <p:nvPr/>
        </p:nvCxnSpPr>
        <p:spPr>
          <a:xfrm>
            <a:off x="3276892" y="4653022"/>
            <a:ext cx="13522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本框 27"/>
          <p:cNvSpPr txBox="1"/>
          <p:nvPr/>
        </p:nvSpPr>
        <p:spPr>
          <a:xfrm>
            <a:off x="4663394" y="4361061"/>
            <a:ext cx="557934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dirty="0">
                <a:latin typeface="ITC Avant Garde Std Bk" panose="020B0502020202020204" pitchFamily="34" charset="0"/>
              </a:rPr>
              <a:t>踏上科学的征程</a:t>
            </a:r>
            <a:endParaRPr lang="zh-CN" altLang="en-US" sz="3200" dirty="0">
              <a:latin typeface="ITC Avant Garde Std Bk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55253" y="5373685"/>
            <a:ext cx="197575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厉晓玲</a:t>
            </a:r>
            <a:endParaRPr lang="zh-CN" altLang="en-US" sz="2400" dirty="0"/>
          </a:p>
        </p:txBody>
      </p:sp>
      <p:grpSp>
        <p:nvGrpSpPr>
          <p:cNvPr id="13" name="组合 12"/>
          <p:cNvGrpSpPr/>
          <p:nvPr/>
        </p:nvGrpSpPr>
        <p:grpSpPr>
          <a:xfrm>
            <a:off x="8776429" y="405383"/>
            <a:ext cx="2768612" cy="347600"/>
            <a:chOff x="8183016" y="4888695"/>
            <a:chExt cx="2769125" cy="347664"/>
          </a:xfrm>
        </p:grpSpPr>
        <p:grpSp>
          <p:nvGrpSpPr>
            <p:cNvPr id="92" name="组合 91"/>
            <p:cNvGrpSpPr/>
            <p:nvPr/>
          </p:nvGrpSpPr>
          <p:grpSpPr>
            <a:xfrm>
              <a:off x="8183016" y="4922019"/>
              <a:ext cx="333375" cy="307975"/>
              <a:chOff x="2254251" y="1271589"/>
              <a:chExt cx="333375" cy="307975"/>
            </a:xfrm>
            <a:solidFill>
              <a:schemeClr val="bg1">
                <a:lumMod val="65000"/>
              </a:schemeClr>
            </a:solidFill>
          </p:grpSpPr>
          <p:sp>
            <p:nvSpPr>
              <p:cNvPr id="93" name="Freeform 496"/>
              <p:cNvSpPr>
                <a:spLocks noEditPoints="1"/>
              </p:cNvSpPr>
              <p:nvPr/>
            </p:nvSpPr>
            <p:spPr bwMode="auto">
              <a:xfrm>
                <a:off x="2254251" y="1271589"/>
                <a:ext cx="333375" cy="307975"/>
              </a:xfrm>
              <a:custGeom>
                <a:avLst/>
                <a:gdLst>
                  <a:gd name="T0" fmla="*/ 229 w 288"/>
                  <a:gd name="T1" fmla="*/ 0 h 266"/>
                  <a:gd name="T2" fmla="*/ 58 w 288"/>
                  <a:gd name="T3" fmla="*/ 0 h 266"/>
                  <a:gd name="T4" fmla="*/ 0 w 288"/>
                  <a:gd name="T5" fmla="*/ 59 h 266"/>
                  <a:gd name="T6" fmla="*/ 0 w 288"/>
                  <a:gd name="T7" fmla="*/ 208 h 266"/>
                  <a:gd name="T8" fmla="*/ 58 w 288"/>
                  <a:gd name="T9" fmla="*/ 266 h 266"/>
                  <a:gd name="T10" fmla="*/ 229 w 288"/>
                  <a:gd name="T11" fmla="*/ 266 h 266"/>
                  <a:gd name="T12" fmla="*/ 288 w 288"/>
                  <a:gd name="T13" fmla="*/ 208 h 266"/>
                  <a:gd name="T14" fmla="*/ 288 w 288"/>
                  <a:gd name="T15" fmla="*/ 59 h 266"/>
                  <a:gd name="T16" fmla="*/ 229 w 288"/>
                  <a:gd name="T17" fmla="*/ 0 h 266"/>
                  <a:gd name="T18" fmla="*/ 255 w 288"/>
                  <a:gd name="T19" fmla="*/ 208 h 266"/>
                  <a:gd name="T20" fmla="*/ 229 w 288"/>
                  <a:gd name="T21" fmla="*/ 233 h 266"/>
                  <a:gd name="T22" fmla="*/ 58 w 288"/>
                  <a:gd name="T23" fmla="*/ 233 h 266"/>
                  <a:gd name="T24" fmla="*/ 33 w 288"/>
                  <a:gd name="T25" fmla="*/ 208 h 266"/>
                  <a:gd name="T26" fmla="*/ 33 w 288"/>
                  <a:gd name="T27" fmla="*/ 59 h 266"/>
                  <a:gd name="T28" fmla="*/ 58 w 288"/>
                  <a:gd name="T29" fmla="*/ 33 h 266"/>
                  <a:gd name="T30" fmla="*/ 229 w 288"/>
                  <a:gd name="T31" fmla="*/ 33 h 266"/>
                  <a:gd name="T32" fmla="*/ 255 w 288"/>
                  <a:gd name="T33" fmla="*/ 59 h 266"/>
                  <a:gd name="T34" fmla="*/ 255 w 288"/>
                  <a:gd name="T35" fmla="*/ 208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88" h="266">
                    <a:moveTo>
                      <a:pt x="229" y="0"/>
                    </a:moveTo>
                    <a:cubicBezTo>
                      <a:pt x="58" y="0"/>
                      <a:pt x="58" y="0"/>
                      <a:pt x="58" y="0"/>
                    </a:cubicBezTo>
                    <a:cubicBezTo>
                      <a:pt x="26" y="0"/>
                      <a:pt x="0" y="27"/>
                      <a:pt x="0" y="59"/>
                    </a:cubicBez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40"/>
                      <a:pt x="26" y="266"/>
                      <a:pt x="58" y="266"/>
                    </a:cubicBezTo>
                    <a:cubicBezTo>
                      <a:pt x="229" y="266"/>
                      <a:pt x="229" y="266"/>
                      <a:pt x="229" y="266"/>
                    </a:cubicBezTo>
                    <a:cubicBezTo>
                      <a:pt x="262" y="266"/>
                      <a:pt x="288" y="240"/>
                      <a:pt x="288" y="208"/>
                    </a:cubicBezTo>
                    <a:cubicBezTo>
                      <a:pt x="288" y="59"/>
                      <a:pt x="288" y="59"/>
                      <a:pt x="288" y="59"/>
                    </a:cubicBezTo>
                    <a:cubicBezTo>
                      <a:pt x="288" y="27"/>
                      <a:pt x="262" y="0"/>
                      <a:pt x="229" y="0"/>
                    </a:cubicBezTo>
                    <a:close/>
                    <a:moveTo>
                      <a:pt x="255" y="208"/>
                    </a:moveTo>
                    <a:cubicBezTo>
                      <a:pt x="255" y="222"/>
                      <a:pt x="243" y="233"/>
                      <a:pt x="229" y="233"/>
                    </a:cubicBezTo>
                    <a:cubicBezTo>
                      <a:pt x="58" y="233"/>
                      <a:pt x="58" y="233"/>
                      <a:pt x="58" y="233"/>
                    </a:cubicBezTo>
                    <a:cubicBezTo>
                      <a:pt x="44" y="233"/>
                      <a:pt x="33" y="222"/>
                      <a:pt x="33" y="208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45"/>
                      <a:pt x="44" y="33"/>
                      <a:pt x="58" y="33"/>
                    </a:cubicBezTo>
                    <a:cubicBezTo>
                      <a:pt x="229" y="33"/>
                      <a:pt x="229" y="33"/>
                      <a:pt x="229" y="33"/>
                    </a:cubicBezTo>
                    <a:cubicBezTo>
                      <a:pt x="243" y="33"/>
                      <a:pt x="255" y="45"/>
                      <a:pt x="255" y="59"/>
                    </a:cubicBezTo>
                    <a:lnTo>
                      <a:pt x="255" y="20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4" name="Freeform 497"/>
              <p:cNvSpPr/>
              <p:nvPr/>
            </p:nvSpPr>
            <p:spPr bwMode="auto">
              <a:xfrm>
                <a:off x="2344738" y="1384301"/>
                <a:ext cx="153988" cy="95250"/>
              </a:xfrm>
              <a:custGeom>
                <a:avLst/>
                <a:gdLst>
                  <a:gd name="T0" fmla="*/ 49 w 97"/>
                  <a:gd name="T1" fmla="*/ 60 h 60"/>
                  <a:gd name="T2" fmla="*/ 97 w 97"/>
                  <a:gd name="T3" fmla="*/ 0 h 60"/>
                  <a:gd name="T4" fmla="*/ 0 w 97"/>
                  <a:gd name="T5" fmla="*/ 0 h 60"/>
                  <a:gd name="T6" fmla="*/ 49 w 97"/>
                  <a:gd name="T7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7" h="60">
                    <a:moveTo>
                      <a:pt x="49" y="60"/>
                    </a:moveTo>
                    <a:lnTo>
                      <a:pt x="97" y="0"/>
                    </a:lnTo>
                    <a:lnTo>
                      <a:pt x="0" y="0"/>
                    </a:lnTo>
                    <a:lnTo>
                      <a:pt x="49" y="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95" name="组合 94"/>
            <p:cNvGrpSpPr/>
            <p:nvPr/>
          </p:nvGrpSpPr>
          <p:grpSpPr>
            <a:xfrm>
              <a:off x="9444681" y="4901395"/>
              <a:ext cx="204788" cy="334963"/>
              <a:chOff x="10336213" y="2595564"/>
              <a:chExt cx="204788" cy="334963"/>
            </a:xfrm>
            <a:solidFill>
              <a:schemeClr val="bg1">
                <a:lumMod val="65000"/>
              </a:schemeClr>
            </a:solidFill>
          </p:grpSpPr>
          <p:sp>
            <p:nvSpPr>
              <p:cNvPr id="96" name="Freeform 556"/>
              <p:cNvSpPr/>
              <p:nvPr/>
            </p:nvSpPr>
            <p:spPr bwMode="auto">
              <a:xfrm>
                <a:off x="10515601" y="2595564"/>
                <a:ext cx="9525" cy="0"/>
              </a:xfrm>
              <a:custGeom>
                <a:avLst/>
                <a:gdLst>
                  <a:gd name="T0" fmla="*/ 0 w 6"/>
                  <a:gd name="T1" fmla="*/ 6 w 6"/>
                  <a:gd name="T2" fmla="*/ 0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lnTo>
                      <a:pt x="6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7" name="Line 557"/>
              <p:cNvSpPr>
                <a:spLocks noChangeShapeType="1"/>
              </p:cNvSpPr>
              <p:nvPr/>
            </p:nvSpPr>
            <p:spPr bwMode="auto">
              <a:xfrm>
                <a:off x="10515601" y="2595564"/>
                <a:ext cx="9525" cy="0"/>
              </a:xfrm>
              <a:prstGeom prst="lin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8" name="Freeform 558"/>
              <p:cNvSpPr>
                <a:spLocks noEditPoints="1"/>
              </p:cNvSpPr>
              <p:nvPr/>
            </p:nvSpPr>
            <p:spPr bwMode="auto">
              <a:xfrm>
                <a:off x="10336213" y="2595564"/>
                <a:ext cx="204788" cy="334963"/>
              </a:xfrm>
              <a:custGeom>
                <a:avLst/>
                <a:gdLst>
                  <a:gd name="T0" fmla="*/ 155 w 176"/>
                  <a:gd name="T1" fmla="*/ 0 h 289"/>
                  <a:gd name="T2" fmla="*/ 22 w 176"/>
                  <a:gd name="T3" fmla="*/ 0 h 289"/>
                  <a:gd name="T4" fmla="*/ 0 w 176"/>
                  <a:gd name="T5" fmla="*/ 21 h 289"/>
                  <a:gd name="T6" fmla="*/ 0 w 176"/>
                  <a:gd name="T7" fmla="*/ 267 h 289"/>
                  <a:gd name="T8" fmla="*/ 22 w 176"/>
                  <a:gd name="T9" fmla="*/ 289 h 289"/>
                  <a:gd name="T10" fmla="*/ 155 w 176"/>
                  <a:gd name="T11" fmla="*/ 289 h 289"/>
                  <a:gd name="T12" fmla="*/ 176 w 176"/>
                  <a:gd name="T13" fmla="*/ 267 h 289"/>
                  <a:gd name="T14" fmla="*/ 176 w 176"/>
                  <a:gd name="T15" fmla="*/ 21 h 289"/>
                  <a:gd name="T16" fmla="*/ 155 w 176"/>
                  <a:gd name="T17" fmla="*/ 0 h 289"/>
                  <a:gd name="T18" fmla="*/ 88 w 176"/>
                  <a:gd name="T19" fmla="*/ 274 h 289"/>
                  <a:gd name="T20" fmla="*/ 75 w 176"/>
                  <a:gd name="T21" fmla="*/ 261 h 289"/>
                  <a:gd name="T22" fmla="*/ 88 w 176"/>
                  <a:gd name="T23" fmla="*/ 247 h 289"/>
                  <a:gd name="T24" fmla="*/ 102 w 176"/>
                  <a:gd name="T25" fmla="*/ 261 h 289"/>
                  <a:gd name="T26" fmla="*/ 88 w 176"/>
                  <a:gd name="T27" fmla="*/ 274 h 289"/>
                  <a:gd name="T28" fmla="*/ 160 w 176"/>
                  <a:gd name="T29" fmla="*/ 233 h 289"/>
                  <a:gd name="T30" fmla="*/ 16 w 176"/>
                  <a:gd name="T31" fmla="*/ 233 h 289"/>
                  <a:gd name="T32" fmla="*/ 16 w 176"/>
                  <a:gd name="T33" fmla="*/ 56 h 289"/>
                  <a:gd name="T34" fmla="*/ 160 w 176"/>
                  <a:gd name="T35" fmla="*/ 56 h 289"/>
                  <a:gd name="T36" fmla="*/ 160 w 176"/>
                  <a:gd name="T37" fmla="*/ 233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6" h="289">
                    <a:moveTo>
                      <a:pt x="155" y="0"/>
                    </a:move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9"/>
                      <a:pt x="0" y="21"/>
                    </a:cubicBezTo>
                    <a:cubicBezTo>
                      <a:pt x="0" y="267"/>
                      <a:pt x="0" y="267"/>
                      <a:pt x="0" y="267"/>
                    </a:cubicBezTo>
                    <a:cubicBezTo>
                      <a:pt x="0" y="279"/>
                      <a:pt x="10" y="289"/>
                      <a:pt x="22" y="289"/>
                    </a:cubicBezTo>
                    <a:cubicBezTo>
                      <a:pt x="155" y="289"/>
                      <a:pt x="155" y="289"/>
                      <a:pt x="155" y="289"/>
                    </a:cubicBezTo>
                    <a:cubicBezTo>
                      <a:pt x="167" y="289"/>
                      <a:pt x="176" y="279"/>
                      <a:pt x="176" y="267"/>
                    </a:cubicBezTo>
                    <a:cubicBezTo>
                      <a:pt x="176" y="21"/>
                      <a:pt x="176" y="21"/>
                      <a:pt x="176" y="21"/>
                    </a:cubicBezTo>
                    <a:cubicBezTo>
                      <a:pt x="176" y="9"/>
                      <a:pt x="167" y="0"/>
                      <a:pt x="155" y="0"/>
                    </a:cubicBezTo>
                    <a:close/>
                    <a:moveTo>
                      <a:pt x="88" y="274"/>
                    </a:moveTo>
                    <a:cubicBezTo>
                      <a:pt x="81" y="274"/>
                      <a:pt x="75" y="268"/>
                      <a:pt x="75" y="261"/>
                    </a:cubicBezTo>
                    <a:cubicBezTo>
                      <a:pt x="75" y="253"/>
                      <a:pt x="81" y="247"/>
                      <a:pt x="88" y="247"/>
                    </a:cubicBezTo>
                    <a:cubicBezTo>
                      <a:pt x="96" y="247"/>
                      <a:pt x="102" y="253"/>
                      <a:pt x="102" y="261"/>
                    </a:cubicBezTo>
                    <a:cubicBezTo>
                      <a:pt x="102" y="268"/>
                      <a:pt x="96" y="274"/>
                      <a:pt x="88" y="274"/>
                    </a:cubicBezTo>
                    <a:close/>
                    <a:moveTo>
                      <a:pt x="160" y="233"/>
                    </a:moveTo>
                    <a:cubicBezTo>
                      <a:pt x="16" y="233"/>
                      <a:pt x="16" y="233"/>
                      <a:pt x="16" y="233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0" y="56"/>
                      <a:pt x="160" y="56"/>
                      <a:pt x="160" y="56"/>
                    </a:cubicBezTo>
                    <a:lnTo>
                      <a:pt x="160" y="2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99" name="组合 98"/>
            <p:cNvGrpSpPr/>
            <p:nvPr/>
          </p:nvGrpSpPr>
          <p:grpSpPr>
            <a:xfrm>
              <a:off x="10618766" y="4888695"/>
              <a:ext cx="333375" cy="333375"/>
              <a:chOff x="249238" y="2593976"/>
              <a:chExt cx="333375" cy="333375"/>
            </a:xfrm>
            <a:solidFill>
              <a:schemeClr val="bg1">
                <a:lumMod val="65000"/>
              </a:schemeClr>
            </a:solidFill>
          </p:grpSpPr>
          <p:sp>
            <p:nvSpPr>
              <p:cNvPr id="100" name="Freeform 573"/>
              <p:cNvSpPr/>
              <p:nvPr/>
            </p:nvSpPr>
            <p:spPr bwMode="auto">
              <a:xfrm>
                <a:off x="477838" y="2740026"/>
                <a:ext cx="104775" cy="41275"/>
              </a:xfrm>
              <a:custGeom>
                <a:avLst/>
                <a:gdLst>
                  <a:gd name="T0" fmla="*/ 77 w 91"/>
                  <a:gd name="T1" fmla="*/ 0 h 36"/>
                  <a:gd name="T2" fmla="*/ 14 w 91"/>
                  <a:gd name="T3" fmla="*/ 0 h 36"/>
                  <a:gd name="T4" fmla="*/ 0 w 91"/>
                  <a:gd name="T5" fmla="*/ 18 h 36"/>
                  <a:gd name="T6" fmla="*/ 14 w 91"/>
                  <a:gd name="T7" fmla="*/ 36 h 36"/>
                  <a:gd name="T8" fmla="*/ 77 w 91"/>
                  <a:gd name="T9" fmla="*/ 36 h 36"/>
                  <a:gd name="T10" fmla="*/ 91 w 91"/>
                  <a:gd name="T11" fmla="*/ 18 h 36"/>
                  <a:gd name="T12" fmla="*/ 77 w 91"/>
                  <a:gd name="T13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" h="36">
                    <a:moveTo>
                      <a:pt x="77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7" y="0"/>
                      <a:pt x="0" y="9"/>
                      <a:pt x="0" y="18"/>
                    </a:cubicBezTo>
                    <a:cubicBezTo>
                      <a:pt x="0" y="28"/>
                      <a:pt x="7" y="36"/>
                      <a:pt x="14" y="36"/>
                    </a:cubicBezTo>
                    <a:cubicBezTo>
                      <a:pt x="77" y="36"/>
                      <a:pt x="77" y="36"/>
                      <a:pt x="77" y="36"/>
                    </a:cubicBezTo>
                    <a:cubicBezTo>
                      <a:pt x="85" y="36"/>
                      <a:pt x="91" y="28"/>
                      <a:pt x="91" y="18"/>
                    </a:cubicBezTo>
                    <a:cubicBezTo>
                      <a:pt x="91" y="9"/>
                      <a:pt x="85" y="0"/>
                      <a:pt x="7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grpSp>
            <p:nvGrpSpPr>
              <p:cNvPr id="101" name="组合 100"/>
              <p:cNvGrpSpPr/>
              <p:nvPr/>
            </p:nvGrpSpPr>
            <p:grpSpPr>
              <a:xfrm>
                <a:off x="249238" y="2593976"/>
                <a:ext cx="295275" cy="333375"/>
                <a:chOff x="249238" y="2593976"/>
                <a:chExt cx="295275" cy="333375"/>
              </a:xfrm>
              <a:grpFill/>
            </p:grpSpPr>
            <p:sp>
              <p:nvSpPr>
                <p:cNvPr id="102" name="Freeform 571"/>
                <p:cNvSpPr/>
                <p:nvPr/>
              </p:nvSpPr>
              <p:spPr bwMode="auto">
                <a:xfrm>
                  <a:off x="395288" y="2593976"/>
                  <a:ext cx="41275" cy="104775"/>
                </a:xfrm>
                <a:custGeom>
                  <a:avLst/>
                  <a:gdLst>
                    <a:gd name="T0" fmla="*/ 18 w 36"/>
                    <a:gd name="T1" fmla="*/ 0 h 91"/>
                    <a:gd name="T2" fmla="*/ 0 w 36"/>
                    <a:gd name="T3" fmla="*/ 14 h 91"/>
                    <a:gd name="T4" fmla="*/ 0 w 36"/>
                    <a:gd name="T5" fmla="*/ 77 h 91"/>
                    <a:gd name="T6" fmla="*/ 18 w 36"/>
                    <a:gd name="T7" fmla="*/ 91 h 91"/>
                    <a:gd name="T8" fmla="*/ 36 w 36"/>
                    <a:gd name="T9" fmla="*/ 77 h 91"/>
                    <a:gd name="T10" fmla="*/ 36 w 36"/>
                    <a:gd name="T11" fmla="*/ 14 h 91"/>
                    <a:gd name="T12" fmla="*/ 18 w 36"/>
                    <a:gd name="T13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6" h="91">
                      <a:moveTo>
                        <a:pt x="18" y="0"/>
                      </a:moveTo>
                      <a:cubicBezTo>
                        <a:pt x="8" y="0"/>
                        <a:pt x="0" y="6"/>
                        <a:pt x="0" y="14"/>
                      </a:cubicBezTo>
                      <a:cubicBezTo>
                        <a:pt x="0" y="77"/>
                        <a:pt x="0" y="77"/>
                        <a:pt x="0" y="77"/>
                      </a:cubicBezTo>
                      <a:cubicBezTo>
                        <a:pt x="0" y="85"/>
                        <a:pt x="8" y="91"/>
                        <a:pt x="18" y="91"/>
                      </a:cubicBezTo>
                      <a:cubicBezTo>
                        <a:pt x="28" y="91"/>
                        <a:pt x="36" y="85"/>
                        <a:pt x="36" y="77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6" y="6"/>
                        <a:pt x="28" y="0"/>
                        <a:pt x="1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3" name="Freeform 572"/>
                <p:cNvSpPr/>
                <p:nvPr/>
              </p:nvSpPr>
              <p:spPr bwMode="auto">
                <a:xfrm>
                  <a:off x="395288" y="2822576"/>
                  <a:ext cx="41275" cy="104775"/>
                </a:xfrm>
                <a:custGeom>
                  <a:avLst/>
                  <a:gdLst>
                    <a:gd name="T0" fmla="*/ 18 w 36"/>
                    <a:gd name="T1" fmla="*/ 0 h 91"/>
                    <a:gd name="T2" fmla="*/ 0 w 36"/>
                    <a:gd name="T3" fmla="*/ 14 h 91"/>
                    <a:gd name="T4" fmla="*/ 0 w 36"/>
                    <a:gd name="T5" fmla="*/ 77 h 91"/>
                    <a:gd name="T6" fmla="*/ 18 w 36"/>
                    <a:gd name="T7" fmla="*/ 91 h 91"/>
                    <a:gd name="T8" fmla="*/ 36 w 36"/>
                    <a:gd name="T9" fmla="*/ 77 h 91"/>
                    <a:gd name="T10" fmla="*/ 36 w 36"/>
                    <a:gd name="T11" fmla="*/ 14 h 91"/>
                    <a:gd name="T12" fmla="*/ 18 w 36"/>
                    <a:gd name="T13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6" h="91">
                      <a:moveTo>
                        <a:pt x="18" y="0"/>
                      </a:moveTo>
                      <a:cubicBezTo>
                        <a:pt x="8" y="0"/>
                        <a:pt x="0" y="7"/>
                        <a:pt x="0" y="14"/>
                      </a:cubicBezTo>
                      <a:cubicBezTo>
                        <a:pt x="0" y="77"/>
                        <a:pt x="0" y="77"/>
                        <a:pt x="0" y="77"/>
                      </a:cubicBezTo>
                      <a:cubicBezTo>
                        <a:pt x="0" y="85"/>
                        <a:pt x="8" y="91"/>
                        <a:pt x="18" y="91"/>
                      </a:cubicBezTo>
                      <a:cubicBezTo>
                        <a:pt x="28" y="91"/>
                        <a:pt x="36" y="85"/>
                        <a:pt x="36" y="77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6" y="7"/>
                        <a:pt x="28" y="0"/>
                        <a:pt x="1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4" name="Freeform 574"/>
                <p:cNvSpPr/>
                <p:nvPr/>
              </p:nvSpPr>
              <p:spPr bwMode="auto">
                <a:xfrm>
                  <a:off x="249238" y="2740026"/>
                  <a:ext cx="104775" cy="41275"/>
                </a:xfrm>
                <a:custGeom>
                  <a:avLst/>
                  <a:gdLst>
                    <a:gd name="T0" fmla="*/ 91 w 91"/>
                    <a:gd name="T1" fmla="*/ 18 h 36"/>
                    <a:gd name="T2" fmla="*/ 77 w 91"/>
                    <a:gd name="T3" fmla="*/ 0 h 36"/>
                    <a:gd name="T4" fmla="*/ 14 w 91"/>
                    <a:gd name="T5" fmla="*/ 0 h 36"/>
                    <a:gd name="T6" fmla="*/ 0 w 91"/>
                    <a:gd name="T7" fmla="*/ 18 h 36"/>
                    <a:gd name="T8" fmla="*/ 14 w 91"/>
                    <a:gd name="T9" fmla="*/ 36 h 36"/>
                    <a:gd name="T10" fmla="*/ 77 w 91"/>
                    <a:gd name="T11" fmla="*/ 36 h 36"/>
                    <a:gd name="T12" fmla="*/ 91 w 91"/>
                    <a:gd name="T1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1" h="36">
                      <a:moveTo>
                        <a:pt x="91" y="18"/>
                      </a:moveTo>
                      <a:cubicBezTo>
                        <a:pt x="91" y="9"/>
                        <a:pt x="84" y="0"/>
                        <a:pt x="77" y="0"/>
                      </a:cubicBezTo>
                      <a:cubicBezTo>
                        <a:pt x="14" y="0"/>
                        <a:pt x="14" y="0"/>
                        <a:pt x="14" y="0"/>
                      </a:cubicBezTo>
                      <a:cubicBezTo>
                        <a:pt x="6" y="0"/>
                        <a:pt x="0" y="9"/>
                        <a:pt x="0" y="18"/>
                      </a:cubicBezTo>
                      <a:cubicBezTo>
                        <a:pt x="0" y="28"/>
                        <a:pt x="6" y="36"/>
                        <a:pt x="14" y="36"/>
                      </a:cubicBezTo>
                      <a:cubicBezTo>
                        <a:pt x="77" y="36"/>
                        <a:pt x="77" y="36"/>
                        <a:pt x="77" y="36"/>
                      </a:cubicBezTo>
                      <a:cubicBezTo>
                        <a:pt x="84" y="36"/>
                        <a:pt x="91" y="28"/>
                        <a:pt x="91" y="1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5" name="Freeform 575"/>
                <p:cNvSpPr/>
                <p:nvPr/>
              </p:nvSpPr>
              <p:spPr bwMode="auto">
                <a:xfrm>
                  <a:off x="449263" y="2633664"/>
                  <a:ext cx="95250" cy="93663"/>
                </a:xfrm>
                <a:custGeom>
                  <a:avLst/>
                  <a:gdLst>
                    <a:gd name="T0" fmla="*/ 31 w 81"/>
                    <a:gd name="T1" fmla="*/ 75 h 81"/>
                    <a:gd name="T2" fmla="*/ 76 w 81"/>
                    <a:gd name="T3" fmla="*/ 31 h 81"/>
                    <a:gd name="T4" fmla="*/ 73 w 81"/>
                    <a:gd name="T5" fmla="*/ 8 h 81"/>
                    <a:gd name="T6" fmla="*/ 50 w 81"/>
                    <a:gd name="T7" fmla="*/ 5 h 81"/>
                    <a:gd name="T8" fmla="*/ 6 w 81"/>
                    <a:gd name="T9" fmla="*/ 50 h 81"/>
                    <a:gd name="T10" fmla="*/ 9 w 81"/>
                    <a:gd name="T11" fmla="*/ 72 h 81"/>
                    <a:gd name="T12" fmla="*/ 31 w 81"/>
                    <a:gd name="T13" fmla="*/ 75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1" h="81">
                      <a:moveTo>
                        <a:pt x="31" y="75"/>
                      </a:moveTo>
                      <a:cubicBezTo>
                        <a:pt x="76" y="31"/>
                        <a:pt x="76" y="31"/>
                        <a:pt x="76" y="31"/>
                      </a:cubicBezTo>
                      <a:cubicBezTo>
                        <a:pt x="81" y="25"/>
                        <a:pt x="80" y="15"/>
                        <a:pt x="73" y="8"/>
                      </a:cubicBezTo>
                      <a:cubicBezTo>
                        <a:pt x="66" y="1"/>
                        <a:pt x="56" y="0"/>
                        <a:pt x="50" y="5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0" y="55"/>
                        <a:pt x="2" y="65"/>
                        <a:pt x="9" y="72"/>
                      </a:cubicBezTo>
                      <a:cubicBezTo>
                        <a:pt x="16" y="79"/>
                        <a:pt x="26" y="81"/>
                        <a:pt x="31" y="7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6" name="Freeform 576"/>
                <p:cNvSpPr/>
                <p:nvPr/>
              </p:nvSpPr>
              <p:spPr bwMode="auto">
                <a:xfrm>
                  <a:off x="288926" y="2795589"/>
                  <a:ext cx="93663" cy="92075"/>
                </a:xfrm>
                <a:custGeom>
                  <a:avLst/>
                  <a:gdLst>
                    <a:gd name="T0" fmla="*/ 50 w 81"/>
                    <a:gd name="T1" fmla="*/ 5 h 80"/>
                    <a:gd name="T2" fmla="*/ 5 w 81"/>
                    <a:gd name="T3" fmla="*/ 49 h 80"/>
                    <a:gd name="T4" fmla="*/ 8 w 81"/>
                    <a:gd name="T5" fmla="*/ 72 h 80"/>
                    <a:gd name="T6" fmla="*/ 31 w 81"/>
                    <a:gd name="T7" fmla="*/ 75 h 80"/>
                    <a:gd name="T8" fmla="*/ 75 w 81"/>
                    <a:gd name="T9" fmla="*/ 30 h 80"/>
                    <a:gd name="T10" fmla="*/ 72 w 81"/>
                    <a:gd name="T11" fmla="*/ 8 h 80"/>
                    <a:gd name="T12" fmla="*/ 50 w 81"/>
                    <a:gd name="T13" fmla="*/ 5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1" h="80">
                      <a:moveTo>
                        <a:pt x="50" y="5"/>
                      </a:moveTo>
                      <a:cubicBezTo>
                        <a:pt x="5" y="49"/>
                        <a:pt x="5" y="49"/>
                        <a:pt x="5" y="49"/>
                      </a:cubicBezTo>
                      <a:cubicBezTo>
                        <a:pt x="0" y="55"/>
                        <a:pt x="1" y="65"/>
                        <a:pt x="8" y="72"/>
                      </a:cubicBezTo>
                      <a:cubicBezTo>
                        <a:pt x="15" y="79"/>
                        <a:pt x="25" y="80"/>
                        <a:pt x="31" y="75"/>
                      </a:cubicBezTo>
                      <a:cubicBezTo>
                        <a:pt x="75" y="30"/>
                        <a:pt x="75" y="30"/>
                        <a:pt x="75" y="30"/>
                      </a:cubicBezTo>
                      <a:cubicBezTo>
                        <a:pt x="81" y="25"/>
                        <a:pt x="79" y="15"/>
                        <a:pt x="72" y="8"/>
                      </a:cubicBezTo>
                      <a:cubicBezTo>
                        <a:pt x="65" y="1"/>
                        <a:pt x="55" y="0"/>
                        <a:pt x="50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7" name="Freeform 577"/>
                <p:cNvSpPr/>
                <p:nvPr/>
              </p:nvSpPr>
              <p:spPr bwMode="auto">
                <a:xfrm>
                  <a:off x="449263" y="2795589"/>
                  <a:ext cx="95250" cy="93663"/>
                </a:xfrm>
                <a:custGeom>
                  <a:avLst/>
                  <a:gdLst>
                    <a:gd name="T0" fmla="*/ 31 w 81"/>
                    <a:gd name="T1" fmla="*/ 5 h 81"/>
                    <a:gd name="T2" fmla="*/ 9 w 81"/>
                    <a:gd name="T3" fmla="*/ 8 h 81"/>
                    <a:gd name="T4" fmla="*/ 6 w 81"/>
                    <a:gd name="T5" fmla="*/ 31 h 81"/>
                    <a:gd name="T6" fmla="*/ 50 w 81"/>
                    <a:gd name="T7" fmla="*/ 75 h 81"/>
                    <a:gd name="T8" fmla="*/ 73 w 81"/>
                    <a:gd name="T9" fmla="*/ 72 h 81"/>
                    <a:gd name="T10" fmla="*/ 76 w 81"/>
                    <a:gd name="T11" fmla="*/ 50 h 81"/>
                    <a:gd name="T12" fmla="*/ 31 w 81"/>
                    <a:gd name="T13" fmla="*/ 5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1" h="81">
                      <a:moveTo>
                        <a:pt x="31" y="5"/>
                      </a:moveTo>
                      <a:cubicBezTo>
                        <a:pt x="26" y="0"/>
                        <a:pt x="16" y="1"/>
                        <a:pt x="9" y="8"/>
                      </a:cubicBezTo>
                      <a:cubicBezTo>
                        <a:pt x="1" y="15"/>
                        <a:pt x="0" y="25"/>
                        <a:pt x="6" y="31"/>
                      </a:cubicBezTo>
                      <a:cubicBezTo>
                        <a:pt x="50" y="75"/>
                        <a:pt x="50" y="75"/>
                        <a:pt x="50" y="75"/>
                      </a:cubicBezTo>
                      <a:cubicBezTo>
                        <a:pt x="55" y="81"/>
                        <a:pt x="66" y="79"/>
                        <a:pt x="73" y="72"/>
                      </a:cubicBezTo>
                      <a:cubicBezTo>
                        <a:pt x="80" y="65"/>
                        <a:pt x="81" y="55"/>
                        <a:pt x="76" y="50"/>
                      </a:cubicBez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  <p:sp>
              <p:nvSpPr>
                <p:cNvPr id="108" name="Freeform 578"/>
                <p:cNvSpPr/>
                <p:nvPr/>
              </p:nvSpPr>
              <p:spPr bwMode="auto">
                <a:xfrm>
                  <a:off x="288926" y="2633664"/>
                  <a:ext cx="92075" cy="93663"/>
                </a:xfrm>
                <a:custGeom>
                  <a:avLst/>
                  <a:gdLst>
                    <a:gd name="T0" fmla="*/ 50 w 80"/>
                    <a:gd name="T1" fmla="*/ 76 h 81"/>
                    <a:gd name="T2" fmla="*/ 72 w 80"/>
                    <a:gd name="T3" fmla="*/ 73 h 81"/>
                    <a:gd name="T4" fmla="*/ 75 w 80"/>
                    <a:gd name="T5" fmla="*/ 50 h 81"/>
                    <a:gd name="T6" fmla="*/ 30 w 80"/>
                    <a:gd name="T7" fmla="*/ 6 h 81"/>
                    <a:gd name="T8" fmla="*/ 8 w 80"/>
                    <a:gd name="T9" fmla="*/ 9 h 81"/>
                    <a:gd name="T10" fmla="*/ 5 w 80"/>
                    <a:gd name="T11" fmla="*/ 31 h 81"/>
                    <a:gd name="T12" fmla="*/ 50 w 80"/>
                    <a:gd name="T13" fmla="*/ 76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0" h="81">
                      <a:moveTo>
                        <a:pt x="50" y="76"/>
                      </a:moveTo>
                      <a:cubicBezTo>
                        <a:pt x="55" y="81"/>
                        <a:pt x="65" y="80"/>
                        <a:pt x="72" y="73"/>
                      </a:cubicBezTo>
                      <a:cubicBezTo>
                        <a:pt x="79" y="66"/>
                        <a:pt x="80" y="56"/>
                        <a:pt x="75" y="50"/>
                      </a:cubicBezTo>
                      <a:cubicBezTo>
                        <a:pt x="30" y="6"/>
                        <a:pt x="30" y="6"/>
                        <a:pt x="30" y="6"/>
                      </a:cubicBezTo>
                      <a:cubicBezTo>
                        <a:pt x="25" y="0"/>
                        <a:pt x="15" y="2"/>
                        <a:pt x="8" y="9"/>
                      </a:cubicBezTo>
                      <a:cubicBezTo>
                        <a:pt x="1" y="16"/>
                        <a:pt x="0" y="26"/>
                        <a:pt x="5" y="31"/>
                      </a:cubicBezTo>
                      <a:lnTo>
                        <a:pt x="50" y="7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23" tIns="45711" rIns="91423" bIns="45711" numCol="1" anchor="t" anchorCtr="0" compatLnSpc="1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09" name="组合 108"/>
            <p:cNvGrpSpPr/>
            <p:nvPr/>
          </p:nvGrpSpPr>
          <p:grpSpPr>
            <a:xfrm>
              <a:off x="8819405" y="4900760"/>
              <a:ext cx="254000" cy="333375"/>
              <a:chOff x="8975726" y="2595564"/>
              <a:chExt cx="254000" cy="333375"/>
            </a:xfrm>
            <a:solidFill>
              <a:schemeClr val="bg1">
                <a:lumMod val="65000"/>
              </a:schemeClr>
            </a:solidFill>
          </p:grpSpPr>
          <p:sp>
            <p:nvSpPr>
              <p:cNvPr id="110" name="Freeform 642"/>
              <p:cNvSpPr/>
              <p:nvPr/>
            </p:nvSpPr>
            <p:spPr bwMode="auto">
              <a:xfrm>
                <a:off x="8975726" y="2703514"/>
                <a:ext cx="254000" cy="225425"/>
              </a:xfrm>
              <a:custGeom>
                <a:avLst/>
                <a:gdLst>
                  <a:gd name="T0" fmla="*/ 177 w 218"/>
                  <a:gd name="T1" fmla="*/ 1 h 195"/>
                  <a:gd name="T2" fmla="*/ 158 w 218"/>
                  <a:gd name="T3" fmla="*/ 20 h 195"/>
                  <a:gd name="T4" fmla="*/ 191 w 218"/>
                  <a:gd name="T5" fmla="*/ 86 h 195"/>
                  <a:gd name="T6" fmla="*/ 109 w 218"/>
                  <a:gd name="T7" fmla="*/ 167 h 195"/>
                  <a:gd name="T8" fmla="*/ 28 w 218"/>
                  <a:gd name="T9" fmla="*/ 86 h 195"/>
                  <a:gd name="T10" fmla="*/ 61 w 218"/>
                  <a:gd name="T11" fmla="*/ 20 h 195"/>
                  <a:gd name="T12" fmla="*/ 42 w 218"/>
                  <a:gd name="T13" fmla="*/ 0 h 195"/>
                  <a:gd name="T14" fmla="*/ 0 w 218"/>
                  <a:gd name="T15" fmla="*/ 86 h 195"/>
                  <a:gd name="T16" fmla="*/ 109 w 218"/>
                  <a:gd name="T17" fmla="*/ 195 h 195"/>
                  <a:gd name="T18" fmla="*/ 218 w 218"/>
                  <a:gd name="T19" fmla="*/ 86 h 195"/>
                  <a:gd name="T20" fmla="*/ 177 w 218"/>
                  <a:gd name="T21" fmla="*/ 1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8" h="195">
                    <a:moveTo>
                      <a:pt x="177" y="1"/>
                    </a:moveTo>
                    <a:cubicBezTo>
                      <a:pt x="158" y="20"/>
                      <a:pt x="158" y="20"/>
                      <a:pt x="158" y="20"/>
                    </a:cubicBezTo>
                    <a:cubicBezTo>
                      <a:pt x="178" y="35"/>
                      <a:pt x="191" y="59"/>
                      <a:pt x="191" y="86"/>
                    </a:cubicBezTo>
                    <a:cubicBezTo>
                      <a:pt x="191" y="131"/>
                      <a:pt x="154" y="167"/>
                      <a:pt x="109" y="167"/>
                    </a:cubicBezTo>
                    <a:cubicBezTo>
                      <a:pt x="64" y="167"/>
                      <a:pt x="28" y="131"/>
                      <a:pt x="28" y="86"/>
                    </a:cubicBezTo>
                    <a:cubicBezTo>
                      <a:pt x="28" y="59"/>
                      <a:pt x="41" y="35"/>
                      <a:pt x="61" y="2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17" y="20"/>
                      <a:pt x="0" y="51"/>
                      <a:pt x="0" y="86"/>
                    </a:cubicBezTo>
                    <a:cubicBezTo>
                      <a:pt x="0" y="146"/>
                      <a:pt x="49" y="195"/>
                      <a:pt x="109" y="195"/>
                    </a:cubicBezTo>
                    <a:cubicBezTo>
                      <a:pt x="169" y="195"/>
                      <a:pt x="218" y="146"/>
                      <a:pt x="218" y="86"/>
                    </a:cubicBezTo>
                    <a:cubicBezTo>
                      <a:pt x="218" y="51"/>
                      <a:pt x="202" y="20"/>
                      <a:pt x="177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Freeform 643"/>
              <p:cNvSpPr/>
              <p:nvPr/>
            </p:nvSpPr>
            <p:spPr bwMode="auto">
              <a:xfrm>
                <a:off x="9031288" y="2595564"/>
                <a:ext cx="144463" cy="201613"/>
              </a:xfrm>
              <a:custGeom>
                <a:avLst/>
                <a:gdLst>
                  <a:gd name="T0" fmla="*/ 56 w 91"/>
                  <a:gd name="T1" fmla="*/ 127 h 127"/>
                  <a:gd name="T2" fmla="*/ 56 w 91"/>
                  <a:gd name="T3" fmla="*/ 102 h 127"/>
                  <a:gd name="T4" fmla="*/ 56 w 91"/>
                  <a:gd name="T5" fmla="*/ 51 h 127"/>
                  <a:gd name="T6" fmla="*/ 91 w 91"/>
                  <a:gd name="T7" fmla="*/ 51 h 127"/>
                  <a:gd name="T8" fmla="*/ 45 w 91"/>
                  <a:gd name="T9" fmla="*/ 0 h 127"/>
                  <a:gd name="T10" fmla="*/ 0 w 91"/>
                  <a:gd name="T11" fmla="*/ 51 h 127"/>
                  <a:gd name="T12" fmla="*/ 35 w 91"/>
                  <a:gd name="T13" fmla="*/ 51 h 127"/>
                  <a:gd name="T14" fmla="*/ 35 w 91"/>
                  <a:gd name="T15" fmla="*/ 106 h 127"/>
                  <a:gd name="T16" fmla="*/ 35 w 91"/>
                  <a:gd name="T17" fmla="*/ 127 h 127"/>
                  <a:gd name="T18" fmla="*/ 56 w 91"/>
                  <a:gd name="T19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127">
                    <a:moveTo>
                      <a:pt x="56" y="127"/>
                    </a:moveTo>
                    <a:lnTo>
                      <a:pt x="56" y="102"/>
                    </a:lnTo>
                    <a:lnTo>
                      <a:pt x="56" y="51"/>
                    </a:lnTo>
                    <a:lnTo>
                      <a:pt x="91" y="51"/>
                    </a:lnTo>
                    <a:lnTo>
                      <a:pt x="45" y="0"/>
                    </a:lnTo>
                    <a:lnTo>
                      <a:pt x="0" y="51"/>
                    </a:lnTo>
                    <a:lnTo>
                      <a:pt x="35" y="51"/>
                    </a:lnTo>
                    <a:lnTo>
                      <a:pt x="35" y="106"/>
                    </a:lnTo>
                    <a:lnTo>
                      <a:pt x="35" y="127"/>
                    </a:lnTo>
                    <a:lnTo>
                      <a:pt x="56" y="1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112" name="组合 111"/>
            <p:cNvGrpSpPr/>
            <p:nvPr/>
          </p:nvGrpSpPr>
          <p:grpSpPr>
            <a:xfrm>
              <a:off x="10048303" y="4901396"/>
              <a:ext cx="249238" cy="334963"/>
              <a:chOff x="6973889" y="4598989"/>
              <a:chExt cx="249238" cy="334963"/>
            </a:xfrm>
            <a:solidFill>
              <a:schemeClr val="bg1">
                <a:lumMod val="65000"/>
              </a:schemeClr>
            </a:solidFill>
          </p:grpSpPr>
          <p:sp>
            <p:nvSpPr>
              <p:cNvPr id="113" name="Freeform 795"/>
              <p:cNvSpPr>
                <a:spLocks noEditPoints="1"/>
              </p:cNvSpPr>
              <p:nvPr/>
            </p:nvSpPr>
            <p:spPr bwMode="auto">
              <a:xfrm>
                <a:off x="6973889" y="4598989"/>
                <a:ext cx="249238" cy="334963"/>
              </a:xfrm>
              <a:custGeom>
                <a:avLst/>
                <a:gdLst>
                  <a:gd name="T0" fmla="*/ 191 w 214"/>
                  <a:gd name="T1" fmla="*/ 20 h 289"/>
                  <a:gd name="T2" fmla="*/ 178 w 214"/>
                  <a:gd name="T3" fmla="*/ 20 h 289"/>
                  <a:gd name="T4" fmla="*/ 178 w 214"/>
                  <a:gd name="T5" fmla="*/ 11 h 289"/>
                  <a:gd name="T6" fmla="*/ 167 w 214"/>
                  <a:gd name="T7" fmla="*/ 0 h 289"/>
                  <a:gd name="T8" fmla="*/ 155 w 214"/>
                  <a:gd name="T9" fmla="*/ 11 h 289"/>
                  <a:gd name="T10" fmla="*/ 155 w 214"/>
                  <a:gd name="T11" fmla="*/ 20 h 289"/>
                  <a:gd name="T12" fmla="*/ 118 w 214"/>
                  <a:gd name="T13" fmla="*/ 20 h 289"/>
                  <a:gd name="T14" fmla="*/ 118 w 214"/>
                  <a:gd name="T15" fmla="*/ 11 h 289"/>
                  <a:gd name="T16" fmla="*/ 107 w 214"/>
                  <a:gd name="T17" fmla="*/ 0 h 289"/>
                  <a:gd name="T18" fmla="*/ 96 w 214"/>
                  <a:gd name="T19" fmla="*/ 11 h 289"/>
                  <a:gd name="T20" fmla="*/ 96 w 214"/>
                  <a:gd name="T21" fmla="*/ 20 h 289"/>
                  <a:gd name="T22" fmla="*/ 59 w 214"/>
                  <a:gd name="T23" fmla="*/ 20 h 289"/>
                  <a:gd name="T24" fmla="*/ 59 w 214"/>
                  <a:gd name="T25" fmla="*/ 11 h 289"/>
                  <a:gd name="T26" fmla="*/ 48 w 214"/>
                  <a:gd name="T27" fmla="*/ 0 h 289"/>
                  <a:gd name="T28" fmla="*/ 36 w 214"/>
                  <a:gd name="T29" fmla="*/ 11 h 289"/>
                  <a:gd name="T30" fmla="*/ 36 w 214"/>
                  <a:gd name="T31" fmla="*/ 20 h 289"/>
                  <a:gd name="T32" fmla="*/ 24 w 214"/>
                  <a:gd name="T33" fmla="*/ 20 h 289"/>
                  <a:gd name="T34" fmla="*/ 0 w 214"/>
                  <a:gd name="T35" fmla="*/ 43 h 289"/>
                  <a:gd name="T36" fmla="*/ 0 w 214"/>
                  <a:gd name="T37" fmla="*/ 266 h 289"/>
                  <a:gd name="T38" fmla="*/ 24 w 214"/>
                  <a:gd name="T39" fmla="*/ 289 h 289"/>
                  <a:gd name="T40" fmla="*/ 191 w 214"/>
                  <a:gd name="T41" fmla="*/ 289 h 289"/>
                  <a:gd name="T42" fmla="*/ 214 w 214"/>
                  <a:gd name="T43" fmla="*/ 266 h 289"/>
                  <a:gd name="T44" fmla="*/ 214 w 214"/>
                  <a:gd name="T45" fmla="*/ 43 h 289"/>
                  <a:gd name="T46" fmla="*/ 191 w 214"/>
                  <a:gd name="T47" fmla="*/ 20 h 289"/>
                  <a:gd name="T48" fmla="*/ 191 w 214"/>
                  <a:gd name="T49" fmla="*/ 264 h 289"/>
                  <a:gd name="T50" fmla="*/ 23 w 214"/>
                  <a:gd name="T51" fmla="*/ 264 h 289"/>
                  <a:gd name="T52" fmla="*/ 23 w 214"/>
                  <a:gd name="T53" fmla="*/ 45 h 289"/>
                  <a:gd name="T54" fmla="*/ 36 w 214"/>
                  <a:gd name="T55" fmla="*/ 45 h 289"/>
                  <a:gd name="T56" fmla="*/ 36 w 214"/>
                  <a:gd name="T57" fmla="*/ 52 h 289"/>
                  <a:gd name="T58" fmla="*/ 48 w 214"/>
                  <a:gd name="T59" fmla="*/ 63 h 289"/>
                  <a:gd name="T60" fmla="*/ 59 w 214"/>
                  <a:gd name="T61" fmla="*/ 52 h 289"/>
                  <a:gd name="T62" fmla="*/ 59 w 214"/>
                  <a:gd name="T63" fmla="*/ 45 h 289"/>
                  <a:gd name="T64" fmla="*/ 96 w 214"/>
                  <a:gd name="T65" fmla="*/ 45 h 289"/>
                  <a:gd name="T66" fmla="*/ 96 w 214"/>
                  <a:gd name="T67" fmla="*/ 52 h 289"/>
                  <a:gd name="T68" fmla="*/ 107 w 214"/>
                  <a:gd name="T69" fmla="*/ 63 h 289"/>
                  <a:gd name="T70" fmla="*/ 118 w 214"/>
                  <a:gd name="T71" fmla="*/ 52 h 289"/>
                  <a:gd name="T72" fmla="*/ 118 w 214"/>
                  <a:gd name="T73" fmla="*/ 45 h 289"/>
                  <a:gd name="T74" fmla="*/ 155 w 214"/>
                  <a:gd name="T75" fmla="*/ 45 h 289"/>
                  <a:gd name="T76" fmla="*/ 155 w 214"/>
                  <a:gd name="T77" fmla="*/ 52 h 289"/>
                  <a:gd name="T78" fmla="*/ 167 w 214"/>
                  <a:gd name="T79" fmla="*/ 63 h 289"/>
                  <a:gd name="T80" fmla="*/ 178 w 214"/>
                  <a:gd name="T81" fmla="*/ 52 h 289"/>
                  <a:gd name="T82" fmla="*/ 178 w 214"/>
                  <a:gd name="T83" fmla="*/ 45 h 289"/>
                  <a:gd name="T84" fmla="*/ 191 w 214"/>
                  <a:gd name="T85" fmla="*/ 45 h 289"/>
                  <a:gd name="T86" fmla="*/ 191 w 214"/>
                  <a:gd name="T87" fmla="*/ 264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14" h="289">
                    <a:moveTo>
                      <a:pt x="191" y="20"/>
                    </a:moveTo>
                    <a:cubicBezTo>
                      <a:pt x="178" y="20"/>
                      <a:pt x="178" y="20"/>
                      <a:pt x="178" y="20"/>
                    </a:cubicBezTo>
                    <a:cubicBezTo>
                      <a:pt x="178" y="11"/>
                      <a:pt x="178" y="11"/>
                      <a:pt x="178" y="11"/>
                    </a:cubicBezTo>
                    <a:cubicBezTo>
                      <a:pt x="178" y="5"/>
                      <a:pt x="173" y="0"/>
                      <a:pt x="167" y="0"/>
                    </a:cubicBezTo>
                    <a:cubicBezTo>
                      <a:pt x="160" y="0"/>
                      <a:pt x="155" y="5"/>
                      <a:pt x="155" y="11"/>
                    </a:cubicBezTo>
                    <a:cubicBezTo>
                      <a:pt x="155" y="20"/>
                      <a:pt x="155" y="20"/>
                      <a:pt x="155" y="20"/>
                    </a:cubicBezTo>
                    <a:cubicBezTo>
                      <a:pt x="118" y="20"/>
                      <a:pt x="118" y="20"/>
                      <a:pt x="118" y="20"/>
                    </a:cubicBezTo>
                    <a:cubicBezTo>
                      <a:pt x="118" y="11"/>
                      <a:pt x="118" y="11"/>
                      <a:pt x="118" y="11"/>
                    </a:cubicBezTo>
                    <a:cubicBezTo>
                      <a:pt x="118" y="5"/>
                      <a:pt x="113" y="0"/>
                      <a:pt x="107" y="0"/>
                    </a:cubicBezTo>
                    <a:cubicBezTo>
                      <a:pt x="101" y="0"/>
                      <a:pt x="96" y="5"/>
                      <a:pt x="96" y="11"/>
                    </a:cubicBezTo>
                    <a:cubicBezTo>
                      <a:pt x="96" y="20"/>
                      <a:pt x="96" y="20"/>
                      <a:pt x="96" y="20"/>
                    </a:cubicBezTo>
                    <a:cubicBezTo>
                      <a:pt x="59" y="20"/>
                      <a:pt x="59" y="20"/>
                      <a:pt x="59" y="20"/>
                    </a:cubicBezTo>
                    <a:cubicBezTo>
                      <a:pt x="59" y="11"/>
                      <a:pt x="59" y="11"/>
                      <a:pt x="59" y="11"/>
                    </a:cubicBezTo>
                    <a:cubicBezTo>
                      <a:pt x="59" y="5"/>
                      <a:pt x="54" y="0"/>
                      <a:pt x="48" y="0"/>
                    </a:cubicBezTo>
                    <a:cubicBezTo>
                      <a:pt x="41" y="0"/>
                      <a:pt x="36" y="5"/>
                      <a:pt x="36" y="11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11" y="20"/>
                      <a:pt x="0" y="30"/>
                      <a:pt x="0" y="43"/>
                    </a:cubicBezTo>
                    <a:cubicBezTo>
                      <a:pt x="0" y="266"/>
                      <a:pt x="0" y="266"/>
                      <a:pt x="0" y="266"/>
                    </a:cubicBezTo>
                    <a:cubicBezTo>
                      <a:pt x="0" y="278"/>
                      <a:pt x="11" y="289"/>
                      <a:pt x="24" y="289"/>
                    </a:cubicBezTo>
                    <a:cubicBezTo>
                      <a:pt x="191" y="289"/>
                      <a:pt x="191" y="289"/>
                      <a:pt x="191" y="289"/>
                    </a:cubicBezTo>
                    <a:cubicBezTo>
                      <a:pt x="204" y="289"/>
                      <a:pt x="214" y="278"/>
                      <a:pt x="214" y="266"/>
                    </a:cubicBezTo>
                    <a:cubicBezTo>
                      <a:pt x="214" y="43"/>
                      <a:pt x="214" y="43"/>
                      <a:pt x="214" y="43"/>
                    </a:cubicBezTo>
                    <a:cubicBezTo>
                      <a:pt x="214" y="30"/>
                      <a:pt x="204" y="20"/>
                      <a:pt x="191" y="20"/>
                    </a:cubicBezTo>
                    <a:close/>
                    <a:moveTo>
                      <a:pt x="191" y="264"/>
                    </a:moveTo>
                    <a:cubicBezTo>
                      <a:pt x="23" y="264"/>
                      <a:pt x="23" y="264"/>
                      <a:pt x="23" y="264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36" y="45"/>
                      <a:pt x="36" y="45"/>
                      <a:pt x="36" y="45"/>
                    </a:cubicBezTo>
                    <a:cubicBezTo>
                      <a:pt x="36" y="52"/>
                      <a:pt x="36" y="52"/>
                      <a:pt x="36" y="52"/>
                    </a:cubicBezTo>
                    <a:cubicBezTo>
                      <a:pt x="36" y="58"/>
                      <a:pt x="41" y="63"/>
                      <a:pt x="48" y="63"/>
                    </a:cubicBezTo>
                    <a:cubicBezTo>
                      <a:pt x="54" y="63"/>
                      <a:pt x="59" y="58"/>
                      <a:pt x="59" y="52"/>
                    </a:cubicBezTo>
                    <a:cubicBezTo>
                      <a:pt x="59" y="45"/>
                      <a:pt x="59" y="45"/>
                      <a:pt x="59" y="45"/>
                    </a:cubicBezTo>
                    <a:cubicBezTo>
                      <a:pt x="96" y="45"/>
                      <a:pt x="96" y="45"/>
                      <a:pt x="96" y="45"/>
                    </a:cubicBezTo>
                    <a:cubicBezTo>
                      <a:pt x="96" y="52"/>
                      <a:pt x="96" y="52"/>
                      <a:pt x="96" y="52"/>
                    </a:cubicBezTo>
                    <a:cubicBezTo>
                      <a:pt x="96" y="58"/>
                      <a:pt x="101" y="63"/>
                      <a:pt x="107" y="63"/>
                    </a:cubicBezTo>
                    <a:cubicBezTo>
                      <a:pt x="113" y="63"/>
                      <a:pt x="118" y="58"/>
                      <a:pt x="118" y="52"/>
                    </a:cubicBezTo>
                    <a:cubicBezTo>
                      <a:pt x="118" y="45"/>
                      <a:pt x="118" y="45"/>
                      <a:pt x="118" y="45"/>
                    </a:cubicBezTo>
                    <a:cubicBezTo>
                      <a:pt x="155" y="45"/>
                      <a:pt x="155" y="45"/>
                      <a:pt x="155" y="45"/>
                    </a:cubicBezTo>
                    <a:cubicBezTo>
                      <a:pt x="155" y="52"/>
                      <a:pt x="155" y="52"/>
                      <a:pt x="155" y="52"/>
                    </a:cubicBezTo>
                    <a:cubicBezTo>
                      <a:pt x="155" y="58"/>
                      <a:pt x="160" y="63"/>
                      <a:pt x="167" y="63"/>
                    </a:cubicBezTo>
                    <a:cubicBezTo>
                      <a:pt x="173" y="63"/>
                      <a:pt x="178" y="58"/>
                      <a:pt x="178" y="52"/>
                    </a:cubicBezTo>
                    <a:cubicBezTo>
                      <a:pt x="178" y="45"/>
                      <a:pt x="178" y="45"/>
                      <a:pt x="178" y="45"/>
                    </a:cubicBezTo>
                    <a:cubicBezTo>
                      <a:pt x="191" y="45"/>
                      <a:pt x="191" y="45"/>
                      <a:pt x="191" y="45"/>
                    </a:cubicBezTo>
                    <a:lnTo>
                      <a:pt x="191" y="26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Rectangle 796"/>
              <p:cNvSpPr>
                <a:spLocks noChangeArrowheads="1"/>
              </p:cNvSpPr>
              <p:nvPr/>
            </p:nvSpPr>
            <p:spPr bwMode="auto">
              <a:xfrm>
                <a:off x="7029451" y="4705351"/>
                <a:ext cx="138113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Rectangle 797"/>
              <p:cNvSpPr>
                <a:spLocks noChangeArrowheads="1"/>
              </p:cNvSpPr>
              <p:nvPr/>
            </p:nvSpPr>
            <p:spPr bwMode="auto">
              <a:xfrm>
                <a:off x="7029451" y="4752976"/>
                <a:ext cx="138113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Rectangle 798"/>
              <p:cNvSpPr>
                <a:spLocks noChangeArrowheads="1"/>
              </p:cNvSpPr>
              <p:nvPr/>
            </p:nvSpPr>
            <p:spPr bwMode="auto">
              <a:xfrm>
                <a:off x="7029451" y="4800601"/>
                <a:ext cx="138113" cy="190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Rectangle 799"/>
              <p:cNvSpPr>
                <a:spLocks noChangeArrowheads="1"/>
              </p:cNvSpPr>
              <p:nvPr/>
            </p:nvSpPr>
            <p:spPr bwMode="auto">
              <a:xfrm>
                <a:off x="7029451" y="4848226"/>
                <a:ext cx="138113" cy="174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23" tIns="45711" rIns="91423" bIns="45711" numCol="1" anchor="t" anchorCtr="0" compatLnSpc="1"/>
              <a:lstStyle/>
              <a:p>
                <a:endParaRPr lang="zh-CN" altLang="en-US"/>
              </a:p>
            </p:txBody>
          </p:sp>
        </p:grpSp>
      </p:grpSp>
      <p:grpSp>
        <p:nvGrpSpPr>
          <p:cNvPr id="72" name="组合 24"/>
          <p:cNvGrpSpPr/>
          <p:nvPr/>
        </p:nvGrpSpPr>
        <p:grpSpPr bwMode="auto">
          <a:xfrm>
            <a:off x="3360202" y="1575513"/>
            <a:ext cx="1190062" cy="1191026"/>
            <a:chOff x="2848131" y="1860029"/>
            <a:chExt cx="3807502" cy="3807502"/>
          </a:xfrm>
        </p:grpSpPr>
        <p:sp>
          <p:nvSpPr>
            <p:cNvPr id="74" name="椭圆 73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5" name="椭圆 74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77" name="组合 24"/>
          <p:cNvGrpSpPr/>
          <p:nvPr/>
        </p:nvGrpSpPr>
        <p:grpSpPr bwMode="auto">
          <a:xfrm>
            <a:off x="4789981" y="1575513"/>
            <a:ext cx="1190062" cy="1191026"/>
            <a:chOff x="2848131" y="1860029"/>
            <a:chExt cx="3807502" cy="3807502"/>
          </a:xfrm>
        </p:grpSpPr>
        <p:sp>
          <p:nvSpPr>
            <p:cNvPr id="79" name="椭圆 78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0" name="椭圆 79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82" name="组合 24"/>
          <p:cNvGrpSpPr/>
          <p:nvPr/>
        </p:nvGrpSpPr>
        <p:grpSpPr bwMode="auto">
          <a:xfrm>
            <a:off x="6220179" y="1575513"/>
            <a:ext cx="1190062" cy="1191026"/>
            <a:chOff x="2848131" y="1860029"/>
            <a:chExt cx="3807502" cy="3807502"/>
          </a:xfrm>
        </p:grpSpPr>
        <p:sp>
          <p:nvSpPr>
            <p:cNvPr id="84" name="椭圆 83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5" name="椭圆 84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91" name="组合 24"/>
          <p:cNvGrpSpPr/>
          <p:nvPr/>
        </p:nvGrpSpPr>
        <p:grpSpPr bwMode="auto">
          <a:xfrm>
            <a:off x="7649411" y="1575513"/>
            <a:ext cx="1190062" cy="1191026"/>
            <a:chOff x="2848131" y="1860029"/>
            <a:chExt cx="3807502" cy="3807502"/>
          </a:xfrm>
        </p:grpSpPr>
        <p:sp>
          <p:nvSpPr>
            <p:cNvPr id="125" name="椭圆 124"/>
            <p:cNvSpPr/>
            <p:nvPr/>
          </p:nvSpPr>
          <p:spPr>
            <a:xfrm>
              <a:off x="2848131" y="1860029"/>
              <a:ext cx="3807502" cy="380750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E0E0E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>
            <a:xfrm>
              <a:off x="2937682" y="1968815"/>
              <a:ext cx="3628400" cy="3628544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DDEDD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28" name="文本框 20"/>
          <p:cNvSpPr txBox="1"/>
          <p:nvPr/>
        </p:nvSpPr>
        <p:spPr>
          <a:xfrm>
            <a:off x="3524289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 smtClean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2</a:t>
            </a:r>
            <a:endParaRPr lang="zh-CN" altLang="en-US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132" name="文本框 20"/>
          <p:cNvSpPr txBox="1"/>
          <p:nvPr/>
        </p:nvSpPr>
        <p:spPr>
          <a:xfrm>
            <a:off x="4960911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 smtClean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0</a:t>
            </a:r>
            <a:endParaRPr lang="zh-CN" altLang="en-US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133" name="文本框 20"/>
          <p:cNvSpPr txBox="1"/>
          <p:nvPr/>
        </p:nvSpPr>
        <p:spPr>
          <a:xfrm>
            <a:off x="6349731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2</a:t>
            </a:r>
            <a:endParaRPr lang="en-US" altLang="zh-CN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  <p:sp>
        <p:nvSpPr>
          <p:cNvPr id="134" name="文本框 20"/>
          <p:cNvSpPr txBox="1"/>
          <p:nvPr/>
        </p:nvSpPr>
        <p:spPr>
          <a:xfrm>
            <a:off x="7816045" y="1611873"/>
            <a:ext cx="898758" cy="1168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0" dirty="0">
                <a:solidFill>
                  <a:srgbClr val="0066CC"/>
                </a:solidFill>
                <a:latin typeface="Impact" panose="020B0806030902050204" pitchFamily="34" charset="0"/>
                <a:ea typeface="微软雅黑" panose="020B0503020204020204" charset="-122"/>
              </a:rPr>
              <a:t>0</a:t>
            </a:r>
            <a:endParaRPr lang="en-US" altLang="zh-CN" sz="7000" dirty="0">
              <a:solidFill>
                <a:srgbClr val="0066CC"/>
              </a:solidFill>
              <a:latin typeface="Impact" panose="020B080603090205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200"/>
                            </p:stCondLst>
                            <p:childTnLst>
                              <p:par>
                                <p:cTn id="5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4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9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4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1"/>
      <p:bldP spid="68" grpId="0"/>
      <p:bldP spid="2" grpId="0"/>
      <p:bldP spid="128" grpId="0"/>
      <p:bldP spid="132" grpId="0"/>
      <p:bldP spid="133" grpId="0"/>
      <p:bldP spid="1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424285" cy="43135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 b="1">
                <a:sym typeface="+mn-ea"/>
              </a:rPr>
              <a:t>三个层次</a:t>
            </a:r>
            <a:endParaRPr lang="zh-CN" altLang="en-US" sz="2800" b="1"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一、科学教育总目标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二、各年龄阶段的科学教育目标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三、科学教育活动目标</a:t>
            </a:r>
            <a:endParaRPr lang="zh-CN" altLang="en-US" sz="280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72720" y="2025015"/>
            <a:ext cx="1575435" cy="32556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zh-CN" altLang="en-US" sz="2800">
                <a:latin typeface="+mj-ea"/>
                <a:ea typeface="+mj-ea"/>
                <a:cs typeface="+mj-ea"/>
              </a:rPr>
              <a:t>寻标</a:t>
            </a:r>
            <a:endParaRPr lang="zh-CN" altLang="en-US" sz="2800">
              <a:latin typeface="+mj-ea"/>
              <a:ea typeface="+mj-ea"/>
              <a:cs typeface="+mj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>
                <a:latin typeface="+mj-ea"/>
                <a:ea typeface="+mj-ea"/>
                <a:cs typeface="+mj-ea"/>
              </a:rPr>
              <a:t>对标</a:t>
            </a:r>
            <a:endParaRPr lang="zh-CN" altLang="en-US" sz="2800">
              <a:latin typeface="+mj-ea"/>
              <a:ea typeface="+mj-ea"/>
              <a:cs typeface="+mj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>
                <a:latin typeface="+mj-ea"/>
                <a:ea typeface="+mj-ea"/>
                <a:cs typeface="+mj-ea"/>
              </a:rPr>
              <a:t>超标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  <p:pic>
        <p:nvPicPr>
          <p:cNvPr id="4" name="图片 3" descr="科学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27285" y="2024380"/>
            <a:ext cx="2016125" cy="3256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6036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/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2001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年</a:t>
            </a:r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7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月，原国家教育部颁布了</a:t>
            </a:r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《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幼儿园教育指导纲要（试行）</a:t>
            </a:r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》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，将“科学”与“社会”“语言”“健康”“艺术”列为幼儿园教育的五大领域。</a:t>
            </a:r>
            <a:endParaRPr lang="zh-CN" altLang="en-US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 algn="ctr"/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目标</a:t>
            </a:r>
            <a:endParaRPr lang="zh-CN" altLang="en-US" sz="2800" b="1" dirty="0">
              <a:latin typeface="+mj-ea"/>
              <a:ea typeface="+mj-ea"/>
              <a:cs typeface="+mj-ea"/>
            </a:endParaRPr>
          </a:p>
          <a:p>
            <a:pPr fontAlgn="auto">
              <a:lnSpc>
                <a:spcPct val="100000"/>
              </a:lnSpc>
              <a:buNone/>
            </a:pPr>
            <a:r>
              <a:rPr lang="en-US" altLang="zh-CN" sz="2800" dirty="0">
                <a:latin typeface="+mj-ea"/>
                <a:ea typeface="+mj-ea"/>
                <a:cs typeface="+mj-ea"/>
                <a:sym typeface="+mn-ea"/>
              </a:rPr>
              <a:t>1. </a:t>
            </a:r>
            <a:r>
              <a:rPr lang="zh-CN" altLang="en-US" sz="2800" dirty="0">
                <a:latin typeface="+mj-ea"/>
                <a:ea typeface="+mj-ea"/>
                <a:cs typeface="+mj-ea"/>
                <a:sym typeface="+mn-ea"/>
              </a:rPr>
              <a:t>对周围的事物、现象感兴趣，有好奇心和求知欲； </a:t>
            </a:r>
            <a:endParaRPr lang="zh-CN" altLang="en-US" sz="2800" dirty="0">
              <a:latin typeface="+mj-ea"/>
              <a:ea typeface="+mj-ea"/>
              <a:cs typeface="+mj-ea"/>
            </a:endParaRPr>
          </a:p>
          <a:p>
            <a:pPr fontAlgn="auto">
              <a:lnSpc>
                <a:spcPct val="100000"/>
              </a:lnSpc>
              <a:buNone/>
            </a:pPr>
            <a:r>
              <a:rPr lang="en-US" altLang="zh-CN" sz="2800" dirty="0">
                <a:latin typeface="+mj-ea"/>
                <a:ea typeface="+mj-ea"/>
                <a:cs typeface="+mj-ea"/>
                <a:sym typeface="+mn-ea"/>
              </a:rPr>
              <a:t>2. </a:t>
            </a:r>
            <a:r>
              <a:rPr lang="zh-CN" altLang="en-US" sz="2800" dirty="0">
                <a:latin typeface="+mj-ea"/>
                <a:ea typeface="+mj-ea"/>
                <a:cs typeface="+mj-ea"/>
                <a:sym typeface="+mn-ea"/>
              </a:rPr>
              <a:t>能运用各种感官，动手动脑，探究问题； </a:t>
            </a:r>
            <a:endParaRPr lang="zh-CN" altLang="en-US" sz="2800" dirty="0">
              <a:latin typeface="+mj-ea"/>
              <a:ea typeface="+mj-ea"/>
              <a:cs typeface="+mj-ea"/>
            </a:endParaRPr>
          </a:p>
          <a:p>
            <a:pPr fontAlgn="auto">
              <a:lnSpc>
                <a:spcPct val="100000"/>
              </a:lnSpc>
              <a:buNone/>
            </a:pPr>
            <a:r>
              <a:rPr lang="en-US" altLang="zh-CN" sz="2800" dirty="0">
                <a:latin typeface="+mj-ea"/>
                <a:ea typeface="+mj-ea"/>
                <a:cs typeface="+mj-ea"/>
                <a:sym typeface="+mn-ea"/>
              </a:rPr>
              <a:t>3. </a:t>
            </a:r>
            <a:r>
              <a:rPr lang="zh-CN" altLang="en-US" sz="2800" dirty="0">
                <a:latin typeface="+mj-ea"/>
                <a:ea typeface="+mj-ea"/>
                <a:cs typeface="+mj-ea"/>
                <a:sym typeface="+mn-ea"/>
              </a:rPr>
              <a:t>能用适当的方式</a:t>
            </a: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表达、交流</a:t>
            </a:r>
            <a:r>
              <a:rPr lang="zh-CN" altLang="en-US" sz="2800" dirty="0">
                <a:latin typeface="+mj-ea"/>
                <a:ea typeface="+mj-ea"/>
                <a:cs typeface="+mj-ea"/>
                <a:sym typeface="+mn-ea"/>
              </a:rPr>
              <a:t>探索的过程和结果； </a:t>
            </a:r>
            <a:endParaRPr lang="zh-CN" altLang="en-US" sz="2800" dirty="0">
              <a:latin typeface="+mj-ea"/>
              <a:ea typeface="+mj-ea"/>
              <a:cs typeface="+mj-ea"/>
            </a:endParaRPr>
          </a:p>
          <a:p>
            <a:pPr fontAlgn="auto">
              <a:lnSpc>
                <a:spcPct val="100000"/>
              </a:lnSpc>
              <a:buNone/>
            </a:pPr>
            <a:r>
              <a:rPr lang="en-US" altLang="zh-CN" sz="2800" dirty="0">
                <a:latin typeface="+mj-ea"/>
                <a:ea typeface="+mj-ea"/>
                <a:cs typeface="+mj-ea"/>
                <a:sym typeface="+mn-ea"/>
              </a:rPr>
              <a:t>4. </a:t>
            </a:r>
            <a:r>
              <a:rPr lang="zh-CN" altLang="en-US" sz="2800" dirty="0">
                <a:latin typeface="+mj-ea"/>
                <a:ea typeface="+mj-ea"/>
                <a:cs typeface="+mj-ea"/>
                <a:sym typeface="+mn-ea"/>
              </a:rPr>
              <a:t>能从生活和游戏中感受事物的数量关系并体验到</a:t>
            </a:r>
            <a:r>
              <a:rPr lang="zh-CN" altLang="en-US" sz="2800" dirty="0">
                <a:solidFill>
                  <a:srgbClr val="FF0000"/>
                </a:solidFill>
                <a:latin typeface="+mj-ea"/>
                <a:ea typeface="+mj-ea"/>
                <a:cs typeface="+mj-ea"/>
                <a:sym typeface="+mn-ea"/>
              </a:rPr>
              <a:t>数学</a:t>
            </a:r>
            <a:r>
              <a:rPr lang="zh-CN" altLang="en-US" sz="2800" dirty="0">
                <a:latin typeface="+mj-ea"/>
                <a:ea typeface="+mj-ea"/>
                <a:cs typeface="+mj-ea"/>
                <a:sym typeface="+mn-ea"/>
              </a:rPr>
              <a:t>的重要和有趣；　 </a:t>
            </a:r>
            <a:endParaRPr lang="zh-CN" altLang="en-US" sz="2800" dirty="0">
              <a:latin typeface="+mj-ea"/>
              <a:ea typeface="+mj-ea"/>
              <a:cs typeface="+mj-ea"/>
            </a:endParaRPr>
          </a:p>
          <a:p>
            <a:pPr fontAlgn="auto">
              <a:lnSpc>
                <a:spcPct val="100000"/>
              </a:lnSpc>
              <a:buNone/>
            </a:pPr>
            <a:r>
              <a:rPr lang="en-US" altLang="zh-CN" sz="2800" dirty="0">
                <a:latin typeface="+mj-ea"/>
                <a:ea typeface="+mj-ea"/>
                <a:cs typeface="+mj-ea"/>
                <a:sym typeface="+mn-ea"/>
              </a:rPr>
              <a:t>5. </a:t>
            </a:r>
            <a:r>
              <a:rPr lang="zh-CN" altLang="en-US" sz="2800" dirty="0">
                <a:latin typeface="+mj-ea"/>
                <a:ea typeface="+mj-ea"/>
                <a:cs typeface="+mj-ea"/>
                <a:sym typeface="+mn-ea"/>
              </a:rPr>
              <a:t>爱护动植物，关心周围环境，亲近大自然，珍惜自然资源，有初步的环保意识。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  <a:sym typeface="+mn-ea"/>
              </a:rPr>
              <a:t> </a:t>
            </a: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3971290" cy="6445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一、科学教育总目标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755265" y="5880735"/>
            <a:ext cx="7063105" cy="761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/>
              <a:t>课程重点</a:t>
            </a:r>
            <a:endParaRPr lang="zh-CN" alt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43135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/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2011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年，我国教育部颁布</a:t>
            </a:r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《3-6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岁儿童学习与发展指南</a:t>
            </a:r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》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（简称《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指南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》）</a:t>
            </a:r>
            <a:endParaRPr lang="zh-CN" altLang="en-US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 algn="ctr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 algn="ctr"/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“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科学探究</a:t>
            </a:r>
            <a:r>
              <a:rPr lang="en-US" altLang="zh-CN" sz="2800" b="1" dirty="0">
                <a:latin typeface="+mj-ea"/>
                <a:ea typeface="+mj-ea"/>
                <a:cs typeface="+mj-ea"/>
                <a:sym typeface="+mn-ea"/>
              </a:rPr>
              <a:t>”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的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目标</a:t>
            </a:r>
            <a:endParaRPr lang="zh-CN" altLang="en-US" sz="2800" b="1" dirty="0">
              <a:latin typeface="+mj-ea"/>
              <a:ea typeface="+mj-ea"/>
              <a:cs typeface="+mj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目标</a:t>
            </a:r>
            <a:r>
              <a:rPr lang="en-US" altLang="zh-CN" sz="2800">
                <a:sym typeface="+mn-ea"/>
              </a:rPr>
              <a:t>1  </a:t>
            </a:r>
            <a:r>
              <a:rPr lang="zh-CN" altLang="en-US" sz="2800">
                <a:sym typeface="+mn-ea"/>
              </a:rPr>
              <a:t>亲近自然，喜欢探究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目标</a:t>
            </a:r>
            <a:r>
              <a:rPr lang="en-US" altLang="zh-CN" sz="2800">
                <a:sym typeface="+mn-ea"/>
              </a:rPr>
              <a:t>2  </a:t>
            </a:r>
            <a:r>
              <a:rPr lang="zh-CN" altLang="en-US" sz="2800">
                <a:sym typeface="+mn-ea"/>
              </a:rPr>
              <a:t>具有初步的探究能力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目标</a:t>
            </a:r>
            <a:r>
              <a:rPr lang="en-US" altLang="zh-CN" sz="2800">
                <a:sym typeface="+mn-ea"/>
              </a:rPr>
              <a:t>3  </a:t>
            </a:r>
            <a:r>
              <a:rPr lang="zh-CN" altLang="en-US" sz="2800">
                <a:sym typeface="+mn-ea"/>
              </a:rPr>
              <a:t>在探究中认识周围事物和现象</a:t>
            </a:r>
            <a:endParaRPr lang="zh-CN" altLang="en-US" sz="2800">
              <a:sym typeface="+mn-ea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88925" y="1067435"/>
            <a:ext cx="3971290" cy="6445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一、科学教育总目标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2755265" y="5880735"/>
            <a:ext cx="7063105" cy="761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/>
              <a:t>课程重点</a:t>
            </a:r>
            <a:endParaRPr lang="zh-CN" alt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日期占位符 3"/>
          <p:cNvSpPr txBox="1">
            <a:spLocks noGrp="1"/>
          </p:cNvSpPr>
          <p:nvPr/>
        </p:nvSpPr>
        <p:spPr>
          <a:xfrm>
            <a:off x="1981200" y="6561138"/>
            <a:ext cx="2133600" cy="279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altLang="x-none" sz="1400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2" name="页脚占位符 4"/>
          <p:cNvSpPr txBox="1">
            <a:spLocks noGrp="1"/>
          </p:cNvSpPr>
          <p:nvPr/>
        </p:nvSpPr>
        <p:spPr>
          <a:xfrm>
            <a:off x="4648200" y="6561138"/>
            <a:ext cx="2895600" cy="279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endParaRPr lang="en-US" altLang="x-none" sz="1400" dirty="0">
              <a:solidFill>
                <a:schemeClr val="accent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Rectangle 2"/>
          <p:cNvSpPr>
            <a:spLocks noGrp="1"/>
          </p:cNvSpPr>
          <p:nvPr>
            <p:ph type="title" idx="4294967295"/>
          </p:nvPr>
        </p:nvSpPr>
        <p:spPr>
          <a:xfrm>
            <a:off x="187960" y="323850"/>
            <a:ext cx="11903075" cy="960755"/>
          </a:xfrm>
        </p:spPr>
        <p:txBody>
          <a:bodyPr wrap="square" anchor="ctr"/>
          <a:p>
            <a:pPr algn="ctr"/>
            <a:r>
              <a:rPr lang="zh-CN" altLang="en-US" sz="3800" dirty="0">
                <a:solidFill>
                  <a:srgbClr val="922600"/>
                </a:solidFill>
              </a:rPr>
              <a:t>目标一   亲近自然、喜欢探究</a:t>
            </a:r>
            <a:endParaRPr lang="zh-CN" altLang="en-US" sz="3800" dirty="0">
              <a:solidFill>
                <a:srgbClr val="922600"/>
              </a:solidFill>
            </a:endParaRPr>
          </a:p>
        </p:txBody>
      </p:sp>
      <p:sp>
        <p:nvSpPr>
          <p:cNvPr id="25604" name="AutoShape 3"/>
          <p:cNvSpPr/>
          <p:nvPr/>
        </p:nvSpPr>
        <p:spPr>
          <a:xfrm>
            <a:off x="2711450" y="1517722"/>
            <a:ext cx="2157413" cy="76979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7FF1B"/>
              </a:gs>
              <a:gs pos="100000">
                <a:srgbClr val="74B5F8"/>
              </a:gs>
            </a:gsLst>
            <a:lin ang="0" scaled="1"/>
            <a:tileRect/>
          </a:gradFill>
          <a:ln w="381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71842" dir="2699999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p>
            <a:pPr algn="ctr"/>
            <a:r>
              <a:rPr lang="en-US" altLang="zh-CN" sz="2800" dirty="0">
                <a:solidFill>
                  <a:srgbClr val="CC6600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dirty="0">
                <a:solidFill>
                  <a:srgbClr val="CC6600"/>
                </a:solidFill>
                <a:latin typeface="微软雅黑" panose="020B0503020204020204" charset="-122"/>
                <a:ea typeface="微软雅黑" panose="020B0503020204020204" charset="-122"/>
              </a:rPr>
              <a:t>～</a:t>
            </a:r>
            <a:r>
              <a:rPr lang="en-US" altLang="zh-CN" sz="2800" dirty="0">
                <a:solidFill>
                  <a:srgbClr val="CC6600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800" dirty="0">
                <a:solidFill>
                  <a:srgbClr val="CC6600"/>
                </a:solidFill>
                <a:latin typeface="微软雅黑" panose="020B0503020204020204" charset="-122"/>
                <a:ea typeface="微软雅黑" panose="020B0503020204020204" charset="-122"/>
              </a:rPr>
              <a:t>岁</a:t>
            </a:r>
            <a:endParaRPr lang="en-US" altLang="zh-CN" dirty="0">
              <a:solidFill>
                <a:schemeClr val="bg1"/>
              </a:solidFill>
              <a:latin typeface="Arial" panose="020B0604020202020204" pitchFamily="34" charset="0"/>
              <a:ea typeface="Gulim" panose="020B0600000101010101" pitchFamily="2" charset="-127"/>
            </a:endParaRPr>
          </a:p>
        </p:txBody>
      </p:sp>
      <p:sp>
        <p:nvSpPr>
          <p:cNvPr id="25605" name="AutoShape 4"/>
          <p:cNvSpPr/>
          <p:nvPr/>
        </p:nvSpPr>
        <p:spPr>
          <a:xfrm>
            <a:off x="4886325" y="1493909"/>
            <a:ext cx="2162175" cy="76979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9FDFF"/>
              </a:gs>
              <a:gs pos="100000">
                <a:srgbClr val="7CB8F6"/>
              </a:gs>
            </a:gsLst>
            <a:lin ang="0" scaled="1"/>
            <a:tileRect/>
          </a:gradFill>
          <a:ln w="381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71842" dir="2699999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p>
            <a:pPr algn="ctr"/>
            <a:r>
              <a:rPr lang="en-US" altLang="zh-CN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～</a:t>
            </a:r>
            <a:r>
              <a:rPr lang="en-US" altLang="zh-CN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岁</a:t>
            </a:r>
            <a:endParaRPr lang="en-US" altLang="zh-CN" dirty="0">
              <a:solidFill>
                <a:schemeClr val="bg1"/>
              </a:solidFill>
              <a:latin typeface="Arial" panose="020B0604020202020204" pitchFamily="34" charset="0"/>
              <a:ea typeface="Gulim" panose="020B0600000101010101" pitchFamily="2" charset="-127"/>
            </a:endParaRPr>
          </a:p>
        </p:txBody>
      </p:sp>
      <p:sp>
        <p:nvSpPr>
          <p:cNvPr id="25606" name="AutoShape 5"/>
          <p:cNvSpPr/>
          <p:nvPr/>
        </p:nvSpPr>
        <p:spPr>
          <a:xfrm>
            <a:off x="7175500" y="1517722"/>
            <a:ext cx="2322513" cy="769794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4B4E6"/>
              </a:gs>
              <a:gs pos="100000">
                <a:srgbClr val="B3C9DF"/>
              </a:gs>
            </a:gsLst>
            <a:lin ang="0" scaled="1"/>
            <a:tileRect/>
          </a:gradFill>
          <a:ln w="381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71842" dir="2699999" algn="ctr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p>
            <a:pPr algn="ctr"/>
            <a:r>
              <a:rPr lang="en-US" altLang="zh-CN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～</a:t>
            </a:r>
            <a:r>
              <a:rPr lang="en-US" altLang="zh-CN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2800" dirty="0">
                <a:solidFill>
                  <a:srgbClr val="CC66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岁</a:t>
            </a:r>
            <a:endParaRPr lang="en-US" altLang="zh-CN" dirty="0">
              <a:solidFill>
                <a:schemeClr val="bg1"/>
              </a:solidFill>
              <a:latin typeface="Arial" panose="020B0604020202020204" pitchFamily="34" charset="0"/>
              <a:ea typeface="Gulim" panose="020B0600000101010101" pitchFamily="2" charset="-127"/>
            </a:endParaRPr>
          </a:p>
        </p:txBody>
      </p:sp>
      <p:sp>
        <p:nvSpPr>
          <p:cNvPr id="25610" name="文本框 27658"/>
          <p:cNvSpPr txBox="1"/>
          <p:nvPr/>
        </p:nvSpPr>
        <p:spPr>
          <a:xfrm flipV="1">
            <a:off x="3359150" y="3509963"/>
            <a:ext cx="431800" cy="368300"/>
          </a:xfrm>
          <a:prstGeom prst="rect">
            <a:avLst/>
          </a:prstGeom>
          <a:noFill/>
          <a:ln w="9525">
            <a:noFill/>
          </a:ln>
        </p:spPr>
        <p:txBody>
          <a:bodyPr rot="10800000" anchor="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11" name="文本框 27659"/>
          <p:cNvSpPr txBox="1"/>
          <p:nvPr/>
        </p:nvSpPr>
        <p:spPr>
          <a:xfrm>
            <a:off x="5330825" y="3016250"/>
            <a:ext cx="195580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.喜欢接触新事物，经常问一些与新事物有关的问题。 </a:t>
            </a:r>
            <a:endParaRPr lang="zh-CN" altLang="en-US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常常动手动脑探索物体和材料，并乐在其中。</a:t>
            </a:r>
            <a:endParaRPr lang="zh-CN" altLang="en-US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612" name="文本框 27660"/>
          <p:cNvSpPr txBox="1"/>
          <p:nvPr/>
        </p:nvSpPr>
        <p:spPr>
          <a:xfrm>
            <a:off x="7680325" y="3141663"/>
            <a:ext cx="1584325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13" name="文本框 27661"/>
          <p:cNvSpPr txBox="1">
            <a:spLocks noChangeAspect="1"/>
          </p:cNvSpPr>
          <p:nvPr/>
        </p:nvSpPr>
        <p:spPr>
          <a:xfrm>
            <a:off x="8401050" y="3141663"/>
            <a:ext cx="100806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14" name="文本框 27662"/>
          <p:cNvSpPr txBox="1"/>
          <p:nvPr/>
        </p:nvSpPr>
        <p:spPr>
          <a:xfrm>
            <a:off x="3070225" y="3016250"/>
            <a:ext cx="1816735" cy="2168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1.喜欢接触大自然，对周围的很多事物和现象感兴趣。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2.经问各种问题，或好奇地摆弄物品。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AutoShape 8"/>
          <p:cNvSpPr/>
          <p:nvPr/>
        </p:nvSpPr>
        <p:spPr>
          <a:xfrm>
            <a:off x="2359025" y="3015933"/>
            <a:ext cx="2971800" cy="2667000"/>
          </a:xfrm>
          <a:prstGeom prst="chevron">
            <a:avLst>
              <a:gd name="adj" fmla="val 19314"/>
            </a:avLst>
          </a:prstGeom>
          <a:solidFill>
            <a:srgbClr val="008000"/>
          </a:solidFill>
          <a:ln w="381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  <a:effectLst>
            <a:outerShdw dist="109250" dir="3267739" algn="ctr" rotWithShape="0">
              <a:srgbClr val="808080">
                <a:alpha val="50000"/>
              </a:srgbClr>
            </a:outerShdw>
          </a:effectLst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文本框 27662"/>
          <p:cNvSpPr txBox="1"/>
          <p:nvPr/>
        </p:nvSpPr>
        <p:spPr>
          <a:xfrm>
            <a:off x="3070225" y="3274695"/>
            <a:ext cx="1577975" cy="2149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1.喜欢接触大自然，对周围的很多事物和现象感兴趣。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2.经常问各种问题，或好奇地摆弄物品。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AutoShape 7"/>
          <p:cNvSpPr/>
          <p:nvPr/>
        </p:nvSpPr>
        <p:spPr>
          <a:xfrm>
            <a:off x="4822825" y="3016250"/>
            <a:ext cx="2971800" cy="2667000"/>
          </a:xfrm>
          <a:prstGeom prst="chevron">
            <a:avLst>
              <a:gd name="adj" fmla="val 19314"/>
            </a:avLst>
          </a:prstGeom>
          <a:solidFill>
            <a:srgbClr val="008080"/>
          </a:solidFill>
          <a:ln w="381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  <a:effectLst>
            <a:outerShdw dist="109250" dir="3267739" algn="ctr" rotWithShape="0">
              <a:srgbClr val="808080">
                <a:alpha val="50000"/>
              </a:srgbClr>
            </a:outerShdw>
          </a:effectLst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27659"/>
          <p:cNvSpPr txBox="1"/>
          <p:nvPr/>
        </p:nvSpPr>
        <p:spPr>
          <a:xfrm>
            <a:off x="5330825" y="3274695"/>
            <a:ext cx="1955800" cy="22860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.喜欢接触新事物，经常问一些与新事物有关的问题。 </a:t>
            </a:r>
            <a:endParaRPr lang="zh-CN" altLang="en-US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常常动手动脑探索物体和材料，并乐在其中。</a:t>
            </a:r>
            <a:endParaRPr lang="zh-CN" altLang="en-US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AutoShape 6"/>
          <p:cNvSpPr/>
          <p:nvPr/>
        </p:nvSpPr>
        <p:spPr>
          <a:xfrm>
            <a:off x="7286625" y="3016250"/>
            <a:ext cx="2819400" cy="2667000"/>
          </a:xfrm>
          <a:prstGeom prst="chevron">
            <a:avLst>
              <a:gd name="adj" fmla="val 17354"/>
            </a:avLst>
          </a:prstGeom>
          <a:solidFill>
            <a:schemeClr val="accent2"/>
          </a:solidFill>
          <a:ln w="381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  <a:effectLst>
            <a:outerShdw dist="109250" dir="3267739" algn="ctr" rotWithShape="0">
              <a:srgbClr val="808080">
                <a:alpha val="50000"/>
              </a:srgbClr>
            </a:outerShdw>
          </a:effectLst>
        </p:spPr>
        <p:txBody>
          <a:bodyPr anchor="ctr">
            <a:spAutoFit/>
          </a:bodyPr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27663"/>
          <p:cNvSpPr txBox="1"/>
          <p:nvPr/>
        </p:nvSpPr>
        <p:spPr>
          <a:xfrm>
            <a:off x="7682230" y="3343275"/>
            <a:ext cx="2028825" cy="20113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1.对自己感兴趣的问题总是刨根问底。</a:t>
            </a:r>
            <a:endParaRPr lang="en-US" altLang="en-US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2.能经常动手动脑寻找问题的答案。</a:t>
            </a:r>
            <a:endParaRPr lang="en-US" altLang="en-US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3.探索中有所发现时感到兴奋和满足。</a:t>
            </a:r>
            <a:endParaRPr lang="en-US" altLang="en-US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AutoShape 5"/>
          <p:cNvSpPr/>
          <p:nvPr/>
        </p:nvSpPr>
        <p:spPr>
          <a:xfrm>
            <a:off x="7772400" y="1630363"/>
            <a:ext cx="2355850" cy="720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0F0FA"/>
              </a:gs>
              <a:gs pos="100000">
                <a:srgbClr val="7C7CD4"/>
              </a:gs>
            </a:gsLst>
            <a:lin ang="5400000" scaled="1"/>
            <a:tileRect/>
          </a:gradFill>
          <a:ln w="38100" cap="flat" cmpd="sng">
            <a:solidFill>
              <a:srgbClr val="7C7CD4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5~6岁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6" name="AutoShape 9"/>
          <p:cNvSpPr/>
          <p:nvPr/>
        </p:nvSpPr>
        <p:spPr>
          <a:xfrm>
            <a:off x="5016500" y="1628775"/>
            <a:ext cx="2355850" cy="720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5400000" scaled="1"/>
            <a:tileRect/>
          </a:gradFill>
          <a:ln w="38100" cap="flat" cmpd="sng">
            <a:solidFill>
              <a:schemeClr val="folHlink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4~5岁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6627" name="Rectangle 13"/>
          <p:cNvSpPr>
            <a:spLocks noGrp="1"/>
          </p:cNvSpPr>
          <p:nvPr>
            <p:ph type="title" idx="4294967295"/>
          </p:nvPr>
        </p:nvSpPr>
        <p:spPr>
          <a:xfrm>
            <a:off x="172720" y="222885"/>
            <a:ext cx="11895455" cy="1405890"/>
          </a:xfrm>
        </p:spPr>
        <p:txBody>
          <a:bodyPr wrap="square" anchor="ctr"/>
          <a:p>
            <a:pPr algn="ctr"/>
            <a:r>
              <a:rPr lang="zh-CN" altLang="en-US" sz="3800" dirty="0">
                <a:solidFill>
                  <a:srgbClr val="922600"/>
                </a:solidFill>
              </a:rPr>
              <a:t>目标二  具有初步探究能力</a:t>
            </a:r>
            <a:endParaRPr lang="zh-CN" altLang="en-US" sz="3800" dirty="0">
              <a:solidFill>
                <a:srgbClr val="922600"/>
              </a:solidFill>
            </a:endParaRPr>
          </a:p>
        </p:txBody>
      </p:sp>
      <p:sp>
        <p:nvSpPr>
          <p:cNvPr id="26628" name="AutoShape 15"/>
          <p:cNvSpPr/>
          <p:nvPr/>
        </p:nvSpPr>
        <p:spPr>
          <a:xfrm>
            <a:off x="2135188" y="1628775"/>
            <a:ext cx="2355850" cy="72072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E1FAFA"/>
              </a:gs>
              <a:gs pos="100000">
                <a:srgbClr val="00D5D8"/>
              </a:gs>
            </a:gsLst>
            <a:lin ang="5400000" scaled="1"/>
            <a:tileRect/>
          </a:gradFill>
          <a:ln w="38100" cap="flat" cmpd="sng">
            <a:solidFill>
              <a:schemeClr val="hlink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3~4岁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6629" name="组合 32773"/>
          <p:cNvGrpSpPr/>
          <p:nvPr/>
        </p:nvGrpSpPr>
        <p:grpSpPr>
          <a:xfrm>
            <a:off x="2063750" y="2708275"/>
            <a:ext cx="2587625" cy="3676650"/>
            <a:chOff x="0" y="0"/>
            <a:chExt cx="4075" cy="5217"/>
          </a:xfrm>
        </p:grpSpPr>
        <p:sp>
          <p:nvSpPr>
            <p:cNvPr id="26630" name="AutoShape 12"/>
            <p:cNvSpPr/>
            <p:nvPr/>
          </p:nvSpPr>
          <p:spPr>
            <a:xfrm>
              <a:off x="0" y="0"/>
              <a:ext cx="4075" cy="5217"/>
            </a:xfrm>
            <a:prstGeom prst="roundRect">
              <a:avLst>
                <a:gd name="adj" fmla="val 4639"/>
              </a:avLst>
            </a:prstGeom>
            <a:gradFill rotWithShape="1">
              <a:gsLst>
                <a:gs pos="0">
                  <a:srgbClr val="FDFDFD"/>
                </a:gs>
                <a:gs pos="100000">
                  <a:srgbClr val="D7D7D7"/>
                </a:gs>
              </a:gsLst>
              <a:lin ang="5400000" scaled="1"/>
              <a:tileRect/>
            </a:gradFill>
            <a:ln w="19050" cap="flat" cmpd="sng">
              <a:solidFill>
                <a:srgbClr val="C0C0C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699999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631" name="Text Box 20"/>
            <p:cNvSpPr txBox="1"/>
            <p:nvPr/>
          </p:nvSpPr>
          <p:spPr>
            <a:xfrm>
              <a:off x="112" y="794"/>
              <a:ext cx="3855" cy="288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1.对感兴趣的事物能仔细观察，发现其明显特征。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2.能用多种感官或动作去探索物体，关注动作所产生的结果。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6632" name="组合 32776"/>
          <p:cNvGrpSpPr/>
          <p:nvPr/>
        </p:nvGrpSpPr>
        <p:grpSpPr>
          <a:xfrm>
            <a:off x="4943475" y="2781300"/>
            <a:ext cx="2587625" cy="3636963"/>
            <a:chOff x="0" y="0"/>
            <a:chExt cx="4075" cy="5217"/>
          </a:xfrm>
        </p:grpSpPr>
        <p:sp>
          <p:nvSpPr>
            <p:cNvPr id="26633" name="AutoShape 2"/>
            <p:cNvSpPr/>
            <p:nvPr/>
          </p:nvSpPr>
          <p:spPr>
            <a:xfrm>
              <a:off x="0" y="0"/>
              <a:ext cx="4075" cy="5217"/>
            </a:xfrm>
            <a:prstGeom prst="roundRect">
              <a:avLst>
                <a:gd name="adj" fmla="val 4639"/>
              </a:avLst>
            </a:prstGeom>
            <a:gradFill rotWithShape="1">
              <a:gsLst>
                <a:gs pos="0">
                  <a:srgbClr val="FDFDFD"/>
                </a:gs>
                <a:gs pos="100000">
                  <a:srgbClr val="D7D7D7"/>
                </a:gs>
              </a:gsLst>
              <a:lin ang="5400000" scaled="1"/>
              <a:tileRect/>
            </a:gradFill>
            <a:ln w="19050" cap="flat" cmpd="sng">
              <a:solidFill>
                <a:srgbClr val="C0C0C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699999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634" name="Text Box 21"/>
            <p:cNvSpPr txBox="1"/>
            <p:nvPr/>
          </p:nvSpPr>
          <p:spPr>
            <a:xfrm>
              <a:off x="115" y="0"/>
              <a:ext cx="3948" cy="489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1.能对事物或现象进行观察比较，发现其相同与不同。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2.能根据观察结果提出问题，并大胆猜测答案。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3.能通过简单的调查收集信息。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4.能用图画或其他符号进行记录。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26635" name="组合 32779"/>
          <p:cNvGrpSpPr/>
          <p:nvPr/>
        </p:nvGrpSpPr>
        <p:grpSpPr>
          <a:xfrm>
            <a:off x="7753350" y="2708275"/>
            <a:ext cx="2549525" cy="3708400"/>
            <a:chOff x="1" y="-115"/>
            <a:chExt cx="4015" cy="5331"/>
          </a:xfrm>
        </p:grpSpPr>
        <p:sp>
          <p:nvSpPr>
            <p:cNvPr id="26636" name="AutoShape 3"/>
            <p:cNvSpPr/>
            <p:nvPr/>
          </p:nvSpPr>
          <p:spPr>
            <a:xfrm>
              <a:off x="1" y="0"/>
              <a:ext cx="4015" cy="5216"/>
            </a:xfrm>
            <a:prstGeom prst="roundRect">
              <a:avLst>
                <a:gd name="adj" fmla="val 4639"/>
              </a:avLst>
            </a:prstGeom>
            <a:gradFill rotWithShape="1">
              <a:gsLst>
                <a:gs pos="0">
                  <a:srgbClr val="FDFDFD"/>
                </a:gs>
                <a:gs pos="100000">
                  <a:srgbClr val="D7D7D7"/>
                </a:gs>
              </a:gsLst>
              <a:lin ang="5400000" scaled="1"/>
              <a:tileRect/>
            </a:gradFill>
            <a:ln w="19050" cap="flat" cmpd="sng">
              <a:solidFill>
                <a:srgbClr val="C0C0C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53882" dir="2699999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637" name="Text Box 22"/>
            <p:cNvSpPr txBox="1"/>
            <p:nvPr/>
          </p:nvSpPr>
          <p:spPr>
            <a:xfrm>
              <a:off x="1" y="-115"/>
              <a:ext cx="3947" cy="530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1. 能通过观察、比较与分析，发现并描述不同种类物体的特征或某个事物前后的变化。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2. 能用一定的方法验证自己的猜测。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3. 在成人的帮助下能制定简单的调查计划并执行。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4. 能用数字、图画、图表或其他符号记录。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  <a:p>
              <a:r>
                <a:rPr lang="en-US" altLang="en-US" dirty="0">
                  <a:latin typeface="微软雅黑" panose="020B0503020204020204" charset="-122"/>
                  <a:ea typeface="微软雅黑" panose="020B0503020204020204" charset="-122"/>
                </a:rPr>
                <a:t> 探究中能与他人合作与交流。</a:t>
              </a:r>
              <a:endParaRPr lang="en-US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AutoShape 2"/>
          <p:cNvSpPr/>
          <p:nvPr/>
        </p:nvSpPr>
        <p:spPr>
          <a:xfrm>
            <a:off x="4980305" y="2174558"/>
            <a:ext cx="2520950" cy="4208462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  <a:tileRect/>
          </a:gradFill>
          <a:ln w="19050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699999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p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0" name="AutoShape 3"/>
          <p:cNvSpPr/>
          <p:nvPr/>
        </p:nvSpPr>
        <p:spPr>
          <a:xfrm>
            <a:off x="7752080" y="2155825"/>
            <a:ext cx="2834640" cy="4208145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  <a:tileRect/>
          </a:gradFill>
          <a:ln w="19050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699999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1" name="AutoShape 5"/>
          <p:cNvSpPr/>
          <p:nvPr/>
        </p:nvSpPr>
        <p:spPr>
          <a:xfrm>
            <a:off x="7794625" y="1304608"/>
            <a:ext cx="2355850" cy="5762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  <a:tileRect/>
          </a:gradFill>
          <a:ln w="38100" cap="flat" cmpd="sng">
            <a:solidFill>
              <a:srgbClr val="FFFFFF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5~6岁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2" name="AutoShape 9"/>
          <p:cNvSpPr/>
          <p:nvPr/>
        </p:nvSpPr>
        <p:spPr>
          <a:xfrm>
            <a:off x="5062855" y="1304608"/>
            <a:ext cx="2355850" cy="5762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  <a:tileRect/>
          </a:gradFill>
          <a:ln w="38100" cap="flat" cmpd="sng">
            <a:solidFill>
              <a:srgbClr val="FFFFFF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4~5岁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3" name="AutoShape 12"/>
          <p:cNvSpPr/>
          <p:nvPr/>
        </p:nvSpPr>
        <p:spPr>
          <a:xfrm>
            <a:off x="2113280" y="2155508"/>
            <a:ext cx="2587625" cy="4208462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FDFDFD"/>
              </a:gs>
              <a:gs pos="100000">
                <a:srgbClr val="D7D7D7"/>
              </a:gs>
            </a:gsLst>
            <a:lin ang="5400000" scaled="1"/>
            <a:tileRect/>
          </a:gradFill>
          <a:ln w="19050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>
            <a:outerShdw dist="53882" dir="2699999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063" name="Rectangle 13"/>
          <p:cNvSpPr>
            <a:spLocks noGrp="1"/>
          </p:cNvSpPr>
          <p:nvPr>
            <p:ph type="title" idx="4294967295"/>
          </p:nvPr>
        </p:nvSpPr>
        <p:spPr>
          <a:xfrm>
            <a:off x="211455" y="360045"/>
            <a:ext cx="11845925" cy="793750"/>
          </a:xfrm>
        </p:spPr>
        <p:txBody>
          <a:bodyPr vert="horz" wrap="square" anchor="ctr"/>
          <a:p>
            <a:pPr algn="ctr" fontAlgn="base"/>
            <a:r>
              <a:rPr lang="zh-CN" altLang="en-US" sz="3800" b="0" strike="noStrike" noProof="1" dirty="0">
                <a:solidFill>
                  <a:srgbClr val="922600"/>
                </a:solidFill>
              </a:rPr>
              <a:t>目标三   在探究中认识周围事物和现象</a:t>
            </a:r>
            <a:endParaRPr lang="zh-CN" altLang="en-US" sz="3800" b="0" strike="noStrike" noProof="1" dirty="0">
              <a:solidFill>
                <a:srgbClr val="922600"/>
              </a:solidFill>
            </a:endParaRPr>
          </a:p>
        </p:txBody>
      </p:sp>
      <p:sp>
        <p:nvSpPr>
          <p:cNvPr id="27655" name="AutoShape 15"/>
          <p:cNvSpPr/>
          <p:nvPr/>
        </p:nvSpPr>
        <p:spPr>
          <a:xfrm>
            <a:off x="2228533" y="1304608"/>
            <a:ext cx="2355850" cy="5762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  <a:tileRect/>
          </a:gradFill>
          <a:ln w="38100" cap="flat" cmpd="sng">
            <a:solidFill>
              <a:srgbClr val="FFFFFF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3~4岁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6" name="Text Box 20"/>
          <p:cNvSpPr txBox="1"/>
          <p:nvPr/>
        </p:nvSpPr>
        <p:spPr>
          <a:xfrm>
            <a:off x="2208213" y="2314893"/>
            <a:ext cx="2376487" cy="31381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1.认识常见的动植物，能注意并发现周围的动植物是多种多样的。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2.能感知和发现物体和材料的软硬、光滑和粗糙等特性。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3.能感知和体验天气对自己生活和活动的影响。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初步了解和体会动植物和人们生活的关系。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7" name="Text Box 21"/>
          <p:cNvSpPr txBox="1"/>
          <p:nvPr/>
        </p:nvSpPr>
        <p:spPr>
          <a:xfrm>
            <a:off x="4979988" y="2136775"/>
            <a:ext cx="2506662" cy="42462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1.能感知和发现动植物的生长变化及其基本条件。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2.能感知和发现常见材料的溶解、传热等性质或用途。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3.能感知和发现简单物理现象，如物体形态或位置变化等。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4.能感知和发现不同季节的特点，体验季节对动植物和人的影响。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初步感知常用科技产品与自己生活的关系，知道科技产品有利也有弊。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8" name="Text Box 22"/>
          <p:cNvSpPr txBox="1"/>
          <p:nvPr/>
        </p:nvSpPr>
        <p:spPr>
          <a:xfrm>
            <a:off x="7794625" y="2248535"/>
            <a:ext cx="2823210" cy="40614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1.能察觉到动植物的外形特征、习性与生存环境的适应关系。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2.能发现常见物体的结构与功能之间的关系。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3.能探索并发现常见的物理现象产生的条件或影响因素，如影子、沉浮等。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4.感知并了解季节变化的周期性，知道变化的顺序。</a:t>
            </a:r>
            <a:endParaRPr lang="en-US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en-US" dirty="0">
                <a:latin typeface="Arial" panose="020B0604020202020204" pitchFamily="34" charset="0"/>
                <a:ea typeface="宋体" panose="02010600030101010101" pitchFamily="2" charset="-122"/>
              </a:rPr>
              <a:t>5.初步了解人们的生活与自然环境的密切关系，知道尊重和珍惜生命，保护环境。</a:t>
            </a: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43135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/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结合《纲要》和《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指南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》，把学前儿童科学教育目标概括为三个方面</a:t>
            </a:r>
            <a:endParaRPr lang="zh-CN" altLang="en-US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 algn="ctr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 algn="ctr"/>
            <a:endParaRPr lang="zh-CN" altLang="en-US" sz="2800" b="1" dirty="0">
              <a:latin typeface="+mj-ea"/>
              <a:ea typeface="+mj-ea"/>
              <a:cs typeface="+mj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第一方面   科学情感和态度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第二方面   科学方法和技能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第三方面   科学知识和能力</a:t>
            </a:r>
            <a:endParaRPr lang="zh-CN" altLang="en-US" sz="2800">
              <a:sym typeface="+mn-ea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755265" y="5599430"/>
            <a:ext cx="7063105" cy="1042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/>
              <a:t>课程重点（后续教学具体化）</a:t>
            </a:r>
            <a:endParaRPr lang="zh-CN" altLang="en-US" sz="4000" b="1"/>
          </a:p>
        </p:txBody>
      </p:sp>
      <p:sp>
        <p:nvSpPr>
          <p:cNvPr id="5" name="圆角矩形 4"/>
          <p:cNvSpPr/>
          <p:nvPr/>
        </p:nvSpPr>
        <p:spPr>
          <a:xfrm>
            <a:off x="288925" y="1067435"/>
            <a:ext cx="3971290" cy="6445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一、科学教育总目标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49599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/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结合《纲要》和《指南》，把学前儿童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各年龄阶段的科学教育目标</a:t>
            </a:r>
            <a:r>
              <a:rPr lang="zh-CN" altLang="en-US" sz="2800" b="1" dirty="0">
                <a:latin typeface="+mj-ea"/>
                <a:ea typeface="+mj-ea"/>
                <a:cs typeface="+mj-ea"/>
                <a:sym typeface="+mn-ea"/>
              </a:rPr>
              <a:t>概括为三个方面</a:t>
            </a:r>
            <a:endParaRPr lang="zh-CN" altLang="en-US" sz="2800" b="1" dirty="0">
              <a:latin typeface="+mj-ea"/>
              <a:ea typeface="+mj-ea"/>
              <a:cs typeface="+mj-ea"/>
              <a:sym typeface="+mn-ea"/>
            </a:endParaRPr>
          </a:p>
          <a:p>
            <a:pPr lvl="0"/>
            <a:endParaRPr lang="zh-CN" altLang="en-US" sz="2800" b="1" dirty="0">
              <a:latin typeface="+mj-ea"/>
              <a:ea typeface="+mj-ea"/>
              <a:cs typeface="+mj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第一方面   科学情感和态度（小班、中班、大班）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第二方面   科学方法和技能</a:t>
            </a:r>
            <a:r>
              <a:rPr lang="zh-CN" altLang="en-US" sz="2800">
                <a:sym typeface="+mn-ea"/>
              </a:rPr>
              <a:t>（小班、中班、大班）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>
                <a:sym typeface="+mn-ea"/>
              </a:rPr>
              <a:t>第三方面   科学知识和能力</a:t>
            </a:r>
            <a:r>
              <a:rPr lang="zh-CN" altLang="en-US" sz="2800">
                <a:sym typeface="+mn-ea"/>
              </a:rPr>
              <a:t>（小班、中班、大班）</a:t>
            </a:r>
            <a:endParaRPr lang="zh-CN" altLang="en-US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endParaRPr lang="zh-CN" altLang="en-US" sz="2800">
              <a:sym typeface="+mn-ea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755265" y="5599430"/>
            <a:ext cx="7063105" cy="1042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/>
              <a:t>课程重点（后续教学具体化）</a:t>
            </a:r>
            <a:endParaRPr lang="zh-CN" altLang="en-US" sz="4000" b="1"/>
          </a:p>
        </p:txBody>
      </p:sp>
      <p:sp>
        <p:nvSpPr>
          <p:cNvPr id="5" name="圆角矩形 4"/>
          <p:cNvSpPr/>
          <p:nvPr/>
        </p:nvSpPr>
        <p:spPr>
          <a:xfrm>
            <a:off x="288925" y="1067435"/>
            <a:ext cx="5342890" cy="6445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二、</a:t>
            </a:r>
            <a:r>
              <a:rPr lang="zh-CN" altLang="en-US" sz="2800">
                <a:sym typeface="+mn-ea"/>
              </a:rPr>
              <a:t>各年龄阶段的科学教育目标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36671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en-US" altLang="zh-CN" sz="2800" b="1" dirty="0">
              <a:latin typeface="+mj-ea"/>
              <a:ea typeface="+mj-ea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zh-CN" altLang="en-US" sz="2800" b="1">
                <a:sym typeface="+mn-ea"/>
              </a:rPr>
              <a:t>特征</a:t>
            </a:r>
            <a:endParaRPr lang="zh-CN" altLang="en-US" sz="2800" b="1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en-US" altLang="zh-CN" sz="2800">
                <a:sym typeface="+mn-ea"/>
              </a:rPr>
              <a:t>1.</a:t>
            </a:r>
            <a:r>
              <a:rPr lang="zh-CN" altLang="en-US" sz="2800">
                <a:sym typeface="+mn-ea"/>
              </a:rPr>
              <a:t>可观察或测量，也成</a:t>
            </a:r>
            <a:r>
              <a:rPr lang="en-US" altLang="zh-CN" sz="2800">
                <a:sym typeface="+mn-ea"/>
              </a:rPr>
              <a:t>“</a:t>
            </a:r>
            <a:r>
              <a:rPr lang="zh-CN" altLang="en-US" sz="2800">
                <a:sym typeface="+mn-ea"/>
              </a:rPr>
              <a:t>行动目标</a:t>
            </a:r>
            <a:r>
              <a:rPr lang="en-US" altLang="zh-CN" sz="2800">
                <a:sym typeface="+mn-ea"/>
              </a:rPr>
              <a:t>”</a:t>
            </a:r>
            <a:endParaRPr lang="en-US" altLang="zh-CN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en-US" altLang="zh-CN" sz="2800">
                <a:sym typeface="+mn-ea"/>
              </a:rPr>
              <a:t>2.</a:t>
            </a:r>
            <a:r>
              <a:rPr lang="zh-CN" altLang="en-US" sz="2800">
                <a:sym typeface="+mn-ea"/>
              </a:rPr>
              <a:t>全面反映总目标和年龄阶段目标，同时有所侧重</a:t>
            </a:r>
            <a:endParaRPr lang="en-US" altLang="zh-CN" sz="2800">
              <a:sym typeface="+mn-ea"/>
            </a:endParaRPr>
          </a:p>
          <a:p>
            <a:pPr algn="ctr" fontAlgn="auto">
              <a:lnSpc>
                <a:spcPct val="150000"/>
              </a:lnSpc>
              <a:buNone/>
            </a:pPr>
            <a:r>
              <a:rPr lang="en-US" altLang="zh-CN" sz="2800">
                <a:sym typeface="+mn-ea"/>
              </a:rPr>
              <a:t>3.</a:t>
            </a:r>
            <a:r>
              <a:rPr lang="zh-CN" altLang="en-US" sz="2800">
                <a:sym typeface="+mn-ea"/>
              </a:rPr>
              <a:t>独特性和连续性</a:t>
            </a:r>
            <a:endParaRPr lang="zh-CN" altLang="en-US" sz="2800">
              <a:sym typeface="+mn-ea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755265" y="5599430"/>
            <a:ext cx="7063105" cy="1042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/>
              <a:t>课程重点（后续教学具体化）</a:t>
            </a:r>
            <a:endParaRPr lang="zh-CN" altLang="en-US" sz="4000" b="1"/>
          </a:p>
        </p:txBody>
      </p:sp>
      <p:sp>
        <p:nvSpPr>
          <p:cNvPr id="5" name="圆角矩形 4"/>
          <p:cNvSpPr/>
          <p:nvPr/>
        </p:nvSpPr>
        <p:spPr>
          <a:xfrm>
            <a:off x="288925" y="1067435"/>
            <a:ext cx="5342890" cy="6445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zh-CN" altLang="en-US" sz="2800">
                <a:sym typeface="+mn-ea"/>
              </a:rPr>
              <a:t>三、科学教育活动目标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188595" y="368935"/>
            <a:ext cx="11877675" cy="6061075"/>
          </a:xfrm>
        </p:spPr>
        <p:txBody>
          <a:bodyPr/>
          <a:p>
            <a:endParaRPr lang="zh-CN" altLang="en-US"/>
          </a:p>
          <a:p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（提问）</a:t>
            </a: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学前儿童科学教育目标制定的依据是什么？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（提问</a:t>
            </a:r>
            <a:r>
              <a:rPr lang="en-US" altLang="zh-CN"/>
              <a:t>2</a:t>
            </a:r>
            <a:r>
              <a:rPr lang="zh-CN" altLang="en-US"/>
              <a:t>）</a:t>
            </a:r>
            <a:endParaRPr lang="zh-CN" altLang="en-US"/>
          </a:p>
        </p:txBody>
      </p:sp>
      <p:pic>
        <p:nvPicPr>
          <p:cNvPr id="5" name="图片 4" descr="timg (1)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837305" y="2425700"/>
            <a:ext cx="4517390" cy="27933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sz="4400">
                <a:latin typeface="微软雅黑" panose="020B0503020204020204" charset="-122"/>
                <a:ea typeface="微软雅黑" panose="020B0503020204020204" charset="-122"/>
                <a:sym typeface="+mn-ea"/>
              </a:rPr>
              <a:t>幼儿园集体科学教育活动概述</a:t>
            </a:r>
            <a:endParaRPr sz="440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550545" y="1217295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/>
              <a:t>复习</a:t>
            </a:r>
            <a:endParaRPr lang="zh-CN" altLang="en-US" sz="2800"/>
          </a:p>
        </p:txBody>
      </p:sp>
      <p:sp>
        <p:nvSpPr>
          <p:cNvPr id="4" name="圆角矩形 3"/>
          <p:cNvSpPr/>
          <p:nvPr/>
        </p:nvSpPr>
        <p:spPr>
          <a:xfrm>
            <a:off x="550545" y="4519930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/>
              <a:t>方法</a:t>
            </a:r>
            <a:endParaRPr lang="zh-CN" altLang="en-US" sz="2800"/>
          </a:p>
        </p:txBody>
      </p:sp>
      <p:sp>
        <p:nvSpPr>
          <p:cNvPr id="5" name="圆角矩形 4"/>
          <p:cNvSpPr/>
          <p:nvPr/>
        </p:nvSpPr>
        <p:spPr>
          <a:xfrm>
            <a:off x="550545" y="3426460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/>
              <a:t>目标和内容的依据</a:t>
            </a:r>
            <a:endParaRPr lang="zh-CN" altLang="en-US" sz="2800"/>
          </a:p>
        </p:txBody>
      </p:sp>
      <p:sp>
        <p:nvSpPr>
          <p:cNvPr id="8" name="圆角矩形 7"/>
          <p:cNvSpPr/>
          <p:nvPr/>
        </p:nvSpPr>
        <p:spPr>
          <a:xfrm>
            <a:off x="550545" y="2230755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>
              <a:buClrTx/>
              <a:buSzTx/>
              <a:buFontTx/>
            </a:pPr>
            <a:r>
              <a:rPr lang="zh-CN" altLang="en-US" sz="2800"/>
              <a:t>作业讲解</a:t>
            </a:r>
            <a:endParaRPr lang="zh-CN" altLang="en-US" sz="2800"/>
          </a:p>
        </p:txBody>
      </p:sp>
      <p:grpSp>
        <p:nvGrpSpPr>
          <p:cNvPr id="116" name="组合 115"/>
          <p:cNvGrpSpPr/>
          <p:nvPr/>
        </p:nvGrpSpPr>
        <p:grpSpPr>
          <a:xfrm>
            <a:off x="500389" y="1204689"/>
            <a:ext cx="802098" cy="802096"/>
            <a:chOff x="7414667" y="3750265"/>
            <a:chExt cx="871129" cy="871129"/>
          </a:xfrm>
        </p:grpSpPr>
        <p:sp>
          <p:nvSpPr>
            <p:cNvPr id="117" name="椭圆 116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18" name="文本框 20"/>
            <p:cNvSpPr txBox="1"/>
            <p:nvPr/>
          </p:nvSpPr>
          <p:spPr>
            <a:xfrm>
              <a:off x="7468849" y="3843910"/>
              <a:ext cx="792991" cy="701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01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0389" y="2217514"/>
            <a:ext cx="802098" cy="802096"/>
            <a:chOff x="7414667" y="3750265"/>
            <a:chExt cx="871129" cy="871129"/>
          </a:xfrm>
        </p:grpSpPr>
        <p:sp>
          <p:nvSpPr>
            <p:cNvPr id="10" name="椭圆 9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1" name="文本框 20"/>
            <p:cNvSpPr txBox="1"/>
            <p:nvPr/>
          </p:nvSpPr>
          <p:spPr>
            <a:xfrm>
              <a:off x="7468849" y="3843910"/>
              <a:ext cx="792991" cy="700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02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00389" y="3413219"/>
            <a:ext cx="802098" cy="802096"/>
            <a:chOff x="7414667" y="3750265"/>
            <a:chExt cx="871129" cy="871129"/>
          </a:xfrm>
        </p:grpSpPr>
        <p:sp>
          <p:nvSpPr>
            <p:cNvPr id="13" name="椭圆 12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4" name="文本框 20"/>
            <p:cNvSpPr txBox="1"/>
            <p:nvPr/>
          </p:nvSpPr>
          <p:spPr>
            <a:xfrm>
              <a:off x="7468849" y="3843910"/>
              <a:ext cx="792991" cy="700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03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00389" y="4511134"/>
            <a:ext cx="802098" cy="802096"/>
            <a:chOff x="7414667" y="3750265"/>
            <a:chExt cx="871129" cy="871129"/>
          </a:xfrm>
        </p:grpSpPr>
        <p:sp>
          <p:nvSpPr>
            <p:cNvPr id="16" name="椭圆 15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17" name="文本框 20"/>
            <p:cNvSpPr txBox="1"/>
            <p:nvPr/>
          </p:nvSpPr>
          <p:spPr>
            <a:xfrm>
              <a:off x="7468849" y="3843910"/>
              <a:ext cx="792991" cy="700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04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圆角矩形 1"/>
          <p:cNvSpPr/>
          <p:nvPr/>
        </p:nvSpPr>
        <p:spPr>
          <a:xfrm>
            <a:off x="492125" y="5640070"/>
            <a:ext cx="11231880" cy="7931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800"/>
              <a:t>集体科学教育活动</a:t>
            </a:r>
            <a:endParaRPr lang="zh-CN" altLang="en-US" sz="2800"/>
          </a:p>
        </p:txBody>
      </p:sp>
      <p:grpSp>
        <p:nvGrpSpPr>
          <p:cNvPr id="18" name="组合 17"/>
          <p:cNvGrpSpPr/>
          <p:nvPr/>
        </p:nvGrpSpPr>
        <p:grpSpPr>
          <a:xfrm>
            <a:off x="450224" y="5626829"/>
            <a:ext cx="802098" cy="802096"/>
            <a:chOff x="7414667" y="3750265"/>
            <a:chExt cx="871129" cy="871129"/>
          </a:xfrm>
        </p:grpSpPr>
        <p:sp>
          <p:nvSpPr>
            <p:cNvPr id="19" name="椭圆 18"/>
            <p:cNvSpPr/>
            <p:nvPr/>
          </p:nvSpPr>
          <p:spPr>
            <a:xfrm>
              <a:off x="7414667" y="3750265"/>
              <a:ext cx="871129" cy="87112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>
              <a:outerShdw blurRad="88900" dist="635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b="1"/>
            </a:p>
          </p:txBody>
        </p:sp>
        <p:sp>
          <p:nvSpPr>
            <p:cNvPr id="20" name="文本框 20"/>
            <p:cNvSpPr txBox="1"/>
            <p:nvPr/>
          </p:nvSpPr>
          <p:spPr>
            <a:xfrm>
              <a:off x="7468849" y="3843910"/>
              <a:ext cx="792991" cy="700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600" dirty="0" smtClean="0">
                  <a:solidFill>
                    <a:srgbClr val="0066CC"/>
                  </a:solidFill>
                  <a:effectLst>
                    <a:innerShdw blurRad="63500" dist="38100" dir="13500000">
                      <a:prstClr val="black">
                        <a:alpha val="50000"/>
                      </a:prstClr>
                    </a:inn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05</a:t>
              </a:r>
              <a:endParaRPr lang="zh-CN" altLang="en-US" sz="3600" dirty="0">
                <a:solidFill>
                  <a:srgbClr val="0066CC"/>
                </a:solidFill>
                <a:effectLst>
                  <a:innerShdw blurRad="63500" dist="38100" dir="13500000">
                    <a:prstClr val="black">
                      <a:alpha val="50000"/>
                    </a:prstClr>
                  </a:innerShd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60655" y="967740"/>
            <a:ext cx="11870055" cy="4431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依据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社会发展的需要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学前儿童发展的规律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自然科学以及学前儿童学习科学的特点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学前儿童科学教育目标</a:t>
            </a:r>
            <a:endParaRPr lang="en-US" altLang="zh-CN" sz="4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学前儿童科学教育内容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2743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zh-CN" altLang="en-US" sz="2800" dirty="0"/>
          </a:p>
          <a:p>
            <a:pPr lvl="0" algn="l" fontAlgn="auto">
              <a:lnSpc>
                <a:spcPct val="150000"/>
              </a:lnSpc>
              <a:buClrTx/>
              <a:buSzTx/>
              <a:buNone/>
            </a:pPr>
            <a:r>
              <a:rPr 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了解自然、环境及其和人类生活的关系；</a:t>
            </a:r>
            <a:endParaRPr 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  <a:buNone/>
            </a:pPr>
            <a:r>
              <a:rPr 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探究身边事物的特点及其变化规律；</a:t>
            </a:r>
            <a:endParaRPr 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l" fontAlgn="auto">
              <a:lnSpc>
                <a:spcPct val="150000"/>
              </a:lnSpc>
              <a:buClrTx/>
              <a:buSzTx/>
              <a:buNone/>
            </a:pPr>
            <a:r>
              <a:rPr 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感受科学技术及其对生活的影响。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4946650" cy="6273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j-ea"/>
                <a:ea typeface="+mj-ea"/>
                <a:cs typeface="+mj-ea"/>
              </a:rPr>
              <a:t>归纳为三大类（具体</a:t>
            </a:r>
            <a:r>
              <a:rPr lang="en-US" altLang="zh-CN" sz="2800">
                <a:latin typeface="+mj-ea"/>
                <a:ea typeface="+mj-ea"/>
                <a:cs typeface="+mj-ea"/>
              </a:rPr>
              <a:t>43</a:t>
            </a:r>
            <a:r>
              <a:rPr lang="zh-CN" altLang="en-US" sz="2800">
                <a:latin typeface="+mj-ea"/>
                <a:ea typeface="+mj-ea"/>
                <a:cs typeface="+mj-ea"/>
              </a:rPr>
              <a:t>条</a:t>
            </a:r>
            <a:r>
              <a:rPr lang="zh-CN" altLang="en-US" sz="2800">
                <a:latin typeface="+mj-ea"/>
                <a:ea typeface="+mj-ea"/>
                <a:cs typeface="+mj-ea"/>
              </a:rPr>
              <a:t>）</a:t>
            </a:r>
            <a:endParaRPr lang="zh-CN" altLang="en-US" sz="2800">
              <a:latin typeface="+mj-ea"/>
              <a:ea typeface="+mj-ea"/>
              <a:cs typeface="+mj-ea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755265" y="5599430"/>
            <a:ext cx="7063105" cy="1042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4000" b="1"/>
              <a:t>内容选择范围和角度</a:t>
            </a:r>
            <a:endParaRPr lang="zh-CN" altLang="en-US" sz="4000" b="1"/>
          </a:p>
        </p:txBody>
      </p:sp>
      <p:pic>
        <p:nvPicPr>
          <p:cNvPr id="11" name="图片 10" descr="科学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44995" y="1067435"/>
            <a:ext cx="4340225" cy="434022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学前儿童科学教育内容</a:t>
            </a:r>
            <a:endParaRPr lang="en-US" altLang="zh-CN" sz="440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173355" y="1063625"/>
            <a:ext cx="11892915" cy="5603875"/>
          </a:xfrm>
        </p:spPr>
        <p:txBody>
          <a:bodyPr/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r>
              <a:rPr lang="zh-CN" altLang="en-US">
                <a:sym typeface="+mn-ea"/>
              </a:rPr>
              <a:t>（提问）</a:t>
            </a: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学前儿童科学教育内容选择的要求是什么？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（提问</a:t>
            </a:r>
            <a:r>
              <a:rPr lang="en-US" altLang="zh-CN"/>
              <a:t>3</a:t>
            </a:r>
            <a:r>
              <a:rPr lang="zh-CN" altLang="en-US"/>
              <a:t>）</a:t>
            </a:r>
            <a:endParaRPr lang="zh-CN" altLang="en-US"/>
          </a:p>
        </p:txBody>
      </p:sp>
      <p:pic>
        <p:nvPicPr>
          <p:cNvPr id="5" name="图片 4" descr="timg (1)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837305" y="2425700"/>
            <a:ext cx="4517390" cy="279336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160655" y="967740"/>
            <a:ext cx="11870055" cy="5169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要求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科学性和启蒙性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广泛性和代表性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地区性和季节性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时代性和民族性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学前儿童科学教育内容</a:t>
            </a:r>
            <a:endParaRPr lang="en-US" altLang="zh-CN" sz="4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144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学前儿童科学教育方法</a:t>
            </a:r>
            <a:endParaRPr lang="zh-CN" altLang="en-US" sz="4400"/>
          </a:p>
          <a:p>
            <a:pPr algn="ctr"/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1943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zh-CN" altLang="en-US" sz="2800" dirty="0"/>
          </a:p>
          <a:p>
            <a:pPr lvl="0"/>
            <a:r>
              <a:rPr lang="zh-CN" altLang="en-US" sz="2800" dirty="0"/>
              <a:t>幼儿对未知的事情充满了好奇心，为自主探究提供了充足的动力。</a:t>
            </a:r>
            <a:endParaRPr lang="zh-CN" altLang="en-US" sz="2800" dirty="0"/>
          </a:p>
          <a:p>
            <a:pPr lvl="0"/>
            <a:endParaRPr lang="zh-CN" altLang="en-US" sz="2800" dirty="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4550410" cy="67754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基本方法</a:t>
            </a:r>
            <a:r>
              <a:rPr lang="en-US" altLang="zh-CN" sz="2800">
                <a:latin typeface="+mj-ea"/>
                <a:ea typeface="+mj-ea"/>
                <a:cs typeface="+mj-ea"/>
                <a:sym typeface="+mn-ea"/>
              </a:rPr>
              <a:t>------</a:t>
            </a:r>
            <a:r>
              <a:rPr lang="zh-CN" altLang="en-US" sz="3600">
                <a:latin typeface="+mj-ea"/>
                <a:ea typeface="+mj-ea"/>
                <a:cs typeface="+mj-ea"/>
                <a:sym typeface="+mn-ea"/>
              </a:rPr>
              <a:t>自主探究</a:t>
            </a:r>
            <a:endParaRPr lang="zh-CN" altLang="en-US" sz="3600"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4" name="五角星 3"/>
          <p:cNvSpPr/>
          <p:nvPr/>
        </p:nvSpPr>
        <p:spPr>
          <a:xfrm>
            <a:off x="1085215" y="2318385"/>
            <a:ext cx="2353310" cy="222123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/>
              <a:t>观察法</a:t>
            </a:r>
            <a:endParaRPr lang="zh-CN" altLang="en-US" sz="2800"/>
          </a:p>
        </p:txBody>
      </p:sp>
      <p:sp>
        <p:nvSpPr>
          <p:cNvPr id="5" name="五角星 4"/>
          <p:cNvSpPr/>
          <p:nvPr/>
        </p:nvSpPr>
        <p:spPr>
          <a:xfrm>
            <a:off x="5208270" y="2318385"/>
            <a:ext cx="2353310" cy="222123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/>
              <a:t>实验法</a:t>
            </a:r>
            <a:endParaRPr lang="zh-CN" altLang="en-US" sz="2800"/>
          </a:p>
        </p:txBody>
      </p:sp>
      <p:sp>
        <p:nvSpPr>
          <p:cNvPr id="8" name="五角星 7"/>
          <p:cNvSpPr/>
          <p:nvPr/>
        </p:nvSpPr>
        <p:spPr>
          <a:xfrm>
            <a:off x="2221230" y="4364355"/>
            <a:ext cx="2353310" cy="222123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/>
              <a:t>展示法</a:t>
            </a:r>
            <a:endParaRPr lang="zh-CN" altLang="en-US" sz="2800"/>
          </a:p>
        </p:txBody>
      </p:sp>
      <p:sp>
        <p:nvSpPr>
          <p:cNvPr id="9" name="五角星 8"/>
          <p:cNvSpPr/>
          <p:nvPr/>
        </p:nvSpPr>
        <p:spPr>
          <a:xfrm>
            <a:off x="8121650" y="4364355"/>
            <a:ext cx="2353310" cy="222123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/>
              <a:t>游戏法</a:t>
            </a:r>
            <a:endParaRPr lang="zh-CN" altLang="en-US" sz="2800"/>
          </a:p>
        </p:txBody>
      </p:sp>
      <p:sp>
        <p:nvSpPr>
          <p:cNvPr id="10" name="五角星 9"/>
          <p:cNvSpPr/>
          <p:nvPr/>
        </p:nvSpPr>
        <p:spPr>
          <a:xfrm>
            <a:off x="9589135" y="2418080"/>
            <a:ext cx="2353310" cy="222123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/>
              <a:t>制作法</a:t>
            </a:r>
            <a:endParaRPr lang="zh-CN" altLang="en-US" sz="2800"/>
          </a:p>
        </p:txBody>
      </p:sp>
      <p:sp>
        <p:nvSpPr>
          <p:cNvPr id="11" name="五角星 10"/>
          <p:cNvSpPr/>
          <p:nvPr/>
        </p:nvSpPr>
        <p:spPr>
          <a:xfrm>
            <a:off x="5208905" y="4364355"/>
            <a:ext cx="2353310" cy="222123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/>
              <a:t>讨论法</a:t>
            </a:r>
            <a:endParaRPr lang="zh-CN" altLang="en-US" sz="2800"/>
          </a:p>
        </p:txBody>
      </p:sp>
      <p:sp>
        <p:nvSpPr>
          <p:cNvPr id="14" name="左箭头标注 13"/>
          <p:cNvSpPr/>
          <p:nvPr/>
        </p:nvSpPr>
        <p:spPr>
          <a:xfrm>
            <a:off x="5092065" y="1149350"/>
            <a:ext cx="6631940" cy="760095"/>
          </a:xfrm>
          <a:prstGeom prst="left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/>
              <a:t>思考：如何激发高职学生的</a:t>
            </a:r>
            <a:endParaRPr lang="zh-CN" altLang="en-US" sz="2400" b="1"/>
          </a:p>
          <a:p>
            <a:pPr algn="ctr"/>
            <a:r>
              <a:rPr lang="zh-CN" altLang="en-US" sz="2400" b="1"/>
              <a:t>自主学习动力？（讨论</a:t>
            </a:r>
            <a:r>
              <a:rPr lang="en-US" altLang="zh-CN" sz="2400" b="1"/>
              <a:t>1</a:t>
            </a:r>
            <a:r>
              <a:rPr lang="zh-CN" altLang="en-US" sz="2400" b="1"/>
              <a:t>）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学前儿童科学教育方法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2805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en-US" altLang="zh-CN" sz="2800" dirty="0">
              <a:solidFill>
                <a:schemeClr val="accent1"/>
              </a:solidFill>
              <a:sym typeface="+mn-ea"/>
            </a:endParaRPr>
          </a:p>
          <a:p>
            <a:pPr lvl="0"/>
            <a:endParaRPr lang="zh-CN" altLang="en-US" sz="2800" dirty="0"/>
          </a:p>
          <a:p>
            <a:pPr lvl="0"/>
            <a:endParaRPr lang="zh-CN" altLang="en-US" sz="2800" dirty="0"/>
          </a:p>
          <a:p>
            <a:pPr lvl="0"/>
            <a:endParaRPr lang="zh-CN" altLang="en-US" sz="2800" dirty="0"/>
          </a:p>
          <a:p>
            <a:pPr lvl="0"/>
            <a:endParaRPr lang="zh-CN" altLang="en-US" sz="2800" dirty="0"/>
          </a:p>
          <a:p>
            <a:pPr lvl="0"/>
            <a:endParaRPr lang="zh-CN" altLang="en-US" sz="2800" dirty="0"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1067435"/>
            <a:ext cx="4919980" cy="8420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多元方法</a:t>
            </a:r>
            <a:r>
              <a:rPr lang="en-US" altLang="zh-CN" sz="2800">
                <a:latin typeface="+mj-ea"/>
                <a:ea typeface="+mj-ea"/>
                <a:cs typeface="+mj-ea"/>
                <a:sym typeface="+mn-ea"/>
              </a:rPr>
              <a:t>--</a:t>
            </a:r>
            <a:r>
              <a:rPr lang="zh-CN" altLang="en-US" sz="2800">
                <a:latin typeface="+mj-ea"/>
                <a:ea typeface="+mj-ea"/>
                <a:cs typeface="+mj-ea"/>
                <a:sym typeface="+mn-ea"/>
              </a:rPr>
              <a:t>艺术、家庭、社会</a:t>
            </a:r>
            <a:endParaRPr lang="zh-CN" altLang="en-US" sz="2800">
              <a:latin typeface="+mj-ea"/>
              <a:ea typeface="+mj-ea"/>
              <a:cs typeface="+mj-ea"/>
              <a:sym typeface="+mn-ea"/>
            </a:endParaRPr>
          </a:p>
        </p:txBody>
      </p:sp>
      <p:sp>
        <p:nvSpPr>
          <p:cNvPr id="12" name="流程图: 可选过程 11"/>
          <p:cNvSpPr/>
          <p:nvPr/>
        </p:nvSpPr>
        <p:spPr>
          <a:xfrm>
            <a:off x="1514475" y="2599055"/>
            <a:ext cx="2994660" cy="1174115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3200"/>
              <a:t>集体教学活动</a:t>
            </a:r>
            <a:endParaRPr lang="zh-CN" altLang="en-US" sz="3200"/>
          </a:p>
        </p:txBody>
      </p:sp>
      <p:sp>
        <p:nvSpPr>
          <p:cNvPr id="13" name="流程图: 可选过程 12"/>
          <p:cNvSpPr/>
          <p:nvPr/>
        </p:nvSpPr>
        <p:spPr>
          <a:xfrm>
            <a:off x="6395085" y="4639310"/>
            <a:ext cx="2994660" cy="1174115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>
              <a:buClrTx/>
              <a:buSzTx/>
              <a:buFontTx/>
            </a:pPr>
            <a:r>
              <a:rPr lang="zh-CN" altLang="en-US" sz="3200">
                <a:sym typeface="+mn-ea"/>
              </a:rPr>
              <a:t>生活中的科学教育活动</a:t>
            </a:r>
            <a:endParaRPr lang="zh-CN" altLang="en-US" sz="3200"/>
          </a:p>
        </p:txBody>
      </p:sp>
      <p:sp>
        <p:nvSpPr>
          <p:cNvPr id="15" name="流程图: 可选过程 14"/>
          <p:cNvSpPr/>
          <p:nvPr/>
        </p:nvSpPr>
        <p:spPr>
          <a:xfrm>
            <a:off x="1514475" y="4639310"/>
            <a:ext cx="2994660" cy="1174115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>
              <a:buClrTx/>
              <a:buSzTx/>
              <a:buFontTx/>
            </a:pPr>
            <a:r>
              <a:rPr lang="zh-CN" altLang="en-US" sz="3200">
                <a:sym typeface="+mn-ea"/>
              </a:rPr>
              <a:t>科学游戏活动</a:t>
            </a:r>
            <a:endParaRPr lang="zh-CN" altLang="en-US" sz="3200"/>
          </a:p>
        </p:txBody>
      </p:sp>
      <p:sp>
        <p:nvSpPr>
          <p:cNvPr id="16" name="流程图: 可选过程 15"/>
          <p:cNvSpPr/>
          <p:nvPr/>
        </p:nvSpPr>
        <p:spPr>
          <a:xfrm>
            <a:off x="6395085" y="2599055"/>
            <a:ext cx="2994660" cy="1174115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3200">
                <a:sym typeface="+mn-ea"/>
              </a:rPr>
              <a:t>区域科学活动</a:t>
            </a:r>
            <a:endParaRPr lang="zh-CN" altLang="en-US" sz="3200"/>
          </a:p>
        </p:txBody>
      </p:sp>
      <p:sp>
        <p:nvSpPr>
          <p:cNvPr id="17" name="椭圆 16"/>
          <p:cNvSpPr/>
          <p:nvPr/>
        </p:nvSpPr>
        <p:spPr>
          <a:xfrm>
            <a:off x="4865370" y="3631565"/>
            <a:ext cx="1273810" cy="12236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途径</a:t>
            </a:r>
            <a:endParaRPr lang="zh-CN" altLang="en-US" sz="3200"/>
          </a:p>
        </p:txBody>
      </p:sp>
      <p:sp>
        <p:nvSpPr>
          <p:cNvPr id="4" name="文本框 3"/>
          <p:cNvSpPr txBox="1"/>
          <p:nvPr/>
        </p:nvSpPr>
        <p:spPr>
          <a:xfrm>
            <a:off x="4625975" y="5984240"/>
            <a:ext cx="181356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 algn="ctr">
              <a:buNone/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（提问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幼儿园集体科学教育活动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160655" y="967740"/>
            <a:ext cx="11870055" cy="3692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（讨论</a:t>
            </a:r>
            <a:r>
              <a:rPr lang="en-US" altLang="zh-CN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2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）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幼儿园中集体教学和小学是不一样的，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有什么区别？如何避免小学化？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幼儿园集体科学教育活动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60655" y="967740"/>
            <a:ext cx="11870055" cy="65544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幼儿园集体教学活动的价值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让幼儿掌握基本的知识与技能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教师直接指导提高了效率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提供给幼儿与同伴、教师互动的多种形式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为幼儿提供优越的心理环境和物质环境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学前和小学   共同点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学习内容统一、相对固定   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学习材料由教师统一提供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学习过程教师直接指导较多   </a:t>
            </a: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学习进度集体同步</a:t>
            </a:r>
            <a:endParaRPr lang="en-US" altLang="zh-CN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幼儿园集体科学教育活动</a:t>
            </a:r>
            <a:endParaRPr lang="en-US" altLang="zh-CN" sz="4400"/>
          </a:p>
        </p:txBody>
      </p:sp>
      <p:sp>
        <p:nvSpPr>
          <p:cNvPr id="4" name="文本框 3"/>
          <p:cNvSpPr txBox="1"/>
          <p:nvPr/>
        </p:nvSpPr>
        <p:spPr>
          <a:xfrm>
            <a:off x="172720" y="967740"/>
            <a:ext cx="1187132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幼儿园集体科学教育活动（定义）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教师根据幼儿科学教育的目标，有</a:t>
            </a:r>
            <a:r>
              <a:rPr lang="zh-CN" altLang="en-US" sz="2800" dirty="0">
                <a:solidFill>
                  <a:srgbClr val="99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计划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、有</a:t>
            </a:r>
            <a:r>
              <a:rPr lang="zh-CN" altLang="en-US" sz="2800" dirty="0">
                <a:solidFill>
                  <a:srgbClr val="99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目的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地选择课题内容，提供相应的</a:t>
            </a:r>
            <a:r>
              <a:rPr lang="zh-CN" altLang="en-US" sz="2800" dirty="0">
                <a:solidFill>
                  <a:srgbClr val="99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材料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，面向</a:t>
            </a:r>
            <a:r>
              <a:rPr lang="zh-CN" altLang="en-US" sz="2800" dirty="0">
                <a:solidFill>
                  <a:srgbClr val="99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全体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幼儿开展的科学探索活动。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2720" y="2997835"/>
            <a:ext cx="1187196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4">
                    <a:lumMod val="40000"/>
                    <a:lumOff val="60000"/>
                  </a:schemeClr>
                </a:solidFill>
              </a14:hiddenFill>
            </a:ext>
          </a:extLst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幼儿园集体科学教育活动（特点）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预定性、开放性、发展性、活动性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</a:rPr>
              <a:t>（课本）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  <a:p>
            <a:pPr algn="ctr" eaLnBrk="1" hangingPunct="1">
              <a:lnSpc>
                <a:spcPct val="150000"/>
              </a:lnSpc>
              <a:buFontTx/>
              <a:buNone/>
            </a:pP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幼儿园集体科学教育活动设计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160655" y="967740"/>
            <a:ext cx="11870055" cy="3692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（提问</a:t>
            </a:r>
            <a:r>
              <a:rPr lang="en-US" altLang="zh-CN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5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）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学习科学教案《</a:t>
            </a:r>
            <a:r>
              <a:rPr lang="en-US" altLang="zh-CN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“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防身绝招</a:t>
            </a:r>
            <a:r>
              <a:rPr lang="en-US" altLang="zh-CN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”</a:t>
            </a:r>
            <a:r>
              <a:rPr lang="zh-CN" altLang="en-US" sz="3200" dirty="0"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（大班）</a:t>
            </a: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》，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3200" dirty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j-ea"/>
                <a:sym typeface="+mn-ea"/>
              </a:rPr>
              <a:t>一个完整的活动方案应该如何设计？</a:t>
            </a:r>
            <a:endParaRPr lang="zh-CN" altLang="en-US" sz="3200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  <a:cs typeface="+mj-ea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复习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4872990" y="967740"/>
            <a:ext cx="717042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defTabSz="914400" fontAlgn="auto">
              <a:lnSpc>
                <a:spcPct val="150000"/>
              </a:lnSpc>
              <a:buSzPct val="80000"/>
            </a:pPr>
            <a:r>
              <a:rPr lang="zh-CN" altLang="en-US" sz="3600">
                <a:sym typeface="+mn-ea"/>
              </a:rPr>
              <a:t>考试</a:t>
            </a:r>
            <a:endParaRPr lang="zh-CN" altLang="en-US" sz="3600"/>
          </a:p>
          <a:p>
            <a:pPr defTabSz="914400" fontAlgn="auto">
              <a:lnSpc>
                <a:spcPct val="150000"/>
              </a:lnSpc>
              <a:buSzPct val="80000"/>
            </a:pPr>
            <a:r>
              <a:rPr lang="en-US" altLang="zh-CN" sz="3600" dirty="0">
                <a:latin typeface="+mj-ea"/>
                <a:ea typeface="+mj-ea"/>
                <a:cs typeface="+mj-ea"/>
                <a:sym typeface="+mn-ea"/>
              </a:rPr>
              <a:t>1.</a:t>
            </a:r>
            <a:r>
              <a:rPr lang="zh-CN" altLang="en-US" sz="3600" dirty="0">
                <a:latin typeface="+mj-ea"/>
                <a:ea typeface="+mj-ea"/>
                <a:cs typeface="+mj-ea"/>
                <a:sym typeface="+mn-ea"/>
              </a:rPr>
              <a:t>学前儿童</a:t>
            </a:r>
            <a:r>
              <a:rPr lang="zh-CN" altLang="en-US" sz="3600" dirty="0">
                <a:latin typeface="+mj-ea"/>
                <a:ea typeface="+mj-ea"/>
                <a:cs typeface="+mj-ea"/>
                <a:sym typeface="+mn-ea"/>
              </a:rPr>
              <a:t>科学教育的概念</a:t>
            </a:r>
            <a:endParaRPr lang="zh-CN" altLang="en-US" sz="3600" dirty="0">
              <a:latin typeface="+mj-ea"/>
              <a:ea typeface="+mj-ea"/>
              <a:cs typeface="+mj-ea"/>
              <a:sym typeface="+mn-ea"/>
            </a:endParaRPr>
          </a:p>
          <a:p>
            <a:pPr defTabSz="914400" fontAlgn="auto">
              <a:lnSpc>
                <a:spcPct val="150000"/>
              </a:lnSpc>
              <a:buSzPct val="80000"/>
            </a:pPr>
            <a:r>
              <a:rPr lang="en-US" altLang="zh-CN" sz="3600" dirty="0">
                <a:latin typeface="+mj-ea"/>
                <a:ea typeface="+mj-ea"/>
                <a:cs typeface="+mj-ea"/>
                <a:sym typeface="+mn-ea"/>
              </a:rPr>
              <a:t>2.</a:t>
            </a:r>
            <a:r>
              <a:rPr lang="zh-CN" altLang="en-US" sz="3600" dirty="0">
                <a:latin typeface="+mj-ea"/>
                <a:ea typeface="+mj-ea"/>
                <a:cs typeface="+mj-ea"/>
                <a:sym typeface="+mn-ea"/>
              </a:rPr>
              <a:t>《指南》中，学前儿童科学教育的目标是什么？</a:t>
            </a:r>
            <a:endParaRPr lang="zh-CN" altLang="en-US" sz="3600" dirty="0">
              <a:latin typeface="+mj-ea"/>
              <a:ea typeface="+mj-ea"/>
              <a:cs typeface="+mj-ea"/>
              <a:sym typeface="+mn-ea"/>
            </a:endParaRPr>
          </a:p>
          <a:p>
            <a:pPr defTabSz="914400" fontAlgn="auto">
              <a:lnSpc>
                <a:spcPct val="150000"/>
              </a:lnSpc>
              <a:buSzPct val="80000"/>
            </a:pPr>
            <a:endParaRPr lang="zh-CN" altLang="en-US" sz="1600">
              <a:latin typeface="+mj-ea"/>
              <a:ea typeface="+mj-ea"/>
              <a:cs typeface="+mj-ea"/>
              <a:sym typeface="+mn-ea"/>
            </a:endParaRPr>
          </a:p>
        </p:txBody>
      </p:sp>
      <p:pic>
        <p:nvPicPr>
          <p:cNvPr id="11" name="图片 10" descr="科学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32765" y="1689100"/>
            <a:ext cx="4340225" cy="43402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872355" y="4419600"/>
            <a:ext cx="7171690" cy="2122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defTabSz="914400" fontAlgn="auto">
              <a:lnSpc>
                <a:spcPct val="150000"/>
              </a:lnSpc>
              <a:buSzPct val="80000"/>
            </a:pPr>
            <a:r>
              <a:rPr lang="zh-CN" altLang="en-US" sz="3600" dirty="0">
                <a:latin typeface="+mj-ea"/>
                <a:ea typeface="+mj-ea"/>
                <a:cs typeface="+mj-ea"/>
                <a:sym typeface="+mn-ea"/>
              </a:rPr>
              <a:t>抽查</a:t>
            </a:r>
            <a:endParaRPr lang="zh-CN" altLang="en-US" sz="3600" dirty="0">
              <a:latin typeface="+mj-ea"/>
              <a:ea typeface="+mj-ea"/>
              <a:cs typeface="+mj-ea"/>
              <a:sym typeface="+mn-ea"/>
            </a:endParaRPr>
          </a:p>
          <a:p>
            <a:pPr algn="ctr" defTabSz="914400" fontAlgn="auto">
              <a:lnSpc>
                <a:spcPct val="150000"/>
              </a:lnSpc>
              <a:buSzPct val="80000"/>
            </a:pPr>
            <a:r>
              <a:rPr lang="zh-CN" altLang="en-US" sz="3600" dirty="0">
                <a:latin typeface="+mj-ea"/>
                <a:ea typeface="+mj-ea"/>
                <a:cs typeface="+mj-ea"/>
                <a:sym typeface="+mn-ea"/>
              </a:rPr>
              <a:t>学前儿童</a:t>
            </a:r>
            <a:r>
              <a:rPr lang="zh-CN" altLang="en-US" sz="3600" dirty="0">
                <a:latin typeface="+mj-ea"/>
                <a:ea typeface="+mj-ea"/>
                <a:cs typeface="+mj-ea"/>
                <a:sym typeface="+mn-ea"/>
              </a:rPr>
              <a:t>科学教育的内容</a:t>
            </a:r>
            <a:endParaRPr lang="zh-CN" altLang="en-US" sz="3600" dirty="0">
              <a:latin typeface="+mj-ea"/>
              <a:ea typeface="+mj-ea"/>
              <a:cs typeface="+mj-ea"/>
              <a:sym typeface="+mn-ea"/>
            </a:endParaRPr>
          </a:p>
          <a:p>
            <a:pPr defTabSz="914400" fontAlgn="auto">
              <a:lnSpc>
                <a:spcPct val="150000"/>
              </a:lnSpc>
              <a:buSzPct val="80000"/>
            </a:pPr>
            <a:endParaRPr lang="zh-CN" altLang="en-US" sz="1600">
              <a:latin typeface="+mj-ea"/>
              <a:ea typeface="+mj-ea"/>
              <a:cs typeface="+mj-ea"/>
              <a:sym typeface="+mn-e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幼儿园集体科学教育活动设计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160655" y="967740"/>
            <a:ext cx="1187005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组成部分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活动课题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活动目标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活动准备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活动过程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 </a:t>
            </a:r>
            <a:r>
              <a:rPr lang="zh-CN" altLang="en-US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延伸活动</a:t>
            </a:r>
            <a:endParaRPr lang="zh-CN" altLang="en-US" sz="28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作业</a:t>
            </a:r>
            <a:endParaRPr lang="zh-CN" altLang="en-US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45288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just">
              <a:lnSpc>
                <a:spcPct val="130000"/>
              </a:lnSpc>
              <a:buNone/>
            </a:pPr>
            <a:endParaRPr lang="zh-CN" altLang="en-US" sz="2800" dirty="0"/>
          </a:p>
          <a:p>
            <a:pPr lvl="0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作业检查时间截止到下次上课前一天的中午12点，过期不候。</a:t>
            </a:r>
            <a:endParaRPr lang="zh-CN" altLang="en-US" sz="2800" dirty="0">
              <a:sym typeface="+mn-ea"/>
            </a:endParaRPr>
          </a:p>
          <a:p>
            <a:pPr lvl="0" fontAlgn="auto">
              <a:lnSpc>
                <a:spcPct val="150000"/>
              </a:lnSpc>
            </a:pPr>
            <a:endParaRPr lang="zh-CN" altLang="en-US" sz="2800" dirty="0">
              <a:sym typeface="+mn-ea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以</a:t>
            </a:r>
            <a:r>
              <a:rPr lang="en-US" altLang="zh-CN" sz="2800" dirty="0">
                <a:sym typeface="+mn-ea"/>
              </a:rPr>
              <a:t>“</a:t>
            </a:r>
            <a:r>
              <a:rPr lang="zh-CN" altLang="en-US" sz="2800" dirty="0">
                <a:sym typeface="+mn-ea"/>
              </a:rPr>
              <a:t>磁铁</a:t>
            </a:r>
            <a:r>
              <a:rPr lang="en-US" altLang="zh-CN" sz="2800" dirty="0">
                <a:sym typeface="+mn-ea"/>
              </a:rPr>
              <a:t>”</a:t>
            </a:r>
            <a:r>
              <a:rPr lang="zh-CN" altLang="en-US" sz="2800" dirty="0">
                <a:sym typeface="+mn-ea"/>
              </a:rPr>
              <a:t>为例，为小班、中班、大班设计活动课题和活动目标，提交</a:t>
            </a:r>
            <a:r>
              <a:rPr lang="en-US" altLang="zh-CN" sz="2800" dirty="0">
                <a:sym typeface="+mn-ea"/>
              </a:rPr>
              <a:t>word</a:t>
            </a:r>
            <a:r>
              <a:rPr lang="zh-CN" altLang="en-US" sz="2800" dirty="0">
                <a:sym typeface="+mn-ea"/>
              </a:rPr>
              <a:t>到平台，下节课抽查同学分享设计的依据和思路。</a:t>
            </a:r>
            <a:endParaRPr lang="zh-CN" altLang="en-US" sz="2800" dirty="0">
              <a:sym typeface="+mn-ea"/>
            </a:endParaRPr>
          </a:p>
          <a:p>
            <a:pPr lvl="0" fontAlgn="auto">
              <a:lnSpc>
                <a:spcPct val="150000"/>
              </a:lnSpc>
            </a:pPr>
            <a:endParaRPr lang="zh-CN" altLang="en-US" sz="2800" dirty="0">
              <a:sym typeface="+mn-ea"/>
            </a:endParaRPr>
          </a:p>
          <a:p>
            <a:pPr lvl="0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下节课</a:t>
            </a:r>
            <a:r>
              <a:rPr lang="zh-CN" altLang="en-US" sz="2800" dirty="0">
                <a:solidFill>
                  <a:srgbClr val="FF0000"/>
                </a:solidFill>
                <a:sym typeface="+mn-ea"/>
              </a:rPr>
              <a:t>提问</a:t>
            </a:r>
            <a:r>
              <a:rPr lang="zh-CN" altLang="en-US" sz="2800" dirty="0">
                <a:sym typeface="+mn-ea"/>
              </a:rPr>
              <a:t>：主题</a:t>
            </a:r>
            <a:r>
              <a:rPr lang="en-US" altLang="zh-CN" sz="2800" dirty="0">
                <a:sym typeface="+mn-ea"/>
              </a:rPr>
              <a:t>“</a:t>
            </a:r>
            <a:r>
              <a:rPr lang="zh-CN" altLang="en-US" sz="2800" dirty="0">
                <a:sym typeface="+mn-ea"/>
              </a:rPr>
              <a:t>听声音</a:t>
            </a:r>
            <a:r>
              <a:rPr lang="en-US" altLang="zh-CN" sz="2800" dirty="0">
                <a:sym typeface="+mn-ea"/>
              </a:rPr>
              <a:t>”</a:t>
            </a:r>
            <a:r>
              <a:rPr lang="zh-CN" altLang="en-US" sz="2800" dirty="0">
                <a:sym typeface="+mn-ea"/>
              </a:rPr>
              <a:t>，给小中大三个班组织科学活动，设置三个名字</a:t>
            </a:r>
            <a:endParaRPr lang="zh-CN" altLang="en-US" sz="2800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作业</a:t>
            </a:r>
            <a:r>
              <a:rPr lang="en-US" altLang="zh-CN" sz="4400"/>
              <a:t>1</a:t>
            </a:r>
            <a:r>
              <a:rPr lang="zh-CN" altLang="en-US" sz="4400"/>
              <a:t>    建构主义理论</a:t>
            </a:r>
            <a:endParaRPr lang="zh-CN" altLang="en-US" sz="4400"/>
          </a:p>
        </p:txBody>
      </p:sp>
      <p:sp>
        <p:nvSpPr>
          <p:cNvPr id="3" name="圆角矩形 2"/>
          <p:cNvSpPr/>
          <p:nvPr/>
        </p:nvSpPr>
        <p:spPr>
          <a:xfrm>
            <a:off x="288925" y="967740"/>
            <a:ext cx="2553335" cy="7956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核心观点</a:t>
            </a:r>
            <a:endParaRPr lang="zh-CN" altLang="en-US" sz="3200"/>
          </a:p>
        </p:txBody>
      </p:sp>
      <p:sp>
        <p:nvSpPr>
          <p:cNvPr id="4" name="圆角矩形 3"/>
          <p:cNvSpPr/>
          <p:nvPr/>
        </p:nvSpPr>
        <p:spPr>
          <a:xfrm>
            <a:off x="6355715" y="967740"/>
            <a:ext cx="2553335" cy="7956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buClrTx/>
              <a:buSzTx/>
              <a:buFontTx/>
            </a:pPr>
            <a:r>
              <a:rPr lang="zh-CN" altLang="en-US" sz="3200">
                <a:sym typeface="+mn-ea"/>
              </a:rPr>
              <a:t>学习理论</a:t>
            </a:r>
            <a:endParaRPr lang="zh-CN" altLang="en-US" sz="3200"/>
          </a:p>
        </p:txBody>
      </p:sp>
      <p:sp>
        <p:nvSpPr>
          <p:cNvPr id="5" name="圆角矩形 4"/>
          <p:cNvSpPr/>
          <p:nvPr/>
        </p:nvSpPr>
        <p:spPr>
          <a:xfrm>
            <a:off x="9382125" y="967740"/>
            <a:ext cx="2553335" cy="7956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buClrTx/>
              <a:buSzTx/>
              <a:buFontTx/>
            </a:pPr>
            <a:r>
              <a:rPr lang="zh-CN" altLang="en-US" sz="3200">
                <a:sym typeface="+mn-ea"/>
              </a:rPr>
              <a:t>教学思想</a:t>
            </a:r>
            <a:endParaRPr lang="zh-CN" altLang="en-US" sz="3200"/>
          </a:p>
        </p:txBody>
      </p:sp>
      <p:sp>
        <p:nvSpPr>
          <p:cNvPr id="8" name="圆角矩形 7"/>
          <p:cNvSpPr/>
          <p:nvPr/>
        </p:nvSpPr>
        <p:spPr>
          <a:xfrm>
            <a:off x="3329305" y="967740"/>
            <a:ext cx="2553335" cy="79565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/>
              <a:t>核心概念</a:t>
            </a:r>
            <a:endParaRPr lang="zh-CN" altLang="en-US" sz="3200"/>
          </a:p>
        </p:txBody>
      </p:sp>
      <p:sp>
        <p:nvSpPr>
          <p:cNvPr id="13" name="圆角矩形 12"/>
          <p:cNvSpPr/>
          <p:nvPr/>
        </p:nvSpPr>
        <p:spPr>
          <a:xfrm>
            <a:off x="288925" y="1852295"/>
            <a:ext cx="2553335" cy="443357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（强调学习者的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主动性）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学习是学习者基于原有的知识经验生成意义、建构理解的过程，而这一过程常常是在社会文化互动中完成的。</a:t>
            </a:r>
            <a:endParaRPr lang="zh-CN" altLang="en-US" sz="2000"/>
          </a:p>
        </p:txBody>
      </p:sp>
      <p:sp>
        <p:nvSpPr>
          <p:cNvPr id="14" name="圆角矩形 13"/>
          <p:cNvSpPr/>
          <p:nvPr/>
        </p:nvSpPr>
        <p:spPr>
          <a:xfrm>
            <a:off x="3329305" y="1852295"/>
            <a:ext cx="2553335" cy="443357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1. 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图式：个体对世界的知觉理解和思考的方式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2. 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同化：纳入头脑中原有的图式内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3. 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顺应：儿童认知结构发生重组与改造的过程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4. 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平衡：自我调节机制</a:t>
            </a:r>
            <a:endParaRPr lang="zh-CN" altLang="en-US" sz="2000"/>
          </a:p>
        </p:txBody>
      </p:sp>
      <p:sp>
        <p:nvSpPr>
          <p:cNvPr id="15" name="圆角矩形 14"/>
          <p:cNvSpPr/>
          <p:nvPr/>
        </p:nvSpPr>
        <p:spPr>
          <a:xfrm>
            <a:off x="6355715" y="1852295"/>
            <a:ext cx="2553335" cy="443357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>
              <a:lnSpc>
                <a:spcPct val="10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1. 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学习的含义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一定的情境即社会文化背景下，借助其他人的帮助即通过人际间的协作活动而实现的意义建构过程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(情境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、</a:t>
            </a: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协作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、</a:t>
            </a: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会话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、</a:t>
            </a: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意义建构)</a:t>
            </a:r>
            <a:endParaRPr lang="en-US" altLang="zh-CN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2. 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学习的方法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教师指导、学习者为中心</a:t>
            </a:r>
            <a:endParaRPr lang="zh-CN" altLang="en-US" sz="2000"/>
          </a:p>
        </p:txBody>
      </p:sp>
      <p:sp>
        <p:nvSpPr>
          <p:cNvPr id="16" name="圆角矩形 15"/>
          <p:cNvSpPr/>
          <p:nvPr/>
        </p:nvSpPr>
        <p:spPr>
          <a:xfrm>
            <a:off x="9382125" y="1852295"/>
            <a:ext cx="2553335" cy="443357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知识观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学习观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学生观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师生角色的定位及其作用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学习环境</a:t>
            </a: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endParaRPr lang="zh-CN" altLang="en-US" sz="20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  <a:p>
            <a:pPr algn="ctr" fontAlgn="auto">
              <a:lnSpc>
                <a:spcPct val="100000"/>
              </a:lnSpc>
            </a:pPr>
            <a:r>
              <a:rPr lang="zh-CN" altLang="en-US" sz="2000" dirty="0">
                <a:solidFill>
                  <a:schemeClr val="tx1"/>
                </a:solidFill>
                <a:latin typeface="+mn-ea"/>
                <a:cs typeface="+mj-ea"/>
                <a:sym typeface="+mn-ea"/>
              </a:rPr>
              <a:t>教学原则</a:t>
            </a:r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/>
              <a:t>阅读并思考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288925" y="935355"/>
            <a:ext cx="11754485" cy="65544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即使不是每个人都能成为科学家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但每个普通人都能回想起童年的记忆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捉蚯蚓、养蚕、捉知了爬爬，或是拆电筒、玩镜子</a:t>
            </a:r>
            <a:r>
              <a:rPr lang="en-US" altLang="zh-CN" sz="2800">
                <a:latin typeface="Arial" panose="020B0604020202020204" pitchFamily="34" charset="0"/>
                <a:sym typeface="+mn-ea"/>
              </a:rPr>
              <a:t>…</a:t>
            </a:r>
            <a:endParaRPr lang="en-US" altLang="zh-CN" sz="280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这些经历曾给我们带来多少发现的喜悦和满足！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它让儿童感受到童年的乐趣甚至人生的乐趣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它让我们知道了世界的奇迹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学会了关爱生命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这正是早期的科学教育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r>
              <a:rPr lang="zh-CN" altLang="en-US" sz="2800" dirty="0">
                <a:sym typeface="+mn-ea"/>
              </a:rPr>
              <a:t>给我们每个人留下的毕生的财富</a:t>
            </a:r>
            <a:endParaRPr lang="zh-CN" altLang="en-US" sz="2800" dirty="0"/>
          </a:p>
          <a:p>
            <a:pPr algn="ctr" fontAlgn="auto">
              <a:lnSpc>
                <a:spcPct val="150000"/>
              </a:lnSpc>
            </a:pPr>
            <a:endParaRPr lang="en-US" altLang="zh-CN" sz="28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969375" y="4683760"/>
            <a:ext cx="2647315" cy="1174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600"/>
              <a:t>什么理念？</a:t>
            </a:r>
            <a:endParaRPr lang="zh-CN" altLang="en-US" sz="3600"/>
          </a:p>
          <a:p>
            <a:pPr algn="ctr"/>
            <a:r>
              <a:rPr lang="zh-CN" altLang="en-US" sz="1600"/>
              <a:t>提问</a:t>
            </a:r>
            <a:r>
              <a:rPr lang="en-US" altLang="zh-CN" sz="1600"/>
              <a:t>1</a:t>
            </a:r>
            <a:endParaRPr lang="zh-CN" altLang="en-US" sz="1600"/>
          </a:p>
          <a:p>
            <a:pPr algn="ctr"/>
            <a:r>
              <a:rPr lang="zh-CN" altLang="en-US" sz="1600"/>
              <a:t>三大理念的背景知识</a:t>
            </a:r>
            <a:endParaRPr lang="zh-CN" alt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作业</a:t>
            </a:r>
            <a:r>
              <a:rPr lang="en-US" altLang="zh-CN" sz="4400">
                <a:sym typeface="+mn-ea"/>
              </a:rPr>
              <a:t>2</a:t>
            </a:r>
            <a:r>
              <a:rPr lang="zh-CN" altLang="en-US" sz="4400">
                <a:sym typeface="+mn-ea"/>
              </a:rPr>
              <a:t>    </a:t>
            </a:r>
            <a:r>
              <a:rPr lang="zh-CN" altLang="en-US" sz="4400" dirty="0">
                <a:sym typeface="+mn-ea"/>
              </a:rPr>
              <a:t>各年龄段儿童学习科学特点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2018645" cy="5262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en-US" altLang="zh-CN" sz="2800"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en-US" altLang="zh-CN" sz="2800"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sym typeface="+mn-ea"/>
              </a:rPr>
              <a:t>1. </a:t>
            </a:r>
            <a:r>
              <a:rPr lang="zh-CN" altLang="en-US" sz="2800" dirty="0">
                <a:sym typeface="+mn-ea"/>
              </a:rPr>
              <a:t>认识处于不分化的混沌状态（指鹿为马：“把绿草绿叶叫做绿花”“把树干叫做木头”）</a:t>
            </a:r>
            <a:endParaRPr lang="zh-CN" altLang="en-US" sz="2800" b="0" dirty="0"/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sym typeface="+mn-ea"/>
              </a:rPr>
              <a:t>2. </a:t>
            </a:r>
            <a:r>
              <a:rPr lang="zh-CN" altLang="en-US" sz="2800" dirty="0">
                <a:sym typeface="+mn-ea"/>
              </a:rPr>
              <a:t>认识带有模仿性，缺乏有意性（给小鸡刮“胡子”）</a:t>
            </a:r>
            <a:endParaRPr lang="zh-CN" altLang="en-US" sz="2800" b="0" dirty="0"/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sym typeface="+mn-ea"/>
              </a:rPr>
              <a:t>3. </a:t>
            </a:r>
            <a:r>
              <a:rPr lang="zh-CN" altLang="en-US" sz="2800" dirty="0">
                <a:sym typeface="+mn-ea"/>
              </a:rPr>
              <a:t>认识带有明显的拟人化倾向（皮球滚下来，它不乖）</a:t>
            </a:r>
            <a:endParaRPr lang="zh-CN" altLang="en-US" sz="2800" b="0" dirty="0"/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sym typeface="+mn-ea"/>
              </a:rPr>
              <a:t>4. </a:t>
            </a:r>
            <a:r>
              <a:rPr lang="zh-CN" altLang="en-US" sz="2800" dirty="0">
                <a:sym typeface="+mn-ea"/>
              </a:rPr>
              <a:t>认识带有表面性和片面性（注意力往往比较容易集中在鲜艳色彩、会发出悦耳声音、能动的，喜欢的事物上）</a:t>
            </a:r>
            <a:endParaRPr lang="en-US" altLang="zh-CN" sz="28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3311525" y="967740"/>
            <a:ext cx="6146800" cy="7797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3-4</a:t>
            </a:r>
            <a:r>
              <a:rPr lang="zh-CN" altLang="en-US" sz="3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岁儿童学习科学的特点</a:t>
            </a:r>
            <a:endParaRPr lang="zh-CN" altLang="en-US" sz="3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作业</a:t>
            </a:r>
            <a:r>
              <a:rPr lang="en-US" altLang="zh-CN" sz="4400">
                <a:sym typeface="+mn-ea"/>
              </a:rPr>
              <a:t>2</a:t>
            </a:r>
            <a:r>
              <a:rPr lang="zh-CN" altLang="en-US" sz="4400">
                <a:sym typeface="+mn-ea"/>
              </a:rPr>
              <a:t>    </a:t>
            </a:r>
            <a:r>
              <a:rPr lang="zh-CN" altLang="en-US" sz="4400" dirty="0">
                <a:sym typeface="+mn-ea"/>
              </a:rPr>
              <a:t>各年龄段儿童学习科学特点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1871325" cy="4615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en-US" altLang="zh-CN" sz="2800"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en-US" altLang="zh-CN" sz="2800">
              <a:sym typeface="+mn-ea"/>
            </a:endParaRPr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800" dirty="0">
                <a:sym typeface="+mn-ea"/>
              </a:rPr>
              <a:t>1. </a:t>
            </a:r>
            <a:r>
              <a:rPr lang="zh-CN" altLang="en-US" sz="2800" dirty="0">
                <a:sym typeface="+mn-ea"/>
              </a:rPr>
              <a:t>好奇好问（为什么鸟会飞？）</a:t>
            </a:r>
            <a:endParaRPr lang="zh-CN" altLang="en-US" sz="2800" b="0" dirty="0"/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800" dirty="0">
                <a:sym typeface="+mn-ea"/>
              </a:rPr>
              <a:t>2. 初步理解科学现象中表面的和简单的因果关系（花不浇水就会死，鸟有翅膀才能飞；树摇-刮风，车动-活的东西）</a:t>
            </a:r>
            <a:endParaRPr lang="zh-CN" altLang="en-US" sz="2800" b="0" dirty="0"/>
          </a:p>
          <a:p>
            <a:pPr algn="l">
              <a:lnSpc>
                <a:spcPct val="150000"/>
              </a:lnSpc>
              <a:buClrTx/>
              <a:buSzTx/>
              <a:buNone/>
            </a:pPr>
            <a:r>
              <a:rPr lang="zh-CN" altLang="en-US" sz="2800" dirty="0">
                <a:sym typeface="+mn-ea"/>
              </a:rPr>
              <a:t>3. 开始根据事物的表面属性、功能和情景进行概括分类（根据形状、颜色分类，把太阳和公鸡放一组，把玉米香蕉、小麦归为一类）</a:t>
            </a:r>
            <a:endParaRPr lang="zh-CN" altLang="en-US" sz="28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3311525" y="967740"/>
            <a:ext cx="6146800" cy="7797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4-5</a:t>
            </a:r>
            <a:r>
              <a:rPr lang="zh-CN" altLang="en-US" sz="3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岁儿童学习科学的特点</a:t>
            </a:r>
            <a:endParaRPr lang="zh-CN" altLang="en-US" sz="3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>
                <a:sym typeface="+mn-ea"/>
              </a:rPr>
              <a:t>作业</a:t>
            </a:r>
            <a:r>
              <a:rPr lang="en-US" altLang="zh-CN" sz="4400">
                <a:sym typeface="+mn-ea"/>
              </a:rPr>
              <a:t>2</a:t>
            </a:r>
            <a:r>
              <a:rPr lang="zh-CN" altLang="en-US" sz="4400">
                <a:sym typeface="+mn-ea"/>
              </a:rPr>
              <a:t>    </a:t>
            </a:r>
            <a:r>
              <a:rPr lang="zh-CN" altLang="en-US" sz="4400" dirty="0">
                <a:sym typeface="+mn-ea"/>
              </a:rPr>
              <a:t>各年龄段儿童学习科学特点</a:t>
            </a:r>
            <a:endParaRPr lang="en-US" altLang="zh-CN" sz="4400"/>
          </a:p>
        </p:txBody>
      </p:sp>
      <p:sp>
        <p:nvSpPr>
          <p:cNvPr id="2" name="文本框 1"/>
          <p:cNvSpPr txBox="1"/>
          <p:nvPr/>
        </p:nvSpPr>
        <p:spPr>
          <a:xfrm>
            <a:off x="172720" y="967740"/>
            <a:ext cx="12018645" cy="3322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endParaRPr lang="en-US" altLang="zh-CN" sz="2800">
              <a:sym typeface="+mn-ea"/>
            </a:endParaRPr>
          </a:p>
          <a:p>
            <a:pPr algn="ctr" fontAlgn="auto">
              <a:lnSpc>
                <a:spcPct val="150000"/>
              </a:lnSpc>
            </a:pPr>
            <a:endParaRPr lang="en-US" altLang="zh-CN" sz="2800">
              <a:sym typeface="+mn-ea"/>
            </a:endParaRPr>
          </a:p>
          <a:p>
            <a:pPr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800" dirty="0">
                <a:sym typeface="+mn-ea"/>
              </a:rPr>
              <a:t>1. 有积极的求知欲望（怎么样？怎么做？拆玩具）</a:t>
            </a:r>
            <a:endParaRPr lang="zh-CN" altLang="en-US" sz="2800" b="0" dirty="0"/>
          </a:p>
          <a:p>
            <a:pPr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800" dirty="0">
                <a:sym typeface="+mn-ea"/>
              </a:rPr>
              <a:t>2. 初步理解科学现象中比较内在的、隐藏的因果关系（圆球-斜面-滚动）</a:t>
            </a:r>
            <a:endParaRPr lang="zh-CN" altLang="en-US" sz="2800" b="0" dirty="0"/>
          </a:p>
          <a:p>
            <a:pPr algn="l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800" dirty="0">
                <a:sym typeface="+mn-ea"/>
              </a:rPr>
              <a:t>3. 能初步根据事物的本质属性进行概括分类（家禽-家畜）</a:t>
            </a:r>
            <a:endParaRPr lang="zh-CN" altLang="en-US" sz="280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3311525" y="967740"/>
            <a:ext cx="6146800" cy="7797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auto">
              <a:lnSpc>
                <a:spcPct val="150000"/>
              </a:lnSpc>
            </a:pPr>
            <a:r>
              <a:rPr lang="en-US" altLang="zh-CN" sz="36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5-6</a:t>
            </a:r>
            <a:r>
              <a:rPr lang="zh-CN" altLang="en-US" sz="36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岁儿童学习科学的特点</a:t>
            </a:r>
            <a:endParaRPr lang="zh-CN" altLang="en-US" sz="36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>
          <a:xfrm flipV="1">
            <a:off x="172720" y="963930"/>
            <a:ext cx="11870690" cy="3810"/>
          </a:xfrm>
          <a:prstGeom prst="line">
            <a:avLst/>
          </a:prstGeom>
          <a:ln w="63500" cmpd="sng">
            <a:solidFill>
              <a:schemeClr val="accent1">
                <a:alpha val="6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288925" y="167005"/>
            <a:ext cx="12192635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 rtlCol="0">
            <a:spAutoFit/>
          </a:bodyPr>
          <a:p>
            <a:pPr algn="ctr"/>
            <a:r>
              <a:rPr lang="zh-CN" altLang="en-US" sz="4400" dirty="0">
                <a:sym typeface="+mn-ea"/>
              </a:rPr>
              <a:t>学前儿童科学教育对教师素质要求</a:t>
            </a:r>
            <a:endParaRPr lang="en-US" altLang="zh-CN" sz="4400" dirty="0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8925" y="2047240"/>
            <a:ext cx="3183255" cy="396938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掌握丰富的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科技知识  </a:t>
            </a:r>
            <a:endParaRPr lang="zh-CN" altLang="en-US" sz="2400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能用科学的方法进行思考问题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解决问题 </a:t>
            </a:r>
            <a:endParaRPr lang="zh-CN" altLang="en-US" sz="2400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</a:t>
            </a: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能以积极的态度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</a:pPr>
            <a:r>
              <a:rPr lang="zh-CN" altLang="en-US" sz="24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影响幼儿、感染幼儿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88925" y="967740"/>
            <a:ext cx="3183890" cy="8420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dirty="0">
                <a:sym typeface="+mn-ea"/>
              </a:rPr>
              <a:t>基本的科学素质</a:t>
            </a:r>
            <a:endParaRPr lang="zh-CN" altLang="en-US" sz="2800"/>
          </a:p>
        </p:txBody>
      </p:sp>
      <p:sp>
        <p:nvSpPr>
          <p:cNvPr id="8" name="圆角矩形 7"/>
          <p:cNvSpPr/>
          <p:nvPr/>
        </p:nvSpPr>
        <p:spPr>
          <a:xfrm>
            <a:off x="4516120" y="963930"/>
            <a:ext cx="3183890" cy="8420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dirty="0">
                <a:sym typeface="+mn-ea"/>
              </a:rPr>
              <a:t>全新的、现代的</a:t>
            </a:r>
            <a:endParaRPr lang="zh-CN" altLang="en-US" sz="2800" dirty="0">
              <a:sym typeface="+mn-ea"/>
            </a:endParaRPr>
          </a:p>
          <a:p>
            <a:pPr algn="ctr"/>
            <a:r>
              <a:rPr lang="zh-CN" altLang="en-US" sz="2800" dirty="0">
                <a:sym typeface="+mn-ea"/>
              </a:rPr>
              <a:t>教育观念</a:t>
            </a:r>
            <a:endParaRPr lang="zh-CN" altLang="en-US" sz="2800"/>
          </a:p>
        </p:txBody>
      </p:sp>
      <p:sp>
        <p:nvSpPr>
          <p:cNvPr id="9" name="圆角矩形 8"/>
          <p:cNvSpPr/>
          <p:nvPr/>
        </p:nvSpPr>
        <p:spPr>
          <a:xfrm>
            <a:off x="8764270" y="967740"/>
            <a:ext cx="3183890" cy="8420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 dirty="0">
                <a:sym typeface="+mn-ea"/>
              </a:rPr>
              <a:t>教育知识和技能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4516755" y="2047240"/>
            <a:ext cx="3183255" cy="396938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终身教育思想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多元智力理论思想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建构主义理论思想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endParaRPr lang="en-US" altLang="zh-CN" sz="2800" dirty="0">
              <a:solidFill>
                <a:schemeClr val="tx1"/>
              </a:solidFill>
              <a:latin typeface="+mn-ea"/>
              <a:cs typeface="+mj-ea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764905" y="2047240"/>
            <a:ext cx="3183255" cy="3969385"/>
          </a:xfrm>
          <a:prstGeom prst="rect">
            <a:avLst/>
          </a:prstGeom>
          <a:solidFill>
            <a:schemeClr val="bg2"/>
          </a:solidFill>
        </p:spPr>
        <p:txBody>
          <a:bodyPr wrap="square" rtlCol="0" anchor="t">
            <a:spAutoFit/>
          </a:bodyPr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儿童学科学规律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教师教科学规律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即为： 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教育学</a:t>
            </a:r>
            <a:endParaRPr lang="zh-CN" altLang="en-US" sz="24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心理学知识</a:t>
            </a:r>
            <a:endParaRPr lang="zh-CN" altLang="en-US" sz="2400" b="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  <a:buClrTx/>
              <a:buSzTx/>
              <a:buNone/>
            </a:pP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PLACING_PICTURE_USER_VIEWPORT" val="{&quot;height&quot;:6835,&quot;width&quot;:6835}"/>
</p:tagLst>
</file>

<file path=ppt/tags/tag63.xml><?xml version="1.0" encoding="utf-8"?>
<p:tagLst xmlns:p="http://schemas.openxmlformats.org/presentationml/2006/main">
  <p:tag name="KSO_WM_UNIT_PLACING_PICTURE_USER_VIEWPORT" val="{&quot;height&quot;:4399,&quot;width&quot;:7114}"/>
</p:tagLst>
</file>

<file path=ppt/tags/tag64.xml><?xml version="1.0" encoding="utf-8"?>
<p:tagLst xmlns:p="http://schemas.openxmlformats.org/presentationml/2006/main">
  <p:tag name="KSO_WM_UNIT_PLACING_PICTURE_USER_VIEWPORT" val="{&quot;height&quot;:6835,&quot;width&quot;:6835}"/>
</p:tagLst>
</file>

<file path=ppt/tags/tag65.xml><?xml version="1.0" encoding="utf-8"?>
<p:tagLst xmlns:p="http://schemas.openxmlformats.org/presentationml/2006/main">
  <p:tag name="KSO_WM_UNIT_PLACING_PICTURE_USER_VIEWPORT" val="{&quot;height&quot;:4399,&quot;width&quot;:7114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3809</Words>
  <Application>WPS 演示</Application>
  <PresentationFormat>宽屏</PresentationFormat>
  <Paragraphs>476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45" baseType="lpstr">
      <vt:lpstr>Arial</vt:lpstr>
      <vt:lpstr>宋体</vt:lpstr>
      <vt:lpstr>Wingdings</vt:lpstr>
      <vt:lpstr>微软雅黑</vt:lpstr>
      <vt:lpstr>ITC Avant Garde Std Bk</vt:lpstr>
      <vt:lpstr>NumberOnly</vt:lpstr>
      <vt:lpstr>Impact</vt:lpstr>
      <vt:lpstr>Calibri</vt:lpstr>
      <vt:lpstr>Arial Unicode MS</vt:lpstr>
      <vt:lpstr>楷体_GB2312</vt:lpstr>
      <vt:lpstr>新宋体</vt:lpstr>
      <vt:lpstr>Gulim</vt:lpstr>
      <vt:lpstr>Office 主题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目标一   亲近自然、喜欢探究</vt:lpstr>
      <vt:lpstr>目标二  具有初步探究能力</vt:lpstr>
      <vt:lpstr>目标三   在探究中认识周围事物和现象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感恩的心</cp:lastModifiedBy>
  <cp:revision>178</cp:revision>
  <dcterms:created xsi:type="dcterms:W3CDTF">2020-02-09T15:03:00Z</dcterms:created>
  <dcterms:modified xsi:type="dcterms:W3CDTF">2020-03-07T14:04:11Z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