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92" r:id="rId3"/>
    <p:sldId id="393" r:id="rId4"/>
    <p:sldId id="724" r:id="rId5"/>
    <p:sldId id="730" r:id="rId6"/>
    <p:sldId id="731" r:id="rId7"/>
    <p:sldId id="732" r:id="rId8"/>
    <p:sldId id="726" r:id="rId9"/>
    <p:sldId id="727" r:id="rId10"/>
    <p:sldId id="728" r:id="rId11"/>
    <p:sldId id="729" r:id="rId12"/>
    <p:sldId id="733" r:id="rId13"/>
    <p:sldId id="734" r:id="rId14"/>
    <p:sldId id="735" r:id="rId15"/>
    <p:sldId id="736" r:id="rId16"/>
    <p:sldId id="737" r:id="rId17"/>
    <p:sldId id="738" r:id="rId18"/>
    <p:sldId id="739" r:id="rId19"/>
    <p:sldId id="741" r:id="rId20"/>
    <p:sldId id="742" r:id="rId21"/>
    <p:sldId id="743" r:id="rId22"/>
    <p:sldId id="744" r:id="rId23"/>
    <p:sldId id="745" r:id="rId24"/>
    <p:sldId id="746" r:id="rId25"/>
    <p:sldId id="747" r:id="rId26"/>
    <p:sldId id="749" r:id="rId27"/>
    <p:sldId id="750" r:id="rId28"/>
    <p:sldId id="751" r:id="rId29"/>
    <p:sldId id="757" r:id="rId30"/>
    <p:sldId id="752" r:id="rId31"/>
    <p:sldId id="753" r:id="rId32"/>
    <p:sldId id="754" r:id="rId33"/>
    <p:sldId id="758" r:id="rId34"/>
    <p:sldId id="759" r:id="rId35"/>
    <p:sldId id="760" r:id="rId36"/>
    <p:sldId id="763" r:id="rId37"/>
    <p:sldId id="764" r:id="rId38"/>
    <p:sldId id="765" r:id="rId39"/>
    <p:sldId id="761" r:id="rId40"/>
    <p:sldId id="762" r:id="rId41"/>
    <p:sldId id="683" r:id="rId42"/>
    <p:sldId id="415" r:id="rId43"/>
    <p:sldId id="766" r:id="rId44"/>
    <p:sldId id="391"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柏辰 刘" initials="柏辰"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8B1A"/>
    <a:srgbClr val="0000FF"/>
    <a:srgbClr val="126DB2"/>
    <a:srgbClr val="E1FFFE"/>
    <a:srgbClr val="C1FFFC"/>
    <a:srgbClr val="91FFFA"/>
    <a:srgbClr val="203864"/>
    <a:srgbClr val="1C4885"/>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60" autoAdjust="0"/>
    <p:restoredTop sz="94660"/>
  </p:normalViewPr>
  <p:slideViewPr>
    <p:cSldViewPr snapToGrid="0">
      <p:cViewPr varScale="1">
        <p:scale>
          <a:sx n="54" d="100"/>
          <a:sy n="54" d="100"/>
        </p:scale>
        <p:origin x="78" y="14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2020/3/7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2020/3/7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2020/3/7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2020/3/7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2020/3/7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2020/3/7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2020/3/7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2020/3/7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2020/3/7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2020/3/7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AAC8932-22CE-4FC4-9F9E-58206E8AF568}" type="datetimeFigureOut">
              <a:rPr lang="zh-CN" altLang="en-US" smtClean="0"/>
              <a:t>2020/3/7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BFFFD80-AED4-44AA-BF78-31E472304D2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1631504" y="578984"/>
            <a:ext cx="10560498" cy="45719"/>
          </a:xfrm>
          <a:prstGeom prst="rect">
            <a:avLst/>
          </a:prstGeom>
          <a:solidFill>
            <a:srgbClr val="1C8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弦形 7"/>
          <p:cNvSpPr/>
          <p:nvPr userDrawn="1"/>
        </p:nvSpPr>
        <p:spPr>
          <a:xfrm rot="6682966">
            <a:off x="5766174" y="6405147"/>
            <a:ext cx="648000" cy="648000"/>
          </a:xfrm>
          <a:prstGeom prst="chord">
            <a:avLst>
              <a:gd name="adj1" fmla="val 3577158"/>
              <a:gd name="adj2" fmla="val 15329001"/>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dirty="0"/>
          </a:p>
        </p:txBody>
      </p:sp>
      <p:cxnSp>
        <p:nvCxnSpPr>
          <p:cNvPr id="9" name="直接连接符 8"/>
          <p:cNvCxnSpPr/>
          <p:nvPr userDrawn="1"/>
        </p:nvCxnSpPr>
        <p:spPr>
          <a:xfrm>
            <a:off x="6510001" y="6654915"/>
            <a:ext cx="5682001"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800" y="6654915"/>
            <a:ext cx="5658974"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sp>
        <p:nvSpPr>
          <p:cNvPr id="11" name="TextBox 15"/>
          <p:cNvSpPr txBox="1"/>
          <p:nvPr userDrawn="1"/>
        </p:nvSpPr>
        <p:spPr>
          <a:xfrm>
            <a:off x="5562390" y="6429599"/>
            <a:ext cx="1055568" cy="369332"/>
          </a:xfrm>
          <a:prstGeom prst="rect">
            <a:avLst/>
          </a:prstGeom>
          <a:noFill/>
        </p:spPr>
        <p:txBody>
          <a:bodyPr wrap="square"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弧形 11"/>
          <p:cNvSpPr/>
          <p:nvPr userDrawn="1"/>
        </p:nvSpPr>
        <p:spPr>
          <a:xfrm>
            <a:off x="5658174" y="6330963"/>
            <a:ext cx="864000" cy="756000"/>
          </a:xfrm>
          <a:prstGeom prst="arc">
            <a:avLst>
              <a:gd name="adj1" fmla="val 11317002"/>
              <a:gd name="adj2" fmla="val 21097504"/>
            </a:avLst>
          </a:prstGeom>
          <a:ln w="22479">
            <a:solidFill>
              <a:srgbClr val="3B79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dirty="0"/>
          </a:p>
        </p:txBody>
      </p:sp>
      <p:sp>
        <p:nvSpPr>
          <p:cNvPr id="13" name="矩形 12"/>
          <p:cNvSpPr/>
          <p:nvPr userDrawn="1"/>
        </p:nvSpPr>
        <p:spPr>
          <a:xfrm>
            <a:off x="1147780" y="-24926"/>
            <a:ext cx="238517" cy="648000"/>
          </a:xfrm>
          <a:prstGeom prst="rect">
            <a:avLst/>
          </a:prstGeom>
          <a:solidFill>
            <a:srgbClr val="E2140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3"/>
          <p:cNvSpPr/>
          <p:nvPr userDrawn="1"/>
        </p:nvSpPr>
        <p:spPr>
          <a:xfrm>
            <a:off x="983432" y="-24926"/>
            <a:ext cx="96000" cy="648000"/>
          </a:xfrm>
          <a:prstGeom prst="rect">
            <a:avLst/>
          </a:prstGeom>
          <a:solidFill>
            <a:srgbClr val="E2140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userDrawn="1"/>
        </p:nvSpPr>
        <p:spPr>
          <a:xfrm>
            <a:off x="-9648" y="784"/>
            <a:ext cx="192000" cy="612000"/>
          </a:xfrm>
          <a:prstGeom prst="rect">
            <a:avLst/>
          </a:prstGeom>
          <a:solidFill>
            <a:srgbClr val="11609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16" name="组合 17"/>
          <p:cNvGrpSpPr/>
          <p:nvPr userDrawn="1"/>
        </p:nvGrpSpPr>
        <p:grpSpPr>
          <a:xfrm>
            <a:off x="1449294" y="-27386"/>
            <a:ext cx="4063999" cy="648000"/>
            <a:chOff x="1244601" y="848440"/>
            <a:chExt cx="3835399" cy="612000"/>
          </a:xfrm>
          <a:solidFill>
            <a:srgbClr val="126DB2"/>
          </a:solidFill>
          <a:effectLst>
            <a:outerShdw blurRad="50800" dist="38100" dir="2700000" algn="tl" rotWithShape="0">
              <a:prstClr val="black">
                <a:alpha val="40000"/>
              </a:prstClr>
            </a:outerShdw>
          </a:effectLst>
        </p:grpSpPr>
        <p:sp>
          <p:nvSpPr>
            <p:cNvPr id="17" name="矩形 16"/>
            <p:cNvSpPr/>
            <p:nvPr userDrawn="1"/>
          </p:nvSpPr>
          <p:spPr>
            <a:xfrm>
              <a:off x="1244601" y="848440"/>
              <a:ext cx="3175000" cy="61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直角三角形 17"/>
            <p:cNvSpPr/>
            <p:nvPr userDrawn="1"/>
          </p:nvSpPr>
          <p:spPr>
            <a:xfrm>
              <a:off x="4419600" y="848440"/>
              <a:ext cx="660400" cy="612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 name="文本框 1">
            <a:extLst>
              <a:ext uri="{FF2B5EF4-FFF2-40B4-BE49-F238E27FC236}">
                <a16:creationId xmlns:a16="http://schemas.microsoft.com/office/drawing/2014/main" id="{56B7DA92-6726-4463-9091-CCD880B6A7E7}"/>
              </a:ext>
            </a:extLst>
          </p:cNvPr>
          <p:cNvSpPr txBox="1">
            <a:spLocks noChangeArrowheads="1"/>
          </p:cNvSpPr>
          <p:nvPr userDrawn="1"/>
        </p:nvSpPr>
        <p:spPr bwMode="auto">
          <a:xfrm>
            <a:off x="10207790" y="6339398"/>
            <a:ext cx="19765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SzPct val="100000"/>
              <a:defRPr sz="2800">
                <a:solidFill>
                  <a:schemeClr val="tx1"/>
                </a:solidFill>
                <a:latin typeface="Tahoma" panose="020B0604030504040204" pitchFamily="34" charset="0"/>
                <a:ea typeface="黑体" panose="02010609060101010101" pitchFamily="49" charset="-122"/>
              </a:defRPr>
            </a:lvl1pPr>
            <a:lvl2pPr marL="742950" indent="-285750">
              <a:buSzPct val="100000"/>
              <a:defRPr sz="2800">
                <a:solidFill>
                  <a:schemeClr val="tx1"/>
                </a:solidFill>
                <a:latin typeface="Tahoma" panose="020B0604030504040204" pitchFamily="34" charset="0"/>
                <a:ea typeface="黑体" panose="02010609060101010101" pitchFamily="49" charset="-122"/>
              </a:defRPr>
            </a:lvl2pPr>
            <a:lvl3pPr marL="1143000" indent="-228600">
              <a:buSzPct val="100000"/>
              <a:defRPr sz="2800">
                <a:solidFill>
                  <a:schemeClr val="tx1"/>
                </a:solidFill>
                <a:latin typeface="Tahoma" panose="020B0604030504040204" pitchFamily="34" charset="0"/>
                <a:ea typeface="黑体" panose="02010609060101010101" pitchFamily="49" charset="-122"/>
              </a:defRPr>
            </a:lvl3pPr>
            <a:lvl4pPr marL="1600200" indent="-228600">
              <a:buSzPct val="100000"/>
              <a:defRPr sz="2800">
                <a:solidFill>
                  <a:schemeClr val="tx1"/>
                </a:solidFill>
                <a:latin typeface="Tahoma" panose="020B0604030504040204" pitchFamily="34" charset="0"/>
                <a:ea typeface="黑体" panose="02010609060101010101" pitchFamily="49" charset="-122"/>
              </a:defRPr>
            </a:lvl4pPr>
            <a:lvl5pPr marL="2057400" indent="-228600">
              <a:buSzPct val="100000"/>
              <a:defRPr sz="2800">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buSzPct val="100000"/>
              <a:defRPr sz="2800">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buSzPct val="100000"/>
              <a:defRPr sz="2800">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buSzPct val="100000"/>
              <a:defRPr sz="2800">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buSzPct val="100000"/>
              <a:defRPr sz="2800">
                <a:solidFill>
                  <a:schemeClr val="tx1"/>
                </a:solidFill>
                <a:latin typeface="Tahoma" panose="020B0604030504040204" pitchFamily="34" charset="0"/>
                <a:ea typeface="黑体" panose="02010609060101010101" pitchFamily="49" charset="-122"/>
              </a:defRPr>
            </a:lvl9pPr>
          </a:lstStyle>
          <a:p>
            <a:pPr algn="ctr" eaLnBrk="1" hangingPunct="1"/>
            <a:r>
              <a:rPr lang="en-US" altLang="zh-CN" sz="1400" b="1" dirty="0">
                <a:solidFill>
                  <a:srgbClr val="126DB2"/>
                </a:solidFill>
                <a:latin typeface="Arial" panose="020B0604020202020204" pitchFamily="34" charset="0"/>
                <a:ea typeface="楷体" panose="02010609060101010101" pitchFamily="49" charset="-122"/>
                <a:cs typeface="Arial" panose="020B0604020202020204" pitchFamily="34" charset="0"/>
              </a:rPr>
              <a:t>New Energy Vehicles</a:t>
            </a:r>
          </a:p>
        </p:txBody>
      </p:sp>
      <p:pic>
        <p:nvPicPr>
          <p:cNvPr id="22" name="图片 21">
            <a:extLst>
              <a:ext uri="{FF2B5EF4-FFF2-40B4-BE49-F238E27FC236}">
                <a16:creationId xmlns:a16="http://schemas.microsoft.com/office/drawing/2014/main" id="{93C0B22A-7835-4FCA-9E17-02A2D5B0903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3975" y="0"/>
            <a:ext cx="648000" cy="64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440057" y="2676058"/>
            <a:ext cx="9311885"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zh-CN" altLang="en-US" sz="5400" dirty="0">
                <a:latin typeface="黑体" panose="02010609060101010101" pitchFamily="49" charset="-122"/>
                <a:ea typeface="黑体" panose="02010609060101010101" pitchFamily="49" charset="-122"/>
              </a:rPr>
              <a:t>高压安全防护装备和操作工具的使用</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000C742-1CE6-4DF5-A903-E6C1335A830B}"/>
              </a:ext>
            </a:extLst>
          </p:cNvPr>
          <p:cNvSpPr/>
          <p:nvPr/>
        </p:nvSpPr>
        <p:spPr>
          <a:xfrm>
            <a:off x="428400" y="900000"/>
            <a:ext cx="5667600" cy="4994957"/>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一、高压电维修安全防护装备</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、安全防护装备的性能及使用方法</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）绝缘安全鞋</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latin typeface="Times New Roman" panose="02020603050405020304" pitchFamily="18" charset="0"/>
                <a:ea typeface="宋体" panose="02010600030101010101" pitchFamily="2" charset="-122"/>
                <a:cs typeface="Times New Roman" panose="02020603050405020304" pitchFamily="18" charset="0"/>
              </a:rPr>
              <a:t>绝缘安全鞋（靴）的作用是使人体与地面绝缘，防止电流通过人体与大地之间构成通路，对人体造成电击伤害，把触电时的危险降低到最小程度，因为触电时电流是经接触点通过人体流入地面的，所以电气作业时不仅要戴绝缘手套，还要穿绝缘鞋。</a:t>
            </a:r>
          </a:p>
          <a:p>
            <a:pPr algn="just">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        绝缘鞋根据</a:t>
            </a:r>
            <a:r>
              <a:rPr lang="en-US" altLang="zh-CN" dirty="0">
                <a:latin typeface="Times New Roman" panose="02020603050405020304" pitchFamily="18" charset="0"/>
                <a:ea typeface="宋体" panose="02010600030101010101" pitchFamily="2" charset="-122"/>
                <a:cs typeface="Times New Roman" panose="02020603050405020304" pitchFamily="18" charset="0"/>
              </a:rPr>
              <a:t>GB4385</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1995</a:t>
            </a:r>
            <a:r>
              <a:rPr lang="zh-CN" altLang="en-US" dirty="0">
                <a:latin typeface="Times New Roman" panose="02020603050405020304" pitchFamily="18" charset="0"/>
                <a:ea typeface="宋体" panose="02010600030101010101" pitchFamily="2" charset="-122"/>
                <a:cs typeface="Times New Roman" panose="02020603050405020304" pitchFamily="18" charset="0"/>
              </a:rPr>
              <a:t>标准进行生产，电阻值范围为</a:t>
            </a:r>
            <a:r>
              <a:rPr lang="en-US" altLang="zh-CN" dirty="0">
                <a:latin typeface="Times New Roman" panose="02020603050405020304" pitchFamily="18" charset="0"/>
                <a:ea typeface="宋体" panose="02010600030101010101" pitchFamily="2" charset="-122"/>
                <a:cs typeface="Times New Roman" panose="02020603050405020304" pitchFamily="18" charset="0"/>
              </a:rPr>
              <a:t>100KΩ</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1000MΩ</a:t>
            </a:r>
            <a:r>
              <a:rPr lang="zh-CN" altLang="en-US" dirty="0">
                <a:latin typeface="Times New Roman" panose="02020603050405020304" pitchFamily="18" charset="0"/>
                <a:ea typeface="宋体" panose="02010600030101010101" pitchFamily="2" charset="-122"/>
                <a:cs typeface="Times New Roman" panose="02020603050405020304" pitchFamily="18" charset="0"/>
              </a:rPr>
              <a:t>，该产品具有透气性能好、防静电、耐磨、防滑等功能。</a:t>
            </a:r>
            <a:endParaRPr lang="en-US" altLang="zh-CN" sz="14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21">
            <a:extLst>
              <a:ext uri="{FF2B5EF4-FFF2-40B4-BE49-F238E27FC236}">
                <a16:creationId xmlns:a16="http://schemas.microsoft.com/office/drawing/2014/main" id="{DC458D4E-22F3-4A3B-AD44-F992581A1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3387" y="2008198"/>
            <a:ext cx="5667601" cy="398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3A6B201D-B688-4A50-91A1-6920CC602C13}"/>
              </a:ext>
            </a:extLst>
          </p:cNvPr>
          <p:cNvSpPr/>
          <p:nvPr/>
        </p:nvSpPr>
        <p:spPr>
          <a:xfrm>
            <a:off x="7847868" y="6021622"/>
            <a:ext cx="2518638" cy="307777"/>
          </a:xfrm>
          <a:prstGeom prst="rect">
            <a:avLst/>
          </a:prstGeom>
        </p:spPr>
        <p:txBody>
          <a:bodyPr wrap="none">
            <a:spAutoFit/>
          </a:bodyPr>
          <a:lstStyle/>
          <a:p>
            <a:pPr algn="ctr"/>
            <a:r>
              <a:rPr lang="zh-CN" altLang="en-US" sz="1400" dirty="0">
                <a:solidFill>
                  <a:srgbClr val="3F3F3F"/>
                </a:solidFill>
                <a:latin typeface="宋体" panose="02010600030101010101" pitchFamily="2" charset="-122"/>
                <a:ea typeface="宋体" panose="02010600030101010101" pitchFamily="2" charset="-122"/>
              </a:rPr>
              <a:t>绝缘安全鞋使用与检查流程图</a:t>
            </a:r>
            <a:endParaRPr lang="zh-CN" altLang="en-US" sz="14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024000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0BD9096-471E-4205-B654-3787E3B9600D}"/>
              </a:ext>
            </a:extLst>
          </p:cNvPr>
          <p:cNvSpPr/>
          <p:nvPr/>
        </p:nvSpPr>
        <p:spPr>
          <a:xfrm>
            <a:off x="428400" y="900000"/>
            <a:ext cx="11340000" cy="3202928"/>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一、高压电维修安全防护装备</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、安全防护装备的性能及使用方法</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4</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）非化纤工作服</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300" dirty="0">
                <a:latin typeface="Times New Roman" panose="02020603050405020304" pitchFamily="18" charset="0"/>
                <a:ea typeface="宋体" panose="02010600030101010101" pitchFamily="2" charset="-122"/>
                <a:cs typeface="Times New Roman" panose="02020603050405020304" pitchFamily="18" charset="0"/>
              </a:rPr>
              <a:t>维修高电压系统时，必须穿非化纤类的工作服。化纤类的工作服会产生静电，并且当发生火灾事故时，化纤会在高温环境下粘连人体皮肤，导致维护人员产生严重的二次伤害。</a:t>
            </a:r>
            <a:endParaRPr lang="en-US" altLang="zh-CN" sz="23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64282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C4C28D2-0675-4FB3-8900-617C18CE7F8B}"/>
              </a:ext>
            </a:extLst>
          </p:cNvPr>
          <p:cNvSpPr/>
          <p:nvPr/>
        </p:nvSpPr>
        <p:spPr>
          <a:xfrm>
            <a:off x="428400" y="900000"/>
            <a:ext cx="11340000" cy="2164182"/>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二、新能源汽车拆装工具</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、新能源汽车维修工具及检测设备</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300" dirty="0">
                <a:latin typeface="Times New Roman" panose="02020603050405020304" pitchFamily="18" charset="0"/>
                <a:ea typeface="宋体" panose="02010600030101010101" pitchFamily="2" charset="-122"/>
                <a:cs typeface="Times New Roman" panose="02020603050405020304" pitchFamily="18" charset="0"/>
              </a:rPr>
              <a:t>        除了传统的维修工具和检测设备外，新能源汽车因为存在高压电路，需要专用的维修工具及检测设备。常用的新能源汽车维修工具及检测设备见下表所示。</a:t>
            </a:r>
            <a:endParaRPr lang="en-US" altLang="zh-CN" sz="23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1">
            <a:extLst>
              <a:ext uri="{FF2B5EF4-FFF2-40B4-BE49-F238E27FC236}">
                <a16:creationId xmlns:a16="http://schemas.microsoft.com/office/drawing/2014/main" id="{D899A2B5-42B0-4A9B-9E4A-842E5BC6A97D}"/>
              </a:ext>
            </a:extLst>
          </p:cNvPr>
          <p:cNvSpPr txBox="1">
            <a:spLocks noChangeArrowheads="1"/>
          </p:cNvSpPr>
          <p:nvPr/>
        </p:nvSpPr>
        <p:spPr bwMode="auto">
          <a:xfrm>
            <a:off x="3823583" y="3062435"/>
            <a:ext cx="4544834" cy="45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30000"/>
              </a:lnSpc>
            </a:pPr>
            <a:r>
              <a:rPr lang="zh-CN" altLang="en-US" sz="2000" dirty="0">
                <a:latin typeface="黑体" panose="02010609060101010101" pitchFamily="49" charset="-122"/>
                <a:ea typeface="黑体" panose="02010609060101010101" pitchFamily="49" charset="-122"/>
              </a:rPr>
              <a:t>新能源汽车常用的维修工具及检测设备</a:t>
            </a:r>
          </a:p>
        </p:txBody>
      </p:sp>
      <p:graphicFrame>
        <p:nvGraphicFramePr>
          <p:cNvPr id="4" name="表格 3">
            <a:extLst>
              <a:ext uri="{FF2B5EF4-FFF2-40B4-BE49-F238E27FC236}">
                <a16:creationId xmlns:a16="http://schemas.microsoft.com/office/drawing/2014/main" id="{E6A7E94F-841C-4F45-A849-EA9CB840184F}"/>
              </a:ext>
            </a:extLst>
          </p:cNvPr>
          <p:cNvGraphicFramePr/>
          <p:nvPr>
            <p:extLst>
              <p:ext uri="{D42A27DB-BD31-4B8C-83A1-F6EECF244321}">
                <p14:modId xmlns:p14="http://schemas.microsoft.com/office/powerpoint/2010/main" val="2001185703"/>
              </p:ext>
            </p:extLst>
          </p:nvPr>
        </p:nvGraphicFramePr>
        <p:xfrm>
          <a:off x="685006" y="3544023"/>
          <a:ext cx="10821987" cy="2664000"/>
        </p:xfrm>
        <a:graphic>
          <a:graphicData uri="http://schemas.openxmlformats.org/drawingml/2006/table">
            <a:tbl>
              <a:tblPr firstRow="1" bandRow="1">
                <a:tableStyleId>{5940675A-B579-460E-94D1-54222C63F5DA}</a:tableStyleId>
              </a:tblPr>
              <a:tblGrid>
                <a:gridCol w="1052861">
                  <a:extLst>
                    <a:ext uri="{9D8B030D-6E8A-4147-A177-3AD203B41FA5}">
                      <a16:colId xmlns:a16="http://schemas.microsoft.com/office/drawing/2014/main" val="20000"/>
                    </a:ext>
                  </a:extLst>
                </a:gridCol>
                <a:gridCol w="1477053">
                  <a:extLst>
                    <a:ext uri="{9D8B030D-6E8A-4147-A177-3AD203B41FA5}">
                      <a16:colId xmlns:a16="http://schemas.microsoft.com/office/drawing/2014/main" val="20001"/>
                    </a:ext>
                  </a:extLst>
                </a:gridCol>
                <a:gridCol w="2665808">
                  <a:extLst>
                    <a:ext uri="{9D8B030D-6E8A-4147-A177-3AD203B41FA5}">
                      <a16:colId xmlns:a16="http://schemas.microsoft.com/office/drawing/2014/main" val="20002"/>
                    </a:ext>
                  </a:extLst>
                </a:gridCol>
                <a:gridCol w="2786462">
                  <a:extLst>
                    <a:ext uri="{9D8B030D-6E8A-4147-A177-3AD203B41FA5}">
                      <a16:colId xmlns:a16="http://schemas.microsoft.com/office/drawing/2014/main" val="20003"/>
                    </a:ext>
                  </a:extLst>
                </a:gridCol>
                <a:gridCol w="886486">
                  <a:extLst>
                    <a:ext uri="{9D8B030D-6E8A-4147-A177-3AD203B41FA5}">
                      <a16:colId xmlns:a16="http://schemas.microsoft.com/office/drawing/2014/main" val="20004"/>
                    </a:ext>
                  </a:extLst>
                </a:gridCol>
                <a:gridCol w="1953317">
                  <a:extLst>
                    <a:ext uri="{9D8B030D-6E8A-4147-A177-3AD203B41FA5}">
                      <a16:colId xmlns:a16="http://schemas.microsoft.com/office/drawing/2014/main" val="20005"/>
                    </a:ext>
                  </a:extLst>
                </a:gridCol>
              </a:tblGrid>
              <a:tr h="360000">
                <a:tc>
                  <a:txBody>
                    <a:bodyPr/>
                    <a:lstStyle/>
                    <a:p>
                      <a:pPr indent="0" algn="ctr">
                        <a:buNone/>
                      </a:pPr>
                      <a:r>
                        <a:rPr lang="en-US" sz="1800" b="1" dirty="0" err="1">
                          <a:latin typeface="微软雅黑" panose="020B0503020204020204" pitchFamily="34" charset="-122"/>
                          <a:ea typeface="微软雅黑" panose="020B0503020204020204" pitchFamily="34" charset="-122"/>
                          <a:cs typeface="宋体" panose="02010600030101010101" pitchFamily="2" charset="-122"/>
                        </a:rPr>
                        <a:t>序号</a:t>
                      </a:r>
                      <a:endParaRPr lang="en-US" altLang="en-US" sz="1800" b="1"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DDE8"/>
                    </a:solidFill>
                  </a:tcPr>
                </a:tc>
                <a:tc>
                  <a:txBody>
                    <a:bodyPr/>
                    <a:lstStyle/>
                    <a:p>
                      <a:pPr indent="0" algn="ctr">
                        <a:buNone/>
                      </a:pPr>
                      <a:r>
                        <a:rPr lang="en-US" sz="1800" b="1" dirty="0" err="1">
                          <a:latin typeface="微软雅黑" panose="020B0503020204020204" pitchFamily="34" charset="-122"/>
                          <a:ea typeface="微软雅黑" panose="020B0503020204020204" pitchFamily="34" charset="-122"/>
                          <a:cs typeface="宋体" panose="02010600030101010101" pitchFamily="2" charset="-122"/>
                        </a:rPr>
                        <a:t>类型</a:t>
                      </a:r>
                      <a:endParaRPr lang="en-US" altLang="en-US" sz="1800" b="1"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DDE8"/>
                    </a:solidFill>
                  </a:tcPr>
                </a:tc>
                <a:tc>
                  <a:txBody>
                    <a:bodyPr/>
                    <a:lstStyle/>
                    <a:p>
                      <a:pPr indent="0" algn="ctr">
                        <a:buNone/>
                      </a:pPr>
                      <a:r>
                        <a:rPr lang="en-US" sz="1800" b="1" dirty="0" err="1">
                          <a:latin typeface="微软雅黑" panose="020B0503020204020204" pitchFamily="34" charset="-122"/>
                          <a:ea typeface="微软雅黑" panose="020B0503020204020204" pitchFamily="34" charset="-122"/>
                          <a:cs typeface="宋体" panose="02010600030101010101" pitchFamily="2" charset="-122"/>
                        </a:rPr>
                        <a:t>工具设备名称</a:t>
                      </a:r>
                      <a:endParaRPr lang="en-US" altLang="en-US" sz="1800" b="1"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DDE8"/>
                    </a:solidFill>
                  </a:tcPr>
                </a:tc>
                <a:tc>
                  <a:txBody>
                    <a:bodyPr/>
                    <a:lstStyle/>
                    <a:p>
                      <a:pPr indent="0" algn="ctr">
                        <a:buNone/>
                      </a:pPr>
                      <a:r>
                        <a:rPr lang="en-US" sz="1800" b="1" dirty="0" err="1">
                          <a:latin typeface="微软雅黑" panose="020B0503020204020204" pitchFamily="34" charset="-122"/>
                          <a:ea typeface="微软雅黑" panose="020B0503020204020204" pitchFamily="34" charset="-122"/>
                          <a:cs typeface="宋体" panose="02010600030101010101" pitchFamily="2" charset="-122"/>
                        </a:rPr>
                        <a:t>规格要求</a:t>
                      </a:r>
                      <a:endParaRPr lang="en-US" altLang="en-US" sz="1800" b="1"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DDE8"/>
                    </a:solidFill>
                  </a:tcPr>
                </a:tc>
                <a:tc>
                  <a:txBody>
                    <a:bodyPr/>
                    <a:lstStyle/>
                    <a:p>
                      <a:pPr indent="0" algn="ctr">
                        <a:buNone/>
                      </a:pPr>
                      <a:r>
                        <a:rPr lang="en-US" sz="1800" b="1" dirty="0" err="1">
                          <a:latin typeface="微软雅黑" panose="020B0503020204020204" pitchFamily="34" charset="-122"/>
                          <a:ea typeface="微软雅黑" panose="020B0503020204020204" pitchFamily="34" charset="-122"/>
                          <a:cs typeface="宋体" panose="02010600030101010101" pitchFamily="2" charset="-122"/>
                        </a:rPr>
                        <a:t>单位</a:t>
                      </a:r>
                      <a:endParaRPr lang="en-US" altLang="en-US" sz="1800" b="1"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DDE8"/>
                    </a:solidFill>
                  </a:tcPr>
                </a:tc>
                <a:tc>
                  <a:txBody>
                    <a:bodyPr/>
                    <a:lstStyle/>
                    <a:p>
                      <a:pPr indent="0" algn="ctr">
                        <a:buNone/>
                      </a:pPr>
                      <a:r>
                        <a:rPr lang="en-US" sz="1800" b="1" dirty="0" err="1">
                          <a:latin typeface="微软雅黑" panose="020B0503020204020204" pitchFamily="34" charset="-122"/>
                          <a:ea typeface="微软雅黑" panose="020B0503020204020204" pitchFamily="34" charset="-122"/>
                          <a:cs typeface="宋体" panose="02010600030101010101" pitchFamily="2" charset="-122"/>
                        </a:rPr>
                        <a:t>备注</a:t>
                      </a:r>
                      <a:endParaRPr lang="en-US" altLang="en-US" sz="1800" b="1"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DDE8"/>
                    </a:solidFill>
                  </a:tcPr>
                </a:tc>
                <a:extLst>
                  <a:ext uri="{0D108BD9-81ED-4DB2-BD59-A6C34878D82A}">
                    <a16:rowId xmlns:a16="http://schemas.microsoft.com/office/drawing/2014/main" val="10000"/>
                  </a:ext>
                </a:extLst>
              </a:tr>
              <a:tr h="612000">
                <a:tc>
                  <a:txBody>
                    <a:bodyPr/>
                    <a:lstStyle/>
                    <a:p>
                      <a:pPr indent="0" algn="ctr">
                        <a:buNone/>
                      </a:pPr>
                      <a:r>
                        <a:rPr lang="en-US" sz="1800" b="0" dirty="0">
                          <a:latin typeface="微软雅黑" panose="020B0503020204020204" pitchFamily="34" charset="-122"/>
                          <a:ea typeface="微软雅黑" panose="020B0503020204020204" pitchFamily="34" charset="-122"/>
                          <a:cs typeface="宋体" panose="02010600030101010101" pitchFamily="2" charset="-122"/>
                        </a:rPr>
                        <a:t>1</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lang="en-US" sz="1800" b="0" dirty="0" err="1">
                          <a:latin typeface="微软雅黑" panose="020B0503020204020204" pitchFamily="34" charset="-122"/>
                          <a:ea typeface="微软雅黑" panose="020B0503020204020204" pitchFamily="34" charset="-122"/>
                          <a:cs typeface="宋体" panose="02010600030101010101" pitchFamily="2" charset="-122"/>
                        </a:rPr>
                        <a:t>拆装工具</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lang="en-US" sz="1800" b="0" dirty="0" err="1">
                          <a:latin typeface="微软雅黑" panose="020B0503020204020204" pitchFamily="34" charset="-122"/>
                          <a:ea typeface="微软雅黑" panose="020B0503020204020204" pitchFamily="34" charset="-122"/>
                          <a:cs typeface="宋体" panose="02010600030101010101" pitchFamily="2" charset="-122"/>
                        </a:rPr>
                        <a:t>绝缘工具套装</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1800" b="0" dirty="0">
                          <a:latin typeface="微软雅黑" panose="020B0503020204020204" pitchFamily="34" charset="-122"/>
                          <a:ea typeface="微软雅黑" panose="020B0503020204020204" pitchFamily="34" charset="-122"/>
                          <a:cs typeface="宋体" panose="02010600030101010101" pitchFamily="2" charset="-122"/>
                        </a:rPr>
                        <a:t>高压电维修绝缘工具，耐压1000 V</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lang="en-US" sz="1800" b="0" dirty="0">
                          <a:latin typeface="微软雅黑" panose="020B0503020204020204" pitchFamily="34" charset="-122"/>
                          <a:ea typeface="微软雅黑" panose="020B0503020204020204" pitchFamily="34" charset="-122"/>
                          <a:cs typeface="宋体" panose="02010600030101010101" pitchFamily="2" charset="-122"/>
                        </a:rPr>
                        <a:t>套</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1800" b="0" dirty="0">
                          <a:latin typeface="微软雅黑" panose="020B0503020204020204" pitchFamily="34" charset="-122"/>
                          <a:ea typeface="微软雅黑" panose="020B0503020204020204" pitchFamily="34" charset="-122"/>
                          <a:cs typeface="宋体" panose="02010600030101010101" pitchFamily="2" charset="-122"/>
                        </a:rPr>
                        <a:t> </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0000">
                <a:tc>
                  <a:txBody>
                    <a:bodyPr/>
                    <a:lstStyle/>
                    <a:p>
                      <a:pPr indent="0" algn="ctr">
                        <a:buNone/>
                      </a:pPr>
                      <a:r>
                        <a:rPr lang="en-US" sz="1800" b="0" dirty="0">
                          <a:latin typeface="微软雅黑" panose="020B0503020204020204" pitchFamily="34" charset="-122"/>
                          <a:ea typeface="微软雅黑" panose="020B0503020204020204" pitchFamily="34" charset="-122"/>
                          <a:cs typeface="宋体" panose="02010600030101010101" pitchFamily="2" charset="-122"/>
                        </a:rPr>
                        <a:t>2</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indent="0" algn="ctr">
                        <a:buNone/>
                      </a:pPr>
                      <a:r>
                        <a:rPr lang="en-US" sz="1800" b="0" dirty="0" err="1">
                          <a:latin typeface="微软雅黑" panose="020B0503020204020204" pitchFamily="34" charset="-122"/>
                          <a:ea typeface="微软雅黑" panose="020B0503020204020204" pitchFamily="34" charset="-122"/>
                          <a:cs typeface="宋体" panose="02010600030101010101" pitchFamily="2" charset="-122"/>
                        </a:rPr>
                        <a:t>检测仪表</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lang="en-US" sz="1800" b="0" dirty="0" err="1">
                          <a:latin typeface="微软雅黑" panose="020B0503020204020204" pitchFamily="34" charset="-122"/>
                          <a:ea typeface="微软雅黑" panose="020B0503020204020204" pitchFamily="34" charset="-122"/>
                          <a:cs typeface="宋体" panose="02010600030101010101" pitchFamily="2" charset="-122"/>
                        </a:rPr>
                        <a:t>数字式万用表</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1800" b="0" dirty="0" err="1">
                          <a:latin typeface="微软雅黑" panose="020B0503020204020204" pitchFamily="34" charset="-122"/>
                          <a:ea typeface="微软雅黑" panose="020B0503020204020204" pitchFamily="34" charset="-122"/>
                          <a:cs typeface="宋体" panose="02010600030101010101" pitchFamily="2" charset="-122"/>
                        </a:rPr>
                        <a:t>符合CAT</a:t>
                      </a:r>
                      <a:r>
                        <a:rPr lang="en-US" sz="1800" b="0" dirty="0">
                          <a:latin typeface="微软雅黑" panose="020B0503020204020204" pitchFamily="34" charset="-122"/>
                          <a:ea typeface="微软雅黑" panose="020B0503020204020204" pitchFamily="34" charset="-122"/>
                          <a:cs typeface="宋体" panose="02010600030101010101" pitchFamily="2" charset="-122"/>
                        </a:rPr>
                        <a:t> </a:t>
                      </a:r>
                      <a:r>
                        <a:rPr lang="en-US" sz="1800" b="0" dirty="0" err="1">
                          <a:latin typeface="微软雅黑" panose="020B0503020204020204" pitchFamily="34" charset="-122"/>
                          <a:ea typeface="微软雅黑" panose="020B0503020204020204" pitchFamily="34" charset="-122"/>
                          <a:cs typeface="宋体" panose="02010600030101010101" pitchFamily="2" charset="-122"/>
                        </a:rPr>
                        <a:t>III要求</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lang="en-US" sz="1800" b="0" dirty="0">
                          <a:latin typeface="微软雅黑" panose="020B0503020204020204" pitchFamily="34" charset="-122"/>
                          <a:ea typeface="微软雅黑" panose="020B0503020204020204" pitchFamily="34" charset="-122"/>
                          <a:cs typeface="宋体" panose="02010600030101010101" pitchFamily="2" charset="-122"/>
                        </a:rPr>
                        <a:t>个</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0000">
                <a:tc>
                  <a:txBody>
                    <a:bodyPr/>
                    <a:lstStyle/>
                    <a:p>
                      <a:pPr indent="0" algn="ctr">
                        <a:buNone/>
                      </a:pPr>
                      <a:r>
                        <a:rPr lang="en-US" sz="1800" b="0" dirty="0">
                          <a:latin typeface="微软雅黑" panose="020B0503020204020204" pitchFamily="34" charset="-122"/>
                          <a:ea typeface="微软雅黑" panose="020B0503020204020204" pitchFamily="34" charset="-122"/>
                          <a:cs typeface="宋体" panose="02010600030101010101" pitchFamily="2" charset="-122"/>
                        </a:rPr>
                        <a:t>3</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lnL w="12700" cap="flat" cmpd="sng">
                      <a:solidFill>
                        <a:srgbClr val="92CDDC"/>
                      </a:solidFill>
                      <a:prstDash val="solid"/>
                      <a:headEnd type="none" w="med" len="med"/>
                      <a:tailEnd type="none" w="med" len="med"/>
                    </a:lnL>
                    <a:lnR w="12700" cap="flat" cmpd="sng">
                      <a:solidFill>
                        <a:srgbClr val="92CDDC"/>
                      </a:solidFill>
                      <a:prstDash val="solid"/>
                      <a:headEnd type="none" w="med" len="med"/>
                      <a:tailEnd type="none" w="med" len="med"/>
                    </a:lnR>
                  </a:tcPr>
                </a:tc>
                <a:tc>
                  <a:txBody>
                    <a:bodyPr/>
                    <a:lstStyle/>
                    <a:p>
                      <a:pPr indent="0" algn="ctr">
                        <a:buNone/>
                      </a:pPr>
                      <a:r>
                        <a:rPr lang="en-US" sz="1800" b="0" dirty="0" err="1">
                          <a:latin typeface="微软雅黑" panose="020B0503020204020204" pitchFamily="34" charset="-122"/>
                          <a:ea typeface="微软雅黑" panose="020B0503020204020204" pitchFamily="34" charset="-122"/>
                          <a:cs typeface="宋体" panose="02010600030101010101" pitchFamily="2" charset="-122"/>
                        </a:rPr>
                        <a:t>钳型电流表</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1800" b="0" dirty="0" err="1">
                          <a:latin typeface="微软雅黑" panose="020B0503020204020204" pitchFamily="34" charset="-122"/>
                          <a:ea typeface="微软雅黑" panose="020B0503020204020204" pitchFamily="34" charset="-122"/>
                          <a:cs typeface="宋体" panose="02010600030101010101" pitchFamily="2" charset="-122"/>
                        </a:rPr>
                        <a:t>符合CAT</a:t>
                      </a:r>
                      <a:r>
                        <a:rPr lang="en-US" sz="1800" b="0" dirty="0">
                          <a:latin typeface="微软雅黑" panose="020B0503020204020204" pitchFamily="34" charset="-122"/>
                          <a:ea typeface="微软雅黑" panose="020B0503020204020204" pitchFamily="34" charset="-122"/>
                          <a:cs typeface="宋体" panose="02010600030101010101" pitchFamily="2" charset="-122"/>
                        </a:rPr>
                        <a:t> </a:t>
                      </a:r>
                      <a:r>
                        <a:rPr lang="en-US" sz="1800" b="0" dirty="0" err="1">
                          <a:latin typeface="微软雅黑" panose="020B0503020204020204" pitchFamily="34" charset="-122"/>
                          <a:ea typeface="微软雅黑" panose="020B0503020204020204" pitchFamily="34" charset="-122"/>
                          <a:cs typeface="宋体" panose="02010600030101010101" pitchFamily="2" charset="-122"/>
                        </a:rPr>
                        <a:t>III要求</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lang="en-US" sz="1800" b="0" dirty="0">
                          <a:latin typeface="微软雅黑" panose="020B0503020204020204" pitchFamily="34" charset="-122"/>
                          <a:ea typeface="微软雅黑" panose="020B0503020204020204" pitchFamily="34" charset="-122"/>
                          <a:cs typeface="宋体" panose="02010600030101010101" pitchFamily="2" charset="-122"/>
                        </a:rPr>
                        <a:t>台</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1800" b="0" dirty="0">
                          <a:latin typeface="微软雅黑" panose="020B0503020204020204" pitchFamily="34" charset="-122"/>
                          <a:ea typeface="微软雅黑" panose="020B0503020204020204" pitchFamily="34" charset="-122"/>
                          <a:cs typeface="宋体" panose="02010600030101010101" pitchFamily="2" charset="-122"/>
                        </a:rPr>
                        <a:t>FLUKE 317</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000">
                <a:tc>
                  <a:txBody>
                    <a:bodyPr/>
                    <a:lstStyle/>
                    <a:p>
                      <a:pPr indent="0" algn="ctr">
                        <a:buNone/>
                      </a:pPr>
                      <a:r>
                        <a:rPr lang="en-US" sz="1800" b="0" dirty="0">
                          <a:latin typeface="微软雅黑" panose="020B0503020204020204" pitchFamily="34" charset="-122"/>
                          <a:ea typeface="微软雅黑" panose="020B0503020204020204" pitchFamily="34" charset="-122"/>
                          <a:cs typeface="宋体" panose="02010600030101010101" pitchFamily="2" charset="-122"/>
                        </a:rPr>
                        <a:t>4</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lnL w="12700" cap="flat" cmpd="sng">
                      <a:solidFill>
                        <a:srgbClr val="92CDDC"/>
                      </a:solidFill>
                      <a:prstDash val="solid"/>
                      <a:headEnd type="none" w="med" len="med"/>
                      <a:tailEnd type="none" w="med" len="med"/>
                    </a:lnL>
                    <a:lnR w="12700" cap="flat" cmpd="sng">
                      <a:solidFill>
                        <a:srgbClr val="92CDDC"/>
                      </a:solidFill>
                      <a:prstDash val="solid"/>
                      <a:headEnd type="none" w="med" len="med"/>
                      <a:tailEnd type="none" w="med" len="med"/>
                    </a:lnR>
                    <a:lnB w="12700" cap="flat" cmpd="sng">
                      <a:solidFill>
                        <a:srgbClr val="92CDDC"/>
                      </a:solidFill>
                      <a:prstDash val="solid"/>
                      <a:headEnd type="none" w="med" len="med"/>
                      <a:tailEnd type="none" w="med" len="med"/>
                    </a:lnB>
                  </a:tcPr>
                </a:tc>
                <a:tc>
                  <a:txBody>
                    <a:bodyPr/>
                    <a:lstStyle/>
                    <a:p>
                      <a:pPr indent="0" algn="ctr">
                        <a:buNone/>
                      </a:pPr>
                      <a:r>
                        <a:rPr lang="en-US" sz="1800" b="0" dirty="0" err="1">
                          <a:latin typeface="微软雅黑" panose="020B0503020204020204" pitchFamily="34" charset="-122"/>
                          <a:ea typeface="微软雅黑" panose="020B0503020204020204" pitchFamily="34" charset="-122"/>
                          <a:cs typeface="宋体" panose="02010600030101010101" pitchFamily="2" charset="-122"/>
                        </a:rPr>
                        <a:t>绝缘测试仪</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1800" b="0" dirty="0" err="1">
                          <a:latin typeface="微软雅黑" panose="020B0503020204020204" pitchFamily="34" charset="-122"/>
                          <a:ea typeface="微软雅黑" panose="020B0503020204020204" pitchFamily="34" charset="-122"/>
                          <a:cs typeface="宋体" panose="02010600030101010101" pitchFamily="2" charset="-122"/>
                        </a:rPr>
                        <a:t>符合CAT</a:t>
                      </a:r>
                      <a:r>
                        <a:rPr lang="en-US" sz="1800" b="0" dirty="0">
                          <a:latin typeface="微软雅黑" panose="020B0503020204020204" pitchFamily="34" charset="-122"/>
                          <a:ea typeface="微软雅黑" panose="020B0503020204020204" pitchFamily="34" charset="-122"/>
                          <a:cs typeface="宋体" panose="02010600030101010101" pitchFamily="2" charset="-122"/>
                        </a:rPr>
                        <a:t> </a:t>
                      </a:r>
                      <a:r>
                        <a:rPr lang="en-US" sz="1800" b="0" dirty="0" err="1">
                          <a:latin typeface="微软雅黑" panose="020B0503020204020204" pitchFamily="34" charset="-122"/>
                          <a:ea typeface="微软雅黑" panose="020B0503020204020204" pitchFamily="34" charset="-122"/>
                          <a:cs typeface="宋体" panose="02010600030101010101" pitchFamily="2" charset="-122"/>
                        </a:rPr>
                        <a:t>III要求</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lang="en-US" sz="1800" b="0" dirty="0">
                          <a:latin typeface="微软雅黑" panose="020B0503020204020204" pitchFamily="34" charset="-122"/>
                          <a:ea typeface="微软雅黑" panose="020B0503020204020204" pitchFamily="34" charset="-122"/>
                          <a:cs typeface="宋体" panose="02010600030101010101" pitchFamily="2" charset="-122"/>
                        </a:rPr>
                        <a:t>台</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1800" b="0" dirty="0">
                          <a:latin typeface="微软雅黑" panose="020B0503020204020204" pitchFamily="34" charset="-122"/>
                          <a:ea typeface="微软雅黑" panose="020B0503020204020204" pitchFamily="34" charset="-122"/>
                          <a:cs typeface="宋体" panose="02010600030101010101" pitchFamily="2" charset="-122"/>
                        </a:rPr>
                        <a:t>FLUKE 1587</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2000">
                <a:tc>
                  <a:txBody>
                    <a:bodyPr/>
                    <a:lstStyle/>
                    <a:p>
                      <a:pPr indent="0" algn="ctr">
                        <a:buNone/>
                      </a:pPr>
                      <a:r>
                        <a:rPr lang="en-US" sz="1800" b="0" dirty="0">
                          <a:latin typeface="微软雅黑" panose="020B0503020204020204" pitchFamily="34" charset="-122"/>
                          <a:ea typeface="微软雅黑" panose="020B0503020204020204" pitchFamily="34" charset="-122"/>
                          <a:cs typeface="宋体" panose="02010600030101010101" pitchFamily="2" charset="-122"/>
                        </a:rPr>
                        <a:t>5</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lang="en-US" sz="1800" b="0" dirty="0" err="1">
                          <a:latin typeface="微软雅黑" panose="020B0503020204020204" pitchFamily="34" charset="-122"/>
                          <a:ea typeface="微软雅黑" panose="020B0503020204020204" pitchFamily="34" charset="-122"/>
                          <a:cs typeface="宋体" panose="02010600030101010101" pitchFamily="2" charset="-122"/>
                        </a:rPr>
                        <a:t>故障诊断仪器</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lang="en-US" sz="1800" b="0" dirty="0" err="1">
                          <a:latin typeface="微软雅黑" panose="020B0503020204020204" pitchFamily="34" charset="-122"/>
                          <a:ea typeface="微软雅黑" panose="020B0503020204020204" pitchFamily="34" charset="-122"/>
                          <a:cs typeface="宋体" panose="02010600030101010101" pitchFamily="2" charset="-122"/>
                        </a:rPr>
                        <a:t>专用车型故障诊断仪</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1800" b="0" dirty="0" err="1">
                          <a:latin typeface="微软雅黑" panose="020B0503020204020204" pitchFamily="34" charset="-122"/>
                          <a:ea typeface="微软雅黑" panose="020B0503020204020204" pitchFamily="34" charset="-122"/>
                          <a:cs typeface="宋体" panose="02010600030101010101" pitchFamily="2" charset="-122"/>
                        </a:rPr>
                        <a:t>对应车型</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lang="en-US" sz="1800" b="0" dirty="0">
                          <a:latin typeface="微软雅黑" panose="020B0503020204020204" pitchFamily="34" charset="-122"/>
                          <a:ea typeface="微软雅黑" panose="020B0503020204020204" pitchFamily="34" charset="-122"/>
                          <a:cs typeface="宋体" panose="02010600030101010101" pitchFamily="2" charset="-122"/>
                        </a:rPr>
                        <a:t>套</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sz="1800" b="0" dirty="0">
                          <a:latin typeface="微软雅黑" panose="020B0503020204020204" pitchFamily="34" charset="-122"/>
                          <a:ea typeface="微软雅黑" panose="020B0503020204020204" pitchFamily="34" charset="-122"/>
                          <a:cs typeface="宋体" panose="02010600030101010101" pitchFamily="2" charset="-122"/>
                        </a:rPr>
                        <a:t>如北汽BDS、比亚迪ED400</a:t>
                      </a:r>
                      <a:endParaRPr lang="en-US" altLang="en-US" sz="1800" b="0" dirty="0">
                        <a:latin typeface="微软雅黑" panose="020B0503020204020204" pitchFamily="34" charset="-122"/>
                        <a:ea typeface="微软雅黑" panose="020B0503020204020204" pitchFamily="34" charset="-122"/>
                        <a:cs typeface="宋体" panose="02010600030101010101" pitchFamily="2" charset="-122"/>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10712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6E28543-FAF2-41DE-A89C-8DC18E24FFAE}"/>
              </a:ext>
            </a:extLst>
          </p:cNvPr>
          <p:cNvSpPr/>
          <p:nvPr/>
        </p:nvSpPr>
        <p:spPr>
          <a:xfrm>
            <a:off x="428400" y="900000"/>
            <a:ext cx="11340000" cy="4804457"/>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二、新能源汽车拆装工具</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、绝缘和绝缘材料</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）绝缘的概念</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绝缘是指用不导电的物质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绝缘材料</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将带电体隔离或包裹起来，以对触电起保护作用的一种安全措施。</a:t>
            </a:r>
          </a:p>
          <a:p>
            <a:pPr algn="just">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）绝缘的必要性</a:t>
            </a: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良好的绝缘是保证设备和线路运行的必要条件，也是防止触电事故、漏电、短路的重要措施。</a:t>
            </a:r>
          </a:p>
          <a:p>
            <a:pPr algn="just">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）绝缘材料的作用</a:t>
            </a: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绝缘材料除了上述作用外还起着其他作用：散热冷却、机械支撑和固定、储能、灭弧、防潮、防霉以及保护导体等。</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18018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BC4E821-3330-4820-9EEA-19D6957A7FC3}"/>
              </a:ext>
            </a:extLst>
          </p:cNvPr>
          <p:cNvSpPr/>
          <p:nvPr/>
        </p:nvSpPr>
        <p:spPr>
          <a:xfrm>
            <a:off x="428400" y="900000"/>
            <a:ext cx="5667600" cy="4994957"/>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二、新能源汽车拆装工具</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3</a:t>
            </a:r>
            <a:r>
              <a:rPr lang="zh-CN" altLang="en-US" sz="2200" b="1" dirty="0">
                <a:solidFill>
                  <a:srgbClr val="126DB2"/>
                </a:solidFill>
                <a:latin typeface="宋体" panose="02010600030101010101" pitchFamily="2" charset="-122"/>
                <a:ea typeface="宋体" panose="02010600030101010101" pitchFamily="2" charset="-122"/>
              </a:rPr>
              <a:t>、绝缘工具</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）绝缘工具的特点</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绝缘工具是采用绝缘材料进行加工并适用于电气系统拆装等操作的使用工具。使用绝缘工具可以有效防止意外触电事故的发生，新能源汽车涉及高压的部分零部件拆装必须使用绝缘拆装工具。绝缘拆装工具必须装有耐压</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1000V</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以上的绝缘柄。绝缘拆装工具包括常用的套筒、开口扳手、螺丝刀、钳子、电工刀等。</a:t>
            </a:r>
            <a:endParaRPr lang="en-US" altLang="zh-CN" sz="14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 name="图片 -2147482622" descr="01">
            <a:extLst>
              <a:ext uri="{FF2B5EF4-FFF2-40B4-BE49-F238E27FC236}">
                <a16:creationId xmlns:a16="http://schemas.microsoft.com/office/drawing/2014/main" id="{E0B6D1ED-A16D-4A79-87DE-92D4E1D73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139" y="1867470"/>
            <a:ext cx="4772025" cy="402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64DDB824-90D3-4112-BEB0-3C4AE118EEC0}"/>
              </a:ext>
            </a:extLst>
          </p:cNvPr>
          <p:cNvSpPr/>
          <p:nvPr/>
        </p:nvSpPr>
        <p:spPr>
          <a:xfrm>
            <a:off x="8603209" y="5859099"/>
            <a:ext cx="1261884" cy="307777"/>
          </a:xfrm>
          <a:prstGeom prst="rect">
            <a:avLst/>
          </a:prstGeom>
        </p:spPr>
        <p:txBody>
          <a:bodyPr wrap="none">
            <a:spAutoFit/>
          </a:bodyPr>
          <a:lstStyle/>
          <a:p>
            <a:r>
              <a:rPr lang="zh-CN" altLang="en-US" sz="1400" dirty="0">
                <a:latin typeface="宋体" panose="02010600030101010101" pitchFamily="2" charset="-122"/>
                <a:ea typeface="宋体" panose="02010600030101010101" pitchFamily="2" charset="-122"/>
              </a:rPr>
              <a:t>绝缘拆装工具</a:t>
            </a:r>
          </a:p>
        </p:txBody>
      </p:sp>
    </p:spTree>
    <p:extLst>
      <p:ext uri="{BB962C8B-B14F-4D97-AF65-F5344CB8AC3E}">
        <p14:creationId xmlns:p14="http://schemas.microsoft.com/office/powerpoint/2010/main" val="3252573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9B8DDBF-D7EA-44AE-B270-9D6E6BC77018}"/>
              </a:ext>
            </a:extLst>
          </p:cNvPr>
          <p:cNvSpPr/>
          <p:nvPr/>
        </p:nvSpPr>
        <p:spPr>
          <a:xfrm>
            <a:off x="428400" y="900000"/>
            <a:ext cx="11340000" cy="5364289"/>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二、新能源汽车拆装工具</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3</a:t>
            </a:r>
            <a:r>
              <a:rPr lang="zh-CN" altLang="en-US" sz="2200" b="1" dirty="0">
                <a:solidFill>
                  <a:srgbClr val="126DB2"/>
                </a:solidFill>
                <a:latin typeface="宋体" panose="02010600030101010101" pitchFamily="2" charset="-122"/>
                <a:ea typeface="宋体" panose="02010600030101010101" pitchFamily="2" charset="-122"/>
              </a:rPr>
              <a:t>、绝缘工具</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）绝缘工具的类型</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我国的绝缘工具分为</a:t>
            </a:r>
            <a:r>
              <a:rPr lang="en-US" altLang="zh-CN"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dirty="0">
                <a:latin typeface="Times New Roman" panose="02020603050405020304" pitchFamily="18" charset="0"/>
                <a:ea typeface="宋体" panose="02010600030101010101" pitchFamily="2" charset="-122"/>
                <a:cs typeface="Times New Roman" panose="02020603050405020304" pitchFamily="18" charset="0"/>
              </a:rPr>
              <a:t>种类型：</a:t>
            </a:r>
          </a:p>
          <a:p>
            <a:pPr marL="285750" indent="-285750" algn="just">
              <a:lnSpc>
                <a:spcPct val="150000"/>
              </a:lnSpc>
              <a:buSzPct val="90000"/>
              <a:buFont typeface="Wingdings" panose="05000000000000000000" pitchFamily="2" charset="2"/>
              <a:buChar char="u"/>
            </a:pPr>
            <a:r>
              <a:rPr lang="en-US" altLang="zh-CN"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dirty="0">
                <a:latin typeface="Times New Roman" panose="02020603050405020304" pitchFamily="18" charset="0"/>
                <a:ea typeface="宋体" panose="02010600030101010101" pitchFamily="2" charset="-122"/>
                <a:cs typeface="Times New Roman" panose="02020603050405020304" pitchFamily="18" charset="0"/>
              </a:rPr>
              <a:t>类工具是指采用普通基本绝缘的电动工具。在防触电保护方面不仅依靠基本绝缘，而且还应附加一个安全预防措施，即对正常情况下不带电，而在其基本绝缘损坏时变为带电体的外露可导电部分作保护接零。为了可靠，保护接零应不少于两处，并且还要附加漏电保护，同时要求操作者使用绝缘防护用品。</a:t>
            </a:r>
          </a:p>
          <a:p>
            <a:pPr marL="285750" indent="-285750" algn="just">
              <a:lnSpc>
                <a:spcPct val="150000"/>
              </a:lnSpc>
              <a:buSzPct val="90000"/>
              <a:buFont typeface="Wingdings" panose="05000000000000000000" pitchFamily="2" charset="2"/>
              <a:buChar char="u"/>
            </a:pPr>
            <a:r>
              <a:rPr lang="en-US" altLang="zh-CN" dirty="0">
                <a:latin typeface="Times New Roman" panose="02020603050405020304" pitchFamily="18" charset="0"/>
                <a:ea typeface="宋体" panose="02010600030101010101" pitchFamily="2" charset="-122"/>
                <a:cs typeface="Times New Roman" panose="02020603050405020304" pitchFamily="18" charset="0"/>
              </a:rPr>
              <a:t>Ⅱ</a:t>
            </a:r>
            <a:r>
              <a:rPr lang="zh-CN" altLang="en-US" dirty="0">
                <a:latin typeface="Times New Roman" panose="02020603050405020304" pitchFamily="18" charset="0"/>
                <a:ea typeface="宋体" panose="02010600030101010101" pitchFamily="2" charset="-122"/>
                <a:cs typeface="Times New Roman" panose="02020603050405020304" pitchFamily="18" charset="0"/>
              </a:rPr>
              <a:t>类工具是指采用双重绝缘或加强绝缘的电动工具，在防触电保护方面不仅依靠其基本绝缘，而且有将其正常情况下的带电部分与可触及的不带电的可导电部分作双重绝缘或加强绝缘隔离措施，相当于将操作者个人绝缘防护用品以可靠的、有效的方式设计制作在工具上。 </a:t>
            </a:r>
          </a:p>
          <a:p>
            <a:pPr marL="285750" indent="-285750" algn="just">
              <a:lnSpc>
                <a:spcPct val="150000"/>
              </a:lnSpc>
              <a:buSzPct val="90000"/>
              <a:buFont typeface="Wingdings" panose="05000000000000000000" pitchFamily="2" charset="2"/>
              <a:buChar char="u"/>
            </a:pPr>
            <a:r>
              <a:rPr lang="en-US" altLang="zh-CN" dirty="0">
                <a:latin typeface="Times New Roman" panose="02020603050405020304" pitchFamily="18" charset="0"/>
                <a:ea typeface="宋体" panose="02010600030101010101" pitchFamily="2" charset="-122"/>
                <a:cs typeface="Times New Roman" panose="02020603050405020304" pitchFamily="18" charset="0"/>
              </a:rPr>
              <a:t>Ⅲ</a:t>
            </a:r>
            <a:r>
              <a:rPr lang="zh-CN" altLang="en-US" dirty="0">
                <a:latin typeface="Times New Roman" panose="02020603050405020304" pitchFamily="18" charset="0"/>
                <a:ea typeface="宋体" panose="02010600030101010101" pitchFamily="2" charset="-122"/>
                <a:cs typeface="Times New Roman" panose="02020603050405020304" pitchFamily="18" charset="0"/>
              </a:rPr>
              <a:t>类工具是指采用安全特低电压供电的电动工具，在防触电保护方面依靠安全隔离变压器供电。</a:t>
            </a:r>
          </a:p>
          <a:p>
            <a:pPr algn="just">
              <a:lnSpc>
                <a:spcPct val="150000"/>
              </a:lnSpc>
            </a:pPr>
            <a:r>
              <a:rPr lang="zh-CN" altLang="en-US"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在高电压新能源汽车维修时，要求工具具有</a:t>
            </a:r>
            <a:r>
              <a:rPr lang="en-US" altLang="zh-CN"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II</a:t>
            </a:r>
            <a:r>
              <a:rPr lang="zh-CN" altLang="en-US"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类以上的工具类型。</a:t>
            </a:r>
            <a:endParaRPr lang="en-US" altLang="zh-CN" sz="1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08931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E334D43-AC34-4EAD-BA2F-0554CB251B07}"/>
              </a:ext>
            </a:extLst>
          </p:cNvPr>
          <p:cNvSpPr/>
          <p:nvPr/>
        </p:nvSpPr>
        <p:spPr>
          <a:xfrm>
            <a:off x="428400" y="900000"/>
            <a:ext cx="11340000" cy="3644459"/>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二、新能源汽车拆装工具</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3</a:t>
            </a:r>
            <a:r>
              <a:rPr lang="zh-CN" altLang="en-US" sz="2200" b="1" dirty="0">
                <a:solidFill>
                  <a:srgbClr val="126DB2"/>
                </a:solidFill>
                <a:latin typeface="宋体" panose="02010600030101010101" pitchFamily="2" charset="-122"/>
                <a:ea typeface="宋体" panose="02010600030101010101" pitchFamily="2" charset="-122"/>
              </a:rPr>
              <a:t>、绝缘工具</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）绝缘工具的使用</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绝缘工具的使用方法与普通工具相同，但是有以下特别需要的注意事项：</a:t>
            </a:r>
          </a:p>
          <a:p>
            <a:pPr marL="457200" indent="-457200" algn="just">
              <a:lnSpc>
                <a:spcPct val="150000"/>
              </a:lnSpc>
              <a:buFont typeface="+mj-ea"/>
              <a:buAutoNum type="circleNumDbPlain"/>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应有专门的工具室存放，室内应通风良好，清洁、干燥。</a:t>
            </a:r>
          </a:p>
          <a:p>
            <a:pPr marL="457200" indent="-457200" algn="just">
              <a:lnSpc>
                <a:spcPct val="150000"/>
              </a:lnSpc>
              <a:buFont typeface="+mj-ea"/>
              <a:buAutoNum type="circleNumDbPlain"/>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如发现绝缘工具损伤或受潮，应及时进行检修和干燥处理，试验合格后方可使用。</a:t>
            </a:r>
          </a:p>
          <a:p>
            <a:pPr marL="457200" indent="-457200" algn="just">
              <a:lnSpc>
                <a:spcPct val="150000"/>
              </a:lnSpc>
              <a:buFont typeface="+mj-ea"/>
              <a:buAutoNum type="circleNumDbPlain"/>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绝缘工具必须按规定定期进行绝缘性能的试验，不符合试验要求的，禁止使用。</a:t>
            </a:r>
          </a:p>
        </p:txBody>
      </p:sp>
    </p:spTree>
    <p:extLst>
      <p:ext uri="{BB962C8B-B14F-4D97-AF65-F5344CB8AC3E}">
        <p14:creationId xmlns:p14="http://schemas.microsoft.com/office/powerpoint/2010/main" val="3407686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147482621" descr="87mkv_1">
            <a:extLst>
              <a:ext uri="{FF2B5EF4-FFF2-40B4-BE49-F238E27FC236}">
                <a16:creationId xmlns:a16="http://schemas.microsoft.com/office/drawing/2014/main" id="{39189221-4E6D-42AF-A80E-E385849A48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8192" y="2555954"/>
            <a:ext cx="3399864" cy="341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1A332D84-BA54-46DB-B747-2F42D29A8629}"/>
              </a:ext>
            </a:extLst>
          </p:cNvPr>
          <p:cNvSpPr/>
          <p:nvPr/>
        </p:nvSpPr>
        <p:spPr>
          <a:xfrm>
            <a:off x="8300589" y="6023394"/>
            <a:ext cx="1895071" cy="307777"/>
          </a:xfrm>
          <a:prstGeom prst="rect">
            <a:avLst/>
          </a:prstGeom>
        </p:spPr>
        <p:txBody>
          <a:bodyPr wrap="none">
            <a:spAutoFit/>
          </a:bodyPr>
          <a:lstStyle/>
          <a:p>
            <a:pPr algn="ctr"/>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Fluke 87数字式万用表</a:t>
            </a:r>
          </a:p>
        </p:txBody>
      </p:sp>
      <p:sp>
        <p:nvSpPr>
          <p:cNvPr id="5" name="矩形 4">
            <a:extLst>
              <a:ext uri="{FF2B5EF4-FFF2-40B4-BE49-F238E27FC236}">
                <a16:creationId xmlns:a16="http://schemas.microsoft.com/office/drawing/2014/main" id="{F1DB52B2-F2F0-460F-B058-90EB37A84570}"/>
              </a:ext>
            </a:extLst>
          </p:cNvPr>
          <p:cNvSpPr/>
          <p:nvPr/>
        </p:nvSpPr>
        <p:spPr>
          <a:xfrm>
            <a:off x="428400" y="900000"/>
            <a:ext cx="11340000" cy="1587101"/>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三、新能源汽车检测仪表</a:t>
            </a:r>
            <a:endParaRPr lang="en-US" altLang="zh-CN" sz="2200" b="1" dirty="0">
              <a:latin typeface="微软雅黑" panose="020B0503020204020204" pitchFamily="34" charset="-122"/>
              <a:ea typeface="微软雅黑" panose="020B0503020204020204" pitchFamily="34" charset="-122"/>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新能源汽车维修中使用的检测仪表有</a:t>
            </a:r>
            <a:r>
              <a:rPr lang="zh-CN" altLang="en-US" sz="2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数字式万用表</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绝缘电阻测试仪</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（如手摇兆欧表，高压绝缘测试仪）和</a:t>
            </a:r>
            <a:r>
              <a:rPr lang="zh-CN" altLang="en-US" sz="2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数字电流钳</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等类型。</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4289D3B4-3295-4CE0-8228-0BDF55677F2A}"/>
              </a:ext>
            </a:extLst>
          </p:cNvPr>
          <p:cNvSpPr/>
          <p:nvPr/>
        </p:nvSpPr>
        <p:spPr>
          <a:xfrm>
            <a:off x="423601" y="2540888"/>
            <a:ext cx="6174423" cy="1919051"/>
          </a:xfrm>
          <a:prstGeom prst="rect">
            <a:avLst/>
          </a:prstGeom>
        </p:spPr>
        <p:txBody>
          <a:bodyPr wrap="square">
            <a:spAutoFit/>
          </a:bodyPr>
          <a:lstStyle/>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、数字式万用表</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新能源汽车使用的数字式万用表与普通车辆上使用的一致，但应该确保该型号的数字式万用表符合</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CAT III</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安全级别的要求。</a:t>
            </a:r>
            <a:endParaRPr lang="en-US" altLang="zh-CN" sz="14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69821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2247883-3A26-4CDA-A82A-ACA82157320C}"/>
              </a:ext>
            </a:extLst>
          </p:cNvPr>
          <p:cNvSpPr/>
          <p:nvPr/>
        </p:nvSpPr>
        <p:spPr>
          <a:xfrm>
            <a:off x="428400" y="900000"/>
            <a:ext cx="11340000" cy="5439246"/>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三、新能源汽车检测仪表</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、数字式万用表</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万用表通常具备以下检测功能：</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gn="just">
              <a:lnSpc>
                <a:spcPct val="125000"/>
              </a:lnSpc>
              <a:buFont typeface="+mj-ea"/>
              <a:buAutoNum type="circleNumDbPlain"/>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交流</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直流（</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AC/DC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）电压、电流</a:t>
            </a:r>
          </a:p>
          <a:p>
            <a:pPr marL="457200" indent="-457200" algn="just">
              <a:lnSpc>
                <a:spcPct val="125000"/>
              </a:lnSpc>
              <a:buFont typeface="+mj-ea"/>
              <a:buAutoNum type="circleNumDbPlain"/>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电阻</a:t>
            </a:r>
          </a:p>
          <a:p>
            <a:pPr marL="457200" indent="-457200" algn="just">
              <a:lnSpc>
                <a:spcPct val="125000"/>
              </a:lnSpc>
              <a:buFont typeface="+mj-ea"/>
              <a:buAutoNum type="circleNumDbPlain"/>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频率（</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HZ</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p>
          <a:p>
            <a:pPr marL="457200" indent="-457200" algn="just">
              <a:lnSpc>
                <a:spcPct val="125000"/>
              </a:lnSpc>
              <a:buFont typeface="+mj-ea"/>
              <a:buAutoNum type="circleNumDbPlain"/>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温度（</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TEMP</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p>
          <a:p>
            <a:pPr marL="457200" indent="-457200" algn="just">
              <a:lnSpc>
                <a:spcPct val="125000"/>
              </a:lnSpc>
              <a:buFont typeface="+mj-ea"/>
              <a:buAutoNum type="circleNumDbPlain"/>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二极管</a:t>
            </a:r>
          </a:p>
          <a:p>
            <a:pPr marL="457200" indent="-457200" algn="just">
              <a:lnSpc>
                <a:spcPct val="125000"/>
              </a:lnSpc>
              <a:buFont typeface="+mj-ea"/>
              <a:buAutoNum type="circleNumDbPlain"/>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连通</a:t>
            </a:r>
          </a:p>
          <a:p>
            <a:pPr marL="457200" indent="-457200" algn="just">
              <a:lnSpc>
                <a:spcPct val="125000"/>
              </a:lnSpc>
              <a:buFont typeface="+mj-ea"/>
              <a:buAutoNum type="circleNumDbPlain"/>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电容</a:t>
            </a:r>
          </a:p>
          <a:p>
            <a:pPr marL="457200" indent="-457200" algn="just">
              <a:lnSpc>
                <a:spcPct val="125000"/>
              </a:lnSpc>
              <a:buFont typeface="+mj-ea"/>
              <a:buAutoNum type="circleNumDbPlain"/>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绝缘测试（低压）</a:t>
            </a:r>
          </a:p>
          <a:p>
            <a:pPr algn="just">
              <a:lnSpc>
                <a:spcPct val="125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有些汽车专用的万用表，还具有转速（</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RPM</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）、百分比（占空比，</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）、脉冲宽度（</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ms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）以及其他功能（如利用蜂鸣器等进行故障码读取）。</a:t>
            </a:r>
          </a:p>
        </p:txBody>
      </p:sp>
    </p:spTree>
    <p:extLst>
      <p:ext uri="{BB962C8B-B14F-4D97-AF65-F5344CB8AC3E}">
        <p14:creationId xmlns:p14="http://schemas.microsoft.com/office/powerpoint/2010/main" val="653283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4EECDEA-8E88-4CC6-9406-F822DFEC7A9E}"/>
              </a:ext>
            </a:extLst>
          </p:cNvPr>
          <p:cNvSpPr/>
          <p:nvPr/>
        </p:nvSpPr>
        <p:spPr>
          <a:xfrm>
            <a:off x="428400" y="900000"/>
            <a:ext cx="11340000" cy="4152291"/>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三、新能源汽车检测仪表</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、绝缘测试仪</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新能源汽车在运行过程中难免会出现部件间的相互碰撞、摩擦、挤压，导致高压电路与车辆底盘之间的绝缘性能下降，电源正负极引线将通过绝缘层和底盘构成漏电流回路。当高压电路和底盘之间发生多点绝缘性能下降时，还会导致漏电回路的热积累效应，可能造成车辆的电气火灾。因此，高压电气系统相对车辆底盘的电气绝缘性能实时检测是电动汽车电气安全技术的核心内容。电气绝缘性能检测时需要使用专用的绝缘测试仪器，测量高压电缆及零部件对车身绝缘电阻是否位于规定值范围内。</a:t>
            </a:r>
          </a:p>
        </p:txBody>
      </p:sp>
    </p:spTree>
    <p:extLst>
      <p:ext uri="{BB962C8B-B14F-4D97-AF65-F5344CB8AC3E}">
        <p14:creationId xmlns:p14="http://schemas.microsoft.com/office/powerpoint/2010/main" val="2339857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01663F3-DCB8-4BBA-A98A-5F78500F86A1}"/>
              </a:ext>
            </a:extLst>
          </p:cNvPr>
          <p:cNvSpPr txBox="1"/>
          <p:nvPr/>
        </p:nvSpPr>
        <p:spPr>
          <a:xfrm>
            <a:off x="749088" y="917992"/>
            <a:ext cx="10693823" cy="5209696"/>
          </a:xfrm>
          <a:prstGeom prst="rect">
            <a:avLst/>
          </a:prstGeom>
          <a:noFill/>
        </p:spPr>
        <p:txBody>
          <a:bodyPr wrap="square" rtlCol="0">
            <a:spAutoFit/>
          </a:bodyPr>
          <a:lstStyle/>
          <a:p>
            <a:pPr marL="571500" indent="-571500">
              <a:lnSpc>
                <a:spcPct val="140000"/>
              </a:lnSpc>
              <a:buFont typeface="Wingdings" pitchFamily="2" charset="2"/>
              <a:buChar char="Ø"/>
            </a:pPr>
            <a:r>
              <a:rPr lang="zh-CN" altLang="en-US" sz="3200" b="1" dirty="0">
                <a:latin typeface="微软雅黑" panose="020B0503020204020204" pitchFamily="34" charset="-122"/>
                <a:ea typeface="微软雅黑" panose="020B0503020204020204" pitchFamily="34" charset="-122"/>
              </a:rPr>
              <a:t>知识目标：</a:t>
            </a:r>
            <a:endParaRPr lang="en-US" altLang="zh-CN" sz="3200" b="1" dirty="0">
              <a:latin typeface="微软雅黑" panose="020B0503020204020204" pitchFamily="34" charset="-122"/>
              <a:ea typeface="微软雅黑" panose="020B0503020204020204" pitchFamily="34" charset="-122"/>
            </a:endParaRPr>
          </a:p>
          <a:p>
            <a:pPr>
              <a:lnSpc>
                <a:spcPct val="14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、掌握安全防护装备和绝缘拆装工具的种类、性能及使用方法；</a:t>
            </a:r>
          </a:p>
          <a:p>
            <a:pPr>
              <a:lnSpc>
                <a:spcPct val="14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、了解新能源汽车检测仪表和故障诊断仪的种类、性能及使用方法</a:t>
            </a:r>
            <a:r>
              <a:rPr lang="zh-CN" altLang="zh-CN" sz="2400" dirty="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marL="571500" indent="-571500">
              <a:lnSpc>
                <a:spcPct val="140000"/>
              </a:lnSpc>
              <a:buFont typeface="Wingdings" pitchFamily="2" charset="2"/>
              <a:buChar char="Ø"/>
            </a:pPr>
            <a:r>
              <a:rPr lang="zh-CN" altLang="en-US" sz="3200" b="1" dirty="0">
                <a:latin typeface="微软雅黑" panose="020B0503020204020204" pitchFamily="34" charset="-122"/>
                <a:ea typeface="微软雅黑" panose="020B0503020204020204" pitchFamily="34" charset="-122"/>
              </a:rPr>
              <a:t>能力目标：</a:t>
            </a:r>
            <a:endParaRPr lang="en-US" altLang="zh-CN" sz="3200" b="1" dirty="0">
              <a:latin typeface="微软雅黑" panose="020B0503020204020204" pitchFamily="34" charset="-122"/>
              <a:ea typeface="微软雅黑" panose="020B0503020204020204" pitchFamily="34" charset="-122"/>
            </a:endParaRPr>
          </a:p>
          <a:p>
            <a:pPr>
              <a:lnSpc>
                <a:spcPct val="140000"/>
              </a:lnSpc>
            </a:pPr>
            <a:r>
              <a:rPr lang="zh-CN" altLang="en-US" sz="2400" dirty="0">
                <a:latin typeface="宋体" panose="02010600030101010101" pitchFamily="2" charset="-122"/>
                <a:ea typeface="宋体" panose="02010600030101010101" pitchFamily="2" charset="-122"/>
              </a:rPr>
              <a:t>能够正确使用安全防护装备、绝缘拆装工具、新能源汽车检测仪表、新能源汽车故障诊断仪器。</a:t>
            </a:r>
            <a:endParaRPr lang="en-US" altLang="zh-CN" sz="2400" dirty="0">
              <a:latin typeface="宋体" panose="02010600030101010101" pitchFamily="2" charset="-122"/>
              <a:ea typeface="宋体" panose="02010600030101010101" pitchFamily="2" charset="-122"/>
            </a:endParaRPr>
          </a:p>
          <a:p>
            <a:pPr marL="571500" indent="-571500">
              <a:lnSpc>
                <a:spcPct val="140000"/>
              </a:lnSpc>
              <a:buFont typeface="Wingdings" pitchFamily="2" charset="2"/>
              <a:buChar char="Ø"/>
            </a:pPr>
            <a:r>
              <a:rPr lang="zh-CN" altLang="en-US" sz="3200" b="1" dirty="0">
                <a:latin typeface="微软雅黑" panose="020B0503020204020204" pitchFamily="34" charset="-122"/>
                <a:ea typeface="微软雅黑" panose="020B0503020204020204" pitchFamily="34" charset="-122"/>
              </a:rPr>
              <a:t>素质目标：</a:t>
            </a:r>
            <a:endParaRPr lang="en-US" altLang="zh-CN" sz="3200" b="1" dirty="0">
              <a:latin typeface="微软雅黑" panose="020B0503020204020204" pitchFamily="34" charset="-122"/>
              <a:ea typeface="微软雅黑" panose="020B0503020204020204" pitchFamily="34" charset="-122"/>
            </a:endParaRPr>
          </a:p>
          <a:p>
            <a:pPr>
              <a:lnSpc>
                <a:spcPct val="14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、培养学生自主学习、查找资料、制定计划的能力；</a:t>
            </a:r>
          </a:p>
          <a:p>
            <a:pPr>
              <a:lnSpc>
                <a:spcPct val="14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、培养学生具备从事汽车行业工作的职业素养</a:t>
            </a:r>
            <a:r>
              <a:rPr lang="zh-CN" altLang="en-US" sz="2400" dirty="0">
                <a:latin typeface="+mn-ea"/>
              </a:rPr>
              <a:t>。</a:t>
            </a:r>
            <a:endParaRPr lang="en-US" altLang="zh-CN" sz="2400" dirty="0">
              <a:latin typeface="+mn-ea"/>
            </a:endParaRPr>
          </a:p>
        </p:txBody>
      </p:sp>
    </p:spTree>
    <p:extLst>
      <p:ext uri="{BB962C8B-B14F-4D97-AF65-F5344CB8AC3E}">
        <p14:creationId xmlns:p14="http://schemas.microsoft.com/office/powerpoint/2010/main" val="4057414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5D35C12-9C8B-4599-AC67-536EC1098EEC}"/>
              </a:ext>
            </a:extLst>
          </p:cNvPr>
          <p:cNvSpPr/>
          <p:nvPr/>
        </p:nvSpPr>
        <p:spPr>
          <a:xfrm>
            <a:off x="428400" y="900000"/>
            <a:ext cx="11340000" cy="4152291"/>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三、新能源汽车检测仪表</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、绝缘测试仪</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）绝缘测试仪的类型</a:t>
            </a: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最常用的测试仪器就是兆欧表，但是其他类型的仪器也可以用来进行绝缘检测。这类仪器通常是多功能的，除了绝缘电阻测试外，还可以用来进行其他的测量。利用数字万用表、兆欧表、绝缘测试多用表或耐压测试仪都可以完成绝大多数的绝缘测试。这些仪器具有不同的名称，但都可以被称为绝缘测试仪。如</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Fluke 1503</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绝缘测试仪、</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1507</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绝缘测试仪、</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1577</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绝缘多用表和</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1587</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绝缘多用表、</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Fluke 1550B 5KV </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兆欧表和</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1520</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兆欧表。</a:t>
            </a:r>
          </a:p>
        </p:txBody>
      </p:sp>
    </p:spTree>
    <p:extLst>
      <p:ext uri="{BB962C8B-B14F-4D97-AF65-F5344CB8AC3E}">
        <p14:creationId xmlns:p14="http://schemas.microsoft.com/office/powerpoint/2010/main" val="1859544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60F9502-64D4-49CA-990C-D56284199054}"/>
              </a:ext>
            </a:extLst>
          </p:cNvPr>
          <p:cNvSpPr/>
          <p:nvPr/>
        </p:nvSpPr>
        <p:spPr>
          <a:xfrm>
            <a:off x="428400" y="900000"/>
            <a:ext cx="5864824" cy="3136628"/>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三、新能源汽车检测仪表</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、绝缘测试仪</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）绝缘多用表的功能及使用方法</a:t>
            </a:r>
            <a:endParaRPr lang="en-US" altLang="zh-CN" sz="2200" b="1"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以下以应用广泛的</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Fluke 1587</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数字式绝缘测试仪（绝缘多用表）为例，介绍其功能和使用方法。</a:t>
            </a:r>
          </a:p>
        </p:txBody>
      </p:sp>
      <p:pic>
        <p:nvPicPr>
          <p:cNvPr id="3" name="图片 -2147482619" descr="Fluke 158702">
            <a:extLst>
              <a:ext uri="{FF2B5EF4-FFF2-40B4-BE49-F238E27FC236}">
                <a16:creationId xmlns:a16="http://schemas.microsoft.com/office/drawing/2014/main" id="{F9620A1F-4A74-4521-B325-907057F5F9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7758" y="1484313"/>
            <a:ext cx="430053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E2489F62-946C-4563-BA05-21C9DA933FD8}"/>
              </a:ext>
            </a:extLst>
          </p:cNvPr>
          <p:cNvSpPr/>
          <p:nvPr/>
        </p:nvSpPr>
        <p:spPr>
          <a:xfrm>
            <a:off x="8073258" y="5951675"/>
            <a:ext cx="2433680" cy="307777"/>
          </a:xfrm>
          <a:prstGeom prst="rect">
            <a:avLst/>
          </a:prstGeom>
        </p:spPr>
        <p:txBody>
          <a:bodyPr wrap="none">
            <a:spAutoFit/>
          </a:bodyPr>
          <a:lstStyle/>
          <a:p>
            <a:pPr algn="ctr"/>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Fluke 1587数字式绝缘测试仪</a:t>
            </a:r>
          </a:p>
        </p:txBody>
      </p:sp>
    </p:spTree>
    <p:extLst>
      <p:ext uri="{BB962C8B-B14F-4D97-AF65-F5344CB8AC3E}">
        <p14:creationId xmlns:p14="http://schemas.microsoft.com/office/powerpoint/2010/main" val="1808096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18BA321-E212-4872-A19D-02CF280AFA06}"/>
              </a:ext>
            </a:extLst>
          </p:cNvPr>
          <p:cNvSpPr/>
          <p:nvPr/>
        </p:nvSpPr>
        <p:spPr>
          <a:xfrm>
            <a:off x="428400" y="900000"/>
            <a:ext cx="5864824" cy="4435125"/>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三、新能源汽车检测仪表</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、绝缘测试仪</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）绝缘多用表的功能及使用方法</a:t>
            </a:r>
            <a:endParaRPr lang="en-US" altLang="zh-CN" sz="2200" b="1"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仪表的功能及使用方法介绍如下：</a:t>
            </a:r>
          </a:p>
          <a:p>
            <a:pPr algn="just">
              <a:lnSpc>
                <a:spcPct val="150000"/>
              </a:lnSpc>
            </a:pPr>
            <a:r>
              <a:rPr lang="en-US" altLang="zh-CN" sz="2000" dirty="0">
                <a:solidFill>
                  <a:srgbClr val="038B1A"/>
                </a:solidFill>
                <a:latin typeface="Times New Roman" panose="02020603050405020304" pitchFamily="18" charset="0"/>
                <a:ea typeface="宋体" panose="02010600030101010101" pitchFamily="2" charset="-122"/>
                <a:cs typeface="Times New Roman" panose="02020603050405020304" pitchFamily="18" charset="0"/>
              </a:rPr>
              <a:t>a. </a:t>
            </a:r>
            <a:r>
              <a:rPr lang="zh-CN" altLang="en-US" sz="2000" dirty="0">
                <a:solidFill>
                  <a:srgbClr val="038B1A"/>
                </a:solidFill>
                <a:latin typeface="Times New Roman" panose="02020603050405020304" pitchFamily="18" charset="0"/>
                <a:ea typeface="宋体" panose="02010600030101010101" pitchFamily="2" charset="-122"/>
                <a:cs typeface="Times New Roman" panose="02020603050405020304" pitchFamily="18" charset="0"/>
              </a:rPr>
              <a:t>旋转开关</a:t>
            </a: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选择任意测量功能档即可启动仪表。仪表为该功能档提供了一个标准显示屏（量程、测量单位、组合键等）。用蓝色按钮选择其他任何旋转开关功能档（用蓝色字母标记）。</a:t>
            </a:r>
          </a:p>
        </p:txBody>
      </p:sp>
      <p:pic>
        <p:nvPicPr>
          <p:cNvPr id="3" name="图片 -2147482618" descr="~MRSN3II8@}V@9LI1J93%EM">
            <a:extLst>
              <a:ext uri="{FF2B5EF4-FFF2-40B4-BE49-F238E27FC236}">
                <a16:creationId xmlns:a16="http://schemas.microsoft.com/office/drawing/2014/main" id="{0F91201F-C3A3-4E3C-ABEB-A4072AA1E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235" y="2232679"/>
            <a:ext cx="4985365" cy="318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A23A39B8-946E-457F-9030-47F860D74A94}"/>
              </a:ext>
            </a:extLst>
          </p:cNvPr>
          <p:cNvSpPr/>
          <p:nvPr/>
        </p:nvSpPr>
        <p:spPr>
          <a:xfrm>
            <a:off x="8101366" y="5593089"/>
            <a:ext cx="2339102" cy="307777"/>
          </a:xfrm>
          <a:prstGeom prst="rect">
            <a:avLst/>
          </a:prstGeom>
        </p:spPr>
        <p:txBody>
          <a:bodyPr wrap="none">
            <a:spAutoFit/>
          </a:bodyPr>
          <a:lstStyle/>
          <a:p>
            <a:pPr algn="ctr"/>
            <a:r>
              <a:rPr lang="zh-CN" altLang="en-US" sz="1400" dirty="0">
                <a:latin typeface="宋体" panose="02010600030101010101" pitchFamily="2" charset="-122"/>
                <a:ea typeface="宋体" panose="02010600030101010101" pitchFamily="2" charset="-122"/>
              </a:rPr>
              <a:t>仪表旋转开关选择的功能档</a:t>
            </a:r>
          </a:p>
        </p:txBody>
      </p:sp>
    </p:spTree>
    <p:extLst>
      <p:ext uri="{BB962C8B-B14F-4D97-AF65-F5344CB8AC3E}">
        <p14:creationId xmlns:p14="http://schemas.microsoft.com/office/powerpoint/2010/main" val="2913692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FE98A64-EBB3-418E-A092-4276E082DCFA}"/>
              </a:ext>
            </a:extLst>
          </p:cNvPr>
          <p:cNvSpPr/>
          <p:nvPr/>
        </p:nvSpPr>
        <p:spPr>
          <a:xfrm>
            <a:off x="428400" y="900000"/>
            <a:ext cx="5667600" cy="3003964"/>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三、新能源汽车检测仪表</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、绝缘测试仪</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）绝缘多用表的功能及使用方法</a:t>
            </a:r>
            <a:endParaRPr lang="en-US" altLang="zh-CN" sz="2200" b="1"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sz="2000" dirty="0">
                <a:solidFill>
                  <a:srgbClr val="038B1A"/>
                </a:solidFill>
                <a:latin typeface="Times New Roman" panose="02020603050405020304" pitchFamily="18" charset="0"/>
                <a:ea typeface="宋体" panose="02010600030101010101" pitchFamily="2" charset="-122"/>
                <a:cs typeface="Times New Roman" panose="02020603050405020304" pitchFamily="18" charset="0"/>
              </a:rPr>
              <a:t>b. </a:t>
            </a:r>
            <a:r>
              <a:rPr lang="zh-CN" altLang="en-US" sz="2000" dirty="0">
                <a:solidFill>
                  <a:srgbClr val="038B1A"/>
                </a:solidFill>
                <a:latin typeface="Times New Roman" panose="02020603050405020304" pitchFamily="18" charset="0"/>
                <a:ea typeface="宋体" panose="02010600030101010101" pitchFamily="2" charset="-122"/>
                <a:cs typeface="Times New Roman" panose="02020603050405020304" pitchFamily="18" charset="0"/>
              </a:rPr>
              <a:t>按钮</a:t>
            </a: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使用仪表按钮来激活可扩充旋转开关所选功能的特性。</a:t>
            </a:r>
          </a:p>
        </p:txBody>
      </p:sp>
      <p:pic>
        <p:nvPicPr>
          <p:cNvPr id="3" name="图片 -2147482607" descr="$X1B}2KN}G2A(XMB]B)E~76">
            <a:extLst>
              <a:ext uri="{FF2B5EF4-FFF2-40B4-BE49-F238E27FC236}">
                <a16:creationId xmlns:a16="http://schemas.microsoft.com/office/drawing/2014/main" id="{200BAB68-6063-42DC-8DF6-5E0BC062B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603" y="2187973"/>
            <a:ext cx="4969210" cy="316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743B6081-729A-4B9F-83F8-F6F34C9E7041}"/>
              </a:ext>
            </a:extLst>
          </p:cNvPr>
          <p:cNvSpPr/>
          <p:nvPr/>
        </p:nvSpPr>
        <p:spPr>
          <a:xfrm>
            <a:off x="8504498" y="5467581"/>
            <a:ext cx="1441420" cy="307777"/>
          </a:xfrm>
          <a:prstGeom prst="rect">
            <a:avLst/>
          </a:prstGeom>
        </p:spPr>
        <p:txBody>
          <a:bodyPr wrap="none">
            <a:spAutoFit/>
          </a:bodyPr>
          <a:lstStyle/>
          <a:p>
            <a:pPr algn="ctr"/>
            <a:r>
              <a:rPr lang="zh-CN" altLang="en-US" sz="1400" dirty="0">
                <a:latin typeface="宋体" panose="02010600030101010101" pitchFamily="2" charset="-122"/>
                <a:ea typeface="宋体" panose="02010600030101010101" pitchFamily="2" charset="-122"/>
              </a:rPr>
              <a:t>仪表按钮功能图</a:t>
            </a:r>
          </a:p>
        </p:txBody>
      </p:sp>
    </p:spTree>
    <p:extLst>
      <p:ext uri="{BB962C8B-B14F-4D97-AF65-F5344CB8AC3E}">
        <p14:creationId xmlns:p14="http://schemas.microsoft.com/office/powerpoint/2010/main" val="446258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C4A433F-47C2-46C0-A8F7-DF3C8C5E4834}"/>
              </a:ext>
            </a:extLst>
          </p:cNvPr>
          <p:cNvSpPr/>
          <p:nvPr/>
        </p:nvSpPr>
        <p:spPr>
          <a:xfrm>
            <a:off x="428400" y="900000"/>
            <a:ext cx="5667600" cy="2545377"/>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三、新能源汽车检测仪表</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、绝缘测试仪</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）绝缘多用表的功能及使用方法</a:t>
            </a:r>
            <a:endParaRPr lang="en-US" altLang="zh-CN" sz="2200" b="1"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sz="2000" dirty="0">
                <a:solidFill>
                  <a:srgbClr val="038B1A"/>
                </a:solidFill>
                <a:latin typeface="Times New Roman" panose="02020603050405020304" pitchFamily="18" charset="0"/>
                <a:ea typeface="宋体" panose="02010600030101010101" pitchFamily="2" charset="-122"/>
                <a:cs typeface="Times New Roman" panose="02020603050405020304" pitchFamily="18" charset="0"/>
              </a:rPr>
              <a:t>c. </a:t>
            </a:r>
            <a:r>
              <a:rPr lang="zh-CN" altLang="en-US" sz="2000" dirty="0">
                <a:solidFill>
                  <a:srgbClr val="038B1A"/>
                </a:solidFill>
                <a:latin typeface="Times New Roman" panose="02020603050405020304" pitchFamily="18" charset="0"/>
                <a:ea typeface="宋体" panose="02010600030101010101" pitchFamily="2" charset="-122"/>
                <a:cs typeface="Times New Roman" panose="02020603050405020304" pitchFamily="18" charset="0"/>
              </a:rPr>
              <a:t>显示屏</a:t>
            </a: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p>
        </p:txBody>
      </p:sp>
      <p:pic>
        <p:nvPicPr>
          <p:cNvPr id="3" name="图片 -2147482596" descr="6MOKCI0CDW1[3PT8}}]Y0[Q">
            <a:extLst>
              <a:ext uri="{FF2B5EF4-FFF2-40B4-BE49-F238E27FC236}">
                <a16:creationId xmlns:a16="http://schemas.microsoft.com/office/drawing/2014/main" id="{C30E9BA3-C3F7-411F-B227-7CAC70E2E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056" y="2791812"/>
            <a:ext cx="4687888"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997039BE-727A-4FD2-A403-20D600AA7273}"/>
              </a:ext>
            </a:extLst>
          </p:cNvPr>
          <p:cNvSpPr/>
          <p:nvPr/>
        </p:nvSpPr>
        <p:spPr>
          <a:xfrm>
            <a:off x="5285521" y="5993858"/>
            <a:ext cx="1620957" cy="307777"/>
          </a:xfrm>
          <a:prstGeom prst="rect">
            <a:avLst/>
          </a:prstGeom>
        </p:spPr>
        <p:txBody>
          <a:bodyPr wrap="none">
            <a:spAutoFit/>
          </a:bodyPr>
          <a:lstStyle/>
          <a:p>
            <a:pPr algn="ctr"/>
            <a:r>
              <a:rPr lang="zh-CN" altLang="en-US" sz="1400" dirty="0">
                <a:latin typeface="宋体" panose="02010600030101010101" pitchFamily="2" charset="-122"/>
                <a:ea typeface="宋体" panose="02010600030101010101" pitchFamily="2" charset="-122"/>
              </a:rPr>
              <a:t>仪表显示屏指示符</a:t>
            </a:r>
          </a:p>
        </p:txBody>
      </p:sp>
    </p:spTree>
    <p:extLst>
      <p:ext uri="{BB962C8B-B14F-4D97-AF65-F5344CB8AC3E}">
        <p14:creationId xmlns:p14="http://schemas.microsoft.com/office/powerpoint/2010/main" val="712064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3FCBE0A-81DF-4EAE-820F-68FE9F0B5671}"/>
              </a:ext>
            </a:extLst>
          </p:cNvPr>
          <p:cNvSpPr/>
          <p:nvPr/>
        </p:nvSpPr>
        <p:spPr>
          <a:xfrm>
            <a:off x="428400" y="900000"/>
            <a:ext cx="5667600" cy="2080634"/>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三、新能源汽车检测仪表</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、绝缘测试仪</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）绝缘多用表的功能及使用方法</a:t>
            </a:r>
            <a:endParaRPr lang="en-US" altLang="zh-CN" sz="2200" b="1"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sz="2000" dirty="0">
                <a:solidFill>
                  <a:srgbClr val="038B1A"/>
                </a:solidFill>
                <a:latin typeface="Times New Roman" panose="02020603050405020304" pitchFamily="18" charset="0"/>
                <a:ea typeface="宋体" panose="02010600030101010101" pitchFamily="2" charset="-122"/>
                <a:cs typeface="Times New Roman" panose="02020603050405020304" pitchFamily="18" charset="0"/>
              </a:rPr>
              <a:t>d. </a:t>
            </a:r>
            <a:r>
              <a:rPr lang="zh-CN" altLang="en-US" sz="2000" dirty="0">
                <a:solidFill>
                  <a:srgbClr val="038B1A"/>
                </a:solidFill>
                <a:latin typeface="Times New Roman" panose="02020603050405020304" pitchFamily="18" charset="0"/>
                <a:ea typeface="宋体" panose="02010600030101010101" pitchFamily="2" charset="-122"/>
                <a:cs typeface="Times New Roman" panose="02020603050405020304" pitchFamily="18" charset="0"/>
              </a:rPr>
              <a:t>仪表输入端子</a:t>
            </a:r>
            <a:endParaRPr lang="en-US" altLang="zh-CN" sz="2000" dirty="0">
              <a:solidFill>
                <a:srgbClr val="038B1A"/>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2147482563" descr="7RSF@[Y~2@V[0%OB_L%`TLE">
            <a:extLst>
              <a:ext uri="{FF2B5EF4-FFF2-40B4-BE49-F238E27FC236}">
                <a16:creationId xmlns:a16="http://schemas.microsoft.com/office/drawing/2014/main" id="{780663A0-5983-4136-AEE5-56540DD230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5080" y="2749082"/>
            <a:ext cx="4968875"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6A6BDF25-D762-4808-B6D2-84FFA519630D}"/>
              </a:ext>
            </a:extLst>
          </p:cNvPr>
          <p:cNvSpPr/>
          <p:nvPr/>
        </p:nvSpPr>
        <p:spPr>
          <a:xfrm>
            <a:off x="8278575" y="5801935"/>
            <a:ext cx="1261884" cy="307777"/>
          </a:xfrm>
          <a:prstGeom prst="rect">
            <a:avLst/>
          </a:prstGeom>
        </p:spPr>
        <p:txBody>
          <a:bodyPr wrap="none">
            <a:spAutoFit/>
          </a:bodyPr>
          <a:lstStyle/>
          <a:p>
            <a:pPr algn="ctr"/>
            <a:r>
              <a:rPr lang="zh-CN" altLang="en-US" sz="1400" dirty="0">
                <a:latin typeface="宋体" panose="02010600030101010101" pitchFamily="2" charset="-122"/>
                <a:ea typeface="宋体" panose="02010600030101010101" pitchFamily="2" charset="-122"/>
              </a:rPr>
              <a:t>仪表输入端子</a:t>
            </a:r>
          </a:p>
        </p:txBody>
      </p:sp>
      <p:sp>
        <p:nvSpPr>
          <p:cNvPr id="6" name="文本框 2">
            <a:extLst>
              <a:ext uri="{FF2B5EF4-FFF2-40B4-BE49-F238E27FC236}">
                <a16:creationId xmlns:a16="http://schemas.microsoft.com/office/drawing/2014/main" id="{FF0A901D-7100-4903-80A9-CD3971655557}"/>
              </a:ext>
            </a:extLst>
          </p:cNvPr>
          <p:cNvSpPr txBox="1">
            <a:spLocks noChangeArrowheads="1"/>
          </p:cNvSpPr>
          <p:nvPr/>
        </p:nvSpPr>
        <p:spPr bwMode="auto">
          <a:xfrm>
            <a:off x="2150407" y="3064871"/>
            <a:ext cx="2236510" cy="38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1600" dirty="0">
                <a:ea typeface="微软雅黑" panose="020B0503020204020204" pitchFamily="34" charset="-122"/>
              </a:rPr>
              <a:t>仪表输入端子功能介绍</a:t>
            </a:r>
          </a:p>
        </p:txBody>
      </p:sp>
      <p:pic>
        <p:nvPicPr>
          <p:cNvPr id="7" name="图片 1">
            <a:extLst>
              <a:ext uri="{FF2B5EF4-FFF2-40B4-BE49-F238E27FC236}">
                <a16:creationId xmlns:a16="http://schemas.microsoft.com/office/drawing/2014/main" id="{79236470-46FB-4B1B-B53E-575BB991F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 y="3516301"/>
            <a:ext cx="565467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88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F85DF49-B107-4245-8E10-A8EF481D7DF3}"/>
              </a:ext>
            </a:extLst>
          </p:cNvPr>
          <p:cNvSpPr/>
          <p:nvPr/>
        </p:nvSpPr>
        <p:spPr>
          <a:xfrm>
            <a:off x="428400" y="900000"/>
            <a:ext cx="5667600" cy="5312288"/>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三、新能源汽车检测仪表</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、绝缘测试仪</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）绝缘多用表的功能及使用方法</a:t>
            </a:r>
            <a:endParaRPr lang="en-US" altLang="zh-CN" sz="2200" b="1"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sz="2000" dirty="0">
                <a:solidFill>
                  <a:srgbClr val="038B1A"/>
                </a:solidFill>
                <a:latin typeface="Times New Roman" panose="02020603050405020304" pitchFamily="18" charset="0"/>
                <a:ea typeface="宋体" panose="02010600030101010101" pitchFamily="2" charset="-122"/>
                <a:cs typeface="Times New Roman" panose="02020603050405020304" pitchFamily="18" charset="0"/>
              </a:rPr>
              <a:t>e. </a:t>
            </a:r>
            <a:r>
              <a:rPr lang="zh-CN" altLang="en-US" sz="2000" dirty="0">
                <a:solidFill>
                  <a:srgbClr val="038B1A"/>
                </a:solidFill>
                <a:latin typeface="Times New Roman" panose="02020603050405020304" pitchFamily="18" charset="0"/>
                <a:ea typeface="宋体" panose="02010600030101010101" pitchFamily="2" charset="-122"/>
                <a:cs typeface="Times New Roman" panose="02020603050405020304" pitchFamily="18" charset="0"/>
              </a:rPr>
              <a:t>测量操作步骤</a:t>
            </a:r>
            <a:endParaRPr lang="en-US" altLang="zh-CN" sz="2000" dirty="0">
              <a:solidFill>
                <a:srgbClr val="038B1A"/>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在将测试导线与电路或设备连接时，在连接带电导线之前先连接公共（</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COM</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）测试导线；当拆下测试导线时，要先断开带电的测试导线，再断开公共测试导线。以下只介绍绝缘测试步骤，其他测试参照仪表的使用说明书。</a:t>
            </a: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绝缘测试只能在不通电的电路上进行。测试之前先检查保险丝。绝缘测试步骤如下：</a:t>
            </a:r>
          </a:p>
        </p:txBody>
      </p:sp>
      <p:pic>
        <p:nvPicPr>
          <p:cNvPr id="4" name="图片 -2147482562" descr="P1J1%3T)3OL$D8C1MY)JWZ0">
            <a:extLst>
              <a:ext uri="{FF2B5EF4-FFF2-40B4-BE49-F238E27FC236}">
                <a16:creationId xmlns:a16="http://schemas.microsoft.com/office/drawing/2014/main" id="{2B141028-F6B2-45D7-A4D5-27CD7B918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045" y="1982786"/>
            <a:ext cx="36480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438DC41B-8951-46B1-84A1-4FA29E4A128C}"/>
              </a:ext>
            </a:extLst>
          </p:cNvPr>
          <p:cNvSpPr/>
          <p:nvPr/>
        </p:nvSpPr>
        <p:spPr>
          <a:xfrm>
            <a:off x="8446121" y="5986683"/>
            <a:ext cx="1261884" cy="307777"/>
          </a:xfrm>
          <a:prstGeom prst="rect">
            <a:avLst/>
          </a:prstGeom>
        </p:spPr>
        <p:txBody>
          <a:bodyPr wrap="none">
            <a:spAutoFit/>
          </a:bodyPr>
          <a:lstStyle/>
          <a:p>
            <a:pPr algn="ctr"/>
            <a:r>
              <a:rPr lang="zh-CN" altLang="en-US" sz="1400" dirty="0">
                <a:latin typeface="宋体" panose="02010600030101010101" pitchFamily="2" charset="-122"/>
                <a:ea typeface="宋体" panose="02010600030101010101" pitchFamily="2" charset="-122"/>
              </a:rPr>
              <a:t>绝缘测试方法</a:t>
            </a:r>
          </a:p>
        </p:txBody>
      </p:sp>
    </p:spTree>
    <p:extLst>
      <p:ext uri="{BB962C8B-B14F-4D97-AF65-F5344CB8AC3E}">
        <p14:creationId xmlns:p14="http://schemas.microsoft.com/office/powerpoint/2010/main" val="2093926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47482562" descr="P1J1%3T)3OL$D8C1MY)JWZ0">
            <a:extLst>
              <a:ext uri="{FF2B5EF4-FFF2-40B4-BE49-F238E27FC236}">
                <a16:creationId xmlns:a16="http://schemas.microsoft.com/office/drawing/2014/main" id="{98C39754-C03A-492A-AC96-813BEEB16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0874" y="1982786"/>
            <a:ext cx="36480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6A2291CA-811A-413C-B3F0-CDB9CEC84AF1}"/>
              </a:ext>
            </a:extLst>
          </p:cNvPr>
          <p:cNvSpPr/>
          <p:nvPr/>
        </p:nvSpPr>
        <p:spPr>
          <a:xfrm>
            <a:off x="9503950" y="5986683"/>
            <a:ext cx="1261884" cy="307777"/>
          </a:xfrm>
          <a:prstGeom prst="rect">
            <a:avLst/>
          </a:prstGeom>
        </p:spPr>
        <p:txBody>
          <a:bodyPr wrap="none">
            <a:spAutoFit/>
          </a:bodyPr>
          <a:lstStyle/>
          <a:p>
            <a:pPr algn="ctr"/>
            <a:r>
              <a:rPr lang="zh-CN" altLang="en-US" sz="1400" dirty="0">
                <a:latin typeface="宋体" panose="02010600030101010101" pitchFamily="2" charset="-122"/>
                <a:ea typeface="宋体" panose="02010600030101010101" pitchFamily="2" charset="-122"/>
              </a:rPr>
              <a:t>绝缘测试方法</a:t>
            </a:r>
          </a:p>
        </p:txBody>
      </p:sp>
      <p:sp>
        <p:nvSpPr>
          <p:cNvPr id="4" name="矩形 3">
            <a:extLst>
              <a:ext uri="{FF2B5EF4-FFF2-40B4-BE49-F238E27FC236}">
                <a16:creationId xmlns:a16="http://schemas.microsoft.com/office/drawing/2014/main" id="{7B151EA9-2EC1-4CCA-9BFC-6F37E37328DE}"/>
              </a:ext>
            </a:extLst>
          </p:cNvPr>
          <p:cNvSpPr/>
          <p:nvPr/>
        </p:nvSpPr>
        <p:spPr>
          <a:xfrm>
            <a:off x="428400" y="900000"/>
            <a:ext cx="7621906" cy="5566267"/>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三、新能源汽车检测仪表</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、绝缘测试仪</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）绝缘多用表的功能及使用方法</a:t>
            </a:r>
            <a:endParaRPr lang="en-US" altLang="zh-CN" sz="2200" b="1"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sz="2000" dirty="0">
                <a:solidFill>
                  <a:srgbClr val="038B1A"/>
                </a:solidFill>
                <a:latin typeface="Times New Roman" panose="02020603050405020304" pitchFamily="18" charset="0"/>
                <a:ea typeface="宋体" panose="02010600030101010101" pitchFamily="2" charset="-122"/>
                <a:cs typeface="Times New Roman" panose="02020603050405020304" pitchFamily="18" charset="0"/>
              </a:rPr>
              <a:t>e. </a:t>
            </a:r>
            <a:r>
              <a:rPr lang="zh-CN" altLang="en-US" sz="2000" dirty="0">
                <a:solidFill>
                  <a:srgbClr val="038B1A"/>
                </a:solidFill>
                <a:latin typeface="Times New Roman" panose="02020603050405020304" pitchFamily="18" charset="0"/>
                <a:ea typeface="宋体" panose="02010600030101010101" pitchFamily="2" charset="-122"/>
                <a:cs typeface="Times New Roman" panose="02020603050405020304" pitchFamily="18" charset="0"/>
              </a:rPr>
              <a:t>测量操作步骤</a:t>
            </a:r>
            <a:endParaRPr lang="en-US" altLang="zh-CN" sz="2000" dirty="0">
              <a:solidFill>
                <a:srgbClr val="038B1A"/>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ct val="125000"/>
              </a:lnSpc>
              <a:buFont typeface="+mj-ea"/>
              <a:buAutoNum type="circleNumDbPlain"/>
            </a:pPr>
            <a:r>
              <a:rPr lang="zh-CN" altLang="en-US" sz="1700" dirty="0">
                <a:latin typeface="Times New Roman" panose="02020603050405020304" pitchFamily="18" charset="0"/>
                <a:ea typeface="宋体" panose="02010600030101010101" pitchFamily="2" charset="-122"/>
                <a:cs typeface="Times New Roman" panose="02020603050405020304" pitchFamily="18" charset="0"/>
              </a:rPr>
              <a:t>将测试探头插入“</a:t>
            </a:r>
            <a:r>
              <a:rPr lang="en-US" altLang="zh-CN" sz="17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7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17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700" dirty="0">
                <a:latin typeface="Times New Roman" panose="02020603050405020304" pitchFamily="18" charset="0"/>
                <a:ea typeface="宋体" panose="02010600030101010101" pitchFamily="2" charset="-122"/>
                <a:cs typeface="Times New Roman" panose="02020603050405020304" pitchFamily="18" charset="0"/>
              </a:rPr>
              <a:t>端子。</a:t>
            </a:r>
          </a:p>
          <a:p>
            <a:pPr marL="342900" indent="-342900" algn="just">
              <a:lnSpc>
                <a:spcPct val="125000"/>
              </a:lnSpc>
              <a:buFont typeface="+mj-ea"/>
              <a:buAutoNum type="circleNumDbPlain"/>
            </a:pPr>
            <a:r>
              <a:rPr lang="zh-CN" altLang="en-US" sz="1700" dirty="0">
                <a:latin typeface="Times New Roman" panose="02020603050405020304" pitchFamily="18" charset="0"/>
                <a:ea typeface="宋体" panose="02010600030101010101" pitchFamily="2" charset="-122"/>
                <a:cs typeface="Times New Roman" panose="02020603050405020304" pitchFamily="18" charset="0"/>
              </a:rPr>
              <a:t>将旋钮转至“</a:t>
            </a:r>
            <a:r>
              <a:rPr lang="en-US" altLang="zh-CN" sz="1700" dirty="0">
                <a:latin typeface="Times New Roman" panose="02020603050405020304" pitchFamily="18" charset="0"/>
                <a:ea typeface="宋体" panose="02010600030101010101" pitchFamily="2" charset="-122"/>
                <a:cs typeface="Times New Roman" panose="02020603050405020304" pitchFamily="18" charset="0"/>
              </a:rPr>
              <a:t>INSULATION</a:t>
            </a:r>
            <a:r>
              <a:rPr lang="zh-CN" altLang="en-US" sz="1700" dirty="0">
                <a:latin typeface="Times New Roman" panose="02020603050405020304" pitchFamily="18" charset="0"/>
                <a:ea typeface="宋体" panose="02010600030101010101" pitchFamily="2" charset="-122"/>
                <a:cs typeface="Times New Roman" panose="02020603050405020304" pitchFamily="18" charset="0"/>
              </a:rPr>
              <a:t>（绝缘）”位置。当开关调至该位置时，仪表将启动电池负载检查。如果电池未通过测试，显示屏下部将出现“电池”符号，在更换电池前不能进行绝缘测试。</a:t>
            </a:r>
          </a:p>
          <a:p>
            <a:pPr marL="342900" indent="-342900" algn="just">
              <a:lnSpc>
                <a:spcPct val="125000"/>
              </a:lnSpc>
              <a:buFont typeface="+mj-ea"/>
              <a:buAutoNum type="circleNumDbPlain"/>
            </a:pPr>
            <a:r>
              <a:rPr lang="zh-CN" altLang="en-US" sz="1700" dirty="0">
                <a:latin typeface="Times New Roman" panose="02020603050405020304" pitchFamily="18" charset="0"/>
                <a:ea typeface="宋体" panose="02010600030101010101" pitchFamily="2" charset="-122"/>
                <a:cs typeface="Times New Roman" panose="02020603050405020304" pitchFamily="18" charset="0"/>
              </a:rPr>
              <a:t>按“</a:t>
            </a:r>
            <a:r>
              <a:rPr lang="en-US" altLang="zh-CN" sz="1700" dirty="0">
                <a:latin typeface="Times New Roman" panose="02020603050405020304" pitchFamily="18" charset="0"/>
                <a:ea typeface="宋体" panose="02010600030101010101" pitchFamily="2" charset="-122"/>
                <a:cs typeface="Times New Roman" panose="02020603050405020304" pitchFamily="18" charset="0"/>
              </a:rPr>
              <a:t>RANGE”</a:t>
            </a:r>
            <a:r>
              <a:rPr lang="zh-CN" altLang="en-US" sz="1700" dirty="0">
                <a:latin typeface="Times New Roman" panose="02020603050405020304" pitchFamily="18" charset="0"/>
                <a:ea typeface="宋体" panose="02010600030101010101" pitchFamily="2" charset="-122"/>
                <a:cs typeface="Times New Roman" panose="02020603050405020304" pitchFamily="18" charset="0"/>
              </a:rPr>
              <a:t>选择电压。</a:t>
            </a:r>
          </a:p>
          <a:p>
            <a:pPr marL="342900" indent="-342900" algn="just">
              <a:lnSpc>
                <a:spcPct val="125000"/>
              </a:lnSpc>
              <a:buFont typeface="+mj-ea"/>
              <a:buAutoNum type="circleNumDbPlain"/>
            </a:pPr>
            <a:r>
              <a:rPr lang="zh-CN" altLang="en-US" sz="1700" dirty="0">
                <a:latin typeface="Times New Roman" panose="02020603050405020304" pitchFamily="18" charset="0"/>
                <a:ea typeface="宋体" panose="02010600030101010101" pitchFamily="2" charset="-122"/>
                <a:cs typeface="Times New Roman" panose="02020603050405020304" pitchFamily="18" charset="0"/>
              </a:rPr>
              <a:t>将探头与待测的电路连接。仪表会自动检查电路是否通电。</a:t>
            </a:r>
          </a:p>
          <a:p>
            <a:pPr marL="342900" indent="-342900" algn="just">
              <a:lnSpc>
                <a:spcPct val="125000"/>
              </a:lnSpc>
              <a:buFont typeface="+mj-ea"/>
              <a:buAutoNum type="circleNumDbPlain"/>
            </a:pPr>
            <a:r>
              <a:rPr lang="zh-CN" altLang="en-US" sz="1700" dirty="0">
                <a:latin typeface="Times New Roman" panose="02020603050405020304" pitchFamily="18" charset="0"/>
                <a:ea typeface="宋体" panose="02010600030101010101" pitchFamily="2" charset="-122"/>
                <a:cs typeface="Times New Roman" panose="02020603050405020304" pitchFamily="18" charset="0"/>
              </a:rPr>
              <a:t>主显示位置显示“</a:t>
            </a:r>
            <a:r>
              <a:rPr lang="en-US" altLang="zh-CN" sz="17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700" dirty="0">
                <a:latin typeface="Times New Roman" panose="02020603050405020304" pitchFamily="18" charset="0"/>
                <a:ea typeface="宋体" panose="02010600030101010101" pitchFamily="2" charset="-122"/>
                <a:cs typeface="Times New Roman" panose="02020603050405020304" pitchFamily="18" charset="0"/>
              </a:rPr>
              <a:t>直到按下</a:t>
            </a:r>
            <a:r>
              <a:rPr lang="en-US" altLang="zh-CN" sz="1700" dirty="0">
                <a:latin typeface="Times New Roman" panose="02020603050405020304" pitchFamily="18" charset="0"/>
                <a:ea typeface="宋体" panose="02010600030101010101" pitchFamily="2" charset="-122"/>
                <a:cs typeface="Times New Roman" panose="02020603050405020304" pitchFamily="18" charset="0"/>
              </a:rPr>
              <a:t>INSULATION TEST</a:t>
            </a:r>
            <a:r>
              <a:rPr lang="zh-CN" altLang="en-US" sz="1700" dirty="0">
                <a:latin typeface="Times New Roman" panose="02020603050405020304" pitchFamily="18" charset="0"/>
                <a:ea typeface="宋体" panose="02010600030101010101" pitchFamily="2" charset="-122"/>
                <a:cs typeface="Times New Roman" panose="02020603050405020304" pitchFamily="18" charset="0"/>
              </a:rPr>
              <a:t>按键，此时将获取一个有效的绝缘电阻读数。</a:t>
            </a:r>
          </a:p>
          <a:p>
            <a:pPr marL="342900" indent="-342900" algn="just">
              <a:lnSpc>
                <a:spcPct val="125000"/>
              </a:lnSpc>
              <a:buFont typeface="+mj-ea"/>
              <a:buAutoNum type="circleNumDbPlain"/>
            </a:pPr>
            <a:r>
              <a:rPr lang="zh-CN" altLang="en-US" sz="1700" dirty="0">
                <a:latin typeface="Times New Roman" panose="02020603050405020304" pitchFamily="18" charset="0"/>
                <a:ea typeface="宋体" panose="02010600030101010101" pitchFamily="2" charset="-122"/>
                <a:cs typeface="Times New Roman" panose="02020603050405020304" pitchFamily="18" charset="0"/>
              </a:rPr>
              <a:t>如果电路电源超过</a:t>
            </a:r>
            <a:r>
              <a:rPr lang="en-US" altLang="zh-CN" sz="1700" dirty="0">
                <a:latin typeface="Times New Roman" panose="02020603050405020304" pitchFamily="18" charset="0"/>
                <a:ea typeface="宋体" panose="02010600030101010101" pitchFamily="2" charset="-122"/>
                <a:cs typeface="Times New Roman" panose="02020603050405020304" pitchFamily="18" charset="0"/>
              </a:rPr>
              <a:t>30V</a:t>
            </a:r>
            <a:r>
              <a:rPr lang="zh-CN" altLang="en-US" sz="1700" dirty="0">
                <a:latin typeface="Times New Roman" panose="02020603050405020304" pitchFamily="18" charset="0"/>
                <a:ea typeface="宋体" panose="02010600030101010101" pitchFamily="2" charset="-122"/>
                <a:cs typeface="Times New Roman" panose="02020603050405020304" pitchFamily="18" charset="0"/>
              </a:rPr>
              <a:t>（交流或直流），主显示区显示超过</a:t>
            </a:r>
            <a:r>
              <a:rPr lang="en-US" altLang="zh-CN" sz="1700" dirty="0">
                <a:latin typeface="Times New Roman" panose="02020603050405020304" pitchFamily="18" charset="0"/>
                <a:ea typeface="宋体" panose="02010600030101010101" pitchFamily="2" charset="-122"/>
                <a:cs typeface="Times New Roman" panose="02020603050405020304" pitchFamily="18" charset="0"/>
              </a:rPr>
              <a:t>30V</a:t>
            </a:r>
            <a:r>
              <a:rPr lang="zh-CN" altLang="en-US" sz="1700" dirty="0">
                <a:latin typeface="Times New Roman" panose="02020603050405020304" pitchFamily="18" charset="0"/>
                <a:ea typeface="宋体" panose="02010600030101010101" pitchFamily="2" charset="-122"/>
                <a:cs typeface="Times New Roman" panose="02020603050405020304" pitchFamily="18" charset="0"/>
              </a:rPr>
              <a:t>以上警告同时，显示高压符号，测试被禁止，必须立即关闭电源。</a:t>
            </a:r>
          </a:p>
        </p:txBody>
      </p:sp>
    </p:spTree>
    <p:extLst>
      <p:ext uri="{BB962C8B-B14F-4D97-AF65-F5344CB8AC3E}">
        <p14:creationId xmlns:p14="http://schemas.microsoft.com/office/powerpoint/2010/main" val="594301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9A08F18-1B59-4DEB-8C20-E11034F7DF0E}"/>
              </a:ext>
            </a:extLst>
          </p:cNvPr>
          <p:cNvSpPr/>
          <p:nvPr/>
        </p:nvSpPr>
        <p:spPr>
          <a:xfrm>
            <a:off x="428400" y="900000"/>
            <a:ext cx="5846894" cy="3644459"/>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三、新能源汽车检测仪表</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3</a:t>
            </a:r>
            <a:r>
              <a:rPr lang="zh-CN" altLang="en-US" sz="2200" b="1" dirty="0">
                <a:solidFill>
                  <a:srgbClr val="126DB2"/>
                </a:solidFill>
                <a:latin typeface="宋体" panose="02010600030101010101" pitchFamily="2" charset="-122"/>
                <a:ea typeface="宋体" panose="02010600030101010101" pitchFamily="2" charset="-122"/>
              </a:rPr>
              <a:t>、钳型电流表</a:t>
            </a: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在新能源汽车维修与诊断时，经常会需要测量导线中的电流。由于驱动系统的导线（如逆变器与电机之间）存在较大的交变电流，必须使用钳型电流表（也称数字电流钳）进行间接测量。</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2147482561" descr="T2a0rSXhlXXXXXXXXX_!!609834323">
            <a:extLst>
              <a:ext uri="{FF2B5EF4-FFF2-40B4-BE49-F238E27FC236}">
                <a16:creationId xmlns:a16="http://schemas.microsoft.com/office/drawing/2014/main" id="{B9811286-FCF0-488C-B3CC-2732B7ADD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569" y="1998450"/>
            <a:ext cx="4835525"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9C999BD4-9469-440A-B192-93365916787E}"/>
              </a:ext>
            </a:extLst>
          </p:cNvPr>
          <p:cNvSpPr/>
          <p:nvPr/>
        </p:nvSpPr>
        <p:spPr>
          <a:xfrm>
            <a:off x="8233522" y="5717028"/>
            <a:ext cx="1973617" cy="307777"/>
          </a:xfrm>
          <a:prstGeom prst="rect">
            <a:avLst/>
          </a:prstGeom>
        </p:spPr>
        <p:txBody>
          <a:bodyPr wrap="none">
            <a:spAutoFit/>
          </a:bodyPr>
          <a:lstStyle/>
          <a:p>
            <a:pPr algn="ctr"/>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FLUKE 317钳型电流表</a:t>
            </a:r>
          </a:p>
        </p:txBody>
      </p:sp>
    </p:spTree>
    <p:extLst>
      <p:ext uri="{BB962C8B-B14F-4D97-AF65-F5344CB8AC3E}">
        <p14:creationId xmlns:p14="http://schemas.microsoft.com/office/powerpoint/2010/main" val="4095091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9A08F18-1B59-4DEB-8C20-E11034F7DF0E}"/>
              </a:ext>
            </a:extLst>
          </p:cNvPr>
          <p:cNvSpPr/>
          <p:nvPr/>
        </p:nvSpPr>
        <p:spPr>
          <a:xfrm>
            <a:off x="428400" y="900000"/>
            <a:ext cx="11340000" cy="4660122"/>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三、新能源汽车检测仪表</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3</a:t>
            </a:r>
            <a:r>
              <a:rPr lang="zh-CN" altLang="en-US" sz="2200" b="1" dirty="0">
                <a:solidFill>
                  <a:srgbClr val="126DB2"/>
                </a:solidFill>
                <a:latin typeface="宋体" panose="02010600030101010101" pitchFamily="2" charset="-122"/>
                <a:ea typeface="宋体" panose="02010600030101010101" pitchFamily="2" charset="-122"/>
              </a:rPr>
              <a:t>、钳型电流表</a:t>
            </a: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其工作部分主要由一只电流表和穿心式电流互感器组成。穿心式电流互感器铁心制成活动开口，且成钳形，故名钳形电流表。是一种不需断开电路就可直接测电路交流电流的携带式仪表。</a:t>
            </a: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钳形电流表的原理是建立在电流互感器工作原理的一种不需断开电路就可直接测电路交流电流的携带式仪表基础上的，当放松扳手铁心闭合后，根据互感器的原理而在其二次绕组上产生感应电流，从而指示出被测电流的数值。当握紧钳形电流表扳手时，电流互感器的铁心可以张开，被测电流的导线进入钳口内部作为电流互感器的一次绕组。</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40276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F0702FE-3DC2-4C1A-9704-135C4269621B}"/>
              </a:ext>
            </a:extLst>
          </p:cNvPr>
          <p:cNvGrpSpPr/>
          <p:nvPr/>
        </p:nvGrpSpPr>
        <p:grpSpPr>
          <a:xfrm>
            <a:off x="869970" y="1371152"/>
            <a:ext cx="10676049" cy="4121077"/>
            <a:chOff x="941591" y="1512030"/>
            <a:chExt cx="10451548" cy="4121077"/>
          </a:xfrm>
        </p:grpSpPr>
        <p:grpSp>
          <p:nvGrpSpPr>
            <p:cNvPr id="3" name="组合 2">
              <a:extLst>
                <a:ext uri="{FF2B5EF4-FFF2-40B4-BE49-F238E27FC236}">
                  <a16:creationId xmlns:a16="http://schemas.microsoft.com/office/drawing/2014/main" id="{81D837E3-B9CB-4F54-9CDB-BBB3E309A7A6}"/>
                </a:ext>
              </a:extLst>
            </p:cNvPr>
            <p:cNvGrpSpPr>
              <a:grpSpLocks noChangeAspect="1"/>
            </p:cNvGrpSpPr>
            <p:nvPr/>
          </p:nvGrpSpPr>
          <p:grpSpPr>
            <a:xfrm>
              <a:off x="941591" y="1808672"/>
              <a:ext cx="1152128" cy="1152128"/>
              <a:chOff x="3340893" y="3530600"/>
              <a:chExt cx="644525" cy="636588"/>
            </a:xfrm>
          </p:grpSpPr>
          <p:sp>
            <p:nvSpPr>
              <p:cNvPr id="15" name="Oval 178">
                <a:extLst>
                  <a:ext uri="{FF2B5EF4-FFF2-40B4-BE49-F238E27FC236}">
                    <a16:creationId xmlns:a16="http://schemas.microsoft.com/office/drawing/2014/main" id="{AD07EE64-E107-4777-8108-CD4212AED1E8}"/>
                  </a:ext>
                </a:extLst>
              </p:cNvPr>
              <p:cNvSpPr>
                <a:spLocks noChangeArrowheads="1"/>
              </p:cNvSpPr>
              <p:nvPr/>
            </p:nvSpPr>
            <p:spPr bwMode="auto">
              <a:xfrm>
                <a:off x="3340893" y="3530600"/>
                <a:ext cx="644525" cy="636588"/>
              </a:xfrm>
              <a:prstGeom prst="ellipse">
                <a:avLst/>
              </a:prstGeom>
              <a:solidFill>
                <a:srgbClr val="3B7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79">
                <a:extLst>
                  <a:ext uri="{FF2B5EF4-FFF2-40B4-BE49-F238E27FC236}">
                    <a16:creationId xmlns:a16="http://schemas.microsoft.com/office/drawing/2014/main" id="{42CA397E-E952-4CCA-B5A7-D7918FE3F26F}"/>
                  </a:ext>
                </a:extLst>
              </p:cNvPr>
              <p:cNvSpPr>
                <a:spLocks/>
              </p:cNvSpPr>
              <p:nvPr/>
            </p:nvSpPr>
            <p:spPr bwMode="auto">
              <a:xfrm>
                <a:off x="3644106" y="3530600"/>
                <a:ext cx="38100" cy="0"/>
              </a:xfrm>
              <a:custGeom>
                <a:avLst/>
                <a:gdLst>
                  <a:gd name="T0" fmla="*/ 5 w 5"/>
                  <a:gd name="T1" fmla="*/ 0 w 5"/>
                  <a:gd name="T2" fmla="*/ 2 w 5"/>
                  <a:gd name="T3" fmla="*/ 5 w 5"/>
                </a:gdLst>
                <a:ahLst/>
                <a:cxnLst>
                  <a:cxn ang="0">
                    <a:pos x="T0" y="0"/>
                  </a:cxn>
                  <a:cxn ang="0">
                    <a:pos x="T1" y="0"/>
                  </a:cxn>
                  <a:cxn ang="0">
                    <a:pos x="T2" y="0"/>
                  </a:cxn>
                  <a:cxn ang="0">
                    <a:pos x="T3" y="0"/>
                  </a:cxn>
                </a:cxnLst>
                <a:rect l="0" t="0" r="r" b="b"/>
                <a:pathLst>
                  <a:path w="5">
                    <a:moveTo>
                      <a:pt x="5" y="0"/>
                    </a:moveTo>
                    <a:cubicBezTo>
                      <a:pt x="0" y="0"/>
                      <a:pt x="0" y="0"/>
                      <a:pt x="0" y="0"/>
                    </a:cubicBezTo>
                    <a:cubicBezTo>
                      <a:pt x="1" y="0"/>
                      <a:pt x="2" y="0"/>
                      <a:pt x="2" y="0"/>
                    </a:cubicBezTo>
                    <a:cubicBezTo>
                      <a:pt x="3" y="0"/>
                      <a:pt x="4" y="0"/>
                      <a:pt x="5" y="0"/>
                    </a:cubicBezTo>
                    <a:close/>
                  </a:path>
                </a:pathLst>
              </a:custGeom>
              <a:solidFill>
                <a:srgbClr val="40A5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779">
                <a:extLst>
                  <a:ext uri="{FF2B5EF4-FFF2-40B4-BE49-F238E27FC236}">
                    <a16:creationId xmlns:a16="http://schemas.microsoft.com/office/drawing/2014/main" id="{BB39884C-40F3-49DF-AC3F-D8F808ADA981}"/>
                  </a:ext>
                </a:extLst>
              </p:cNvPr>
              <p:cNvSpPr>
                <a:spLocks/>
              </p:cNvSpPr>
              <p:nvPr/>
            </p:nvSpPr>
            <p:spPr bwMode="auto">
              <a:xfrm>
                <a:off x="3472656" y="3684588"/>
                <a:ext cx="496887" cy="482600"/>
              </a:xfrm>
              <a:custGeom>
                <a:avLst/>
                <a:gdLst>
                  <a:gd name="T0" fmla="*/ 20 w 64"/>
                  <a:gd name="T1" fmla="*/ 62 h 62"/>
                  <a:gd name="T2" fmla="*/ 0 w 64"/>
                  <a:gd name="T3" fmla="*/ 42 h 62"/>
                  <a:gd name="T4" fmla="*/ 0 w 64"/>
                  <a:gd name="T5" fmla="*/ 38 h 62"/>
                  <a:gd name="T6" fmla="*/ 1 w 64"/>
                  <a:gd name="T7" fmla="*/ 37 h 62"/>
                  <a:gd name="T8" fmla="*/ 3 w 64"/>
                  <a:gd name="T9" fmla="*/ 36 h 62"/>
                  <a:gd name="T10" fmla="*/ 3 w 64"/>
                  <a:gd name="T11" fmla="*/ 34 h 62"/>
                  <a:gd name="T12" fmla="*/ 6 w 64"/>
                  <a:gd name="T13" fmla="*/ 32 h 62"/>
                  <a:gd name="T14" fmla="*/ 20 w 64"/>
                  <a:gd name="T15" fmla="*/ 32 h 62"/>
                  <a:gd name="T16" fmla="*/ 11 w 64"/>
                  <a:gd name="T17" fmla="*/ 23 h 62"/>
                  <a:gd name="T18" fmla="*/ 10 w 64"/>
                  <a:gd name="T19" fmla="*/ 20 h 62"/>
                  <a:gd name="T20" fmla="*/ 10 w 64"/>
                  <a:gd name="T21" fmla="*/ 18 h 62"/>
                  <a:gd name="T22" fmla="*/ 12 w 64"/>
                  <a:gd name="T23" fmla="*/ 15 h 62"/>
                  <a:gd name="T24" fmla="*/ 12 w 64"/>
                  <a:gd name="T25" fmla="*/ 15 h 62"/>
                  <a:gd name="T26" fmla="*/ 12 w 64"/>
                  <a:gd name="T27" fmla="*/ 15 h 62"/>
                  <a:gd name="T28" fmla="*/ 12 w 64"/>
                  <a:gd name="T29" fmla="*/ 15 h 62"/>
                  <a:gd name="T30" fmla="*/ 12 w 64"/>
                  <a:gd name="T31" fmla="*/ 15 h 62"/>
                  <a:gd name="T32" fmla="*/ 12 w 64"/>
                  <a:gd name="T33" fmla="*/ 15 h 62"/>
                  <a:gd name="T34" fmla="*/ 12 w 64"/>
                  <a:gd name="T35" fmla="*/ 15 h 62"/>
                  <a:gd name="T36" fmla="*/ 12 w 64"/>
                  <a:gd name="T37" fmla="*/ 15 h 62"/>
                  <a:gd name="T38" fmla="*/ 12 w 64"/>
                  <a:gd name="T39" fmla="*/ 15 h 62"/>
                  <a:gd name="T40" fmla="*/ 12 w 64"/>
                  <a:gd name="T41" fmla="*/ 14 h 62"/>
                  <a:gd name="T42" fmla="*/ 12 w 64"/>
                  <a:gd name="T43" fmla="*/ 14 h 62"/>
                  <a:gd name="T44" fmla="*/ 13 w 64"/>
                  <a:gd name="T45" fmla="*/ 14 h 62"/>
                  <a:gd name="T46" fmla="*/ 13 w 64"/>
                  <a:gd name="T47" fmla="*/ 14 h 62"/>
                  <a:gd name="T48" fmla="*/ 13 w 64"/>
                  <a:gd name="T49" fmla="*/ 14 h 62"/>
                  <a:gd name="T50" fmla="*/ 14 w 64"/>
                  <a:gd name="T51" fmla="*/ 14 h 62"/>
                  <a:gd name="T52" fmla="*/ 14 w 64"/>
                  <a:gd name="T53" fmla="*/ 14 h 62"/>
                  <a:gd name="T54" fmla="*/ 14 w 64"/>
                  <a:gd name="T55" fmla="*/ 15 h 62"/>
                  <a:gd name="T56" fmla="*/ 14 w 64"/>
                  <a:gd name="T57" fmla="*/ 15 h 62"/>
                  <a:gd name="T58" fmla="*/ 15 w 64"/>
                  <a:gd name="T59" fmla="*/ 15 h 62"/>
                  <a:gd name="T60" fmla="*/ 16 w 64"/>
                  <a:gd name="T61" fmla="*/ 14 h 62"/>
                  <a:gd name="T62" fmla="*/ 15 w 64"/>
                  <a:gd name="T63" fmla="*/ 13 h 62"/>
                  <a:gd name="T64" fmla="*/ 22 w 64"/>
                  <a:gd name="T65" fmla="*/ 5 h 62"/>
                  <a:gd name="T66" fmla="*/ 23 w 64"/>
                  <a:gd name="T67" fmla="*/ 6 h 62"/>
                  <a:gd name="T68" fmla="*/ 25 w 64"/>
                  <a:gd name="T69" fmla="*/ 5 h 62"/>
                  <a:gd name="T70" fmla="*/ 25 w 64"/>
                  <a:gd name="T71" fmla="*/ 5 h 62"/>
                  <a:gd name="T72" fmla="*/ 24 w 64"/>
                  <a:gd name="T73" fmla="*/ 4 h 62"/>
                  <a:gd name="T74" fmla="*/ 24 w 64"/>
                  <a:gd name="T75" fmla="*/ 2 h 62"/>
                  <a:gd name="T76" fmla="*/ 33 w 64"/>
                  <a:gd name="T77" fmla="*/ 1 h 62"/>
                  <a:gd name="T78" fmla="*/ 33 w 64"/>
                  <a:gd name="T79" fmla="*/ 1 h 62"/>
                  <a:gd name="T80" fmla="*/ 36 w 64"/>
                  <a:gd name="T81" fmla="*/ 5 h 62"/>
                  <a:gd name="T82" fmla="*/ 64 w 64"/>
                  <a:gd name="T83" fmla="*/ 33 h 62"/>
                  <a:gd name="T84" fmla="*/ 24 w 64"/>
                  <a:gd name="T85" fmla="*/ 62 h 62"/>
                  <a:gd name="T86" fmla="*/ 20 w 64"/>
                  <a:gd name="T8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62">
                    <a:moveTo>
                      <a:pt x="20" y="62"/>
                    </a:moveTo>
                    <a:cubicBezTo>
                      <a:pt x="0" y="42"/>
                      <a:pt x="0" y="42"/>
                      <a:pt x="0" y="42"/>
                    </a:cubicBezTo>
                    <a:cubicBezTo>
                      <a:pt x="0" y="38"/>
                      <a:pt x="0" y="38"/>
                      <a:pt x="0" y="38"/>
                    </a:cubicBezTo>
                    <a:cubicBezTo>
                      <a:pt x="1" y="37"/>
                      <a:pt x="1" y="37"/>
                      <a:pt x="1" y="37"/>
                    </a:cubicBezTo>
                    <a:cubicBezTo>
                      <a:pt x="1" y="36"/>
                      <a:pt x="2" y="36"/>
                      <a:pt x="3" y="36"/>
                    </a:cubicBezTo>
                    <a:cubicBezTo>
                      <a:pt x="3" y="34"/>
                      <a:pt x="3" y="34"/>
                      <a:pt x="3" y="34"/>
                    </a:cubicBezTo>
                    <a:cubicBezTo>
                      <a:pt x="3" y="33"/>
                      <a:pt x="4" y="32"/>
                      <a:pt x="6" y="32"/>
                    </a:cubicBezTo>
                    <a:cubicBezTo>
                      <a:pt x="20" y="32"/>
                      <a:pt x="20" y="32"/>
                      <a:pt x="20" y="32"/>
                    </a:cubicBezTo>
                    <a:cubicBezTo>
                      <a:pt x="11" y="23"/>
                      <a:pt x="11" y="23"/>
                      <a:pt x="11" y="23"/>
                    </a:cubicBezTo>
                    <a:cubicBezTo>
                      <a:pt x="10" y="20"/>
                      <a:pt x="10" y="20"/>
                      <a:pt x="10" y="20"/>
                    </a:cubicBezTo>
                    <a:cubicBezTo>
                      <a:pt x="10" y="18"/>
                      <a:pt x="10" y="18"/>
                      <a:pt x="10" y="18"/>
                    </a:cubicBezTo>
                    <a:cubicBezTo>
                      <a:pt x="11" y="17"/>
                      <a:pt x="11" y="16"/>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4"/>
                      <a:pt x="12" y="14"/>
                      <a:pt x="12" y="14"/>
                    </a:cubicBezTo>
                    <a:cubicBezTo>
                      <a:pt x="12" y="14"/>
                      <a:pt x="12" y="14"/>
                      <a:pt x="12" y="14"/>
                    </a:cubicBezTo>
                    <a:cubicBezTo>
                      <a:pt x="13" y="14"/>
                      <a:pt x="13" y="14"/>
                      <a:pt x="13" y="14"/>
                    </a:cubicBezTo>
                    <a:cubicBezTo>
                      <a:pt x="13" y="14"/>
                      <a:pt x="13" y="14"/>
                      <a:pt x="13" y="14"/>
                    </a:cubicBezTo>
                    <a:cubicBezTo>
                      <a:pt x="13" y="14"/>
                      <a:pt x="13" y="14"/>
                      <a:pt x="13" y="14"/>
                    </a:cubicBezTo>
                    <a:cubicBezTo>
                      <a:pt x="14" y="14"/>
                      <a:pt x="14" y="14"/>
                      <a:pt x="14" y="14"/>
                    </a:cubicBezTo>
                    <a:cubicBezTo>
                      <a:pt x="14" y="14"/>
                      <a:pt x="14" y="14"/>
                      <a:pt x="14" y="14"/>
                    </a:cubicBezTo>
                    <a:cubicBezTo>
                      <a:pt x="14" y="15"/>
                      <a:pt x="14" y="15"/>
                      <a:pt x="14" y="15"/>
                    </a:cubicBezTo>
                    <a:cubicBezTo>
                      <a:pt x="14" y="15"/>
                      <a:pt x="14" y="15"/>
                      <a:pt x="14" y="15"/>
                    </a:cubicBezTo>
                    <a:cubicBezTo>
                      <a:pt x="15" y="15"/>
                      <a:pt x="15" y="15"/>
                      <a:pt x="15" y="15"/>
                    </a:cubicBezTo>
                    <a:cubicBezTo>
                      <a:pt x="16" y="14"/>
                      <a:pt x="16" y="14"/>
                      <a:pt x="16" y="14"/>
                    </a:cubicBezTo>
                    <a:cubicBezTo>
                      <a:pt x="15" y="13"/>
                      <a:pt x="15" y="13"/>
                      <a:pt x="15" y="13"/>
                    </a:cubicBezTo>
                    <a:cubicBezTo>
                      <a:pt x="22" y="5"/>
                      <a:pt x="22" y="5"/>
                      <a:pt x="22" y="5"/>
                    </a:cubicBezTo>
                    <a:cubicBezTo>
                      <a:pt x="23" y="6"/>
                      <a:pt x="23" y="6"/>
                      <a:pt x="23" y="6"/>
                    </a:cubicBezTo>
                    <a:cubicBezTo>
                      <a:pt x="25" y="5"/>
                      <a:pt x="25" y="5"/>
                      <a:pt x="25" y="5"/>
                    </a:cubicBezTo>
                    <a:cubicBezTo>
                      <a:pt x="25" y="5"/>
                      <a:pt x="25" y="5"/>
                      <a:pt x="25" y="5"/>
                    </a:cubicBezTo>
                    <a:cubicBezTo>
                      <a:pt x="24" y="4"/>
                      <a:pt x="24" y="4"/>
                      <a:pt x="24" y="4"/>
                    </a:cubicBezTo>
                    <a:cubicBezTo>
                      <a:pt x="24" y="4"/>
                      <a:pt x="24" y="3"/>
                      <a:pt x="24" y="2"/>
                    </a:cubicBezTo>
                    <a:cubicBezTo>
                      <a:pt x="27" y="0"/>
                      <a:pt x="30" y="0"/>
                      <a:pt x="33" y="1"/>
                    </a:cubicBezTo>
                    <a:cubicBezTo>
                      <a:pt x="33" y="1"/>
                      <a:pt x="33" y="1"/>
                      <a:pt x="33" y="1"/>
                    </a:cubicBezTo>
                    <a:cubicBezTo>
                      <a:pt x="34" y="2"/>
                      <a:pt x="35" y="3"/>
                      <a:pt x="36" y="5"/>
                    </a:cubicBezTo>
                    <a:cubicBezTo>
                      <a:pt x="64" y="33"/>
                      <a:pt x="64" y="33"/>
                      <a:pt x="64" y="33"/>
                    </a:cubicBezTo>
                    <a:cubicBezTo>
                      <a:pt x="59" y="50"/>
                      <a:pt x="43" y="62"/>
                      <a:pt x="24" y="62"/>
                    </a:cubicBezTo>
                    <a:cubicBezTo>
                      <a:pt x="23" y="62"/>
                      <a:pt x="22" y="62"/>
                      <a:pt x="20" y="6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686">
                <a:extLst>
                  <a:ext uri="{FF2B5EF4-FFF2-40B4-BE49-F238E27FC236}">
                    <a16:creationId xmlns:a16="http://schemas.microsoft.com/office/drawing/2014/main" id="{C3E38524-CDAA-4B84-970C-42AB44757A7F}"/>
                  </a:ext>
                </a:extLst>
              </p:cNvPr>
              <p:cNvSpPr>
                <a:spLocks/>
              </p:cNvSpPr>
              <p:nvPr/>
            </p:nvSpPr>
            <p:spPr bwMode="auto">
              <a:xfrm>
                <a:off x="3518694" y="3654425"/>
                <a:ext cx="279400" cy="279400"/>
              </a:xfrm>
              <a:custGeom>
                <a:avLst/>
                <a:gdLst>
                  <a:gd name="T0" fmla="*/ 16 w 36"/>
                  <a:gd name="T1" fmla="*/ 29 h 36"/>
                  <a:gd name="T2" fmla="*/ 6 w 36"/>
                  <a:gd name="T3" fmla="*/ 19 h 36"/>
                  <a:gd name="T4" fmla="*/ 8 w 36"/>
                  <a:gd name="T5" fmla="*/ 19 h 36"/>
                  <a:gd name="T6" fmla="*/ 8 w 36"/>
                  <a:gd name="T7" fmla="*/ 19 h 36"/>
                  <a:gd name="T8" fmla="*/ 15 w 36"/>
                  <a:gd name="T9" fmla="*/ 12 h 36"/>
                  <a:gd name="T10" fmla="*/ 19 w 36"/>
                  <a:gd name="T11" fmla="*/ 9 h 36"/>
                  <a:gd name="T12" fmla="*/ 18 w 36"/>
                  <a:gd name="T13" fmla="*/ 8 h 36"/>
                  <a:gd name="T14" fmla="*/ 18 w 36"/>
                  <a:gd name="T15" fmla="*/ 6 h 36"/>
                  <a:gd name="T16" fmla="*/ 29 w 36"/>
                  <a:gd name="T17" fmla="*/ 17 h 36"/>
                  <a:gd name="T18" fmla="*/ 27 w 36"/>
                  <a:gd name="T19" fmla="*/ 17 h 36"/>
                  <a:gd name="T20" fmla="*/ 27 w 36"/>
                  <a:gd name="T21" fmla="*/ 17 h 36"/>
                  <a:gd name="T22" fmla="*/ 25 w 36"/>
                  <a:gd name="T23" fmla="*/ 19 h 36"/>
                  <a:gd name="T24" fmla="*/ 17 w 36"/>
                  <a:gd name="T25" fmla="*/ 27 h 36"/>
                  <a:gd name="T26" fmla="*/ 17 w 36"/>
                  <a:gd name="T27" fmla="*/ 27 h 36"/>
                  <a:gd name="T28" fmla="*/ 16 w 36"/>
                  <a:gd name="T29"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16" y="29"/>
                    </a:moveTo>
                    <a:cubicBezTo>
                      <a:pt x="9" y="36"/>
                      <a:pt x="0" y="25"/>
                      <a:pt x="6" y="19"/>
                    </a:cubicBezTo>
                    <a:cubicBezTo>
                      <a:pt x="7" y="18"/>
                      <a:pt x="7" y="18"/>
                      <a:pt x="8" y="19"/>
                    </a:cubicBezTo>
                    <a:cubicBezTo>
                      <a:pt x="8" y="19"/>
                      <a:pt x="8" y="19"/>
                      <a:pt x="8" y="19"/>
                    </a:cubicBezTo>
                    <a:cubicBezTo>
                      <a:pt x="15" y="12"/>
                      <a:pt x="15" y="12"/>
                      <a:pt x="15" y="12"/>
                    </a:cubicBezTo>
                    <a:cubicBezTo>
                      <a:pt x="19" y="9"/>
                      <a:pt x="19" y="9"/>
                      <a:pt x="19" y="9"/>
                    </a:cubicBezTo>
                    <a:cubicBezTo>
                      <a:pt x="18" y="8"/>
                      <a:pt x="18" y="8"/>
                      <a:pt x="18" y="8"/>
                    </a:cubicBezTo>
                    <a:cubicBezTo>
                      <a:pt x="18" y="8"/>
                      <a:pt x="18" y="7"/>
                      <a:pt x="18" y="6"/>
                    </a:cubicBezTo>
                    <a:cubicBezTo>
                      <a:pt x="25" y="0"/>
                      <a:pt x="36" y="10"/>
                      <a:pt x="29" y="17"/>
                    </a:cubicBezTo>
                    <a:cubicBezTo>
                      <a:pt x="28" y="17"/>
                      <a:pt x="27" y="17"/>
                      <a:pt x="27" y="17"/>
                    </a:cubicBezTo>
                    <a:cubicBezTo>
                      <a:pt x="27" y="17"/>
                      <a:pt x="27" y="17"/>
                      <a:pt x="27" y="17"/>
                    </a:cubicBezTo>
                    <a:cubicBezTo>
                      <a:pt x="25" y="19"/>
                      <a:pt x="25" y="19"/>
                      <a:pt x="25" y="19"/>
                    </a:cubicBezTo>
                    <a:cubicBezTo>
                      <a:pt x="17" y="27"/>
                      <a:pt x="17" y="27"/>
                      <a:pt x="17" y="27"/>
                    </a:cubicBezTo>
                    <a:cubicBezTo>
                      <a:pt x="17" y="27"/>
                      <a:pt x="17" y="27"/>
                      <a:pt x="17" y="27"/>
                    </a:cubicBezTo>
                    <a:cubicBezTo>
                      <a:pt x="17" y="28"/>
                      <a:pt x="17" y="29"/>
                      <a:pt x="16" y="29"/>
                    </a:cubicBezTo>
                    <a:close/>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87">
                <a:extLst>
                  <a:ext uri="{FF2B5EF4-FFF2-40B4-BE49-F238E27FC236}">
                    <a16:creationId xmlns:a16="http://schemas.microsoft.com/office/drawing/2014/main" id="{F374D2E9-4BBE-4349-8274-9ED7008B8AB1}"/>
                  </a:ext>
                </a:extLst>
              </p:cNvPr>
              <p:cNvSpPr>
                <a:spLocks/>
              </p:cNvSpPr>
              <p:nvPr/>
            </p:nvSpPr>
            <p:spPr bwMode="auto">
              <a:xfrm>
                <a:off x="3542506" y="3684587"/>
                <a:ext cx="185738" cy="179388"/>
              </a:xfrm>
              <a:custGeom>
                <a:avLst/>
                <a:gdLst>
                  <a:gd name="T0" fmla="*/ 2 w 24"/>
                  <a:gd name="T1" fmla="*/ 23 h 23"/>
                  <a:gd name="T2" fmla="*/ 3 w 24"/>
                  <a:gd name="T3" fmla="*/ 15 h 23"/>
                  <a:gd name="T4" fmla="*/ 5 w 24"/>
                  <a:gd name="T5" fmla="*/ 15 h 23"/>
                  <a:gd name="T6" fmla="*/ 5 w 24"/>
                  <a:gd name="T7" fmla="*/ 15 h 23"/>
                  <a:gd name="T8" fmla="*/ 12 w 24"/>
                  <a:gd name="T9" fmla="*/ 8 h 23"/>
                  <a:gd name="T10" fmla="*/ 16 w 24"/>
                  <a:gd name="T11" fmla="*/ 5 h 23"/>
                  <a:gd name="T12" fmla="*/ 15 w 24"/>
                  <a:gd name="T13" fmla="*/ 4 h 23"/>
                  <a:gd name="T14" fmla="*/ 15 w 24"/>
                  <a:gd name="T15" fmla="*/ 2 h 23"/>
                  <a:gd name="T16" fmla="*/ 24 w 24"/>
                  <a:gd name="T17" fmla="*/ 1 h 23"/>
                  <a:gd name="T18" fmla="*/ 2 w 24"/>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3">
                    <a:moveTo>
                      <a:pt x="2" y="23"/>
                    </a:moveTo>
                    <a:cubicBezTo>
                      <a:pt x="1" y="21"/>
                      <a:pt x="0" y="17"/>
                      <a:pt x="3" y="15"/>
                    </a:cubicBezTo>
                    <a:cubicBezTo>
                      <a:pt x="4" y="14"/>
                      <a:pt x="4" y="14"/>
                      <a:pt x="5" y="15"/>
                    </a:cubicBezTo>
                    <a:cubicBezTo>
                      <a:pt x="5" y="15"/>
                      <a:pt x="5" y="15"/>
                      <a:pt x="5" y="15"/>
                    </a:cubicBezTo>
                    <a:cubicBezTo>
                      <a:pt x="12" y="8"/>
                      <a:pt x="12" y="8"/>
                      <a:pt x="12" y="8"/>
                    </a:cubicBezTo>
                    <a:cubicBezTo>
                      <a:pt x="16" y="5"/>
                      <a:pt x="16" y="5"/>
                      <a:pt x="16" y="5"/>
                    </a:cubicBezTo>
                    <a:cubicBezTo>
                      <a:pt x="15" y="4"/>
                      <a:pt x="15" y="4"/>
                      <a:pt x="15" y="4"/>
                    </a:cubicBezTo>
                    <a:cubicBezTo>
                      <a:pt x="15" y="4"/>
                      <a:pt x="15" y="3"/>
                      <a:pt x="15" y="2"/>
                    </a:cubicBezTo>
                    <a:cubicBezTo>
                      <a:pt x="18" y="0"/>
                      <a:pt x="21" y="0"/>
                      <a:pt x="24" y="1"/>
                    </a:cubicBezTo>
                    <a:lnTo>
                      <a:pt x="2" y="23"/>
                    </a:lnTo>
                    <a:close/>
                  </a:path>
                </a:pathLst>
              </a:custGeom>
              <a:solidFill>
                <a:srgbClr val="3D56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688">
                <a:extLst>
                  <a:ext uri="{FF2B5EF4-FFF2-40B4-BE49-F238E27FC236}">
                    <a16:creationId xmlns:a16="http://schemas.microsoft.com/office/drawing/2014/main" id="{C6AFCAE6-9C61-45A9-9213-2354E6C9FD30}"/>
                  </a:ext>
                </a:extLst>
              </p:cNvPr>
              <p:cNvSpPr>
                <a:spLocks/>
              </p:cNvSpPr>
              <p:nvPr/>
            </p:nvSpPr>
            <p:spPr bwMode="auto">
              <a:xfrm>
                <a:off x="3682206" y="3817937"/>
                <a:ext cx="201613" cy="201613"/>
              </a:xfrm>
              <a:custGeom>
                <a:avLst/>
                <a:gdLst>
                  <a:gd name="T0" fmla="*/ 3 w 26"/>
                  <a:gd name="T1" fmla="*/ 0 h 26"/>
                  <a:gd name="T2" fmla="*/ 23 w 26"/>
                  <a:gd name="T3" fmla="*/ 20 h 26"/>
                  <a:gd name="T4" fmla="*/ 20 w 26"/>
                  <a:gd name="T5" fmla="*/ 24 h 26"/>
                  <a:gd name="T6" fmla="*/ 0 w 26"/>
                  <a:gd name="T7" fmla="*/ 3 h 26"/>
                  <a:gd name="T8" fmla="*/ 3 w 26"/>
                  <a:gd name="T9" fmla="*/ 0 h 26"/>
                </a:gdLst>
                <a:ahLst/>
                <a:cxnLst>
                  <a:cxn ang="0">
                    <a:pos x="T0" y="T1"/>
                  </a:cxn>
                  <a:cxn ang="0">
                    <a:pos x="T2" y="T3"/>
                  </a:cxn>
                  <a:cxn ang="0">
                    <a:pos x="T4" y="T5"/>
                  </a:cxn>
                  <a:cxn ang="0">
                    <a:pos x="T6" y="T7"/>
                  </a:cxn>
                  <a:cxn ang="0">
                    <a:pos x="T8" y="T9"/>
                  </a:cxn>
                </a:cxnLst>
                <a:rect l="0" t="0" r="r" b="b"/>
                <a:pathLst>
                  <a:path w="26" h="26">
                    <a:moveTo>
                      <a:pt x="3" y="0"/>
                    </a:moveTo>
                    <a:cubicBezTo>
                      <a:pt x="5" y="2"/>
                      <a:pt x="19" y="16"/>
                      <a:pt x="23" y="20"/>
                    </a:cubicBezTo>
                    <a:cubicBezTo>
                      <a:pt x="26" y="24"/>
                      <a:pt x="24" y="26"/>
                      <a:pt x="20" y="24"/>
                    </a:cubicBezTo>
                    <a:cubicBezTo>
                      <a:pt x="16" y="20"/>
                      <a:pt x="2" y="5"/>
                      <a:pt x="0" y="3"/>
                    </a:cubicBezTo>
                    <a:lnTo>
                      <a:pt x="3" y="0"/>
                    </a:lnTo>
                    <a:close/>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689">
                <a:extLst>
                  <a:ext uri="{FF2B5EF4-FFF2-40B4-BE49-F238E27FC236}">
                    <a16:creationId xmlns:a16="http://schemas.microsoft.com/office/drawing/2014/main" id="{94B8567D-985D-4FB8-95C3-AB5E121F664F}"/>
                  </a:ext>
                </a:extLst>
              </p:cNvPr>
              <p:cNvSpPr>
                <a:spLocks/>
              </p:cNvSpPr>
              <p:nvPr/>
            </p:nvSpPr>
            <p:spPr bwMode="auto">
              <a:xfrm>
                <a:off x="3494881" y="3933825"/>
                <a:ext cx="225425" cy="39688"/>
              </a:xfrm>
              <a:custGeom>
                <a:avLst/>
                <a:gdLst>
                  <a:gd name="T0" fmla="*/ 3 w 29"/>
                  <a:gd name="T1" fmla="*/ 0 h 5"/>
                  <a:gd name="T2" fmla="*/ 26 w 29"/>
                  <a:gd name="T3" fmla="*/ 0 h 5"/>
                  <a:gd name="T4" fmla="*/ 29 w 29"/>
                  <a:gd name="T5" fmla="*/ 3 h 5"/>
                  <a:gd name="T6" fmla="*/ 29 w 29"/>
                  <a:gd name="T7" fmla="*/ 5 h 5"/>
                  <a:gd name="T8" fmla="*/ 0 w 29"/>
                  <a:gd name="T9" fmla="*/ 5 h 5"/>
                  <a:gd name="T10" fmla="*/ 0 w 29"/>
                  <a:gd name="T11" fmla="*/ 3 h 5"/>
                  <a:gd name="T12" fmla="*/ 3 w 29"/>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9" h="5">
                    <a:moveTo>
                      <a:pt x="3" y="0"/>
                    </a:moveTo>
                    <a:cubicBezTo>
                      <a:pt x="26" y="0"/>
                      <a:pt x="26" y="0"/>
                      <a:pt x="26" y="0"/>
                    </a:cubicBezTo>
                    <a:cubicBezTo>
                      <a:pt x="28" y="0"/>
                      <a:pt x="29" y="1"/>
                      <a:pt x="29" y="3"/>
                    </a:cubicBezTo>
                    <a:cubicBezTo>
                      <a:pt x="29" y="5"/>
                      <a:pt x="29" y="5"/>
                      <a:pt x="29" y="5"/>
                    </a:cubicBezTo>
                    <a:cubicBezTo>
                      <a:pt x="0" y="5"/>
                      <a:pt x="0" y="5"/>
                      <a:pt x="0" y="5"/>
                    </a:cubicBezTo>
                    <a:cubicBezTo>
                      <a:pt x="0" y="3"/>
                      <a:pt x="0" y="3"/>
                      <a:pt x="0" y="3"/>
                    </a:cubicBezTo>
                    <a:cubicBezTo>
                      <a:pt x="0" y="1"/>
                      <a:pt x="1" y="0"/>
                      <a:pt x="3" y="0"/>
                    </a:cubicBezTo>
                    <a:close/>
                  </a:path>
                </a:pathLst>
              </a:custGeom>
              <a:solidFill>
                <a:srgbClr val="F39C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690">
                <a:extLst>
                  <a:ext uri="{FF2B5EF4-FFF2-40B4-BE49-F238E27FC236}">
                    <a16:creationId xmlns:a16="http://schemas.microsoft.com/office/drawing/2014/main" id="{46A4C31B-19FE-4C26-AA31-0197A88A06C1}"/>
                  </a:ext>
                </a:extLst>
              </p:cNvPr>
              <p:cNvSpPr>
                <a:spLocks/>
              </p:cNvSpPr>
              <p:nvPr/>
            </p:nvSpPr>
            <p:spPr bwMode="auto">
              <a:xfrm>
                <a:off x="3494881" y="3933825"/>
                <a:ext cx="225425" cy="23813"/>
              </a:xfrm>
              <a:custGeom>
                <a:avLst/>
                <a:gdLst>
                  <a:gd name="T0" fmla="*/ 3 w 29"/>
                  <a:gd name="T1" fmla="*/ 0 h 3"/>
                  <a:gd name="T2" fmla="*/ 26 w 29"/>
                  <a:gd name="T3" fmla="*/ 0 h 3"/>
                  <a:gd name="T4" fmla="*/ 29 w 29"/>
                  <a:gd name="T5" fmla="*/ 3 h 3"/>
                  <a:gd name="T6" fmla="*/ 29 w 29"/>
                  <a:gd name="T7" fmla="*/ 3 h 3"/>
                  <a:gd name="T8" fmla="*/ 0 w 29"/>
                  <a:gd name="T9" fmla="*/ 3 h 3"/>
                  <a:gd name="T10" fmla="*/ 3 w 29"/>
                  <a:gd name="T11" fmla="*/ 0 h 3"/>
                </a:gdLst>
                <a:ahLst/>
                <a:cxnLst>
                  <a:cxn ang="0">
                    <a:pos x="T0" y="T1"/>
                  </a:cxn>
                  <a:cxn ang="0">
                    <a:pos x="T2" y="T3"/>
                  </a:cxn>
                  <a:cxn ang="0">
                    <a:pos x="T4" y="T5"/>
                  </a:cxn>
                  <a:cxn ang="0">
                    <a:pos x="T6" y="T7"/>
                  </a:cxn>
                  <a:cxn ang="0">
                    <a:pos x="T8" y="T9"/>
                  </a:cxn>
                  <a:cxn ang="0">
                    <a:pos x="T10" y="T11"/>
                  </a:cxn>
                </a:cxnLst>
                <a:rect l="0" t="0" r="r" b="b"/>
                <a:pathLst>
                  <a:path w="29" h="3">
                    <a:moveTo>
                      <a:pt x="3" y="0"/>
                    </a:moveTo>
                    <a:cubicBezTo>
                      <a:pt x="26" y="0"/>
                      <a:pt x="26" y="0"/>
                      <a:pt x="26" y="0"/>
                    </a:cubicBezTo>
                    <a:cubicBezTo>
                      <a:pt x="28" y="0"/>
                      <a:pt x="29" y="1"/>
                      <a:pt x="29" y="3"/>
                    </a:cubicBezTo>
                    <a:cubicBezTo>
                      <a:pt x="29" y="3"/>
                      <a:pt x="29" y="3"/>
                      <a:pt x="29" y="3"/>
                    </a:cubicBezTo>
                    <a:cubicBezTo>
                      <a:pt x="0" y="3"/>
                      <a:pt x="0" y="3"/>
                      <a:pt x="0" y="3"/>
                    </a:cubicBezTo>
                    <a:cubicBezTo>
                      <a:pt x="0" y="1"/>
                      <a:pt x="1" y="0"/>
                      <a:pt x="3" y="0"/>
                    </a:cubicBezTo>
                    <a:close/>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691">
                <a:extLst>
                  <a:ext uri="{FF2B5EF4-FFF2-40B4-BE49-F238E27FC236}">
                    <a16:creationId xmlns:a16="http://schemas.microsoft.com/office/drawing/2014/main" id="{8F95BB88-BB45-49DD-9B42-1096F7432049}"/>
                  </a:ext>
                </a:extLst>
              </p:cNvPr>
              <p:cNvSpPr>
                <a:spLocks/>
              </p:cNvSpPr>
              <p:nvPr/>
            </p:nvSpPr>
            <p:spPr bwMode="auto">
              <a:xfrm>
                <a:off x="3494881" y="3933825"/>
                <a:ext cx="225425" cy="7938"/>
              </a:xfrm>
              <a:custGeom>
                <a:avLst/>
                <a:gdLst>
                  <a:gd name="T0" fmla="*/ 3 w 29"/>
                  <a:gd name="T1" fmla="*/ 0 h 1"/>
                  <a:gd name="T2" fmla="*/ 26 w 29"/>
                  <a:gd name="T3" fmla="*/ 0 h 1"/>
                  <a:gd name="T4" fmla="*/ 29 w 29"/>
                  <a:gd name="T5" fmla="*/ 1 h 1"/>
                  <a:gd name="T6" fmla="*/ 0 w 29"/>
                  <a:gd name="T7" fmla="*/ 1 h 1"/>
                  <a:gd name="T8" fmla="*/ 3 w 29"/>
                  <a:gd name="T9" fmla="*/ 0 h 1"/>
                </a:gdLst>
                <a:ahLst/>
                <a:cxnLst>
                  <a:cxn ang="0">
                    <a:pos x="T0" y="T1"/>
                  </a:cxn>
                  <a:cxn ang="0">
                    <a:pos x="T2" y="T3"/>
                  </a:cxn>
                  <a:cxn ang="0">
                    <a:pos x="T4" y="T5"/>
                  </a:cxn>
                  <a:cxn ang="0">
                    <a:pos x="T6" y="T7"/>
                  </a:cxn>
                  <a:cxn ang="0">
                    <a:pos x="T8" y="T9"/>
                  </a:cxn>
                </a:cxnLst>
                <a:rect l="0" t="0" r="r" b="b"/>
                <a:pathLst>
                  <a:path w="29" h="1">
                    <a:moveTo>
                      <a:pt x="3" y="0"/>
                    </a:moveTo>
                    <a:cubicBezTo>
                      <a:pt x="26" y="0"/>
                      <a:pt x="26" y="0"/>
                      <a:pt x="26" y="0"/>
                    </a:cubicBezTo>
                    <a:cubicBezTo>
                      <a:pt x="27" y="0"/>
                      <a:pt x="28" y="1"/>
                      <a:pt x="29" y="1"/>
                    </a:cubicBezTo>
                    <a:cubicBezTo>
                      <a:pt x="0" y="1"/>
                      <a:pt x="0" y="1"/>
                      <a:pt x="0" y="1"/>
                    </a:cubicBezTo>
                    <a:cubicBezTo>
                      <a:pt x="1" y="1"/>
                      <a:pt x="1" y="0"/>
                      <a:pt x="3" y="0"/>
                    </a:cubicBezTo>
                    <a:close/>
                  </a:path>
                </a:pathLst>
              </a:custGeom>
              <a:solidFill>
                <a:srgbClr val="3D56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692">
                <a:extLst>
                  <a:ext uri="{FF2B5EF4-FFF2-40B4-BE49-F238E27FC236}">
                    <a16:creationId xmlns:a16="http://schemas.microsoft.com/office/drawing/2014/main" id="{0A481400-2F8E-4203-B358-16E0A87C0B42}"/>
                  </a:ext>
                </a:extLst>
              </p:cNvPr>
              <p:cNvSpPr>
                <a:spLocks/>
              </p:cNvSpPr>
              <p:nvPr/>
            </p:nvSpPr>
            <p:spPr bwMode="auto">
              <a:xfrm>
                <a:off x="3588544" y="3724275"/>
                <a:ext cx="131763" cy="131763"/>
              </a:xfrm>
              <a:custGeom>
                <a:avLst/>
                <a:gdLst>
                  <a:gd name="T0" fmla="*/ 83 w 83"/>
                  <a:gd name="T1" fmla="*/ 49 h 83"/>
                  <a:gd name="T2" fmla="*/ 49 w 83"/>
                  <a:gd name="T3" fmla="*/ 83 h 83"/>
                  <a:gd name="T4" fmla="*/ 0 w 83"/>
                  <a:gd name="T5" fmla="*/ 39 h 83"/>
                  <a:gd name="T6" fmla="*/ 35 w 83"/>
                  <a:gd name="T7" fmla="*/ 0 h 83"/>
                  <a:gd name="T8" fmla="*/ 83 w 83"/>
                  <a:gd name="T9" fmla="*/ 49 h 83"/>
                </a:gdLst>
                <a:ahLst/>
                <a:cxnLst>
                  <a:cxn ang="0">
                    <a:pos x="T0" y="T1"/>
                  </a:cxn>
                  <a:cxn ang="0">
                    <a:pos x="T2" y="T3"/>
                  </a:cxn>
                  <a:cxn ang="0">
                    <a:pos x="T4" y="T5"/>
                  </a:cxn>
                  <a:cxn ang="0">
                    <a:pos x="T6" y="T7"/>
                  </a:cxn>
                  <a:cxn ang="0">
                    <a:pos x="T8" y="T9"/>
                  </a:cxn>
                </a:cxnLst>
                <a:rect l="0" t="0" r="r" b="b"/>
                <a:pathLst>
                  <a:path w="83" h="83">
                    <a:moveTo>
                      <a:pt x="83" y="49"/>
                    </a:moveTo>
                    <a:lnTo>
                      <a:pt x="49" y="83"/>
                    </a:lnTo>
                    <a:lnTo>
                      <a:pt x="0" y="39"/>
                    </a:lnTo>
                    <a:lnTo>
                      <a:pt x="35" y="0"/>
                    </a:lnTo>
                    <a:lnTo>
                      <a:pt x="83" y="49"/>
                    </a:lnTo>
                    <a:close/>
                  </a:path>
                </a:pathLst>
              </a:custGeom>
              <a:solidFill>
                <a:srgbClr val="F39C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693">
                <a:extLst>
                  <a:ext uri="{FF2B5EF4-FFF2-40B4-BE49-F238E27FC236}">
                    <a16:creationId xmlns:a16="http://schemas.microsoft.com/office/drawing/2014/main" id="{ADE3D3BA-A051-4EBA-9AD6-3B3CF2B78844}"/>
                  </a:ext>
                </a:extLst>
              </p:cNvPr>
              <p:cNvSpPr>
                <a:spLocks/>
              </p:cNvSpPr>
              <p:nvPr/>
            </p:nvSpPr>
            <p:spPr bwMode="auto">
              <a:xfrm>
                <a:off x="3588544" y="3724275"/>
                <a:ext cx="85725" cy="85725"/>
              </a:xfrm>
              <a:custGeom>
                <a:avLst/>
                <a:gdLst>
                  <a:gd name="T0" fmla="*/ 54 w 54"/>
                  <a:gd name="T1" fmla="*/ 19 h 54"/>
                  <a:gd name="T2" fmla="*/ 15 w 54"/>
                  <a:gd name="T3" fmla="*/ 54 h 54"/>
                  <a:gd name="T4" fmla="*/ 0 w 54"/>
                  <a:gd name="T5" fmla="*/ 39 h 54"/>
                  <a:gd name="T6" fmla="*/ 35 w 54"/>
                  <a:gd name="T7" fmla="*/ 0 h 54"/>
                  <a:gd name="T8" fmla="*/ 54 w 54"/>
                  <a:gd name="T9" fmla="*/ 19 h 54"/>
                </a:gdLst>
                <a:ahLst/>
                <a:cxnLst>
                  <a:cxn ang="0">
                    <a:pos x="T0" y="T1"/>
                  </a:cxn>
                  <a:cxn ang="0">
                    <a:pos x="T2" y="T3"/>
                  </a:cxn>
                  <a:cxn ang="0">
                    <a:pos x="T4" y="T5"/>
                  </a:cxn>
                  <a:cxn ang="0">
                    <a:pos x="T6" y="T7"/>
                  </a:cxn>
                  <a:cxn ang="0">
                    <a:pos x="T8" y="T9"/>
                  </a:cxn>
                </a:cxnLst>
                <a:rect l="0" t="0" r="r" b="b"/>
                <a:pathLst>
                  <a:path w="54" h="54">
                    <a:moveTo>
                      <a:pt x="54" y="19"/>
                    </a:moveTo>
                    <a:lnTo>
                      <a:pt x="15" y="54"/>
                    </a:lnTo>
                    <a:lnTo>
                      <a:pt x="0" y="39"/>
                    </a:lnTo>
                    <a:lnTo>
                      <a:pt x="35" y="0"/>
                    </a:lnTo>
                    <a:lnTo>
                      <a:pt x="54" y="19"/>
                    </a:lnTo>
                    <a:close/>
                  </a:path>
                </a:pathLst>
              </a:custGeom>
              <a:solidFill>
                <a:srgbClr val="FACC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694">
                <a:extLst>
                  <a:ext uri="{FF2B5EF4-FFF2-40B4-BE49-F238E27FC236}">
                    <a16:creationId xmlns:a16="http://schemas.microsoft.com/office/drawing/2014/main" id="{CDB9EF02-8078-4348-8F0A-D0302122C02B}"/>
                  </a:ext>
                </a:extLst>
              </p:cNvPr>
              <p:cNvSpPr>
                <a:spLocks/>
              </p:cNvSpPr>
              <p:nvPr/>
            </p:nvSpPr>
            <p:spPr bwMode="auto">
              <a:xfrm>
                <a:off x="3472656" y="3965575"/>
                <a:ext cx="271463" cy="46038"/>
              </a:xfrm>
              <a:custGeom>
                <a:avLst/>
                <a:gdLst>
                  <a:gd name="T0" fmla="*/ 35 w 35"/>
                  <a:gd name="T1" fmla="*/ 6 h 6"/>
                  <a:gd name="T2" fmla="*/ 35 w 35"/>
                  <a:gd name="T3" fmla="*/ 2 h 6"/>
                  <a:gd name="T4" fmla="*/ 32 w 35"/>
                  <a:gd name="T5" fmla="*/ 0 h 6"/>
                  <a:gd name="T6" fmla="*/ 3 w 35"/>
                  <a:gd name="T7" fmla="*/ 0 h 6"/>
                  <a:gd name="T8" fmla="*/ 0 w 35"/>
                  <a:gd name="T9" fmla="*/ 2 h 6"/>
                  <a:gd name="T10" fmla="*/ 0 w 35"/>
                  <a:gd name="T11" fmla="*/ 6 h 6"/>
                  <a:gd name="T12" fmla="*/ 35 w 3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5" h="6">
                    <a:moveTo>
                      <a:pt x="35" y="6"/>
                    </a:moveTo>
                    <a:cubicBezTo>
                      <a:pt x="35" y="2"/>
                      <a:pt x="35" y="2"/>
                      <a:pt x="35" y="2"/>
                    </a:cubicBezTo>
                    <a:cubicBezTo>
                      <a:pt x="35" y="1"/>
                      <a:pt x="33" y="0"/>
                      <a:pt x="32" y="0"/>
                    </a:cubicBezTo>
                    <a:cubicBezTo>
                      <a:pt x="3" y="0"/>
                      <a:pt x="3" y="0"/>
                      <a:pt x="3" y="0"/>
                    </a:cubicBezTo>
                    <a:cubicBezTo>
                      <a:pt x="1" y="0"/>
                      <a:pt x="0" y="1"/>
                      <a:pt x="0" y="2"/>
                    </a:cubicBezTo>
                    <a:cubicBezTo>
                      <a:pt x="0" y="6"/>
                      <a:pt x="0" y="6"/>
                      <a:pt x="0" y="6"/>
                    </a:cubicBezTo>
                    <a:lnTo>
                      <a:pt x="35" y="6"/>
                    </a:lnTo>
                    <a:close/>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695">
                <a:extLst>
                  <a:ext uri="{FF2B5EF4-FFF2-40B4-BE49-F238E27FC236}">
                    <a16:creationId xmlns:a16="http://schemas.microsoft.com/office/drawing/2014/main" id="{C89CFDC9-1EC5-479C-A6BE-E874A178EFA3}"/>
                  </a:ext>
                </a:extLst>
              </p:cNvPr>
              <p:cNvSpPr>
                <a:spLocks/>
              </p:cNvSpPr>
              <p:nvPr/>
            </p:nvSpPr>
            <p:spPr bwMode="auto">
              <a:xfrm>
                <a:off x="3480594" y="3965575"/>
                <a:ext cx="255588" cy="7938"/>
              </a:xfrm>
              <a:custGeom>
                <a:avLst/>
                <a:gdLst>
                  <a:gd name="T0" fmla="*/ 33 w 33"/>
                  <a:gd name="T1" fmla="*/ 1 h 1"/>
                  <a:gd name="T2" fmla="*/ 31 w 33"/>
                  <a:gd name="T3" fmla="*/ 0 h 1"/>
                  <a:gd name="T4" fmla="*/ 2 w 33"/>
                  <a:gd name="T5" fmla="*/ 0 h 1"/>
                  <a:gd name="T6" fmla="*/ 0 w 33"/>
                  <a:gd name="T7" fmla="*/ 1 h 1"/>
                  <a:gd name="T8" fmla="*/ 33 w 33"/>
                  <a:gd name="T9" fmla="*/ 1 h 1"/>
                </a:gdLst>
                <a:ahLst/>
                <a:cxnLst>
                  <a:cxn ang="0">
                    <a:pos x="T0" y="T1"/>
                  </a:cxn>
                  <a:cxn ang="0">
                    <a:pos x="T2" y="T3"/>
                  </a:cxn>
                  <a:cxn ang="0">
                    <a:pos x="T4" y="T5"/>
                  </a:cxn>
                  <a:cxn ang="0">
                    <a:pos x="T6" y="T7"/>
                  </a:cxn>
                  <a:cxn ang="0">
                    <a:pos x="T8" y="T9"/>
                  </a:cxn>
                </a:cxnLst>
                <a:rect l="0" t="0" r="r" b="b"/>
                <a:pathLst>
                  <a:path w="33" h="1">
                    <a:moveTo>
                      <a:pt x="33" y="1"/>
                    </a:moveTo>
                    <a:cubicBezTo>
                      <a:pt x="33" y="0"/>
                      <a:pt x="32" y="0"/>
                      <a:pt x="31" y="0"/>
                    </a:cubicBezTo>
                    <a:cubicBezTo>
                      <a:pt x="2" y="0"/>
                      <a:pt x="2" y="0"/>
                      <a:pt x="2" y="0"/>
                    </a:cubicBezTo>
                    <a:cubicBezTo>
                      <a:pt x="1" y="0"/>
                      <a:pt x="0" y="0"/>
                      <a:pt x="0" y="1"/>
                    </a:cubicBezTo>
                    <a:lnTo>
                      <a:pt x="33" y="1"/>
                    </a:lnTo>
                    <a:close/>
                  </a:path>
                </a:pathLst>
              </a:custGeom>
              <a:solidFill>
                <a:srgbClr val="3D56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96">
                <a:extLst>
                  <a:ext uri="{FF2B5EF4-FFF2-40B4-BE49-F238E27FC236}">
                    <a16:creationId xmlns:a16="http://schemas.microsoft.com/office/drawing/2014/main" id="{8EA7A982-EED8-44F2-97DB-0B0E4BC14172}"/>
                  </a:ext>
                </a:extLst>
              </p:cNvPr>
              <p:cNvSpPr>
                <a:spLocks/>
              </p:cNvSpPr>
              <p:nvPr/>
            </p:nvSpPr>
            <p:spPr bwMode="auto">
              <a:xfrm>
                <a:off x="3580606" y="3802062"/>
                <a:ext cx="69850" cy="61913"/>
              </a:xfrm>
              <a:custGeom>
                <a:avLst/>
                <a:gdLst>
                  <a:gd name="T0" fmla="*/ 44 w 44"/>
                  <a:gd name="T1" fmla="*/ 39 h 39"/>
                  <a:gd name="T2" fmla="*/ 44 w 44"/>
                  <a:gd name="T3" fmla="*/ 39 h 39"/>
                  <a:gd name="T4" fmla="*/ 0 w 44"/>
                  <a:gd name="T5" fmla="*/ 0 h 39"/>
                  <a:gd name="T6" fmla="*/ 5 w 44"/>
                  <a:gd name="T7" fmla="*/ 0 h 39"/>
                  <a:gd name="T8" fmla="*/ 44 w 44"/>
                  <a:gd name="T9" fmla="*/ 39 h 39"/>
                </a:gdLst>
                <a:ahLst/>
                <a:cxnLst>
                  <a:cxn ang="0">
                    <a:pos x="T0" y="T1"/>
                  </a:cxn>
                  <a:cxn ang="0">
                    <a:pos x="T2" y="T3"/>
                  </a:cxn>
                  <a:cxn ang="0">
                    <a:pos x="T4" y="T5"/>
                  </a:cxn>
                  <a:cxn ang="0">
                    <a:pos x="T6" y="T7"/>
                  </a:cxn>
                  <a:cxn ang="0">
                    <a:pos x="T8" y="T9"/>
                  </a:cxn>
                </a:cxnLst>
                <a:rect l="0" t="0" r="r" b="b"/>
                <a:pathLst>
                  <a:path w="44" h="39">
                    <a:moveTo>
                      <a:pt x="44" y="39"/>
                    </a:moveTo>
                    <a:lnTo>
                      <a:pt x="44" y="39"/>
                    </a:lnTo>
                    <a:lnTo>
                      <a:pt x="0" y="0"/>
                    </a:lnTo>
                    <a:lnTo>
                      <a:pt x="5" y="0"/>
                    </a:lnTo>
                    <a:lnTo>
                      <a:pt x="44" y="39"/>
                    </a:lnTo>
                    <a:close/>
                  </a:path>
                </a:pathLst>
              </a:custGeom>
              <a:solidFill>
                <a:srgbClr val="F39C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697">
                <a:extLst>
                  <a:ext uri="{FF2B5EF4-FFF2-40B4-BE49-F238E27FC236}">
                    <a16:creationId xmlns:a16="http://schemas.microsoft.com/office/drawing/2014/main" id="{A581E27F-6E75-461D-9835-0AF3BCFA9462}"/>
                  </a:ext>
                </a:extLst>
              </p:cNvPr>
              <p:cNvSpPr>
                <a:spLocks/>
              </p:cNvSpPr>
              <p:nvPr/>
            </p:nvSpPr>
            <p:spPr bwMode="auto">
              <a:xfrm>
                <a:off x="3658394" y="3724275"/>
                <a:ext cx="69850" cy="69850"/>
              </a:xfrm>
              <a:custGeom>
                <a:avLst/>
                <a:gdLst>
                  <a:gd name="T0" fmla="*/ 44 w 44"/>
                  <a:gd name="T1" fmla="*/ 39 h 44"/>
                  <a:gd name="T2" fmla="*/ 39 w 44"/>
                  <a:gd name="T3" fmla="*/ 44 h 44"/>
                  <a:gd name="T4" fmla="*/ 0 w 44"/>
                  <a:gd name="T5" fmla="*/ 0 h 44"/>
                  <a:gd name="T6" fmla="*/ 5 w 44"/>
                  <a:gd name="T7" fmla="*/ 0 h 44"/>
                  <a:gd name="T8" fmla="*/ 44 w 44"/>
                  <a:gd name="T9" fmla="*/ 39 h 44"/>
                </a:gdLst>
                <a:ahLst/>
                <a:cxnLst>
                  <a:cxn ang="0">
                    <a:pos x="T0" y="T1"/>
                  </a:cxn>
                  <a:cxn ang="0">
                    <a:pos x="T2" y="T3"/>
                  </a:cxn>
                  <a:cxn ang="0">
                    <a:pos x="T4" y="T5"/>
                  </a:cxn>
                  <a:cxn ang="0">
                    <a:pos x="T6" y="T7"/>
                  </a:cxn>
                  <a:cxn ang="0">
                    <a:pos x="T8" y="T9"/>
                  </a:cxn>
                </a:cxnLst>
                <a:rect l="0" t="0" r="r" b="b"/>
                <a:pathLst>
                  <a:path w="44" h="44">
                    <a:moveTo>
                      <a:pt x="44" y="39"/>
                    </a:moveTo>
                    <a:lnTo>
                      <a:pt x="39" y="44"/>
                    </a:lnTo>
                    <a:lnTo>
                      <a:pt x="0" y="0"/>
                    </a:lnTo>
                    <a:lnTo>
                      <a:pt x="5" y="0"/>
                    </a:lnTo>
                    <a:lnTo>
                      <a:pt x="44" y="39"/>
                    </a:lnTo>
                    <a:close/>
                  </a:path>
                </a:pathLst>
              </a:custGeom>
              <a:solidFill>
                <a:srgbClr val="F39C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 name="矩形 3">
              <a:extLst>
                <a:ext uri="{FF2B5EF4-FFF2-40B4-BE49-F238E27FC236}">
                  <a16:creationId xmlns:a16="http://schemas.microsoft.com/office/drawing/2014/main" id="{D5971BF3-AAA2-4FA3-A4E5-F81FEE81346B}"/>
                </a:ext>
              </a:extLst>
            </p:cNvPr>
            <p:cNvSpPr/>
            <p:nvPr/>
          </p:nvSpPr>
          <p:spPr>
            <a:xfrm>
              <a:off x="2467792" y="1512030"/>
              <a:ext cx="8925347" cy="1800000"/>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zh-CN" altLang="en-US" sz="3200" b="1" dirty="0">
                  <a:solidFill>
                    <a:schemeClr val="tx1"/>
                  </a:solidFill>
                  <a:latin typeface="微软雅黑" panose="020B0503020204020204" pitchFamily="34" charset="-122"/>
                  <a:ea typeface="微软雅黑" panose="020B0503020204020204" pitchFamily="34" charset="-122"/>
                </a:rPr>
                <a:t>教学重点：</a:t>
              </a:r>
              <a:endParaRPr lang="en-US" altLang="zh-CN" sz="3200" b="1" dirty="0">
                <a:solidFill>
                  <a:schemeClr val="tx1"/>
                </a:solidFill>
                <a:latin typeface="微软雅黑" panose="020B0503020204020204" pitchFamily="34" charset="-122"/>
                <a:ea typeface="微软雅黑" panose="020B0503020204020204" pitchFamily="34" charset="-122"/>
              </a:endParaRPr>
            </a:p>
            <a:p>
              <a:r>
                <a:rPr lang="zh-CN" altLang="en-US" sz="3200" b="1" dirty="0">
                  <a:solidFill>
                    <a:srgbClr val="FF0000"/>
                  </a:solidFill>
                </a:rPr>
                <a:t>安全防护装备和绝缘拆装工具的种类、  性能及使用方法</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a16="http://schemas.microsoft.com/office/drawing/2014/main" id="{17CC9F88-3B4C-4EBF-A067-DB2A3105923F}"/>
                </a:ext>
              </a:extLst>
            </p:cNvPr>
            <p:cNvGrpSpPr/>
            <p:nvPr/>
          </p:nvGrpSpPr>
          <p:grpSpPr>
            <a:xfrm>
              <a:off x="975709" y="3833107"/>
              <a:ext cx="10417430" cy="1800000"/>
              <a:chOff x="975709" y="4030326"/>
              <a:chExt cx="10417430" cy="1800000"/>
            </a:xfrm>
          </p:grpSpPr>
          <p:grpSp>
            <p:nvGrpSpPr>
              <p:cNvPr id="6" name="组合 5">
                <a:extLst>
                  <a:ext uri="{FF2B5EF4-FFF2-40B4-BE49-F238E27FC236}">
                    <a16:creationId xmlns:a16="http://schemas.microsoft.com/office/drawing/2014/main" id="{E763C235-85AE-4D4B-A7A3-AF2131D947F9}"/>
                  </a:ext>
                </a:extLst>
              </p:cNvPr>
              <p:cNvGrpSpPr>
                <a:grpSpLocks noChangeAspect="1"/>
              </p:cNvGrpSpPr>
              <p:nvPr/>
            </p:nvGrpSpPr>
            <p:grpSpPr>
              <a:xfrm>
                <a:off x="975709" y="4345814"/>
                <a:ext cx="1152000" cy="1152000"/>
                <a:chOff x="11454606" y="5208588"/>
                <a:chExt cx="646112" cy="644525"/>
              </a:xfrm>
            </p:grpSpPr>
            <p:sp>
              <p:nvSpPr>
                <p:cNvPr id="8" name="Oval 259">
                  <a:extLst>
                    <a:ext uri="{FF2B5EF4-FFF2-40B4-BE49-F238E27FC236}">
                      <a16:creationId xmlns:a16="http://schemas.microsoft.com/office/drawing/2014/main" id="{C81820DD-37C8-47F4-B823-0F6FEFBEF5B8}"/>
                    </a:ext>
                  </a:extLst>
                </p:cNvPr>
                <p:cNvSpPr>
                  <a:spLocks noChangeArrowheads="1"/>
                </p:cNvSpPr>
                <p:nvPr/>
              </p:nvSpPr>
              <p:spPr bwMode="auto">
                <a:xfrm>
                  <a:off x="11454606" y="5208588"/>
                  <a:ext cx="646112" cy="644525"/>
                </a:xfrm>
                <a:prstGeom prst="ellipse">
                  <a:avLst/>
                </a:prstGeom>
                <a:solidFill>
                  <a:srgbClr val="3B7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260">
                  <a:extLst>
                    <a:ext uri="{FF2B5EF4-FFF2-40B4-BE49-F238E27FC236}">
                      <a16:creationId xmlns:a16="http://schemas.microsoft.com/office/drawing/2014/main" id="{BF78FE7E-E205-4CAC-BCF4-0EFE1AEDF118}"/>
                    </a:ext>
                  </a:extLst>
                </p:cNvPr>
                <p:cNvSpPr>
                  <a:spLocks noEditPoints="1"/>
                </p:cNvSpPr>
                <p:nvPr/>
              </p:nvSpPr>
              <p:spPr bwMode="auto">
                <a:xfrm>
                  <a:off x="11757818" y="5208588"/>
                  <a:ext cx="342900" cy="333375"/>
                </a:xfrm>
                <a:custGeom>
                  <a:avLst/>
                  <a:gdLst>
                    <a:gd name="T0" fmla="*/ 5 w 44"/>
                    <a:gd name="T1" fmla="*/ 0 h 43"/>
                    <a:gd name="T2" fmla="*/ 0 w 44"/>
                    <a:gd name="T3" fmla="*/ 0 h 43"/>
                    <a:gd name="T4" fmla="*/ 3 w 44"/>
                    <a:gd name="T5" fmla="*/ 0 h 43"/>
                    <a:gd name="T6" fmla="*/ 5 w 44"/>
                    <a:gd name="T7" fmla="*/ 0 h 43"/>
                    <a:gd name="T8" fmla="*/ 44 w 44"/>
                    <a:gd name="T9" fmla="*/ 43 h 43"/>
                    <a:gd name="T10" fmla="*/ 44 w 44"/>
                    <a:gd name="T11" fmla="*/ 41 h 43"/>
                    <a:gd name="T12" fmla="*/ 44 w 44"/>
                    <a:gd name="T13" fmla="*/ 42 h 43"/>
                    <a:gd name="T14" fmla="*/ 44 w 44"/>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3">
                      <a:moveTo>
                        <a:pt x="5" y="0"/>
                      </a:moveTo>
                      <a:cubicBezTo>
                        <a:pt x="0" y="0"/>
                        <a:pt x="0" y="0"/>
                        <a:pt x="0" y="0"/>
                      </a:cubicBezTo>
                      <a:cubicBezTo>
                        <a:pt x="1" y="0"/>
                        <a:pt x="2" y="0"/>
                        <a:pt x="3" y="0"/>
                      </a:cubicBezTo>
                      <a:cubicBezTo>
                        <a:pt x="4" y="0"/>
                        <a:pt x="5" y="0"/>
                        <a:pt x="5" y="0"/>
                      </a:cubicBezTo>
                      <a:close/>
                      <a:moveTo>
                        <a:pt x="44" y="43"/>
                      </a:moveTo>
                      <a:cubicBezTo>
                        <a:pt x="44" y="41"/>
                        <a:pt x="44" y="41"/>
                        <a:pt x="44" y="41"/>
                      </a:cubicBezTo>
                      <a:cubicBezTo>
                        <a:pt x="44" y="41"/>
                        <a:pt x="44" y="41"/>
                        <a:pt x="44" y="42"/>
                      </a:cubicBezTo>
                      <a:cubicBezTo>
                        <a:pt x="44" y="42"/>
                        <a:pt x="44" y="43"/>
                        <a:pt x="44" y="43"/>
                      </a:cubicBezTo>
                      <a:close/>
                    </a:path>
                  </a:pathLst>
                </a:custGeom>
                <a:solidFill>
                  <a:srgbClr val="40A5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872">
                  <a:extLst>
                    <a:ext uri="{FF2B5EF4-FFF2-40B4-BE49-F238E27FC236}">
                      <a16:creationId xmlns:a16="http://schemas.microsoft.com/office/drawing/2014/main" id="{4C5ED184-2F84-43FE-8636-4B1A71E4D46B}"/>
                    </a:ext>
                  </a:extLst>
                </p:cNvPr>
                <p:cNvSpPr>
                  <a:spLocks/>
                </p:cNvSpPr>
                <p:nvPr/>
              </p:nvSpPr>
              <p:spPr bwMode="auto">
                <a:xfrm>
                  <a:off x="11672093" y="5402262"/>
                  <a:ext cx="404813" cy="442913"/>
                </a:xfrm>
                <a:custGeom>
                  <a:avLst/>
                  <a:gdLst>
                    <a:gd name="T0" fmla="*/ 1 w 52"/>
                    <a:gd name="T1" fmla="*/ 33 h 57"/>
                    <a:gd name="T2" fmla="*/ 0 w 52"/>
                    <a:gd name="T3" fmla="*/ 33 h 57"/>
                    <a:gd name="T4" fmla="*/ 0 w 52"/>
                    <a:gd name="T5" fmla="*/ 32 h 57"/>
                    <a:gd name="T6" fmla="*/ 0 w 52"/>
                    <a:gd name="T7" fmla="*/ 32 h 57"/>
                    <a:gd name="T8" fmla="*/ 0 w 52"/>
                    <a:gd name="T9" fmla="*/ 31 h 57"/>
                    <a:gd name="T10" fmla="*/ 0 w 52"/>
                    <a:gd name="T11" fmla="*/ 18 h 57"/>
                    <a:gd name="T12" fmla="*/ 0 w 52"/>
                    <a:gd name="T13" fmla="*/ 17 h 57"/>
                    <a:gd name="T14" fmla="*/ 0 w 52"/>
                    <a:gd name="T15" fmla="*/ 17 h 57"/>
                    <a:gd name="T16" fmla="*/ 0 w 52"/>
                    <a:gd name="T17" fmla="*/ 16 h 57"/>
                    <a:gd name="T18" fmla="*/ 1 w 52"/>
                    <a:gd name="T19" fmla="*/ 16 h 57"/>
                    <a:gd name="T20" fmla="*/ 1 w 52"/>
                    <a:gd name="T21" fmla="*/ 13 h 57"/>
                    <a:gd name="T22" fmla="*/ 1 w 52"/>
                    <a:gd name="T23" fmla="*/ 12 h 57"/>
                    <a:gd name="T24" fmla="*/ 1 w 52"/>
                    <a:gd name="T25" fmla="*/ 12 h 57"/>
                    <a:gd name="T26" fmla="*/ 1 w 52"/>
                    <a:gd name="T27" fmla="*/ 11 h 57"/>
                    <a:gd name="T28" fmla="*/ 1 w 52"/>
                    <a:gd name="T29" fmla="*/ 10 h 57"/>
                    <a:gd name="T30" fmla="*/ 2 w 52"/>
                    <a:gd name="T31" fmla="*/ 10 h 57"/>
                    <a:gd name="T32" fmla="*/ 2 w 52"/>
                    <a:gd name="T33" fmla="*/ 9 h 57"/>
                    <a:gd name="T34" fmla="*/ 2 w 52"/>
                    <a:gd name="T35" fmla="*/ 9 h 57"/>
                    <a:gd name="T36" fmla="*/ 2 w 52"/>
                    <a:gd name="T37" fmla="*/ 8 h 57"/>
                    <a:gd name="T38" fmla="*/ 2 w 52"/>
                    <a:gd name="T39" fmla="*/ 7 h 57"/>
                    <a:gd name="T40" fmla="*/ 3 w 52"/>
                    <a:gd name="T41" fmla="*/ 7 h 57"/>
                    <a:gd name="T42" fmla="*/ 3 w 52"/>
                    <a:gd name="T43" fmla="*/ 6 h 57"/>
                    <a:gd name="T44" fmla="*/ 3 w 52"/>
                    <a:gd name="T45" fmla="*/ 6 h 57"/>
                    <a:gd name="T46" fmla="*/ 4 w 52"/>
                    <a:gd name="T47" fmla="*/ 5 h 57"/>
                    <a:gd name="T48" fmla="*/ 4 w 52"/>
                    <a:gd name="T49" fmla="*/ 5 h 57"/>
                    <a:gd name="T50" fmla="*/ 4 w 52"/>
                    <a:gd name="T51" fmla="*/ 4 h 57"/>
                    <a:gd name="T52" fmla="*/ 5 w 52"/>
                    <a:gd name="T53" fmla="*/ 4 h 57"/>
                    <a:gd name="T54" fmla="*/ 5 w 52"/>
                    <a:gd name="T55" fmla="*/ 4 h 57"/>
                    <a:gd name="T56" fmla="*/ 6 w 52"/>
                    <a:gd name="T57" fmla="*/ 3 h 57"/>
                    <a:gd name="T58" fmla="*/ 6 w 52"/>
                    <a:gd name="T59" fmla="*/ 3 h 57"/>
                    <a:gd name="T60" fmla="*/ 7 w 52"/>
                    <a:gd name="T61" fmla="*/ 2 h 57"/>
                    <a:gd name="T62" fmla="*/ 7 w 52"/>
                    <a:gd name="T63" fmla="*/ 2 h 57"/>
                    <a:gd name="T64" fmla="*/ 8 w 52"/>
                    <a:gd name="T65" fmla="*/ 2 h 57"/>
                    <a:gd name="T66" fmla="*/ 8 w 52"/>
                    <a:gd name="T67" fmla="*/ 2 h 57"/>
                    <a:gd name="T68" fmla="*/ 9 w 52"/>
                    <a:gd name="T69" fmla="*/ 1 h 57"/>
                    <a:gd name="T70" fmla="*/ 9 w 52"/>
                    <a:gd name="T71" fmla="*/ 1 h 57"/>
                    <a:gd name="T72" fmla="*/ 10 w 52"/>
                    <a:gd name="T73" fmla="*/ 1 h 57"/>
                    <a:gd name="T74" fmla="*/ 10 w 52"/>
                    <a:gd name="T75" fmla="*/ 1 h 57"/>
                    <a:gd name="T76" fmla="*/ 11 w 52"/>
                    <a:gd name="T77" fmla="*/ 1 h 57"/>
                    <a:gd name="T78" fmla="*/ 11 w 52"/>
                    <a:gd name="T79" fmla="*/ 0 h 57"/>
                    <a:gd name="T80" fmla="*/ 12 w 52"/>
                    <a:gd name="T81" fmla="*/ 0 h 57"/>
                    <a:gd name="T82" fmla="*/ 13 w 52"/>
                    <a:gd name="T83" fmla="*/ 0 h 57"/>
                    <a:gd name="T84" fmla="*/ 13 w 52"/>
                    <a:gd name="T85" fmla="*/ 0 h 57"/>
                    <a:gd name="T86" fmla="*/ 14 w 52"/>
                    <a:gd name="T87" fmla="*/ 0 h 57"/>
                    <a:gd name="T88" fmla="*/ 15 w 52"/>
                    <a:gd name="T89" fmla="*/ 0 h 57"/>
                    <a:gd name="T90" fmla="*/ 15 w 52"/>
                    <a:gd name="T91" fmla="*/ 0 h 57"/>
                    <a:gd name="T92" fmla="*/ 16 w 52"/>
                    <a:gd name="T93" fmla="*/ 0 h 57"/>
                    <a:gd name="T94" fmla="*/ 17 w 52"/>
                    <a:gd name="T95" fmla="*/ 1 h 57"/>
                    <a:gd name="T96" fmla="*/ 17 w 52"/>
                    <a:gd name="T97" fmla="*/ 1 h 57"/>
                    <a:gd name="T98" fmla="*/ 18 w 52"/>
                    <a:gd name="T99" fmla="*/ 1 h 57"/>
                    <a:gd name="T100" fmla="*/ 18 w 52"/>
                    <a:gd name="T101" fmla="*/ 1 h 57"/>
                    <a:gd name="T102" fmla="*/ 19 w 52"/>
                    <a:gd name="T103" fmla="*/ 1 h 57"/>
                    <a:gd name="T104" fmla="*/ 19 w 52"/>
                    <a:gd name="T105" fmla="*/ 2 h 57"/>
                    <a:gd name="T106" fmla="*/ 20 w 52"/>
                    <a:gd name="T107" fmla="*/ 2 h 57"/>
                    <a:gd name="T108" fmla="*/ 20 w 52"/>
                    <a:gd name="T109" fmla="*/ 2 h 57"/>
                    <a:gd name="T110" fmla="*/ 21 w 52"/>
                    <a:gd name="T111" fmla="*/ 2 h 57"/>
                    <a:gd name="T112" fmla="*/ 21 w 52"/>
                    <a:gd name="T113" fmla="*/ 2 h 57"/>
                    <a:gd name="T114" fmla="*/ 21 w 52"/>
                    <a:gd name="T115" fmla="*/ 3 h 57"/>
                    <a:gd name="T116" fmla="*/ 21 w 52"/>
                    <a:gd name="T117" fmla="*/ 3 h 57"/>
                    <a:gd name="T118" fmla="*/ 22 w 52"/>
                    <a:gd name="T119" fmla="*/ 3 h 57"/>
                    <a:gd name="T120" fmla="*/ 22 w 52"/>
                    <a:gd name="T121" fmla="*/ 4 h 57"/>
                    <a:gd name="T122" fmla="*/ 23 w 52"/>
                    <a:gd name="T123" fmla="*/ 4 h 57"/>
                    <a:gd name="T124" fmla="*/ 25 w 52"/>
                    <a:gd name="T12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57">
                      <a:moveTo>
                        <a:pt x="25" y="57"/>
                      </a:moveTo>
                      <a:cubicBezTo>
                        <a:pt x="1" y="33"/>
                        <a:pt x="1" y="33"/>
                        <a:pt x="1" y="33"/>
                      </a:cubicBezTo>
                      <a:cubicBezTo>
                        <a:pt x="1" y="33"/>
                        <a:pt x="1" y="33"/>
                        <a:pt x="1" y="33"/>
                      </a:cubicBezTo>
                      <a:cubicBezTo>
                        <a:pt x="1" y="33"/>
                        <a:pt x="1" y="33"/>
                        <a:pt x="0" y="33"/>
                      </a:cubicBezTo>
                      <a:cubicBezTo>
                        <a:pt x="0" y="33"/>
                        <a:pt x="0" y="33"/>
                        <a:pt x="0" y="32"/>
                      </a:cubicBezTo>
                      <a:cubicBezTo>
                        <a:pt x="0" y="32"/>
                        <a:pt x="0" y="32"/>
                        <a:pt x="0" y="32"/>
                      </a:cubicBezTo>
                      <a:cubicBezTo>
                        <a:pt x="0" y="32"/>
                        <a:pt x="0" y="32"/>
                        <a:pt x="0" y="32"/>
                      </a:cubicBezTo>
                      <a:cubicBezTo>
                        <a:pt x="0" y="32"/>
                        <a:pt x="0" y="32"/>
                        <a:pt x="0" y="32"/>
                      </a:cubicBezTo>
                      <a:cubicBezTo>
                        <a:pt x="0" y="32"/>
                        <a:pt x="0" y="32"/>
                        <a:pt x="0" y="31"/>
                      </a:cubicBezTo>
                      <a:cubicBezTo>
                        <a:pt x="0" y="31"/>
                        <a:pt x="0" y="31"/>
                        <a:pt x="0" y="31"/>
                      </a:cubicBezTo>
                      <a:cubicBezTo>
                        <a:pt x="0" y="31"/>
                        <a:pt x="0" y="31"/>
                        <a:pt x="0" y="31"/>
                      </a:cubicBezTo>
                      <a:cubicBezTo>
                        <a:pt x="0" y="18"/>
                        <a:pt x="0" y="18"/>
                        <a:pt x="0" y="18"/>
                      </a:cubicBezTo>
                      <a:cubicBezTo>
                        <a:pt x="0" y="18"/>
                        <a:pt x="0" y="18"/>
                        <a:pt x="0" y="18"/>
                      </a:cubicBezTo>
                      <a:cubicBezTo>
                        <a:pt x="0" y="18"/>
                        <a:pt x="0" y="17"/>
                        <a:pt x="0" y="17"/>
                      </a:cubicBezTo>
                      <a:cubicBezTo>
                        <a:pt x="0" y="17"/>
                        <a:pt x="0" y="17"/>
                        <a:pt x="0" y="17"/>
                      </a:cubicBezTo>
                      <a:cubicBezTo>
                        <a:pt x="0" y="17"/>
                        <a:pt x="0" y="17"/>
                        <a:pt x="0" y="17"/>
                      </a:cubicBezTo>
                      <a:cubicBezTo>
                        <a:pt x="0" y="17"/>
                        <a:pt x="0" y="17"/>
                        <a:pt x="0" y="17"/>
                      </a:cubicBezTo>
                      <a:cubicBezTo>
                        <a:pt x="0" y="17"/>
                        <a:pt x="0" y="16"/>
                        <a:pt x="0" y="16"/>
                      </a:cubicBezTo>
                      <a:cubicBezTo>
                        <a:pt x="0" y="16"/>
                        <a:pt x="1" y="16"/>
                        <a:pt x="1" y="16"/>
                      </a:cubicBezTo>
                      <a:cubicBezTo>
                        <a:pt x="1" y="16"/>
                        <a:pt x="1" y="16"/>
                        <a:pt x="1" y="16"/>
                      </a:cubicBezTo>
                      <a:cubicBezTo>
                        <a:pt x="1" y="16"/>
                        <a:pt x="1" y="16"/>
                        <a:pt x="1" y="16"/>
                      </a:cubicBezTo>
                      <a:cubicBezTo>
                        <a:pt x="1" y="13"/>
                        <a:pt x="1" y="13"/>
                        <a:pt x="1" y="13"/>
                      </a:cubicBezTo>
                      <a:cubicBezTo>
                        <a:pt x="1" y="13"/>
                        <a:pt x="1" y="13"/>
                        <a:pt x="1" y="13"/>
                      </a:cubicBezTo>
                      <a:cubicBezTo>
                        <a:pt x="1" y="12"/>
                        <a:pt x="1" y="12"/>
                        <a:pt x="1" y="12"/>
                      </a:cubicBezTo>
                      <a:cubicBezTo>
                        <a:pt x="1" y="12"/>
                        <a:pt x="1" y="12"/>
                        <a:pt x="1" y="12"/>
                      </a:cubicBezTo>
                      <a:cubicBezTo>
                        <a:pt x="1" y="12"/>
                        <a:pt x="1" y="12"/>
                        <a:pt x="1" y="12"/>
                      </a:cubicBezTo>
                      <a:cubicBezTo>
                        <a:pt x="1" y="11"/>
                        <a:pt x="1" y="11"/>
                        <a:pt x="1" y="11"/>
                      </a:cubicBezTo>
                      <a:cubicBezTo>
                        <a:pt x="1" y="11"/>
                        <a:pt x="1" y="11"/>
                        <a:pt x="1" y="11"/>
                      </a:cubicBezTo>
                      <a:cubicBezTo>
                        <a:pt x="1" y="11"/>
                        <a:pt x="1" y="11"/>
                        <a:pt x="1" y="11"/>
                      </a:cubicBezTo>
                      <a:cubicBezTo>
                        <a:pt x="1" y="11"/>
                        <a:pt x="1" y="10"/>
                        <a:pt x="1" y="10"/>
                      </a:cubicBezTo>
                      <a:cubicBezTo>
                        <a:pt x="1" y="10"/>
                        <a:pt x="1" y="10"/>
                        <a:pt x="1" y="10"/>
                      </a:cubicBezTo>
                      <a:cubicBezTo>
                        <a:pt x="1" y="10"/>
                        <a:pt x="2" y="10"/>
                        <a:pt x="2" y="10"/>
                      </a:cubicBezTo>
                      <a:cubicBezTo>
                        <a:pt x="2" y="10"/>
                        <a:pt x="2" y="10"/>
                        <a:pt x="2" y="9"/>
                      </a:cubicBezTo>
                      <a:cubicBezTo>
                        <a:pt x="2" y="9"/>
                        <a:pt x="2" y="9"/>
                        <a:pt x="2" y="9"/>
                      </a:cubicBezTo>
                      <a:cubicBezTo>
                        <a:pt x="2" y="9"/>
                        <a:pt x="2" y="9"/>
                        <a:pt x="2" y="9"/>
                      </a:cubicBezTo>
                      <a:cubicBezTo>
                        <a:pt x="2" y="9"/>
                        <a:pt x="2" y="9"/>
                        <a:pt x="2" y="9"/>
                      </a:cubicBezTo>
                      <a:cubicBezTo>
                        <a:pt x="2" y="8"/>
                        <a:pt x="2" y="8"/>
                        <a:pt x="2" y="8"/>
                      </a:cubicBezTo>
                      <a:cubicBezTo>
                        <a:pt x="2" y="8"/>
                        <a:pt x="2" y="8"/>
                        <a:pt x="2" y="8"/>
                      </a:cubicBezTo>
                      <a:cubicBezTo>
                        <a:pt x="2" y="8"/>
                        <a:pt x="2" y="8"/>
                        <a:pt x="2" y="8"/>
                      </a:cubicBezTo>
                      <a:cubicBezTo>
                        <a:pt x="2" y="8"/>
                        <a:pt x="2" y="7"/>
                        <a:pt x="2" y="7"/>
                      </a:cubicBezTo>
                      <a:cubicBezTo>
                        <a:pt x="2" y="7"/>
                        <a:pt x="2" y="7"/>
                        <a:pt x="3" y="7"/>
                      </a:cubicBezTo>
                      <a:cubicBezTo>
                        <a:pt x="3" y="7"/>
                        <a:pt x="3" y="7"/>
                        <a:pt x="3" y="7"/>
                      </a:cubicBezTo>
                      <a:cubicBezTo>
                        <a:pt x="3" y="7"/>
                        <a:pt x="3" y="7"/>
                        <a:pt x="3" y="7"/>
                      </a:cubicBezTo>
                      <a:cubicBezTo>
                        <a:pt x="3" y="7"/>
                        <a:pt x="3" y="6"/>
                        <a:pt x="3" y="6"/>
                      </a:cubicBezTo>
                      <a:cubicBezTo>
                        <a:pt x="3" y="6"/>
                        <a:pt x="3" y="6"/>
                        <a:pt x="3" y="6"/>
                      </a:cubicBezTo>
                      <a:cubicBezTo>
                        <a:pt x="3" y="6"/>
                        <a:pt x="3" y="6"/>
                        <a:pt x="3" y="6"/>
                      </a:cubicBezTo>
                      <a:cubicBezTo>
                        <a:pt x="3" y="6"/>
                        <a:pt x="3" y="6"/>
                        <a:pt x="3" y="6"/>
                      </a:cubicBezTo>
                      <a:cubicBezTo>
                        <a:pt x="4" y="5"/>
                        <a:pt x="4" y="5"/>
                        <a:pt x="4" y="5"/>
                      </a:cubicBezTo>
                      <a:cubicBezTo>
                        <a:pt x="4" y="5"/>
                        <a:pt x="4" y="5"/>
                        <a:pt x="4" y="5"/>
                      </a:cubicBezTo>
                      <a:cubicBezTo>
                        <a:pt x="4" y="5"/>
                        <a:pt x="4" y="5"/>
                        <a:pt x="4" y="5"/>
                      </a:cubicBezTo>
                      <a:cubicBezTo>
                        <a:pt x="4" y="5"/>
                        <a:pt x="4" y="5"/>
                        <a:pt x="4" y="5"/>
                      </a:cubicBezTo>
                      <a:cubicBezTo>
                        <a:pt x="4" y="5"/>
                        <a:pt x="4" y="4"/>
                        <a:pt x="4" y="4"/>
                      </a:cubicBezTo>
                      <a:cubicBezTo>
                        <a:pt x="4" y="4"/>
                        <a:pt x="5" y="4"/>
                        <a:pt x="5" y="4"/>
                      </a:cubicBezTo>
                      <a:cubicBezTo>
                        <a:pt x="5" y="4"/>
                        <a:pt x="5" y="4"/>
                        <a:pt x="5" y="4"/>
                      </a:cubicBezTo>
                      <a:cubicBezTo>
                        <a:pt x="5" y="4"/>
                        <a:pt x="5" y="4"/>
                        <a:pt x="5" y="4"/>
                      </a:cubicBezTo>
                      <a:cubicBezTo>
                        <a:pt x="5" y="4"/>
                        <a:pt x="5" y="4"/>
                        <a:pt x="5" y="4"/>
                      </a:cubicBezTo>
                      <a:cubicBezTo>
                        <a:pt x="5" y="3"/>
                        <a:pt x="5" y="3"/>
                        <a:pt x="5" y="3"/>
                      </a:cubicBezTo>
                      <a:cubicBezTo>
                        <a:pt x="6" y="3"/>
                        <a:pt x="6" y="3"/>
                        <a:pt x="6" y="3"/>
                      </a:cubicBezTo>
                      <a:cubicBezTo>
                        <a:pt x="6" y="3"/>
                        <a:pt x="6" y="3"/>
                        <a:pt x="6" y="3"/>
                      </a:cubicBezTo>
                      <a:cubicBezTo>
                        <a:pt x="6" y="3"/>
                        <a:pt x="6" y="3"/>
                        <a:pt x="6" y="3"/>
                      </a:cubicBezTo>
                      <a:cubicBezTo>
                        <a:pt x="6" y="3"/>
                        <a:pt x="6" y="3"/>
                        <a:pt x="6" y="3"/>
                      </a:cubicBezTo>
                      <a:cubicBezTo>
                        <a:pt x="7" y="3"/>
                        <a:pt x="7" y="2"/>
                        <a:pt x="7" y="2"/>
                      </a:cubicBezTo>
                      <a:cubicBezTo>
                        <a:pt x="7" y="2"/>
                        <a:pt x="7" y="2"/>
                        <a:pt x="7" y="2"/>
                      </a:cubicBezTo>
                      <a:cubicBezTo>
                        <a:pt x="7" y="2"/>
                        <a:pt x="7" y="2"/>
                        <a:pt x="7" y="2"/>
                      </a:cubicBezTo>
                      <a:cubicBezTo>
                        <a:pt x="7" y="2"/>
                        <a:pt x="7" y="2"/>
                        <a:pt x="7" y="2"/>
                      </a:cubicBezTo>
                      <a:cubicBezTo>
                        <a:pt x="8" y="2"/>
                        <a:pt x="8" y="2"/>
                        <a:pt x="8" y="2"/>
                      </a:cubicBezTo>
                      <a:cubicBezTo>
                        <a:pt x="8" y="2"/>
                        <a:pt x="8" y="2"/>
                        <a:pt x="8" y="2"/>
                      </a:cubicBezTo>
                      <a:cubicBezTo>
                        <a:pt x="8" y="2"/>
                        <a:pt x="8" y="2"/>
                        <a:pt x="8" y="2"/>
                      </a:cubicBezTo>
                      <a:cubicBezTo>
                        <a:pt x="8" y="1"/>
                        <a:pt x="8" y="1"/>
                        <a:pt x="9" y="1"/>
                      </a:cubicBezTo>
                      <a:cubicBezTo>
                        <a:pt x="9" y="1"/>
                        <a:pt x="9" y="1"/>
                        <a:pt x="9" y="1"/>
                      </a:cubicBezTo>
                      <a:cubicBezTo>
                        <a:pt x="9" y="1"/>
                        <a:pt x="9" y="1"/>
                        <a:pt x="9" y="1"/>
                      </a:cubicBezTo>
                      <a:cubicBezTo>
                        <a:pt x="9" y="1"/>
                        <a:pt x="9" y="1"/>
                        <a:pt x="9" y="1"/>
                      </a:cubicBezTo>
                      <a:cubicBezTo>
                        <a:pt x="9" y="1"/>
                        <a:pt x="9" y="1"/>
                        <a:pt x="9" y="1"/>
                      </a:cubicBezTo>
                      <a:cubicBezTo>
                        <a:pt x="9" y="1"/>
                        <a:pt x="10" y="1"/>
                        <a:pt x="10" y="1"/>
                      </a:cubicBezTo>
                      <a:cubicBezTo>
                        <a:pt x="10" y="1"/>
                        <a:pt x="10" y="1"/>
                        <a:pt x="10" y="1"/>
                      </a:cubicBezTo>
                      <a:cubicBezTo>
                        <a:pt x="10" y="1"/>
                        <a:pt x="10" y="1"/>
                        <a:pt x="10" y="1"/>
                      </a:cubicBezTo>
                      <a:cubicBezTo>
                        <a:pt x="10" y="1"/>
                        <a:pt x="10" y="1"/>
                        <a:pt x="11" y="1"/>
                      </a:cubicBezTo>
                      <a:cubicBezTo>
                        <a:pt x="11" y="1"/>
                        <a:pt x="11" y="1"/>
                        <a:pt x="11" y="1"/>
                      </a:cubicBezTo>
                      <a:cubicBezTo>
                        <a:pt x="11" y="1"/>
                        <a:pt x="11" y="1"/>
                        <a:pt x="11" y="1"/>
                      </a:cubicBezTo>
                      <a:cubicBezTo>
                        <a:pt x="11" y="1"/>
                        <a:pt x="11" y="0"/>
                        <a:pt x="11" y="0"/>
                      </a:cubicBezTo>
                      <a:cubicBezTo>
                        <a:pt x="12" y="0"/>
                        <a:pt x="12" y="0"/>
                        <a:pt x="12" y="0"/>
                      </a:cubicBezTo>
                      <a:cubicBezTo>
                        <a:pt x="12" y="0"/>
                        <a:pt x="12" y="0"/>
                        <a:pt x="12" y="0"/>
                      </a:cubicBezTo>
                      <a:cubicBezTo>
                        <a:pt x="12" y="0"/>
                        <a:pt x="12" y="0"/>
                        <a:pt x="12"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5" y="0"/>
                        <a:pt x="15" y="0"/>
                      </a:cubicBezTo>
                      <a:cubicBezTo>
                        <a:pt x="15" y="0"/>
                        <a:pt x="15" y="0"/>
                        <a:pt x="15" y="0"/>
                      </a:cubicBezTo>
                      <a:cubicBezTo>
                        <a:pt x="15" y="0"/>
                        <a:pt x="15" y="0"/>
                        <a:pt x="15" y="0"/>
                      </a:cubicBezTo>
                      <a:cubicBezTo>
                        <a:pt x="15" y="0"/>
                        <a:pt x="16" y="0"/>
                        <a:pt x="16" y="0"/>
                      </a:cubicBezTo>
                      <a:cubicBezTo>
                        <a:pt x="16" y="0"/>
                        <a:pt x="16" y="0"/>
                        <a:pt x="16" y="0"/>
                      </a:cubicBezTo>
                      <a:cubicBezTo>
                        <a:pt x="16" y="0"/>
                        <a:pt x="16" y="1"/>
                        <a:pt x="16" y="1"/>
                      </a:cubicBezTo>
                      <a:cubicBezTo>
                        <a:pt x="16" y="1"/>
                        <a:pt x="16" y="1"/>
                        <a:pt x="17" y="1"/>
                      </a:cubicBezTo>
                      <a:cubicBezTo>
                        <a:pt x="17" y="1"/>
                        <a:pt x="17" y="1"/>
                        <a:pt x="17" y="1"/>
                      </a:cubicBezTo>
                      <a:cubicBezTo>
                        <a:pt x="17" y="1"/>
                        <a:pt x="17" y="1"/>
                        <a:pt x="17" y="1"/>
                      </a:cubicBezTo>
                      <a:cubicBezTo>
                        <a:pt x="17" y="1"/>
                        <a:pt x="17" y="1"/>
                        <a:pt x="17" y="1"/>
                      </a:cubicBezTo>
                      <a:cubicBezTo>
                        <a:pt x="18" y="1"/>
                        <a:pt x="18" y="1"/>
                        <a:pt x="18" y="1"/>
                      </a:cubicBezTo>
                      <a:cubicBezTo>
                        <a:pt x="18" y="1"/>
                        <a:pt x="18" y="1"/>
                        <a:pt x="18" y="1"/>
                      </a:cubicBezTo>
                      <a:cubicBezTo>
                        <a:pt x="18" y="1"/>
                        <a:pt x="18" y="1"/>
                        <a:pt x="18" y="1"/>
                      </a:cubicBezTo>
                      <a:cubicBezTo>
                        <a:pt x="18" y="1"/>
                        <a:pt x="18" y="1"/>
                        <a:pt x="19" y="1"/>
                      </a:cubicBezTo>
                      <a:cubicBezTo>
                        <a:pt x="19" y="1"/>
                        <a:pt x="19" y="1"/>
                        <a:pt x="19" y="1"/>
                      </a:cubicBezTo>
                      <a:cubicBezTo>
                        <a:pt x="19" y="1"/>
                        <a:pt x="19" y="1"/>
                        <a:pt x="19" y="1"/>
                      </a:cubicBezTo>
                      <a:cubicBezTo>
                        <a:pt x="19" y="1"/>
                        <a:pt x="19" y="1"/>
                        <a:pt x="19" y="2"/>
                      </a:cubicBezTo>
                      <a:cubicBezTo>
                        <a:pt x="19" y="2"/>
                        <a:pt x="19" y="2"/>
                        <a:pt x="19" y="2"/>
                      </a:cubicBezTo>
                      <a:cubicBezTo>
                        <a:pt x="20" y="2"/>
                        <a:pt x="20" y="2"/>
                        <a:pt x="20" y="2"/>
                      </a:cubicBezTo>
                      <a:cubicBezTo>
                        <a:pt x="20" y="2"/>
                        <a:pt x="20" y="2"/>
                        <a:pt x="20" y="2"/>
                      </a:cubicBezTo>
                      <a:cubicBezTo>
                        <a:pt x="20" y="2"/>
                        <a:pt x="20" y="2"/>
                        <a:pt x="20" y="2"/>
                      </a:cubicBezTo>
                      <a:cubicBezTo>
                        <a:pt x="20" y="2"/>
                        <a:pt x="20" y="2"/>
                        <a:pt x="20" y="2"/>
                      </a:cubicBezTo>
                      <a:cubicBezTo>
                        <a:pt x="21" y="2"/>
                        <a:pt x="21" y="2"/>
                        <a:pt x="21" y="2"/>
                      </a:cubicBezTo>
                      <a:cubicBezTo>
                        <a:pt x="21" y="2"/>
                        <a:pt x="21" y="2"/>
                        <a:pt x="21" y="2"/>
                      </a:cubicBezTo>
                      <a:cubicBezTo>
                        <a:pt x="21" y="2"/>
                        <a:pt x="21" y="2"/>
                        <a:pt x="21" y="2"/>
                      </a:cubicBezTo>
                      <a:cubicBezTo>
                        <a:pt x="21" y="2"/>
                        <a:pt x="21" y="2"/>
                        <a:pt x="21" y="2"/>
                      </a:cubicBezTo>
                      <a:cubicBezTo>
                        <a:pt x="21" y="2"/>
                        <a:pt x="21" y="3"/>
                        <a:pt x="21" y="3"/>
                      </a:cubicBezTo>
                      <a:cubicBezTo>
                        <a:pt x="21" y="3"/>
                        <a:pt x="21" y="3"/>
                        <a:pt x="21" y="3"/>
                      </a:cubicBezTo>
                      <a:cubicBezTo>
                        <a:pt x="21" y="3"/>
                        <a:pt x="21" y="3"/>
                        <a:pt x="21" y="3"/>
                      </a:cubicBezTo>
                      <a:cubicBezTo>
                        <a:pt x="22" y="3"/>
                        <a:pt x="22" y="3"/>
                        <a:pt x="22" y="3"/>
                      </a:cubicBezTo>
                      <a:cubicBezTo>
                        <a:pt x="22" y="3"/>
                        <a:pt x="22" y="3"/>
                        <a:pt x="22" y="3"/>
                      </a:cubicBezTo>
                      <a:cubicBezTo>
                        <a:pt x="22" y="3"/>
                        <a:pt x="22" y="3"/>
                        <a:pt x="22" y="4"/>
                      </a:cubicBezTo>
                      <a:cubicBezTo>
                        <a:pt x="22" y="4"/>
                        <a:pt x="22" y="4"/>
                        <a:pt x="22" y="4"/>
                      </a:cubicBezTo>
                      <a:cubicBezTo>
                        <a:pt x="22" y="4"/>
                        <a:pt x="23" y="4"/>
                        <a:pt x="23" y="4"/>
                      </a:cubicBezTo>
                      <a:cubicBezTo>
                        <a:pt x="23" y="4"/>
                        <a:pt x="23" y="4"/>
                        <a:pt x="23" y="4"/>
                      </a:cubicBezTo>
                      <a:cubicBezTo>
                        <a:pt x="52" y="33"/>
                        <a:pt x="52" y="33"/>
                        <a:pt x="52" y="33"/>
                      </a:cubicBezTo>
                      <a:cubicBezTo>
                        <a:pt x="47" y="45"/>
                        <a:pt x="37" y="53"/>
                        <a:pt x="25" y="57"/>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271">
                  <a:extLst>
                    <a:ext uri="{FF2B5EF4-FFF2-40B4-BE49-F238E27FC236}">
                      <a16:creationId xmlns:a16="http://schemas.microsoft.com/office/drawing/2014/main" id="{BEFFBBAD-0CE3-458D-B255-481983310AAA}"/>
                    </a:ext>
                  </a:extLst>
                </p:cNvPr>
                <p:cNvSpPr>
                  <a:spLocks/>
                </p:cNvSpPr>
                <p:nvPr/>
              </p:nvSpPr>
              <p:spPr bwMode="auto">
                <a:xfrm>
                  <a:off x="11680031" y="5402263"/>
                  <a:ext cx="195263" cy="133350"/>
                </a:xfrm>
                <a:custGeom>
                  <a:avLst/>
                  <a:gdLst>
                    <a:gd name="T0" fmla="*/ 22 w 25"/>
                    <a:gd name="T1" fmla="*/ 16 h 17"/>
                    <a:gd name="T2" fmla="*/ 22 w 25"/>
                    <a:gd name="T3" fmla="*/ 13 h 17"/>
                    <a:gd name="T4" fmla="*/ 19 w 25"/>
                    <a:gd name="T5" fmla="*/ 7 h 17"/>
                    <a:gd name="T6" fmla="*/ 13 w 25"/>
                    <a:gd name="T7" fmla="*/ 4 h 17"/>
                    <a:gd name="T8" fmla="*/ 6 w 25"/>
                    <a:gd name="T9" fmla="*/ 7 h 17"/>
                    <a:gd name="T10" fmla="*/ 4 w 25"/>
                    <a:gd name="T11" fmla="*/ 13 h 17"/>
                    <a:gd name="T12" fmla="*/ 4 w 25"/>
                    <a:gd name="T13" fmla="*/ 16 h 17"/>
                    <a:gd name="T14" fmla="*/ 3 w 25"/>
                    <a:gd name="T15" fmla="*/ 17 h 17"/>
                    <a:gd name="T16" fmla="*/ 1 w 25"/>
                    <a:gd name="T17" fmla="*/ 17 h 17"/>
                    <a:gd name="T18" fmla="*/ 0 w 25"/>
                    <a:gd name="T19" fmla="*/ 16 h 17"/>
                    <a:gd name="T20" fmla="*/ 0 w 25"/>
                    <a:gd name="T21" fmla="*/ 13 h 17"/>
                    <a:gd name="T22" fmla="*/ 4 w 25"/>
                    <a:gd name="T23" fmla="*/ 4 h 17"/>
                    <a:gd name="T24" fmla="*/ 13 w 25"/>
                    <a:gd name="T25" fmla="*/ 0 h 17"/>
                    <a:gd name="T26" fmla="*/ 22 w 25"/>
                    <a:gd name="T27" fmla="*/ 4 h 17"/>
                    <a:gd name="T28" fmla="*/ 25 w 25"/>
                    <a:gd name="T29" fmla="*/ 13 h 17"/>
                    <a:gd name="T30" fmla="*/ 25 w 25"/>
                    <a:gd name="T31" fmla="*/ 16 h 17"/>
                    <a:gd name="T32" fmla="*/ 25 w 25"/>
                    <a:gd name="T33" fmla="*/ 17 h 17"/>
                    <a:gd name="T34" fmla="*/ 22 w 25"/>
                    <a:gd name="T35" fmla="*/ 17 h 17"/>
                    <a:gd name="T36" fmla="*/ 22 w 25"/>
                    <a:gd name="T3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7">
                      <a:moveTo>
                        <a:pt x="22" y="16"/>
                      </a:moveTo>
                      <a:cubicBezTo>
                        <a:pt x="22" y="13"/>
                        <a:pt x="22" y="13"/>
                        <a:pt x="22" y="13"/>
                      </a:cubicBezTo>
                      <a:cubicBezTo>
                        <a:pt x="22" y="10"/>
                        <a:pt x="21" y="8"/>
                        <a:pt x="19" y="7"/>
                      </a:cubicBezTo>
                      <a:cubicBezTo>
                        <a:pt x="17" y="5"/>
                        <a:pt x="15" y="4"/>
                        <a:pt x="13" y="4"/>
                      </a:cubicBezTo>
                      <a:cubicBezTo>
                        <a:pt x="10" y="4"/>
                        <a:pt x="8" y="5"/>
                        <a:pt x="6" y="7"/>
                      </a:cubicBezTo>
                      <a:cubicBezTo>
                        <a:pt x="5" y="8"/>
                        <a:pt x="4" y="10"/>
                        <a:pt x="4" y="13"/>
                      </a:cubicBezTo>
                      <a:cubicBezTo>
                        <a:pt x="4" y="16"/>
                        <a:pt x="4" y="16"/>
                        <a:pt x="4" y="16"/>
                      </a:cubicBezTo>
                      <a:cubicBezTo>
                        <a:pt x="4" y="17"/>
                        <a:pt x="4" y="17"/>
                        <a:pt x="3" y="17"/>
                      </a:cubicBezTo>
                      <a:cubicBezTo>
                        <a:pt x="1" y="17"/>
                        <a:pt x="1" y="17"/>
                        <a:pt x="1" y="17"/>
                      </a:cubicBezTo>
                      <a:cubicBezTo>
                        <a:pt x="0" y="17"/>
                        <a:pt x="0" y="16"/>
                        <a:pt x="0" y="16"/>
                      </a:cubicBezTo>
                      <a:cubicBezTo>
                        <a:pt x="0" y="13"/>
                        <a:pt x="0" y="13"/>
                        <a:pt x="0" y="13"/>
                      </a:cubicBezTo>
                      <a:cubicBezTo>
                        <a:pt x="0" y="9"/>
                        <a:pt x="2" y="6"/>
                        <a:pt x="4" y="4"/>
                      </a:cubicBezTo>
                      <a:cubicBezTo>
                        <a:pt x="6" y="2"/>
                        <a:pt x="9" y="0"/>
                        <a:pt x="13" y="0"/>
                      </a:cubicBezTo>
                      <a:cubicBezTo>
                        <a:pt x="16" y="0"/>
                        <a:pt x="19" y="2"/>
                        <a:pt x="22" y="4"/>
                      </a:cubicBezTo>
                      <a:cubicBezTo>
                        <a:pt x="24" y="6"/>
                        <a:pt x="25" y="9"/>
                        <a:pt x="25" y="13"/>
                      </a:cubicBezTo>
                      <a:cubicBezTo>
                        <a:pt x="25" y="16"/>
                        <a:pt x="25" y="16"/>
                        <a:pt x="25" y="16"/>
                      </a:cubicBezTo>
                      <a:cubicBezTo>
                        <a:pt x="25" y="17"/>
                        <a:pt x="25" y="17"/>
                        <a:pt x="25" y="17"/>
                      </a:cubicBezTo>
                      <a:cubicBezTo>
                        <a:pt x="22" y="17"/>
                        <a:pt x="22" y="17"/>
                        <a:pt x="22" y="17"/>
                      </a:cubicBezTo>
                      <a:cubicBezTo>
                        <a:pt x="22" y="17"/>
                        <a:pt x="22" y="17"/>
                        <a:pt x="22" y="16"/>
                      </a:cubicBezTo>
                      <a:close/>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72">
                  <a:extLst>
                    <a:ext uri="{FF2B5EF4-FFF2-40B4-BE49-F238E27FC236}">
                      <a16:creationId xmlns:a16="http://schemas.microsoft.com/office/drawing/2014/main" id="{9447D8E4-FF5E-4AB3-AA55-DB113FE59ABC}"/>
                    </a:ext>
                  </a:extLst>
                </p:cNvPr>
                <p:cNvSpPr>
                  <a:spLocks/>
                </p:cNvSpPr>
                <p:nvPr/>
              </p:nvSpPr>
              <p:spPr bwMode="auto">
                <a:xfrm>
                  <a:off x="11672093" y="5519738"/>
                  <a:ext cx="219075" cy="147638"/>
                </a:xfrm>
                <a:custGeom>
                  <a:avLst/>
                  <a:gdLst>
                    <a:gd name="T0" fmla="*/ 25 w 28"/>
                    <a:gd name="T1" fmla="*/ 0 h 19"/>
                    <a:gd name="T2" fmla="*/ 3 w 28"/>
                    <a:gd name="T3" fmla="*/ 0 h 19"/>
                    <a:gd name="T4" fmla="*/ 0 w 28"/>
                    <a:gd name="T5" fmla="*/ 3 h 19"/>
                    <a:gd name="T6" fmla="*/ 0 w 28"/>
                    <a:gd name="T7" fmla="*/ 16 h 19"/>
                    <a:gd name="T8" fmla="*/ 3 w 28"/>
                    <a:gd name="T9" fmla="*/ 19 h 19"/>
                    <a:gd name="T10" fmla="*/ 25 w 28"/>
                    <a:gd name="T11" fmla="*/ 19 h 19"/>
                    <a:gd name="T12" fmla="*/ 28 w 28"/>
                    <a:gd name="T13" fmla="*/ 16 h 19"/>
                    <a:gd name="T14" fmla="*/ 28 w 28"/>
                    <a:gd name="T15" fmla="*/ 3 h 19"/>
                    <a:gd name="T16" fmla="*/ 25 w 2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9">
                      <a:moveTo>
                        <a:pt x="25" y="0"/>
                      </a:moveTo>
                      <a:cubicBezTo>
                        <a:pt x="3" y="0"/>
                        <a:pt x="3" y="0"/>
                        <a:pt x="3" y="0"/>
                      </a:cubicBezTo>
                      <a:cubicBezTo>
                        <a:pt x="1" y="0"/>
                        <a:pt x="0" y="2"/>
                        <a:pt x="0" y="3"/>
                      </a:cubicBezTo>
                      <a:cubicBezTo>
                        <a:pt x="0" y="16"/>
                        <a:pt x="0" y="16"/>
                        <a:pt x="0" y="16"/>
                      </a:cubicBezTo>
                      <a:cubicBezTo>
                        <a:pt x="0" y="17"/>
                        <a:pt x="1" y="19"/>
                        <a:pt x="3" y="19"/>
                      </a:cubicBezTo>
                      <a:cubicBezTo>
                        <a:pt x="25" y="19"/>
                        <a:pt x="25" y="19"/>
                        <a:pt x="25" y="19"/>
                      </a:cubicBezTo>
                      <a:cubicBezTo>
                        <a:pt x="26" y="19"/>
                        <a:pt x="28" y="17"/>
                        <a:pt x="28" y="16"/>
                      </a:cubicBezTo>
                      <a:cubicBezTo>
                        <a:pt x="28" y="3"/>
                        <a:pt x="28" y="3"/>
                        <a:pt x="28" y="3"/>
                      </a:cubicBezTo>
                      <a:cubicBezTo>
                        <a:pt x="28" y="2"/>
                        <a:pt x="26" y="0"/>
                        <a:pt x="25" y="0"/>
                      </a:cubicBezTo>
                      <a:close/>
                    </a:path>
                  </a:pathLst>
                </a:custGeom>
                <a:solidFill>
                  <a:srgbClr val="DAE1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2392">
                  <a:extLst>
                    <a:ext uri="{FF2B5EF4-FFF2-40B4-BE49-F238E27FC236}">
                      <a16:creationId xmlns:a16="http://schemas.microsoft.com/office/drawing/2014/main" id="{FC1BCB56-5D73-4BF3-868C-846BDC360CA9}"/>
                    </a:ext>
                  </a:extLst>
                </p:cNvPr>
                <p:cNvSpPr>
                  <a:spLocks/>
                </p:cNvSpPr>
                <p:nvPr/>
              </p:nvSpPr>
              <p:spPr bwMode="auto">
                <a:xfrm>
                  <a:off x="11672093" y="5519738"/>
                  <a:ext cx="109538" cy="147638"/>
                </a:xfrm>
                <a:custGeom>
                  <a:avLst/>
                  <a:gdLst>
                    <a:gd name="T0" fmla="*/ 14 w 14"/>
                    <a:gd name="T1" fmla="*/ 0 h 19"/>
                    <a:gd name="T2" fmla="*/ 3 w 14"/>
                    <a:gd name="T3" fmla="*/ 0 h 19"/>
                    <a:gd name="T4" fmla="*/ 0 w 14"/>
                    <a:gd name="T5" fmla="*/ 3 h 19"/>
                    <a:gd name="T6" fmla="*/ 0 w 14"/>
                    <a:gd name="T7" fmla="*/ 16 h 19"/>
                    <a:gd name="T8" fmla="*/ 3 w 14"/>
                    <a:gd name="T9" fmla="*/ 19 h 19"/>
                    <a:gd name="T10" fmla="*/ 14 w 14"/>
                    <a:gd name="T11" fmla="*/ 19 h 19"/>
                    <a:gd name="T12" fmla="*/ 14 w 1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14" y="0"/>
                      </a:moveTo>
                      <a:cubicBezTo>
                        <a:pt x="3" y="0"/>
                        <a:pt x="3" y="0"/>
                        <a:pt x="3" y="0"/>
                      </a:cubicBezTo>
                      <a:cubicBezTo>
                        <a:pt x="1" y="0"/>
                        <a:pt x="0" y="1"/>
                        <a:pt x="0" y="3"/>
                      </a:cubicBezTo>
                      <a:cubicBezTo>
                        <a:pt x="0" y="16"/>
                        <a:pt x="0" y="16"/>
                        <a:pt x="0" y="16"/>
                      </a:cubicBezTo>
                      <a:cubicBezTo>
                        <a:pt x="0" y="17"/>
                        <a:pt x="1" y="19"/>
                        <a:pt x="3" y="19"/>
                      </a:cubicBezTo>
                      <a:cubicBezTo>
                        <a:pt x="14" y="19"/>
                        <a:pt x="14" y="19"/>
                        <a:pt x="14" y="19"/>
                      </a:cubicBezTo>
                      <a:lnTo>
                        <a:pt x="14" y="0"/>
                      </a:lnTo>
                      <a:close/>
                    </a:path>
                  </a:pathLst>
                </a:cu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393">
                  <a:extLst>
                    <a:ext uri="{FF2B5EF4-FFF2-40B4-BE49-F238E27FC236}">
                      <a16:creationId xmlns:a16="http://schemas.microsoft.com/office/drawing/2014/main" id="{BD9EB9C9-8987-40BB-A9D5-C353DF4AA5C7}"/>
                    </a:ext>
                  </a:extLst>
                </p:cNvPr>
                <p:cNvSpPr>
                  <a:spLocks/>
                </p:cNvSpPr>
                <p:nvPr/>
              </p:nvSpPr>
              <p:spPr bwMode="auto">
                <a:xfrm>
                  <a:off x="11757818" y="5549900"/>
                  <a:ext cx="39688" cy="85725"/>
                </a:xfrm>
                <a:custGeom>
                  <a:avLst/>
                  <a:gdLst>
                    <a:gd name="T0" fmla="*/ 3 w 5"/>
                    <a:gd name="T1" fmla="*/ 0 h 11"/>
                    <a:gd name="T2" fmla="*/ 5 w 5"/>
                    <a:gd name="T3" fmla="*/ 3 h 11"/>
                    <a:gd name="T4" fmla="*/ 4 w 5"/>
                    <a:gd name="T5" fmla="*/ 6 h 11"/>
                    <a:gd name="T6" fmla="*/ 4 w 5"/>
                    <a:gd name="T7" fmla="*/ 10 h 11"/>
                    <a:gd name="T8" fmla="*/ 3 w 5"/>
                    <a:gd name="T9" fmla="*/ 11 h 11"/>
                    <a:gd name="T10" fmla="*/ 2 w 5"/>
                    <a:gd name="T11" fmla="*/ 11 h 11"/>
                    <a:gd name="T12" fmla="*/ 1 w 5"/>
                    <a:gd name="T13" fmla="*/ 10 h 11"/>
                    <a:gd name="T14" fmla="*/ 1 w 5"/>
                    <a:gd name="T15" fmla="*/ 6 h 11"/>
                    <a:gd name="T16" fmla="*/ 0 w 5"/>
                    <a:gd name="T17" fmla="*/ 3 h 11"/>
                    <a:gd name="T18" fmla="*/ 3 w 5"/>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1">
                      <a:moveTo>
                        <a:pt x="3" y="0"/>
                      </a:moveTo>
                      <a:cubicBezTo>
                        <a:pt x="4" y="0"/>
                        <a:pt x="5" y="2"/>
                        <a:pt x="5" y="3"/>
                      </a:cubicBezTo>
                      <a:cubicBezTo>
                        <a:pt x="5" y="4"/>
                        <a:pt x="5" y="5"/>
                        <a:pt x="4" y="6"/>
                      </a:cubicBezTo>
                      <a:cubicBezTo>
                        <a:pt x="4" y="10"/>
                        <a:pt x="4" y="10"/>
                        <a:pt x="4" y="10"/>
                      </a:cubicBezTo>
                      <a:cubicBezTo>
                        <a:pt x="4" y="11"/>
                        <a:pt x="4" y="11"/>
                        <a:pt x="3" y="11"/>
                      </a:cubicBezTo>
                      <a:cubicBezTo>
                        <a:pt x="2" y="11"/>
                        <a:pt x="2" y="11"/>
                        <a:pt x="2" y="11"/>
                      </a:cubicBezTo>
                      <a:cubicBezTo>
                        <a:pt x="2" y="11"/>
                        <a:pt x="1" y="11"/>
                        <a:pt x="1" y="10"/>
                      </a:cubicBezTo>
                      <a:cubicBezTo>
                        <a:pt x="1" y="6"/>
                        <a:pt x="1" y="6"/>
                        <a:pt x="1" y="6"/>
                      </a:cubicBezTo>
                      <a:cubicBezTo>
                        <a:pt x="0" y="5"/>
                        <a:pt x="0" y="4"/>
                        <a:pt x="0" y="3"/>
                      </a:cubicBezTo>
                      <a:cubicBezTo>
                        <a:pt x="0" y="2"/>
                        <a:pt x="1" y="0"/>
                        <a:pt x="3" y="0"/>
                      </a:cubicBezTo>
                      <a:close/>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 name="矩形 6">
                <a:extLst>
                  <a:ext uri="{FF2B5EF4-FFF2-40B4-BE49-F238E27FC236}">
                    <a16:creationId xmlns:a16="http://schemas.microsoft.com/office/drawing/2014/main" id="{D77AFB40-95EF-4536-9A60-13EE818D914B}"/>
                  </a:ext>
                </a:extLst>
              </p:cNvPr>
              <p:cNvSpPr/>
              <p:nvPr/>
            </p:nvSpPr>
            <p:spPr>
              <a:xfrm>
                <a:off x="2467792" y="4030326"/>
                <a:ext cx="8925347" cy="1800000"/>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zh-CN" altLang="en-US" sz="3200" b="1" dirty="0">
                    <a:solidFill>
                      <a:schemeClr val="tx1"/>
                    </a:solidFill>
                    <a:latin typeface="微软雅黑" panose="020B0503020204020204" pitchFamily="34" charset="-122"/>
                    <a:ea typeface="微软雅黑" panose="020B0503020204020204" pitchFamily="34" charset="-122"/>
                  </a:rPr>
                  <a:t>教学难点：</a:t>
                </a:r>
                <a:endParaRPr lang="en-US" altLang="zh-CN" sz="3200" b="1" dirty="0">
                  <a:solidFill>
                    <a:schemeClr val="tx1"/>
                  </a:solidFill>
                  <a:latin typeface="微软雅黑" panose="020B0503020204020204" pitchFamily="34" charset="-122"/>
                  <a:ea typeface="微软雅黑" panose="020B0503020204020204" pitchFamily="34" charset="-122"/>
                </a:endParaRPr>
              </a:p>
              <a:p>
                <a:r>
                  <a:rPr lang="zh-CN" altLang="en-US" sz="3200" b="1" dirty="0">
                    <a:solidFill>
                      <a:srgbClr val="FF0000"/>
                    </a:solidFill>
                  </a:rPr>
                  <a:t>新能源汽车检测仪表和故障诊断仪的种类、性能及使用方法</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3126955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6B99E79-0DE9-4901-B346-1F2EC436A0D2}"/>
              </a:ext>
            </a:extLst>
          </p:cNvPr>
          <p:cNvSpPr/>
          <p:nvPr/>
        </p:nvSpPr>
        <p:spPr>
          <a:xfrm>
            <a:off x="428400" y="900000"/>
            <a:ext cx="6599929" cy="4902624"/>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三、新能源汽车检测仪表</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3</a:t>
            </a:r>
            <a:r>
              <a:rPr lang="zh-CN" altLang="en-US" sz="2200" b="1" dirty="0">
                <a:solidFill>
                  <a:srgbClr val="126DB2"/>
                </a:solidFill>
                <a:latin typeface="宋体" panose="02010600030101010101" pitchFamily="2" charset="-122"/>
                <a:ea typeface="宋体" panose="02010600030101010101" pitchFamily="2" charset="-122"/>
              </a:rPr>
              <a:t>、钳型电流表</a:t>
            </a:r>
          </a:p>
          <a:p>
            <a:pPr algn="just">
              <a:lnSpc>
                <a:spcPct val="150000"/>
              </a:lnSpc>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钳型电流表的电流测量方法</a:t>
            </a:r>
          </a:p>
          <a:p>
            <a:pPr algn="just">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以</a:t>
            </a:r>
            <a:r>
              <a:rPr lang="en-US" altLang="zh-CN" dirty="0">
                <a:latin typeface="Times New Roman" panose="02020603050405020304" pitchFamily="18" charset="0"/>
                <a:ea typeface="宋体" panose="02010600030101010101" pitchFamily="2" charset="-122"/>
                <a:cs typeface="Times New Roman" panose="02020603050405020304" pitchFamily="18" charset="0"/>
              </a:rPr>
              <a:t>FLUKE 317</a:t>
            </a:r>
            <a:r>
              <a:rPr lang="zh-CN" altLang="en-US" dirty="0">
                <a:latin typeface="Times New Roman" panose="02020603050405020304" pitchFamily="18" charset="0"/>
                <a:ea typeface="宋体" panose="02010600030101010101" pitchFamily="2" charset="-122"/>
                <a:cs typeface="Times New Roman" panose="02020603050405020304" pitchFamily="18" charset="0"/>
              </a:rPr>
              <a:t>电流钳为例，在测量电流时，可以按以下步骤进行：</a:t>
            </a:r>
          </a:p>
          <a:p>
            <a:pPr marL="342900" indent="-342900" algn="just">
              <a:lnSpc>
                <a:spcPct val="150000"/>
              </a:lnSpc>
              <a:buFont typeface="+mj-ea"/>
              <a:buAutoNum type="circleNumDbPlain"/>
            </a:pPr>
            <a:r>
              <a:rPr lang="zh-CN" altLang="en-US" dirty="0">
                <a:latin typeface="Times New Roman" panose="02020603050405020304" pitchFamily="18" charset="0"/>
                <a:ea typeface="宋体" panose="02010600030101010101" pitchFamily="2" charset="-122"/>
                <a:cs typeface="Times New Roman" panose="02020603050405020304" pitchFamily="18" charset="0"/>
              </a:rPr>
              <a:t>估算电流大小，选择正确档位与电流类型。例如，如果需要测量三相电机的一相电流，选择交流电流档。 </a:t>
            </a:r>
          </a:p>
          <a:p>
            <a:pPr marL="342900" indent="-342900" algn="just">
              <a:lnSpc>
                <a:spcPct val="150000"/>
              </a:lnSpc>
              <a:buFont typeface="+mj-ea"/>
              <a:buAutoNum type="circleNumDbPlain"/>
            </a:pPr>
            <a:r>
              <a:rPr lang="zh-CN" altLang="en-US" dirty="0">
                <a:latin typeface="Times New Roman" panose="02020603050405020304" pitchFamily="18" charset="0"/>
                <a:ea typeface="宋体" panose="02010600030101010101" pitchFamily="2" charset="-122"/>
                <a:cs typeface="Times New Roman" panose="02020603050405020304" pitchFamily="18" charset="0"/>
              </a:rPr>
              <a:t>打开电流钳，将被测量线路放入电流钳口之中。</a:t>
            </a:r>
          </a:p>
          <a:p>
            <a:pPr marL="342900" indent="-342900" algn="just">
              <a:lnSpc>
                <a:spcPct val="150000"/>
              </a:lnSpc>
              <a:buFont typeface="+mj-ea"/>
              <a:buAutoNum type="circleNumDbPlain"/>
            </a:pPr>
            <a:r>
              <a:rPr lang="zh-CN" altLang="en-US" dirty="0">
                <a:latin typeface="Times New Roman" panose="02020603050405020304" pitchFamily="18" charset="0"/>
                <a:ea typeface="宋体" panose="02010600030101010101" pitchFamily="2" charset="-122"/>
                <a:cs typeface="Times New Roman" panose="02020603050405020304" pitchFamily="18" charset="0"/>
              </a:rPr>
              <a:t>起动被测量装置。</a:t>
            </a:r>
          </a:p>
          <a:p>
            <a:pPr marL="342900" indent="-342900" algn="just">
              <a:lnSpc>
                <a:spcPct val="150000"/>
              </a:lnSpc>
              <a:buFont typeface="+mj-ea"/>
              <a:buAutoNum type="circleNumDbPlain"/>
            </a:pPr>
            <a:r>
              <a:rPr lang="zh-CN" altLang="en-US" dirty="0">
                <a:latin typeface="Times New Roman" panose="02020603050405020304" pitchFamily="18" charset="0"/>
                <a:ea typeface="宋体" panose="02010600030101010101" pitchFamily="2" charset="-122"/>
                <a:cs typeface="Times New Roman" panose="02020603050405020304" pitchFamily="18" charset="0"/>
              </a:rPr>
              <a:t>如需测量一个变化的电流，应在上步的基础上按下“</a:t>
            </a:r>
            <a:r>
              <a:rPr lang="en-US" altLang="zh-CN" dirty="0">
                <a:latin typeface="Times New Roman" panose="02020603050405020304" pitchFamily="18" charset="0"/>
                <a:ea typeface="宋体" panose="02010600030101010101" pitchFamily="2" charset="-122"/>
                <a:cs typeface="Times New Roman" panose="02020603050405020304" pitchFamily="18" charset="0"/>
              </a:rPr>
              <a:t>INRUSH”</a:t>
            </a:r>
            <a:r>
              <a:rPr lang="zh-CN" altLang="en-US" dirty="0">
                <a:latin typeface="Times New Roman" panose="02020603050405020304" pitchFamily="18" charset="0"/>
                <a:ea typeface="宋体" panose="02010600030101010101" pitchFamily="2" charset="-122"/>
                <a:cs typeface="Times New Roman" panose="02020603050405020304" pitchFamily="18" charset="0"/>
              </a:rPr>
              <a:t>键后再启动电流钳。</a:t>
            </a:r>
          </a:p>
          <a:p>
            <a:pPr marL="342900" indent="-342900" algn="just">
              <a:lnSpc>
                <a:spcPct val="150000"/>
              </a:lnSpc>
              <a:buFont typeface="+mj-ea"/>
              <a:buAutoNum type="circleNumDbPlain"/>
            </a:pPr>
            <a:r>
              <a:rPr lang="zh-CN" altLang="en-US" dirty="0">
                <a:latin typeface="Times New Roman" panose="02020603050405020304" pitchFamily="18" charset="0"/>
                <a:ea typeface="宋体" panose="02010600030101010101" pitchFamily="2" charset="-122"/>
                <a:cs typeface="Times New Roman" panose="02020603050405020304" pitchFamily="18" charset="0"/>
              </a:rPr>
              <a:t>读取电流值。</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2147482560" descr="8HH(XSLFENB3S`DSZ2HCTWI">
            <a:extLst>
              <a:ext uri="{FF2B5EF4-FFF2-40B4-BE49-F238E27FC236}">
                <a16:creationId xmlns:a16="http://schemas.microsoft.com/office/drawing/2014/main" id="{A3D0972D-D234-4F7F-877C-471FE3BBF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4778" y="1668899"/>
            <a:ext cx="4342609" cy="424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24FEC327-1953-476A-A009-BA591EC5855B}"/>
              </a:ext>
            </a:extLst>
          </p:cNvPr>
          <p:cNvSpPr/>
          <p:nvPr/>
        </p:nvSpPr>
        <p:spPr>
          <a:xfrm>
            <a:off x="9194676" y="5910346"/>
            <a:ext cx="902811" cy="307777"/>
          </a:xfrm>
          <a:prstGeom prst="rect">
            <a:avLst/>
          </a:prstGeom>
        </p:spPr>
        <p:txBody>
          <a:bodyPr wrap="none">
            <a:spAutoFit/>
          </a:bodyPr>
          <a:lstStyle/>
          <a:p>
            <a:pPr algn="ctr"/>
            <a:r>
              <a:rPr lang="zh-CN" altLang="en-US" sz="1400" dirty="0">
                <a:latin typeface="宋体" panose="02010600030101010101" pitchFamily="2" charset="-122"/>
                <a:ea typeface="宋体" panose="02010600030101010101" pitchFamily="2" charset="-122"/>
              </a:rPr>
              <a:t>挡位选择</a:t>
            </a:r>
          </a:p>
        </p:txBody>
      </p:sp>
    </p:spTree>
    <p:extLst>
      <p:ext uri="{BB962C8B-B14F-4D97-AF65-F5344CB8AC3E}">
        <p14:creationId xmlns:p14="http://schemas.microsoft.com/office/powerpoint/2010/main" val="2808638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3EB3598-046C-4B0C-9179-5E20F12BD7D7}"/>
              </a:ext>
            </a:extLst>
          </p:cNvPr>
          <p:cNvSpPr/>
          <p:nvPr/>
        </p:nvSpPr>
        <p:spPr>
          <a:xfrm>
            <a:off x="428400" y="900000"/>
            <a:ext cx="11340000" cy="1543884"/>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四、新能源汽车故障诊断仪器</a:t>
            </a:r>
            <a:endParaRPr lang="en-US" altLang="zh-CN" sz="2200" b="1" dirty="0">
              <a:latin typeface="微软雅黑" panose="020B0503020204020204" pitchFamily="34" charset="-122"/>
              <a:ea typeface="微软雅黑" panose="020B0503020204020204" pitchFamily="34" charset="-122"/>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汽车电控系统故障诊断仪器用于对应车型的故障诊断，也称解码器等。不同车型采用的故障诊断仪器也不同。诊断仪器应能与被检测车辆的控制模块（电脑）通讯。</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id="{9C921967-EA63-491C-B2D9-C7F080DD3916}"/>
              </a:ext>
            </a:extLst>
          </p:cNvPr>
          <p:cNvSpPr/>
          <p:nvPr/>
        </p:nvSpPr>
        <p:spPr>
          <a:xfrm>
            <a:off x="423601" y="2558817"/>
            <a:ext cx="5242093" cy="2842381"/>
          </a:xfrm>
          <a:prstGeom prst="rect">
            <a:avLst/>
          </a:prstGeom>
        </p:spPr>
        <p:txBody>
          <a:bodyPr wrap="square">
            <a:spAutoFit/>
          </a:bodyPr>
          <a:lstStyle/>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、北汽新能源诊断仪器</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北汽新能源汽车采用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BDS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故障诊断系统</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(BAIC BJEV Diagnostic System)</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，将诊断软件安装在电脑终端上，通过通讯电缆与车辆的故障诊断座（</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OBD</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）连接，与车辆的控制模块通讯进行故障诊断。</a:t>
            </a:r>
            <a:endParaRPr lang="en-US" altLang="zh-CN" sz="14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0" name="组合 9">
            <a:extLst>
              <a:ext uri="{FF2B5EF4-FFF2-40B4-BE49-F238E27FC236}">
                <a16:creationId xmlns:a16="http://schemas.microsoft.com/office/drawing/2014/main" id="{DAA1D409-026E-4FA2-A311-D3F4CE3BAA1E}"/>
              </a:ext>
            </a:extLst>
          </p:cNvPr>
          <p:cNvGrpSpPr/>
          <p:nvPr/>
        </p:nvGrpSpPr>
        <p:grpSpPr>
          <a:xfrm>
            <a:off x="5974492" y="3070149"/>
            <a:ext cx="5811836" cy="2466170"/>
            <a:chOff x="6243639" y="2933700"/>
            <a:chExt cx="5811836" cy="2466170"/>
          </a:xfrm>
        </p:grpSpPr>
        <p:pic>
          <p:nvPicPr>
            <p:cNvPr id="6" name="图片 72">
              <a:extLst>
                <a:ext uri="{FF2B5EF4-FFF2-40B4-BE49-F238E27FC236}">
                  <a16:creationId xmlns:a16="http://schemas.microsoft.com/office/drawing/2014/main" id="{B7D58FB1-2A25-431C-BA40-7F471A2F6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3639" y="3203576"/>
              <a:ext cx="3240087"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71" descr="C:\Users\Becky\Desktop\北汽车型版\1.JPG">
              <a:extLst>
                <a:ext uri="{FF2B5EF4-FFF2-40B4-BE49-F238E27FC236}">
                  <a16:creationId xmlns:a16="http://schemas.microsoft.com/office/drawing/2014/main" id="{ED62A34E-47D7-45B0-B25A-80DF38E2F9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4063" y="2933700"/>
              <a:ext cx="2411412"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2">
              <a:extLst>
                <a:ext uri="{FF2B5EF4-FFF2-40B4-BE49-F238E27FC236}">
                  <a16:creationId xmlns:a16="http://schemas.microsoft.com/office/drawing/2014/main" id="{59A82366-AC29-49FC-8B98-C14CA7F0D09A}"/>
                </a:ext>
              </a:extLst>
            </p:cNvPr>
            <p:cNvSpPr txBox="1">
              <a:spLocks noChangeArrowheads="1"/>
            </p:cNvSpPr>
            <p:nvPr/>
          </p:nvSpPr>
          <p:spPr bwMode="auto">
            <a:xfrm>
              <a:off x="7215107" y="5057532"/>
              <a:ext cx="1297151" cy="34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30000"/>
                </a:lnSpc>
              </a:pPr>
              <a:r>
                <a:rPr lang="zh-CN" altLang="en-US" sz="1400" dirty="0">
                  <a:latin typeface="Times New Roman" panose="02020603050405020304" pitchFamily="18" charset="0"/>
                  <a:cs typeface="Times New Roman" panose="02020603050405020304" pitchFamily="18" charset="0"/>
                </a:rPr>
                <a:t>BDS连接方式</a:t>
              </a:r>
            </a:p>
          </p:txBody>
        </p:sp>
        <p:sp>
          <p:nvSpPr>
            <p:cNvPr id="9" name="文本框 3">
              <a:extLst>
                <a:ext uri="{FF2B5EF4-FFF2-40B4-BE49-F238E27FC236}">
                  <a16:creationId xmlns:a16="http://schemas.microsoft.com/office/drawing/2014/main" id="{4D4599D1-8B9B-4217-9BC8-E0084036E6C9}"/>
                </a:ext>
              </a:extLst>
            </p:cNvPr>
            <p:cNvSpPr txBox="1">
              <a:spLocks noChangeArrowheads="1"/>
            </p:cNvSpPr>
            <p:nvPr/>
          </p:nvSpPr>
          <p:spPr bwMode="auto">
            <a:xfrm>
              <a:off x="10044099" y="5057532"/>
              <a:ext cx="1611339" cy="34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lnSpc>
                  <a:spcPct val="130000"/>
                </a:lnSpc>
              </a:pPr>
              <a:r>
                <a:rPr lang="zh-CN" altLang="en-US" sz="1400" dirty="0">
                  <a:latin typeface="Times New Roman" panose="02020603050405020304" pitchFamily="18" charset="0"/>
                  <a:cs typeface="Times New Roman" panose="02020603050405020304" pitchFamily="18" charset="0"/>
                </a:rPr>
                <a:t>BDS诊断系统界面</a:t>
              </a:r>
            </a:p>
          </p:txBody>
        </p:sp>
      </p:grpSp>
    </p:spTree>
    <p:extLst>
      <p:ext uri="{BB962C8B-B14F-4D97-AF65-F5344CB8AC3E}">
        <p14:creationId xmlns:p14="http://schemas.microsoft.com/office/powerpoint/2010/main" val="4029478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5EB599-245E-456C-8A42-1EDE1672BD15}"/>
              </a:ext>
            </a:extLst>
          </p:cNvPr>
          <p:cNvSpPr/>
          <p:nvPr/>
        </p:nvSpPr>
        <p:spPr>
          <a:xfrm>
            <a:off x="428399" y="900000"/>
            <a:ext cx="5147647" cy="4100353"/>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四、新能源汽车故障诊断仪器</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、北汽新能源诊断仪器</a:t>
            </a: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以下介绍</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BDS</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的功能及操作步骤，软件安装、升级等其他相关信息请参照软件的使用说明书。</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eaLnBrk="0" hangingPunct="0">
              <a:lnSpc>
                <a:spcPct val="130000"/>
              </a:lnSpc>
            </a:pPr>
            <a:r>
              <a:rPr lang="zh-CN" altLang="zh-CN" sz="2200" b="1" dirty="0">
                <a:latin typeface="Times New Roman" panose="02020603050405020304" pitchFamily="18" charset="0"/>
                <a:ea typeface="宋体" panose="02010600030101010101" pitchFamily="2" charset="-122"/>
                <a:cs typeface="Times New Roman" panose="02020603050405020304" pitchFamily="18" charset="0"/>
              </a:rPr>
              <a:t>（1）软件功能使用说明</a:t>
            </a:r>
          </a:p>
          <a:p>
            <a:pPr eaLnBrk="0" hangingPunct="0">
              <a:lnSpc>
                <a:spcPct val="130000"/>
              </a:lnSpc>
            </a:pP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200" dirty="0">
                <a:latin typeface="Times New Roman" panose="02020603050405020304" pitchFamily="18" charset="0"/>
                <a:ea typeface="宋体" panose="02010600030101010101" pitchFamily="2" charset="-122"/>
                <a:cs typeface="Times New Roman" panose="02020603050405020304" pitchFamily="18" charset="0"/>
              </a:rPr>
              <a:t>BDS软件功能使用说明见表所示。</a:t>
            </a:r>
          </a:p>
          <a:p>
            <a:pPr algn="just">
              <a:lnSpc>
                <a:spcPct val="150000"/>
              </a:lnSpc>
            </a:pP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77">
            <a:extLst>
              <a:ext uri="{FF2B5EF4-FFF2-40B4-BE49-F238E27FC236}">
                <a16:creationId xmlns:a16="http://schemas.microsoft.com/office/drawing/2014/main" id="{85DA7BF2-EF2A-40EB-8444-89CA30327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24" r="1299"/>
          <a:stretch>
            <a:fillRect/>
          </a:stretch>
        </p:blipFill>
        <p:spPr bwMode="auto">
          <a:xfrm>
            <a:off x="5900680" y="1900909"/>
            <a:ext cx="5970494" cy="424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1F13805C-041F-4655-9C82-1B872067DDAF}"/>
              </a:ext>
            </a:extLst>
          </p:cNvPr>
          <p:cNvSpPr/>
          <p:nvPr/>
        </p:nvSpPr>
        <p:spPr>
          <a:xfrm>
            <a:off x="8170026" y="1531575"/>
            <a:ext cx="1431802" cy="307777"/>
          </a:xfrm>
          <a:prstGeom prst="rect">
            <a:avLst/>
          </a:prstGeom>
        </p:spPr>
        <p:txBody>
          <a:bodyPr wrap="none">
            <a:spAutoFit/>
          </a:bodyPr>
          <a:lstStyle/>
          <a:p>
            <a:pPr algn="ctr"/>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BDS功能说明表</a:t>
            </a:r>
          </a:p>
        </p:txBody>
      </p:sp>
    </p:spTree>
    <p:extLst>
      <p:ext uri="{BB962C8B-B14F-4D97-AF65-F5344CB8AC3E}">
        <p14:creationId xmlns:p14="http://schemas.microsoft.com/office/powerpoint/2010/main" val="2673549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3D4472E-ED61-4BA3-B5B4-59E8D0C57CDA}"/>
              </a:ext>
            </a:extLst>
          </p:cNvPr>
          <p:cNvSpPr/>
          <p:nvPr/>
        </p:nvSpPr>
        <p:spPr>
          <a:xfrm>
            <a:off x="428399" y="900000"/>
            <a:ext cx="5147647" cy="5358455"/>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四、新能源汽车故障诊断仪器</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、北汽新能源诊断仪器</a:t>
            </a:r>
          </a:p>
          <a:p>
            <a:pPr eaLnBrk="0" hangingPunct="0">
              <a:lnSpc>
                <a:spcPct val="150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）车型诊断操作步骤</a:t>
            </a:r>
            <a:endParaRPr lang="zh-CN" altLang="zh-CN" sz="2200" b="1" dirty="0">
              <a:latin typeface="Times New Roman" panose="02020603050405020304" pitchFamily="18" charset="0"/>
              <a:ea typeface="宋体" panose="02010600030101010101" pitchFamily="2" charset="-122"/>
              <a:cs typeface="Times New Roman" panose="02020603050405020304" pitchFamily="18" charset="0"/>
            </a:endParaRPr>
          </a:p>
          <a:p>
            <a:pPr eaLnBrk="0" hangingPunct="0">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操作步骤如下：</a:t>
            </a:r>
          </a:p>
          <a:p>
            <a:pPr eaLnBrk="0" hangingPunct="0">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连接软件系统</a:t>
            </a:r>
          </a:p>
          <a:p>
            <a:pPr eaLnBrk="0" hangingPunct="0">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请将通讯电缆（诊断盒子）连接到汽车的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OBD</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诊断座，连接完后，电源指示会灯亮。固定的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SSID</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UCANDAS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，如果你的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WIFI</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自动连接没有成功，请手动设置</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WIFI</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连接到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UCANDAS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WIFI</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连接成功后，无线图标会点亮。</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79">
            <a:extLst>
              <a:ext uri="{FF2B5EF4-FFF2-40B4-BE49-F238E27FC236}">
                <a16:creationId xmlns:a16="http://schemas.microsoft.com/office/drawing/2014/main" id="{7451F1D5-8AB4-4411-9C28-491EF060A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0066" b="48743"/>
          <a:stretch>
            <a:fillRect/>
          </a:stretch>
        </p:blipFill>
        <p:spPr bwMode="auto">
          <a:xfrm>
            <a:off x="5683620" y="2312893"/>
            <a:ext cx="6362086" cy="294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3B45EBB0-FC67-4385-9CF3-3488AE29095B}"/>
              </a:ext>
            </a:extLst>
          </p:cNvPr>
          <p:cNvSpPr/>
          <p:nvPr/>
        </p:nvSpPr>
        <p:spPr>
          <a:xfrm>
            <a:off x="8238529" y="5399758"/>
            <a:ext cx="1252267" cy="307777"/>
          </a:xfrm>
          <a:prstGeom prst="rect">
            <a:avLst/>
          </a:prstGeom>
        </p:spPr>
        <p:txBody>
          <a:bodyPr wrap="none">
            <a:spAutoFit/>
          </a:bodyPr>
          <a:lstStyle/>
          <a:p>
            <a:pPr algn="ctr"/>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BDS连接界面</a:t>
            </a:r>
          </a:p>
        </p:txBody>
      </p:sp>
    </p:spTree>
    <p:extLst>
      <p:ext uri="{BB962C8B-B14F-4D97-AF65-F5344CB8AC3E}">
        <p14:creationId xmlns:p14="http://schemas.microsoft.com/office/powerpoint/2010/main" val="1986864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EF3ED8A-E77D-4C1F-A62B-884D543AA357}"/>
              </a:ext>
            </a:extLst>
          </p:cNvPr>
          <p:cNvSpPr/>
          <p:nvPr/>
        </p:nvSpPr>
        <p:spPr>
          <a:xfrm>
            <a:off x="428400" y="900000"/>
            <a:ext cx="4125672" cy="2542299"/>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四、新能源汽车故障诊断仪器</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、北汽新能源诊断仪器</a:t>
            </a:r>
          </a:p>
          <a:p>
            <a:pPr eaLnBrk="0" hangingPunct="0">
              <a:lnSpc>
                <a:spcPct val="150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）车型诊断操作步骤</a:t>
            </a:r>
            <a:endParaRPr lang="zh-CN" altLang="zh-CN" sz="2200" b="1" dirty="0">
              <a:latin typeface="Times New Roman" panose="02020603050405020304" pitchFamily="18" charset="0"/>
              <a:ea typeface="宋体" panose="02010600030101010101" pitchFamily="2" charset="-122"/>
              <a:cs typeface="Times New Roman" panose="02020603050405020304" pitchFamily="18" charset="0"/>
            </a:endParaRPr>
          </a:p>
          <a:p>
            <a:pPr eaLnBrk="0" hangingPunct="0">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b.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启动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BDS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系统软件，点击汽车诊断图标。</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80">
            <a:extLst>
              <a:ext uri="{FF2B5EF4-FFF2-40B4-BE49-F238E27FC236}">
                <a16:creationId xmlns:a16="http://schemas.microsoft.com/office/drawing/2014/main" id="{05D3D23A-1FAA-4B0B-880F-F9B060734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9883" y="1692876"/>
            <a:ext cx="6418730" cy="439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a:extLst>
              <a:ext uri="{FF2B5EF4-FFF2-40B4-BE49-F238E27FC236}">
                <a16:creationId xmlns:a16="http://schemas.microsoft.com/office/drawing/2014/main" id="{C378EC1B-AA59-4316-AEFC-E47D74AF1B0F}"/>
              </a:ext>
            </a:extLst>
          </p:cNvPr>
          <p:cNvSpPr txBox="1">
            <a:spLocks noChangeArrowheads="1"/>
          </p:cNvSpPr>
          <p:nvPr/>
        </p:nvSpPr>
        <p:spPr bwMode="auto">
          <a:xfrm>
            <a:off x="7603347" y="6092436"/>
            <a:ext cx="1431802" cy="34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lnSpc>
                <a:spcPct val="130000"/>
              </a:lnSpc>
            </a:pPr>
            <a:r>
              <a:rPr lang="zh-CN" altLang="en-US" sz="1400" dirty="0">
                <a:latin typeface="Times New Roman" panose="02020603050405020304" pitchFamily="18" charset="0"/>
                <a:cs typeface="Times New Roman" panose="02020603050405020304" pitchFamily="18" charset="0"/>
              </a:rPr>
              <a:t>BDS诊断主界面</a:t>
            </a:r>
          </a:p>
        </p:txBody>
      </p:sp>
    </p:spTree>
    <p:extLst>
      <p:ext uri="{BB962C8B-B14F-4D97-AF65-F5344CB8AC3E}">
        <p14:creationId xmlns:p14="http://schemas.microsoft.com/office/powerpoint/2010/main" val="2103081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C34C559-4E5F-4497-A87F-4BABEF0AFF0D}"/>
              </a:ext>
            </a:extLst>
          </p:cNvPr>
          <p:cNvSpPr/>
          <p:nvPr/>
        </p:nvSpPr>
        <p:spPr>
          <a:xfrm>
            <a:off x="428398" y="900000"/>
            <a:ext cx="5040073" cy="2542299"/>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四、新能源汽车故障诊断仪器</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、北汽新能源诊断仪器</a:t>
            </a:r>
          </a:p>
          <a:p>
            <a:pPr eaLnBrk="0" hangingPunct="0">
              <a:lnSpc>
                <a:spcPct val="150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）车型诊断操作步骤</a:t>
            </a:r>
            <a:endParaRPr lang="zh-CN" altLang="zh-CN" sz="2200" b="1" dirty="0">
              <a:latin typeface="Times New Roman" panose="02020603050405020304" pitchFamily="18" charset="0"/>
              <a:ea typeface="宋体" panose="02010600030101010101" pitchFamily="2" charset="-122"/>
              <a:cs typeface="Times New Roman" panose="02020603050405020304" pitchFamily="18" charset="0"/>
            </a:endParaRPr>
          </a:p>
          <a:p>
            <a:pPr eaLnBrk="0" hangingPunct="0">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选择你需要的车型图标，点击软件版本，进入对应车型诊断程序。</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81">
            <a:extLst>
              <a:ext uri="{FF2B5EF4-FFF2-40B4-BE49-F238E27FC236}">
                <a16:creationId xmlns:a16="http://schemas.microsoft.com/office/drawing/2014/main" id="{081F4891-5B2D-4D2E-B742-2CF80D9A3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533" r="39636" b="7733"/>
          <a:stretch>
            <a:fillRect/>
          </a:stretch>
        </p:blipFill>
        <p:spPr bwMode="auto">
          <a:xfrm>
            <a:off x="6096000" y="1523999"/>
            <a:ext cx="4791398" cy="452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a:extLst>
              <a:ext uri="{FF2B5EF4-FFF2-40B4-BE49-F238E27FC236}">
                <a16:creationId xmlns:a16="http://schemas.microsoft.com/office/drawing/2014/main" id="{57BDF18D-504A-4FD0-98D0-219BAB18C6F5}"/>
              </a:ext>
            </a:extLst>
          </p:cNvPr>
          <p:cNvSpPr txBox="1">
            <a:spLocks noChangeArrowheads="1"/>
          </p:cNvSpPr>
          <p:nvPr/>
        </p:nvSpPr>
        <p:spPr bwMode="auto">
          <a:xfrm>
            <a:off x="7326957" y="6048936"/>
            <a:ext cx="2329484" cy="34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lnSpc>
                <a:spcPct val="130000"/>
              </a:lnSpc>
            </a:pPr>
            <a:r>
              <a:rPr lang="en-US" altLang="zh-CN" sz="1400" dirty="0">
                <a:latin typeface="Times New Roman" panose="02020603050405020304" pitchFamily="18" charset="0"/>
                <a:cs typeface="Times New Roman" panose="02020603050405020304" pitchFamily="18" charset="0"/>
              </a:rPr>
              <a:t>BDS</a:t>
            </a:r>
            <a:r>
              <a:rPr lang="zh-CN" altLang="en-US" sz="1400" dirty="0">
                <a:latin typeface="Times New Roman" panose="02020603050405020304" pitchFamily="18" charset="0"/>
                <a:cs typeface="Times New Roman" panose="02020603050405020304" pitchFamily="18" charset="0"/>
              </a:rPr>
              <a:t>进入车型诊断程序界面</a:t>
            </a:r>
          </a:p>
        </p:txBody>
      </p:sp>
    </p:spTree>
    <p:extLst>
      <p:ext uri="{BB962C8B-B14F-4D97-AF65-F5344CB8AC3E}">
        <p14:creationId xmlns:p14="http://schemas.microsoft.com/office/powerpoint/2010/main" val="1076889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2E7C59E-04B4-4E0E-BD8C-9308B54F435B}"/>
              </a:ext>
            </a:extLst>
          </p:cNvPr>
          <p:cNvSpPr/>
          <p:nvPr/>
        </p:nvSpPr>
        <p:spPr>
          <a:xfrm>
            <a:off x="428398" y="900000"/>
            <a:ext cx="5040073" cy="2080634"/>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四、新能源汽车故障诊断仪器</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、北汽新能源诊断仪器</a:t>
            </a:r>
          </a:p>
          <a:p>
            <a:pPr eaLnBrk="0" hangingPunct="0">
              <a:lnSpc>
                <a:spcPct val="150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）车型诊断操作步骤</a:t>
            </a:r>
            <a:endParaRPr lang="zh-CN" altLang="zh-CN" sz="2200" b="1" dirty="0">
              <a:latin typeface="Times New Roman" panose="02020603050405020304" pitchFamily="18" charset="0"/>
              <a:ea typeface="宋体" panose="02010600030101010101" pitchFamily="2" charset="-122"/>
              <a:cs typeface="Times New Roman" panose="02020603050405020304" pitchFamily="18" charset="0"/>
            </a:endParaRPr>
          </a:p>
          <a:p>
            <a:pPr eaLnBrk="0" hangingPunct="0">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确定</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键，进入车型诊断。</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9191D13B-53B7-40F8-BA57-2A6050ADC334}"/>
              </a:ext>
            </a:extLst>
          </p:cNvPr>
          <p:cNvSpPr txBox="1">
            <a:spLocks noChangeArrowheads="1"/>
          </p:cNvSpPr>
          <p:nvPr/>
        </p:nvSpPr>
        <p:spPr bwMode="auto">
          <a:xfrm>
            <a:off x="7506493" y="6048936"/>
            <a:ext cx="1970411" cy="34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lnSpc>
                <a:spcPct val="130000"/>
              </a:lnSpc>
            </a:pPr>
            <a:r>
              <a:rPr lang="en-US" altLang="zh-CN" sz="1400" dirty="0">
                <a:latin typeface="Times New Roman" panose="02020603050405020304" pitchFamily="18" charset="0"/>
                <a:cs typeface="Times New Roman" panose="02020603050405020304" pitchFamily="18" charset="0"/>
              </a:rPr>
              <a:t>BDS</a:t>
            </a:r>
            <a:r>
              <a:rPr lang="zh-CN" altLang="en-US" sz="1400" dirty="0">
                <a:latin typeface="Times New Roman" panose="02020603050405020304" pitchFamily="18" charset="0"/>
                <a:cs typeface="Times New Roman" panose="02020603050405020304" pitchFamily="18" charset="0"/>
              </a:rPr>
              <a:t>进入车型诊断界面</a:t>
            </a:r>
          </a:p>
        </p:txBody>
      </p:sp>
      <p:pic>
        <p:nvPicPr>
          <p:cNvPr id="4" name="图片 82">
            <a:extLst>
              <a:ext uri="{FF2B5EF4-FFF2-40B4-BE49-F238E27FC236}">
                <a16:creationId xmlns:a16="http://schemas.microsoft.com/office/drawing/2014/main" id="{152A34E5-DF08-4D07-A4CC-C461AA07E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628" y="1627907"/>
            <a:ext cx="6060141" cy="44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037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32FF9C8-7B38-4DA6-A0F0-E5F0D9D00FD2}"/>
              </a:ext>
            </a:extLst>
          </p:cNvPr>
          <p:cNvSpPr/>
          <p:nvPr/>
        </p:nvSpPr>
        <p:spPr>
          <a:xfrm>
            <a:off x="428399" y="900000"/>
            <a:ext cx="4627696" cy="2542299"/>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四、新能源汽车故障诊断仪器</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、北汽新能源诊断仪器</a:t>
            </a:r>
          </a:p>
          <a:p>
            <a:pPr eaLnBrk="0" hangingPunct="0">
              <a:lnSpc>
                <a:spcPct val="150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）车型诊断操作步骤</a:t>
            </a:r>
            <a:endParaRPr lang="zh-CN" altLang="zh-CN" sz="2200" b="1" dirty="0">
              <a:latin typeface="Times New Roman" panose="02020603050405020304" pitchFamily="18" charset="0"/>
              <a:ea typeface="宋体" panose="02010600030101010101" pitchFamily="2" charset="-122"/>
              <a:cs typeface="Times New Roman" panose="02020603050405020304" pitchFamily="18" charset="0"/>
            </a:endParaRPr>
          </a:p>
          <a:p>
            <a:pPr eaLnBrk="0" hangingPunct="0">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e.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进入车辆信息（品牌、车型、年份）选择界面。</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69C17C3C-524B-4925-8B6E-707623742665}"/>
              </a:ext>
            </a:extLst>
          </p:cNvPr>
          <p:cNvSpPr txBox="1">
            <a:spLocks noChangeArrowheads="1"/>
          </p:cNvSpPr>
          <p:nvPr/>
        </p:nvSpPr>
        <p:spPr bwMode="auto">
          <a:xfrm>
            <a:off x="7506493" y="6048936"/>
            <a:ext cx="1970411" cy="34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lnSpc>
                <a:spcPct val="130000"/>
              </a:lnSpc>
            </a:pPr>
            <a:r>
              <a:rPr lang="en-US" altLang="zh-CN" sz="1400" dirty="0">
                <a:latin typeface="Times New Roman" panose="02020603050405020304" pitchFamily="18" charset="0"/>
                <a:cs typeface="Times New Roman" panose="02020603050405020304" pitchFamily="18" charset="0"/>
              </a:rPr>
              <a:t>BDS</a:t>
            </a:r>
            <a:r>
              <a:rPr lang="zh-CN" altLang="en-US" sz="1400" dirty="0">
                <a:latin typeface="Times New Roman" panose="02020603050405020304" pitchFamily="18" charset="0"/>
                <a:cs typeface="Times New Roman" panose="02020603050405020304" pitchFamily="18" charset="0"/>
              </a:rPr>
              <a:t>车辆信息选择界面</a:t>
            </a:r>
          </a:p>
        </p:txBody>
      </p:sp>
      <p:pic>
        <p:nvPicPr>
          <p:cNvPr id="4" name="图片 83">
            <a:extLst>
              <a:ext uri="{FF2B5EF4-FFF2-40B4-BE49-F238E27FC236}">
                <a16:creationId xmlns:a16="http://schemas.microsoft.com/office/drawing/2014/main" id="{9C3AFC75-398F-43C7-B04D-3285EADC7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6086" y="2000449"/>
            <a:ext cx="5991225" cy="404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751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BA9736B-4952-44AA-8E33-9EF1D60DB721}"/>
              </a:ext>
            </a:extLst>
          </p:cNvPr>
          <p:cNvSpPr/>
          <p:nvPr/>
        </p:nvSpPr>
        <p:spPr>
          <a:xfrm>
            <a:off x="428398" y="900000"/>
            <a:ext cx="5040073" cy="2080634"/>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四、新能源汽车故障诊断仪器</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、北汽新能源诊断仪器</a:t>
            </a:r>
          </a:p>
          <a:p>
            <a:pPr eaLnBrk="0" hangingPunct="0">
              <a:lnSpc>
                <a:spcPct val="150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）车型诊断操作步骤</a:t>
            </a:r>
            <a:endParaRPr lang="zh-CN" altLang="zh-CN" sz="2200" b="1" dirty="0">
              <a:latin typeface="Times New Roman" panose="02020603050405020304" pitchFamily="18" charset="0"/>
              <a:ea typeface="宋体" panose="02010600030101010101" pitchFamily="2" charset="-122"/>
              <a:cs typeface="Times New Roman" panose="02020603050405020304" pitchFamily="18" charset="0"/>
            </a:endParaRPr>
          </a:p>
          <a:p>
            <a:pPr eaLnBrk="0" hangingPunct="0">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点击“下一步”进入系统选择。</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7777A041-0062-4C25-84FF-95A7E5488E70}"/>
              </a:ext>
            </a:extLst>
          </p:cNvPr>
          <p:cNvSpPr txBox="1">
            <a:spLocks noChangeArrowheads="1"/>
          </p:cNvSpPr>
          <p:nvPr/>
        </p:nvSpPr>
        <p:spPr bwMode="auto">
          <a:xfrm>
            <a:off x="7326957" y="6048936"/>
            <a:ext cx="2329484" cy="34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lnSpc>
                <a:spcPct val="130000"/>
              </a:lnSpc>
            </a:pPr>
            <a:r>
              <a:rPr lang="en-US" altLang="zh-CN" sz="1400" dirty="0">
                <a:latin typeface="Times New Roman" panose="02020603050405020304" pitchFamily="18" charset="0"/>
                <a:cs typeface="Times New Roman" panose="02020603050405020304" pitchFamily="18" charset="0"/>
              </a:rPr>
              <a:t>BDS</a:t>
            </a:r>
            <a:r>
              <a:rPr lang="zh-CN" altLang="en-US" sz="1400" dirty="0">
                <a:latin typeface="Times New Roman" panose="02020603050405020304" pitchFamily="18" charset="0"/>
                <a:cs typeface="Times New Roman" panose="02020603050405020304" pitchFamily="18" charset="0"/>
              </a:rPr>
              <a:t>进入车辆系统选择界面</a:t>
            </a:r>
          </a:p>
        </p:txBody>
      </p:sp>
      <p:pic>
        <p:nvPicPr>
          <p:cNvPr id="4" name="图片 84">
            <a:extLst>
              <a:ext uri="{FF2B5EF4-FFF2-40B4-BE49-F238E27FC236}">
                <a16:creationId xmlns:a16="http://schemas.microsoft.com/office/drawing/2014/main" id="{BDA64B6E-AC40-47B6-B255-80B5EAE81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4028" y="2056523"/>
            <a:ext cx="5755341" cy="393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980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C13FBFE-EDD9-4F97-9A59-5D4C52279790}"/>
              </a:ext>
            </a:extLst>
          </p:cNvPr>
          <p:cNvSpPr/>
          <p:nvPr/>
        </p:nvSpPr>
        <p:spPr>
          <a:xfrm>
            <a:off x="428398" y="900000"/>
            <a:ext cx="11279508" cy="2081339"/>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四、新能源汽车故障诊断仪器</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、北汽新能源诊断仪器</a:t>
            </a:r>
          </a:p>
          <a:p>
            <a:pPr eaLnBrk="0" hangingPunct="0">
              <a:lnSpc>
                <a:spcPct val="150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）车型诊断操作步骤</a:t>
            </a:r>
            <a:endParaRPr lang="zh-CN" altLang="zh-CN" sz="2200" b="1" dirty="0">
              <a:latin typeface="Times New Roman" panose="02020603050405020304" pitchFamily="18" charset="0"/>
              <a:ea typeface="宋体" panose="02010600030101010101" pitchFamily="2" charset="-122"/>
              <a:cs typeface="Times New Roman" panose="02020603050405020304" pitchFamily="18" charset="0"/>
            </a:endParaRPr>
          </a:p>
          <a:p>
            <a:pPr eaLnBrk="0" hangingPunct="0">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h. </a:t>
            </a:r>
            <a:r>
              <a:rPr lang="zh-CN" altLang="zh-CN" sz="2000" dirty="0">
                <a:ea typeface="微软雅黑" panose="020B0503020204020204" pitchFamily="34" charset="-122"/>
              </a:rPr>
              <a:t>根据选择的系统，进行需要的功能选择，如故障代码或数据流的读取</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FA44AB19-408C-4552-82E8-D4C7A1B38240}"/>
              </a:ext>
            </a:extLst>
          </p:cNvPr>
          <p:cNvSpPr txBox="1">
            <a:spLocks noChangeArrowheads="1"/>
          </p:cNvSpPr>
          <p:nvPr/>
        </p:nvSpPr>
        <p:spPr bwMode="auto">
          <a:xfrm>
            <a:off x="7506493" y="6048936"/>
            <a:ext cx="1970411" cy="34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lnSpc>
                <a:spcPct val="130000"/>
              </a:lnSpc>
            </a:pPr>
            <a:r>
              <a:rPr lang="en-US" altLang="zh-CN" sz="1400" dirty="0">
                <a:latin typeface="Times New Roman" panose="02020603050405020304" pitchFamily="18" charset="0"/>
                <a:cs typeface="Times New Roman" panose="02020603050405020304" pitchFamily="18" charset="0"/>
              </a:rPr>
              <a:t>BDS</a:t>
            </a:r>
            <a:r>
              <a:rPr lang="zh-CN" altLang="en-US" sz="1400" dirty="0">
                <a:latin typeface="Times New Roman" panose="02020603050405020304" pitchFamily="18" charset="0"/>
                <a:cs typeface="Times New Roman" panose="02020603050405020304" pitchFamily="18" charset="0"/>
              </a:rPr>
              <a:t>车辆系统选择界面</a:t>
            </a:r>
          </a:p>
        </p:txBody>
      </p:sp>
      <p:grpSp>
        <p:nvGrpSpPr>
          <p:cNvPr id="9" name="组合 8">
            <a:extLst>
              <a:ext uri="{FF2B5EF4-FFF2-40B4-BE49-F238E27FC236}">
                <a16:creationId xmlns:a16="http://schemas.microsoft.com/office/drawing/2014/main" id="{E212A999-0BDB-45E6-9617-B428BA2C5366}"/>
              </a:ext>
            </a:extLst>
          </p:cNvPr>
          <p:cNvGrpSpPr/>
          <p:nvPr/>
        </p:nvGrpSpPr>
        <p:grpSpPr>
          <a:xfrm>
            <a:off x="501989" y="3382242"/>
            <a:ext cx="11132325" cy="2161752"/>
            <a:chOff x="428398" y="3543601"/>
            <a:chExt cx="11132325" cy="2161752"/>
          </a:xfrm>
        </p:grpSpPr>
        <p:pic>
          <p:nvPicPr>
            <p:cNvPr id="5" name="图片 86" descr="C:\Users\Becky\Desktop\北汽车型版\诊断仪界面\1.JPG">
              <a:extLst>
                <a:ext uri="{FF2B5EF4-FFF2-40B4-BE49-F238E27FC236}">
                  <a16:creationId xmlns:a16="http://schemas.microsoft.com/office/drawing/2014/main" id="{BE2452E2-C51D-4416-9323-7C58E3982C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8" y="3545353"/>
              <a:ext cx="287672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7" descr="C:\Users\Becky\Desktop\北汽车型版\诊断仪界面\2.JPG">
              <a:extLst>
                <a:ext uri="{FF2B5EF4-FFF2-40B4-BE49-F238E27FC236}">
                  <a16:creationId xmlns:a16="http://schemas.microsoft.com/office/drawing/2014/main" id="{3C9835FC-63DB-453D-915D-F94760A409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7418" y="3545353"/>
              <a:ext cx="3129906"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a:extLst>
                <a:ext uri="{FF2B5EF4-FFF2-40B4-BE49-F238E27FC236}">
                  <a16:creationId xmlns:a16="http://schemas.microsoft.com/office/drawing/2014/main" id="{75C846E5-BB18-4ECF-9EF6-5832E494CF70}"/>
                </a:ext>
              </a:extLst>
            </p:cNvPr>
            <p:cNvPicPr>
              <a:picLocks noChangeAspect="1"/>
            </p:cNvPicPr>
            <p:nvPr/>
          </p:nvPicPr>
          <p:blipFill>
            <a:blip r:embed="rId4"/>
            <a:stretch>
              <a:fillRect/>
            </a:stretch>
          </p:blipFill>
          <p:spPr>
            <a:xfrm>
              <a:off x="6979624" y="3543601"/>
              <a:ext cx="4581099" cy="2160000"/>
            </a:xfrm>
            <a:prstGeom prst="rect">
              <a:avLst/>
            </a:prstGeom>
          </p:spPr>
        </p:pic>
      </p:grpSp>
    </p:spTree>
    <p:extLst>
      <p:ext uri="{BB962C8B-B14F-4D97-AF65-F5344CB8AC3E}">
        <p14:creationId xmlns:p14="http://schemas.microsoft.com/office/powerpoint/2010/main" val="319009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0334176-549C-469A-8A80-3D7156120F3E}"/>
              </a:ext>
            </a:extLst>
          </p:cNvPr>
          <p:cNvSpPr/>
          <p:nvPr/>
        </p:nvSpPr>
        <p:spPr>
          <a:xfrm>
            <a:off x="428400" y="900000"/>
            <a:ext cx="11338575" cy="2194960"/>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一、高压电维修安全防护装备</a:t>
            </a:r>
            <a:endParaRPr lang="en-US" altLang="zh-CN" sz="2200" b="1" dirty="0">
              <a:latin typeface="微软雅黑" panose="020B0503020204020204" pitchFamily="34" charset="-122"/>
              <a:ea typeface="微软雅黑" panose="020B0503020204020204" pitchFamily="34" charset="-122"/>
            </a:endParaRPr>
          </a:p>
          <a:p>
            <a:pPr algn="just">
              <a:lnSpc>
                <a:spcPct val="150000"/>
              </a:lnSpc>
              <a:spcBef>
                <a:spcPts val="600"/>
              </a:spcBef>
              <a:spcAft>
                <a:spcPts val="600"/>
              </a:spcAft>
            </a:pPr>
            <a:r>
              <a:rPr lang="zh-CN" altLang="en-US" sz="2300" dirty="0">
                <a:latin typeface="Times New Roman" panose="02020603050405020304" pitchFamily="18" charset="0"/>
                <a:ea typeface="宋体" panose="02010600030101010101" pitchFamily="2" charset="-122"/>
                <a:cs typeface="Times New Roman" panose="02020603050405020304" pitchFamily="18" charset="0"/>
              </a:rPr>
              <a:t>        在进行新能源汽车高电压系统维修操作时需要采取的高电压安全防护措施，这包括个人的安全防护、绝缘维修工具的使用以及对工作环境的选择和正确的操作流程与注意事项。以下介绍新能源汽车维修安全防护装备的种类及使用方法。</a:t>
            </a:r>
          </a:p>
        </p:txBody>
      </p:sp>
    </p:spTree>
    <p:extLst>
      <p:ext uri="{BB962C8B-B14F-4D97-AF65-F5344CB8AC3E}">
        <p14:creationId xmlns:p14="http://schemas.microsoft.com/office/powerpoint/2010/main" val="3759115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AA7F7C9-0D7F-4AAB-9EE3-EA80A8F38CCD}"/>
              </a:ext>
            </a:extLst>
          </p:cNvPr>
          <p:cNvSpPr/>
          <p:nvPr/>
        </p:nvSpPr>
        <p:spPr>
          <a:xfrm>
            <a:off x="428398" y="900000"/>
            <a:ext cx="5040073" cy="1613134"/>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四、新能源汽车故障诊断仪器</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、比亚迪诊断仪器</a:t>
            </a:r>
          </a:p>
          <a:p>
            <a:pPr eaLnBrk="0" hangingPunct="0">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右图为比亚迪</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ED400</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诊断仪器。</a:t>
            </a:r>
            <a:endParaRPr lang="zh-CN" altLang="zh-CN" sz="22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6C93D843-47EA-40D0-BD22-5B3B52C81668}"/>
              </a:ext>
            </a:extLst>
          </p:cNvPr>
          <p:cNvSpPr txBox="1">
            <a:spLocks noChangeArrowheads="1"/>
          </p:cNvSpPr>
          <p:nvPr/>
        </p:nvSpPr>
        <p:spPr bwMode="auto">
          <a:xfrm>
            <a:off x="7516913" y="6048936"/>
            <a:ext cx="1949572" cy="34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lnSpc>
                <a:spcPct val="130000"/>
              </a:lnSpc>
            </a:pPr>
            <a:r>
              <a:rPr lang="zh-CN" altLang="en-US" sz="1400" dirty="0">
                <a:latin typeface="Times New Roman" panose="02020603050405020304" pitchFamily="18" charset="0"/>
                <a:cs typeface="Times New Roman" panose="02020603050405020304" pitchFamily="18" charset="0"/>
              </a:rPr>
              <a:t>比亚迪</a:t>
            </a:r>
            <a:r>
              <a:rPr lang="en-US" altLang="zh-CN" sz="1400" dirty="0">
                <a:latin typeface="Times New Roman" panose="02020603050405020304" pitchFamily="18" charset="0"/>
                <a:cs typeface="Times New Roman" panose="02020603050405020304" pitchFamily="18" charset="0"/>
              </a:rPr>
              <a:t>ED400</a:t>
            </a:r>
            <a:r>
              <a:rPr lang="zh-CN" altLang="en-US" sz="1400" dirty="0">
                <a:latin typeface="Times New Roman" panose="02020603050405020304" pitchFamily="18" charset="0"/>
                <a:cs typeface="Times New Roman" panose="02020603050405020304" pitchFamily="18" charset="0"/>
              </a:rPr>
              <a:t>诊断仪器</a:t>
            </a:r>
          </a:p>
        </p:txBody>
      </p:sp>
      <p:pic>
        <p:nvPicPr>
          <p:cNvPr id="4" name="Picture 2" descr="I:\教材开发\新能源系列教材（移动交互式数字教材-云教材）\吴荣辉20171205\吴荣辉版\新能源汽车动力电池与充电系统检修\项目1 新能源汽车维修安全防护与工具设备使用\任务3 绝缘拆装拆装工具与检测设备使用-附件-20180117\图2-3-25\fd9407d7912397dd5a5a68455082b2b7d1a287f9.jpg">
            <a:extLst>
              <a:ext uri="{FF2B5EF4-FFF2-40B4-BE49-F238E27FC236}">
                <a16:creationId xmlns:a16="http://schemas.microsoft.com/office/drawing/2014/main" id="{0F7C6412-F9DC-4FFF-A2EC-A89036ED4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338" r="8939"/>
          <a:stretch>
            <a:fillRect/>
          </a:stretch>
        </p:blipFill>
        <p:spPr bwMode="auto">
          <a:xfrm>
            <a:off x="5442871" y="1616807"/>
            <a:ext cx="6097656" cy="4412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529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E4B93A7-7740-49EB-B72C-9EE4DDAA3F3B}"/>
              </a:ext>
            </a:extLst>
          </p:cNvPr>
          <p:cNvSpPr/>
          <p:nvPr/>
        </p:nvSpPr>
        <p:spPr>
          <a:xfrm>
            <a:off x="428400" y="900000"/>
            <a:ext cx="11338575" cy="476862"/>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小结</a:t>
            </a:r>
            <a:endParaRPr lang="en-US" altLang="zh-CN" sz="2200" b="1"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67E479FD-EC4E-4407-A0C4-655E57D4FD35}"/>
              </a:ext>
            </a:extLst>
          </p:cNvPr>
          <p:cNvSpPr txBox="1"/>
          <p:nvPr/>
        </p:nvSpPr>
        <p:spPr>
          <a:xfrm>
            <a:off x="426000" y="1393487"/>
            <a:ext cx="11340000" cy="3883755"/>
          </a:xfrm>
          <a:prstGeom prst="rect">
            <a:avLst/>
          </a:prstGeom>
          <a:noFill/>
        </p:spPr>
        <p:txBody>
          <a:bodyPr wrap="square" rtlCol="0">
            <a:spAutoFit/>
          </a:bodyPr>
          <a:lstStyle/>
          <a:p>
            <a:pPr algn="just">
              <a:lnSpc>
                <a:spcPct val="150000"/>
              </a:lnSpc>
            </a:pPr>
            <a:r>
              <a:rPr lang="zh-CN" altLang="en-US" sz="2400" dirty="0">
                <a:latin typeface="宋体" panose="02010600030101010101" pitchFamily="2" charset="-122"/>
                <a:ea typeface="宋体" panose="02010600030101010101" pitchFamily="2" charset="-122"/>
              </a:rPr>
              <a:t>本次课我们主要学习了以下内容：</a:t>
            </a:r>
          </a:p>
          <a:p>
            <a:pPr algn="just">
              <a:lnSpc>
                <a:spcPct val="150000"/>
              </a:lnSpc>
            </a:pPr>
            <a:r>
              <a:rPr lang="en-US" altLang="zh-CN" sz="2400" dirty="0">
                <a:latin typeface="宋体" panose="02010600030101010101" pitchFamily="2" charset="-122"/>
                <a:ea typeface="宋体" panose="02010600030101010101" pitchFamily="2" charset="-122"/>
              </a:rPr>
              <a:t>1. </a:t>
            </a:r>
            <a:r>
              <a:rPr lang="zh-CN" altLang="en-US" sz="2400" dirty="0">
                <a:latin typeface="宋体" panose="02010600030101010101" pitchFamily="2" charset="-122"/>
                <a:ea typeface="宋体" panose="02010600030101010101" pitchFamily="2" charset="-122"/>
              </a:rPr>
              <a:t>高压电维修安全防护装备</a:t>
            </a:r>
          </a:p>
          <a:p>
            <a:pPr algn="just">
              <a:lnSpc>
                <a:spcPct val="150000"/>
              </a:lnSpc>
            </a:pPr>
            <a:r>
              <a:rPr lang="zh-CN" altLang="en-US" sz="2400" dirty="0">
                <a:latin typeface="宋体" panose="02010600030101010101" pitchFamily="2" charset="-122"/>
                <a:ea typeface="宋体" panose="02010600030101010101" pitchFamily="2" charset="-122"/>
              </a:rPr>
              <a:t>   绝缘手套、护目镜、绝缘鞋、非化纤材质的衣服</a:t>
            </a:r>
          </a:p>
          <a:p>
            <a:pPr algn="just">
              <a:lnSpc>
                <a:spcPct val="150000"/>
              </a:lnSpc>
            </a:pPr>
            <a:r>
              <a:rPr lang="en-US" altLang="zh-CN" sz="2400" dirty="0">
                <a:latin typeface="宋体" panose="02010600030101010101" pitchFamily="2" charset="-122"/>
                <a:ea typeface="宋体" panose="02010600030101010101" pitchFamily="2" charset="-122"/>
              </a:rPr>
              <a:t>2. </a:t>
            </a:r>
            <a:r>
              <a:rPr lang="zh-CN" altLang="en-US" sz="2400" dirty="0">
                <a:latin typeface="宋体" panose="02010600030101010101" pitchFamily="2" charset="-122"/>
                <a:ea typeface="宋体" panose="02010600030101010101" pitchFamily="2" charset="-122"/>
              </a:rPr>
              <a:t>绝缘工具</a:t>
            </a:r>
          </a:p>
          <a:p>
            <a:pPr algn="just">
              <a:lnSpc>
                <a:spcPct val="150000"/>
              </a:lnSpc>
            </a:pPr>
            <a:r>
              <a:rPr lang="en-US" altLang="zh-CN" sz="2400" dirty="0">
                <a:latin typeface="宋体" panose="02010600030101010101" pitchFamily="2" charset="-122"/>
                <a:ea typeface="宋体" panose="02010600030101010101" pitchFamily="2" charset="-122"/>
              </a:rPr>
              <a:t>3. </a:t>
            </a:r>
            <a:r>
              <a:rPr lang="zh-CN" altLang="en-US" sz="2400" dirty="0">
                <a:latin typeface="宋体" panose="02010600030101010101" pitchFamily="2" charset="-122"/>
                <a:ea typeface="宋体" panose="02010600030101010101" pitchFamily="2" charset="-122"/>
              </a:rPr>
              <a:t>新能源汽车检测仪表</a:t>
            </a:r>
          </a:p>
          <a:p>
            <a:pPr algn="just">
              <a:lnSpc>
                <a:spcPct val="150000"/>
              </a:lnSpc>
            </a:pPr>
            <a:r>
              <a:rPr lang="zh-CN" altLang="en-US" sz="2400" dirty="0">
                <a:latin typeface="宋体" panose="02010600030101010101" pitchFamily="2" charset="-122"/>
                <a:ea typeface="宋体" panose="02010600030101010101" pitchFamily="2" charset="-122"/>
              </a:rPr>
              <a:t>   数字式万用表、绝缘测试仪、钳型电流表</a:t>
            </a:r>
          </a:p>
          <a:p>
            <a:pPr algn="just">
              <a:lnSpc>
                <a:spcPct val="150000"/>
              </a:lnSpc>
            </a:pPr>
            <a:r>
              <a:rPr lang="en-US" altLang="zh-CN" sz="2400" dirty="0">
                <a:latin typeface="宋体" panose="02010600030101010101" pitchFamily="2" charset="-122"/>
                <a:ea typeface="宋体" panose="02010600030101010101" pitchFamily="2" charset="-122"/>
              </a:rPr>
              <a:t>4. </a:t>
            </a:r>
            <a:r>
              <a:rPr lang="zh-CN" altLang="en-US" sz="2400" dirty="0">
                <a:latin typeface="宋体" panose="02010600030101010101" pitchFamily="2" charset="-122"/>
                <a:ea typeface="宋体" panose="02010600030101010101" pitchFamily="2" charset="-122"/>
              </a:rPr>
              <a:t>新能源汽车故障诊断仪器</a:t>
            </a:r>
          </a:p>
        </p:txBody>
      </p:sp>
    </p:spTree>
    <p:extLst>
      <p:ext uri="{BB962C8B-B14F-4D97-AF65-F5344CB8AC3E}">
        <p14:creationId xmlns:p14="http://schemas.microsoft.com/office/powerpoint/2010/main" val="3572656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0B1D8ED-7C25-4779-A3FD-6365EEC5C200}"/>
              </a:ext>
            </a:extLst>
          </p:cNvPr>
          <p:cNvSpPr/>
          <p:nvPr/>
        </p:nvSpPr>
        <p:spPr>
          <a:xfrm>
            <a:off x="428400" y="900000"/>
            <a:ext cx="11338575" cy="476862"/>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学习检测</a:t>
            </a:r>
            <a:endParaRPr lang="en-US" altLang="zh-CN" sz="2200" b="1"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BF695893-90F7-4CB2-AC07-22223C2C260D}"/>
              </a:ext>
            </a:extLst>
          </p:cNvPr>
          <p:cNvSpPr txBox="1"/>
          <p:nvPr/>
        </p:nvSpPr>
        <p:spPr>
          <a:xfrm>
            <a:off x="426000" y="1550936"/>
            <a:ext cx="11520000" cy="1786579"/>
          </a:xfrm>
          <a:prstGeom prst="rect">
            <a:avLst/>
          </a:prstGeom>
          <a:noFill/>
        </p:spPr>
        <p:txBody>
          <a:bodyPr wrap="square" rtlCol="0">
            <a:spAutoFit/>
          </a:bodyPr>
          <a:lstStyle/>
          <a:p>
            <a:pPr algn="just">
              <a:lnSpc>
                <a:spcPct val="125000"/>
              </a:lnSpc>
              <a:spcAft>
                <a:spcPts val="300"/>
              </a:spcAft>
            </a:pPr>
            <a:r>
              <a:rPr lang="zh-CN" altLang="en-US" sz="2200" kern="100" dirty="0">
                <a:latin typeface="宋体" panose="02010600030101010101" pitchFamily="2" charset="-122"/>
                <a:ea typeface="宋体" panose="02010600030101010101" pitchFamily="2" charset="-122"/>
                <a:cs typeface="Times New Roman" panose="02020603050405020304" pitchFamily="18" charset="0"/>
              </a:rPr>
              <a:t>简答题</a:t>
            </a:r>
            <a:endParaRPr lang="en-US" altLang="zh-CN" sz="2200" kern="100" dirty="0">
              <a:latin typeface="宋体" panose="02010600030101010101" pitchFamily="2" charset="-122"/>
              <a:ea typeface="宋体" panose="02010600030101010101" pitchFamily="2" charset="-122"/>
              <a:cs typeface="Times New Roman" panose="02020603050405020304" pitchFamily="18" charset="0"/>
            </a:endParaRPr>
          </a:p>
          <a:p>
            <a:pPr>
              <a:lnSpc>
                <a:spcPct val="200000"/>
              </a:lnSpc>
            </a:pP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1. </a:t>
            </a:r>
            <a:r>
              <a:rPr lang="zh-CN" altLang="en-US" sz="2200" kern="100" dirty="0">
                <a:latin typeface="宋体" panose="02010600030101010101" pitchFamily="2" charset="-122"/>
                <a:ea typeface="宋体" panose="02010600030101010101" pitchFamily="2" charset="-122"/>
                <a:cs typeface="Times New Roman" panose="02020603050405020304" pitchFamily="18" charset="0"/>
              </a:rPr>
              <a:t>绝缘多用表的绝缘检测步骤。</a:t>
            </a:r>
          </a:p>
          <a:p>
            <a:pPr>
              <a:lnSpc>
                <a:spcPct val="200000"/>
              </a:lnSpc>
            </a:pPr>
            <a:r>
              <a:rPr lang="en-US" altLang="zh-CN" sz="2200" kern="100" dirty="0">
                <a:latin typeface="宋体" panose="02010600030101010101" pitchFamily="2" charset="-122"/>
                <a:ea typeface="宋体" panose="02010600030101010101" pitchFamily="2" charset="-122"/>
                <a:cs typeface="Times New Roman" panose="02020603050405020304" pitchFamily="18" charset="0"/>
              </a:rPr>
              <a:t>2. </a:t>
            </a:r>
            <a:r>
              <a:rPr lang="zh-CN" altLang="en-US" sz="2200" kern="100" dirty="0">
                <a:latin typeface="宋体" panose="02010600030101010101" pitchFamily="2" charset="-122"/>
                <a:ea typeface="宋体" panose="02010600030101010101" pitchFamily="2" charset="-122"/>
                <a:cs typeface="Times New Roman" panose="02020603050405020304" pitchFamily="18" charset="0"/>
              </a:rPr>
              <a:t>钳型电流表的电流测量方法。</a:t>
            </a:r>
          </a:p>
        </p:txBody>
      </p:sp>
    </p:spTree>
    <p:extLst>
      <p:ext uri="{BB962C8B-B14F-4D97-AF65-F5344CB8AC3E}">
        <p14:creationId xmlns:p14="http://schemas.microsoft.com/office/powerpoint/2010/main" val="4270098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67E82969-B676-41FF-B872-14B9B20D6923}"/>
              </a:ext>
            </a:extLst>
          </p:cNvPr>
          <p:cNvSpPr/>
          <p:nvPr/>
        </p:nvSpPr>
        <p:spPr>
          <a:xfrm>
            <a:off x="428400" y="900000"/>
            <a:ext cx="11338575" cy="476862"/>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学习检测</a:t>
            </a:r>
            <a:endParaRPr lang="en-US" altLang="zh-CN" sz="2200" b="1"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D9FFD5E6-438F-461A-A613-23856DC9A153}"/>
              </a:ext>
            </a:extLst>
          </p:cNvPr>
          <p:cNvSpPr txBox="1"/>
          <p:nvPr/>
        </p:nvSpPr>
        <p:spPr>
          <a:xfrm>
            <a:off x="426000" y="1550936"/>
            <a:ext cx="11520000" cy="4476354"/>
          </a:xfrm>
          <a:prstGeom prst="rect">
            <a:avLst/>
          </a:prstGeom>
          <a:noFill/>
        </p:spPr>
        <p:txBody>
          <a:bodyPr wrap="square" rtlCol="0">
            <a:spAutoFit/>
          </a:bodyPr>
          <a:lstStyle/>
          <a:p>
            <a:pPr algn="just">
              <a:lnSpc>
                <a:spcPct val="125000"/>
              </a:lnSpc>
              <a:spcAft>
                <a:spcPts val="300"/>
              </a:spcAft>
            </a:pPr>
            <a:r>
              <a:rPr lang="zh-CN" altLang="en-US" sz="2200" kern="100" dirty="0">
                <a:latin typeface="宋体" panose="02010600030101010101" pitchFamily="2" charset="-122"/>
                <a:ea typeface="宋体" panose="02010600030101010101" pitchFamily="2" charset="-122"/>
                <a:cs typeface="Times New Roman" panose="02020603050405020304" pitchFamily="18" charset="0"/>
              </a:rPr>
              <a:t>选择题</a:t>
            </a:r>
            <a:endParaRPr lang="en-US" altLang="zh-CN" sz="2200" kern="100" dirty="0">
              <a:latin typeface="宋体" panose="02010600030101010101" pitchFamily="2" charset="-122"/>
              <a:ea typeface="宋体" panose="02010600030101010101" pitchFamily="2" charset="-122"/>
              <a:cs typeface="Times New Roman" panose="02020603050405020304" pitchFamily="18" charset="0"/>
            </a:endParaRPr>
          </a:p>
          <a:p>
            <a:pPr>
              <a:lnSpc>
                <a:spcPct val="13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1. </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橡胶制成的电工绝缘手套通常需要具备两种独立的性能：一要在进行任何有关高电压部件或线路的操作时，能够承受（   ）以上的工作电压。</a:t>
            </a:r>
          </a:p>
          <a:p>
            <a:pPr>
              <a:lnSpc>
                <a:spcPct val="13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 500V</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B. 7000V        C. 1000V        D. </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以上都不对。 </a:t>
            </a:r>
          </a:p>
          <a:p>
            <a:pPr>
              <a:lnSpc>
                <a:spcPct val="13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2. </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维修高电压系统时，必须穿（   ）类的工作服。</a:t>
            </a:r>
          </a:p>
          <a:p>
            <a:pPr>
              <a:lnSpc>
                <a:spcPct val="13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 </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非化纤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B. </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化纤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C. </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棉服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D. </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以上都不对。</a:t>
            </a:r>
          </a:p>
          <a:p>
            <a:pPr>
              <a:lnSpc>
                <a:spcPct val="13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3. </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不属于检测仪表的是（   ）。</a:t>
            </a:r>
          </a:p>
          <a:p>
            <a:pPr>
              <a:lnSpc>
                <a:spcPct val="13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 </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故障诊断仪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B. </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数字式万用表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C. </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钳型电流表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D. </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绝缘测试仪</a:t>
            </a:r>
          </a:p>
          <a:p>
            <a:pPr>
              <a:lnSpc>
                <a:spcPct val="13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4. </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汽车诊断仪器通常具备的检测功能：（    ）。</a:t>
            </a:r>
          </a:p>
          <a:p>
            <a:pPr>
              <a:lnSpc>
                <a:spcPct val="13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 </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读取清除故障码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读取数据流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执行元件动作测试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D.</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以上都正确</a:t>
            </a:r>
          </a:p>
          <a:p>
            <a:pPr>
              <a:lnSpc>
                <a:spcPct val="13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5. </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以下不是万用表通常具备的检测功能的是（     ）。</a:t>
            </a:r>
          </a:p>
          <a:p>
            <a:pPr>
              <a:lnSpc>
                <a:spcPct val="130000"/>
              </a:lnSpc>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 </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电压测量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B. </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导通性测量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C. </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频率测量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D. </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数据流读取</a:t>
            </a:r>
          </a:p>
        </p:txBody>
      </p:sp>
    </p:spTree>
    <p:extLst>
      <p:ext uri="{BB962C8B-B14F-4D97-AF65-F5344CB8AC3E}">
        <p14:creationId xmlns:p14="http://schemas.microsoft.com/office/powerpoint/2010/main" val="1281278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DA3F656-DDB6-4DF3-840A-9DA43CC6D2BA}"/>
              </a:ext>
            </a:extLst>
          </p:cNvPr>
          <p:cNvGrpSpPr/>
          <p:nvPr/>
        </p:nvGrpSpPr>
        <p:grpSpPr>
          <a:xfrm>
            <a:off x="0" y="1678204"/>
            <a:ext cx="12195175" cy="3645024"/>
            <a:chOff x="3175" y="2146419"/>
            <a:chExt cx="12195175" cy="3645024"/>
          </a:xfrm>
        </p:grpSpPr>
        <p:sp>
          <p:nvSpPr>
            <p:cNvPr id="2" name="矩形 1">
              <a:extLst>
                <a:ext uri="{FF2B5EF4-FFF2-40B4-BE49-F238E27FC236}">
                  <a16:creationId xmlns:a16="http://schemas.microsoft.com/office/drawing/2014/main" id="{3B442914-9959-4E7F-AC20-86727D7650A4}"/>
                </a:ext>
              </a:extLst>
            </p:cNvPr>
            <p:cNvSpPr/>
            <p:nvPr/>
          </p:nvSpPr>
          <p:spPr>
            <a:xfrm>
              <a:off x="3175" y="2146419"/>
              <a:ext cx="12195175" cy="3645024"/>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FF"/>
                </a:solidFill>
              </a:endParaRPr>
            </a:p>
          </p:txBody>
        </p:sp>
        <p:sp>
          <p:nvSpPr>
            <p:cNvPr id="3" name="标题 1">
              <a:extLst>
                <a:ext uri="{FF2B5EF4-FFF2-40B4-BE49-F238E27FC236}">
                  <a16:creationId xmlns:a16="http://schemas.microsoft.com/office/drawing/2014/main" id="{D81E918E-D256-4D87-A8A9-93BA0014D97E}"/>
                </a:ext>
              </a:extLst>
            </p:cNvPr>
            <p:cNvSpPr txBox="1">
              <a:spLocks noChangeArrowheads="1"/>
            </p:cNvSpPr>
            <p:nvPr/>
          </p:nvSpPr>
          <p:spPr>
            <a:xfrm>
              <a:off x="294655" y="3663491"/>
              <a:ext cx="7560839" cy="1686049"/>
            </a:xfrm>
            <a:prstGeom prst="rect">
              <a:avLst/>
            </a:prstGeom>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a:solidFill>
                    <a:schemeClr val="bg1"/>
                  </a:solidFill>
                  <a:effectLst>
                    <a:reflection blurRad="6350" stA="55000" endA="300" endPos="45500" dir="5400000" sy="-100000" algn="bl" rotWithShape="0"/>
                  </a:effectLst>
                  <a:latin typeface="Broadway" pitchFamily="82" charset="0"/>
                  <a:sym typeface="Impact" pitchFamily="34" charset="0"/>
                </a:rPr>
                <a:t>Thank </a:t>
              </a:r>
              <a:r>
                <a:rPr lang="en-US" altLang="zh-CN" sz="7200" dirty="0">
                  <a:solidFill>
                    <a:schemeClr val="bg1"/>
                  </a:solidFill>
                  <a:effectLst>
                    <a:reflection blurRad="6350" stA="55000" endA="300" endPos="45500" dir="5400000" sy="-100000" algn="bl" rotWithShape="0"/>
                  </a:effectLst>
                  <a:latin typeface="Broadway" pitchFamily="82" charset="0"/>
                  <a:sym typeface="Impact" pitchFamily="34" charset="0"/>
                </a:rPr>
                <a:t>You</a:t>
              </a:r>
              <a:endParaRPr lang="zh-CN" altLang="en-US" sz="3200" dirty="0">
                <a:solidFill>
                  <a:schemeClr val="bg1"/>
                </a:solidFill>
                <a:effectLst>
                  <a:reflection blurRad="6350" stA="55000" endA="300" endPos="45500" dir="5400000" sy="-100000" algn="bl" rotWithShape="0"/>
                </a:effectLst>
                <a:latin typeface="Broadway" pitchFamily="82" charset="0"/>
              </a:endParaRPr>
            </a:p>
          </p:txBody>
        </p:sp>
        <p:sp>
          <p:nvSpPr>
            <p:cNvPr id="4" name="文本框 3">
              <a:extLst>
                <a:ext uri="{FF2B5EF4-FFF2-40B4-BE49-F238E27FC236}">
                  <a16:creationId xmlns:a16="http://schemas.microsoft.com/office/drawing/2014/main" id="{281E6C4C-71AA-4BF5-9E56-0CE257245F50}"/>
                </a:ext>
              </a:extLst>
            </p:cNvPr>
            <p:cNvSpPr txBox="1"/>
            <p:nvPr/>
          </p:nvSpPr>
          <p:spPr>
            <a:xfrm>
              <a:off x="1274639" y="2763731"/>
              <a:ext cx="5562894" cy="861774"/>
            </a:xfrm>
            <a:prstGeom prst="rect">
              <a:avLst/>
            </a:prstGeom>
            <a:noFill/>
          </p:spPr>
          <p:txBody>
            <a:bodyPr wrap="square" rtlCol="0">
              <a:spAutoFit/>
            </a:bodyPr>
            <a:lstStyle/>
            <a:p>
              <a:r>
                <a:rPr lang="zh-CN" altLang="en-US" sz="5000" b="1" i="1"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今天你有收获吗？</a:t>
              </a:r>
            </a:p>
          </p:txBody>
        </p:sp>
      </p:grpSp>
    </p:spTree>
    <p:extLst>
      <p:ext uri="{BB962C8B-B14F-4D97-AF65-F5344CB8AC3E}">
        <p14:creationId xmlns:p14="http://schemas.microsoft.com/office/powerpoint/2010/main" val="340356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F9F1707-C340-482A-B317-1F7A40DD70D8}"/>
              </a:ext>
            </a:extLst>
          </p:cNvPr>
          <p:cNvSpPr/>
          <p:nvPr/>
        </p:nvSpPr>
        <p:spPr>
          <a:xfrm>
            <a:off x="428401" y="900000"/>
            <a:ext cx="5147646" cy="5312288"/>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一、高压电维修安全防护装备</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1</a:t>
            </a:r>
            <a:r>
              <a:rPr lang="zh-CN" altLang="en-US" sz="2200" b="1" dirty="0">
                <a:solidFill>
                  <a:srgbClr val="126DB2"/>
                </a:solidFill>
                <a:latin typeface="宋体" panose="02010600030101010101" pitchFamily="2" charset="-122"/>
                <a:ea typeface="宋体" panose="02010600030101010101" pitchFamily="2" charset="-122"/>
              </a:rPr>
              <a:t>、安全防护装备的种类</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由于维修带有高压电车辆，因此维修人员必须做好防止被高压电击伤的安全防护。虽然现有混合动力汽车和纯电动汽车都设计有很好的防止意外触电功能，但是针对事故车辆及这些车辆的高压动力电池组总成是始终存在高压电的。</a:t>
            </a:r>
          </a:p>
          <a:p>
            <a:pPr algn="just">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防止触电的个人安全防护设备主要是</a:t>
            </a:r>
            <a:r>
              <a:rPr lang="zh-CN" altLang="en-US"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绝缘手套</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护目镜</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绝缘鞋</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以及</a:t>
            </a:r>
            <a:r>
              <a:rPr lang="zh-CN" altLang="en-US"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非化纤材质的衣服</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3" name="组合 1">
            <a:extLst>
              <a:ext uri="{FF2B5EF4-FFF2-40B4-BE49-F238E27FC236}">
                <a16:creationId xmlns:a16="http://schemas.microsoft.com/office/drawing/2014/main" id="{1926FF0A-6C7E-49B7-A34D-04C7C1DDC448}"/>
              </a:ext>
            </a:extLst>
          </p:cNvPr>
          <p:cNvGrpSpPr>
            <a:grpSpLocks/>
          </p:cNvGrpSpPr>
          <p:nvPr/>
        </p:nvGrpSpPr>
        <p:grpSpPr bwMode="auto">
          <a:xfrm>
            <a:off x="6096000" y="2079809"/>
            <a:ext cx="5667599" cy="3633695"/>
            <a:chOff x="6342063" y="1720850"/>
            <a:chExt cx="5681662" cy="3582988"/>
          </a:xfrm>
        </p:grpSpPr>
        <p:pic>
          <p:nvPicPr>
            <p:cNvPr id="4" name="图片 -2147482623" descr="OWCN%J~~O$_E%ZI4O%8]QKH">
              <a:extLst>
                <a:ext uri="{FF2B5EF4-FFF2-40B4-BE49-F238E27FC236}">
                  <a16:creationId xmlns:a16="http://schemas.microsoft.com/office/drawing/2014/main" id="{FCAF07B0-B0C2-4B49-A394-F9CC918EC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2063" y="1720850"/>
              <a:ext cx="5681662"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0">
              <a:extLst>
                <a:ext uri="{FF2B5EF4-FFF2-40B4-BE49-F238E27FC236}">
                  <a16:creationId xmlns:a16="http://schemas.microsoft.com/office/drawing/2014/main" id="{20454C27-2FA9-4B41-8F9B-7496E4686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781" t="5014" r="58072" b="3835"/>
            <a:stretch>
              <a:fillRect/>
            </a:stretch>
          </p:blipFill>
          <p:spPr bwMode="auto">
            <a:xfrm>
              <a:off x="6342063" y="3894138"/>
              <a:ext cx="6667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61">
              <a:extLst>
                <a:ext uri="{FF2B5EF4-FFF2-40B4-BE49-F238E27FC236}">
                  <a16:creationId xmlns:a16="http://schemas.microsoft.com/office/drawing/2014/main" id="{C76BAF78-0437-4442-BF16-9B06AA217B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829" t="6647" r="30629" b="12717"/>
            <a:stretch>
              <a:fillRect/>
            </a:stretch>
          </p:blipFill>
          <p:spPr bwMode="auto">
            <a:xfrm>
              <a:off x="7251700" y="4198938"/>
              <a:ext cx="10366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2">
              <a:extLst>
                <a:ext uri="{FF2B5EF4-FFF2-40B4-BE49-F238E27FC236}">
                  <a16:creationId xmlns:a16="http://schemas.microsoft.com/office/drawing/2014/main" id="{995D4D57-E8C8-4C9E-BF3B-69786778E4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100" t="12753" r="8444" b="21913"/>
            <a:stretch>
              <a:fillRect/>
            </a:stretch>
          </p:blipFill>
          <p:spPr bwMode="auto">
            <a:xfrm>
              <a:off x="8672513" y="4581525"/>
              <a:ext cx="1563687"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63">
              <a:extLst>
                <a:ext uri="{FF2B5EF4-FFF2-40B4-BE49-F238E27FC236}">
                  <a16:creationId xmlns:a16="http://schemas.microsoft.com/office/drawing/2014/main" id="{4EDDFEA1-0EDC-4493-9DC2-EF7C8EA259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7781" t="5797" r="17578" b="13913"/>
            <a:stretch>
              <a:fillRect/>
            </a:stretch>
          </p:blipFill>
          <p:spPr bwMode="auto">
            <a:xfrm>
              <a:off x="10307638" y="4137025"/>
              <a:ext cx="1646237"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矩形 8">
            <a:extLst>
              <a:ext uri="{FF2B5EF4-FFF2-40B4-BE49-F238E27FC236}">
                <a16:creationId xmlns:a16="http://schemas.microsoft.com/office/drawing/2014/main" id="{6E791CFC-DF5E-42B2-BB97-F74DC78E9C47}"/>
              </a:ext>
            </a:extLst>
          </p:cNvPr>
          <p:cNvSpPr/>
          <p:nvPr/>
        </p:nvSpPr>
        <p:spPr>
          <a:xfrm>
            <a:off x="7833179" y="5903104"/>
            <a:ext cx="2236510" cy="338554"/>
          </a:xfrm>
          <a:prstGeom prst="rect">
            <a:avLst/>
          </a:prstGeom>
        </p:spPr>
        <p:txBody>
          <a:bodyPr wrap="none">
            <a:spAutoFit/>
          </a:bodyPr>
          <a:lstStyle/>
          <a:p>
            <a:pPr algn="ctr"/>
            <a:r>
              <a:rPr lang="zh-CN" altLang="en-US" sz="1600" dirty="0">
                <a:solidFill>
                  <a:srgbClr val="3F3F3F"/>
                </a:solidFill>
                <a:latin typeface="宋体" panose="02010600030101010101" pitchFamily="2" charset="-122"/>
                <a:ea typeface="宋体" panose="02010600030101010101" pitchFamily="2" charset="-122"/>
              </a:rPr>
              <a:t>主要个人安全防护设备</a:t>
            </a:r>
            <a:endParaRPr lang="zh-CN" altLang="en-US"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766447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1E4BC1A-2271-401B-8ED3-69243FD9C3C9}"/>
              </a:ext>
            </a:extLst>
          </p:cNvPr>
          <p:cNvSpPr/>
          <p:nvPr/>
        </p:nvSpPr>
        <p:spPr>
          <a:xfrm>
            <a:off x="428400" y="900000"/>
            <a:ext cx="6330988" cy="4660122"/>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一、高压电维修安全防护装备</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、安全防护装备的性能及使用方法</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）绝缘手套</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橡胶制成的电工绝缘手套通常需要具备两种独立的性能：一要在进行任何有关高电压部件或线路的操作时，能够承受</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1000V</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以上的工作电压。二要具备抗碱性，当工作中接触来自高压动力电池组的氢氧化物等化学物质时，能防止这些物质对人体的伤害。</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2147482622" descr="81CcOnhFTML">
            <a:extLst>
              <a:ext uri="{FF2B5EF4-FFF2-40B4-BE49-F238E27FC236}">
                <a16:creationId xmlns:a16="http://schemas.microsoft.com/office/drawing/2014/main" id="{D86391FD-9EFD-4000-A1C6-0C80A556E0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8075" y="1919872"/>
            <a:ext cx="4325525" cy="38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CC970B8A-975B-4CB8-A3A2-78E1111D970F}"/>
              </a:ext>
            </a:extLst>
          </p:cNvPr>
          <p:cNvSpPr/>
          <p:nvPr/>
        </p:nvSpPr>
        <p:spPr>
          <a:xfrm>
            <a:off x="9098135" y="5757343"/>
            <a:ext cx="1005403" cy="338554"/>
          </a:xfrm>
          <a:prstGeom prst="rect">
            <a:avLst/>
          </a:prstGeom>
        </p:spPr>
        <p:txBody>
          <a:bodyPr wrap="none">
            <a:spAutoFit/>
          </a:bodyPr>
          <a:lstStyle/>
          <a:p>
            <a:r>
              <a:rPr lang="zh-CN" altLang="en-US" sz="1600" dirty="0">
                <a:solidFill>
                  <a:srgbClr val="3F3F3F"/>
                </a:solidFill>
                <a:latin typeface="宋体" panose="02010600030101010101" pitchFamily="2" charset="-122"/>
                <a:ea typeface="宋体" panose="02010600030101010101" pitchFamily="2" charset="-122"/>
              </a:rPr>
              <a:t>绝缘手套</a:t>
            </a:r>
            <a:endParaRPr lang="zh-CN" altLang="en-US"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947797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6CBFA649-D1CD-4CA3-B91E-76F7D5C5D58A}"/>
              </a:ext>
            </a:extLst>
          </p:cNvPr>
          <p:cNvSpPr/>
          <p:nvPr/>
        </p:nvSpPr>
        <p:spPr>
          <a:xfrm>
            <a:off x="428400" y="900000"/>
            <a:ext cx="11340000" cy="3136628"/>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一、高压电维修安全防护装备</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、安全防护装备的性能及使用方法</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）绝缘手套</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绝缘手套需要定期检验，而且在每次使用前必须自行进行泄漏检查。检查的方法是向手套内吹入一定的空气，观察手套是否有漏气的风险。</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 name="图片 -2147482621" descr="G16_7[W6}QZJ[B5QGV_C~V3">
            <a:extLst>
              <a:ext uri="{FF2B5EF4-FFF2-40B4-BE49-F238E27FC236}">
                <a16:creationId xmlns:a16="http://schemas.microsoft.com/office/drawing/2014/main" id="{517FEF23-3E0D-4C58-92AE-C11618EBF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706" y="3672188"/>
            <a:ext cx="59705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D3DD8736-8BD6-4402-878F-92F9D70CFD01}"/>
              </a:ext>
            </a:extLst>
          </p:cNvPr>
          <p:cNvSpPr/>
          <p:nvPr/>
        </p:nvSpPr>
        <p:spPr>
          <a:xfrm>
            <a:off x="5375290" y="5981364"/>
            <a:ext cx="1441420" cy="307777"/>
          </a:xfrm>
          <a:prstGeom prst="rect">
            <a:avLst/>
          </a:prstGeom>
        </p:spPr>
        <p:txBody>
          <a:bodyPr wrap="none">
            <a:spAutoFit/>
          </a:bodyPr>
          <a:lstStyle/>
          <a:p>
            <a:pPr algn="ctr"/>
            <a:r>
              <a:rPr lang="zh-CN" altLang="en-US" sz="1400" dirty="0">
                <a:solidFill>
                  <a:srgbClr val="3F3F3F"/>
                </a:solidFill>
                <a:latin typeface="宋体" panose="02010600030101010101" pitchFamily="2" charset="-122"/>
                <a:ea typeface="宋体" panose="02010600030101010101" pitchFamily="2" charset="-122"/>
              </a:rPr>
              <a:t>绝缘手套的检查</a:t>
            </a:r>
            <a:endParaRPr lang="zh-CN" altLang="en-US" sz="14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770809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6E7257D-997E-461B-BA0E-B06502145D86}"/>
              </a:ext>
            </a:extLst>
          </p:cNvPr>
          <p:cNvSpPr/>
          <p:nvPr/>
        </p:nvSpPr>
        <p:spPr>
          <a:xfrm>
            <a:off x="428400" y="900000"/>
            <a:ext cx="11340000" cy="2172903"/>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一、高压电维修安全防护装备</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、安全防护装备的性能及使用方法</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）绝缘手套</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en-US" sz="2200" dirty="0">
                <a:solidFill>
                  <a:srgbClr val="3F3F3F"/>
                </a:solidFill>
                <a:latin typeface="宋体" panose="02010600030101010101" pitchFamily="2" charset="-122"/>
                <a:ea typeface="宋体" panose="02010600030101010101" pitchFamily="2" charset="-122"/>
              </a:rPr>
              <a:t>    </a:t>
            </a:r>
            <a:endParaRPr lang="en-US" altLang="zh-CN" sz="2200" dirty="0">
              <a:latin typeface="宋体" panose="02010600030101010101" pitchFamily="2" charset="-122"/>
              <a:ea typeface="宋体" panose="02010600030101010101" pitchFamily="2" charset="-122"/>
              <a:cs typeface="Times New Roman" panose="02020603050405020304" pitchFamily="18" charset="0"/>
            </a:endParaRPr>
          </a:p>
        </p:txBody>
      </p:sp>
      <p:pic>
        <p:nvPicPr>
          <p:cNvPr id="3" name="图片 19">
            <a:extLst>
              <a:ext uri="{FF2B5EF4-FFF2-40B4-BE49-F238E27FC236}">
                <a16:creationId xmlns:a16="http://schemas.microsoft.com/office/drawing/2014/main" id="{3BA29081-040D-4C9D-B5DC-A7B710E94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900" y="2336913"/>
            <a:ext cx="6426200"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2DB355CD-22AD-4C40-B69D-2D28A683FF78}"/>
              </a:ext>
            </a:extLst>
          </p:cNvPr>
          <p:cNvSpPr/>
          <p:nvPr/>
        </p:nvSpPr>
        <p:spPr>
          <a:xfrm>
            <a:off x="4926449" y="5958000"/>
            <a:ext cx="2339102" cy="307777"/>
          </a:xfrm>
          <a:prstGeom prst="rect">
            <a:avLst/>
          </a:prstGeom>
        </p:spPr>
        <p:txBody>
          <a:bodyPr wrap="none">
            <a:spAutoFit/>
          </a:bodyPr>
          <a:lstStyle/>
          <a:p>
            <a:pPr algn="ctr"/>
            <a:r>
              <a:rPr lang="zh-CN" altLang="en-US" sz="1400" dirty="0">
                <a:solidFill>
                  <a:srgbClr val="3F3F3F"/>
                </a:solidFill>
                <a:latin typeface="宋体" panose="02010600030101010101" pitchFamily="2" charset="-122"/>
                <a:ea typeface="宋体" panose="02010600030101010101" pitchFamily="2" charset="-122"/>
              </a:rPr>
              <a:t>绝缘手套使用与检查流程图</a:t>
            </a:r>
            <a:endParaRPr lang="zh-CN" altLang="en-US" sz="14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769011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0F24269-D170-404A-9E80-C4F25B1AA5A0}"/>
              </a:ext>
            </a:extLst>
          </p:cNvPr>
          <p:cNvSpPr/>
          <p:nvPr/>
        </p:nvSpPr>
        <p:spPr>
          <a:xfrm>
            <a:off x="428400" y="900000"/>
            <a:ext cx="11340000" cy="2628797"/>
          </a:xfrm>
          <a:prstGeom prst="rect">
            <a:avLst/>
          </a:prstGeom>
        </p:spPr>
        <p:txBody>
          <a:bodyPr wrap="square">
            <a:spAutoFit/>
          </a:bodyPr>
          <a:lstStyle/>
          <a:p>
            <a:pPr algn="just">
              <a:lnSpc>
                <a:spcPct val="125000"/>
              </a:lnSpc>
              <a:spcAft>
                <a:spcPts val="600"/>
              </a:spcAft>
            </a:pPr>
            <a:r>
              <a:rPr lang="zh-CN" altLang="en-US" sz="2200" b="1" dirty="0">
                <a:latin typeface="微软雅黑" panose="020B0503020204020204" pitchFamily="34" charset="-122"/>
                <a:ea typeface="微软雅黑" panose="020B0503020204020204" pitchFamily="34" charset="-122"/>
              </a:rPr>
              <a:t>一、高压电维修安全防护装备</a:t>
            </a:r>
            <a:endParaRPr lang="en-US" altLang="zh-CN" sz="2200" b="1" dirty="0">
              <a:latin typeface="微软雅黑" panose="020B0503020204020204" pitchFamily="34" charset="-122"/>
              <a:ea typeface="微软雅黑" panose="020B0503020204020204" pitchFamily="34" charset="-122"/>
            </a:endParaRPr>
          </a:p>
          <a:p>
            <a:pPr algn="just">
              <a:lnSpc>
                <a:spcPct val="125000"/>
              </a:lnSpc>
              <a:spcBef>
                <a:spcPts val="600"/>
              </a:spcBef>
              <a:spcAft>
                <a:spcPts val="600"/>
              </a:spcAft>
            </a:pPr>
            <a:r>
              <a:rPr lang="en-US" altLang="zh-CN" sz="2200" b="1" dirty="0">
                <a:solidFill>
                  <a:srgbClr val="126DB2"/>
                </a:solidFill>
                <a:latin typeface="宋体" panose="02010600030101010101" pitchFamily="2" charset="-122"/>
                <a:ea typeface="宋体" panose="02010600030101010101" pitchFamily="2" charset="-122"/>
              </a:rPr>
              <a:t>2</a:t>
            </a:r>
            <a:r>
              <a:rPr lang="zh-CN" altLang="en-US" sz="2200" b="1" dirty="0">
                <a:solidFill>
                  <a:srgbClr val="126DB2"/>
                </a:solidFill>
                <a:latin typeface="宋体" panose="02010600030101010101" pitchFamily="2" charset="-122"/>
                <a:ea typeface="宋体" panose="02010600030101010101" pitchFamily="2" charset="-122"/>
              </a:rPr>
              <a:t>、安全防护装备的性能及使用方法</a:t>
            </a:r>
            <a:endParaRPr lang="en-US" altLang="zh-CN" sz="2200" b="1" dirty="0">
              <a:solidFill>
                <a:srgbClr val="126DB2"/>
              </a:solidFill>
              <a:latin typeface="宋体" panose="02010600030101010101" pitchFamily="2" charset="-122"/>
              <a:ea typeface="宋体" panose="02010600030101010101" pitchFamily="2" charset="-122"/>
            </a:endParaRPr>
          </a:p>
          <a:p>
            <a:pPr algn="just">
              <a:lnSpc>
                <a:spcPct val="150000"/>
              </a:lnSpc>
            </a:pP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200" b="1" dirty="0">
                <a:latin typeface="Times New Roman" panose="02020603050405020304" pitchFamily="18" charset="0"/>
                <a:ea typeface="宋体" panose="02010600030101010101" pitchFamily="2" charset="-122"/>
                <a:cs typeface="Times New Roman" panose="02020603050405020304" pitchFamily="18" charset="0"/>
              </a:rPr>
              <a:t>）护目镜</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        高压电车辆维修用的护目镜应该具有正面及侧面防护功能，防止维修过程中产生的电火花及电池电解液飞溅对眼睛的伤害。</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2147482619" descr="248-5290-300B---FL">
            <a:extLst>
              <a:ext uri="{FF2B5EF4-FFF2-40B4-BE49-F238E27FC236}">
                <a16:creationId xmlns:a16="http://schemas.microsoft.com/office/drawing/2014/main" id="{C852997A-ED13-44DD-BACB-41FA228CF7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5806" t="24596" r="5502" b="25676"/>
          <a:stretch>
            <a:fillRect/>
          </a:stretch>
        </p:blipFill>
        <p:spPr bwMode="auto">
          <a:xfrm>
            <a:off x="1454254" y="4064056"/>
            <a:ext cx="3976409" cy="221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3EE0BFDD-FF14-45F4-952B-51D5D7BC8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716" y="3362289"/>
            <a:ext cx="4148650" cy="292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07505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BF7FF"/>
        </a:solidFill>
        <a:ln w="12700" cap="flat" cmpd="sng" algn="ctr">
          <a:solidFill>
            <a:schemeClr val="accent1"/>
          </a:solidFill>
          <a:prstDash val="solid"/>
          <a:miter lim="800000"/>
        </a:ln>
      </a:spPr>
      <a:bodyPr anchor="ctr"/>
      <a:lstStyle>
        <a:defPPr marL="0" marR="0" indent="0" algn="ctr" defTabSz="914400" eaLnBrk="1" fontAlgn="base" latinLnBrk="0" hangingPunct="1">
          <a:lnSpc>
            <a:spcPct val="100000"/>
          </a:lnSpc>
          <a:spcBef>
            <a:spcPct val="0"/>
          </a:spcBef>
          <a:spcAft>
            <a:spcPct val="0"/>
          </a:spcAft>
          <a:buClrTx/>
          <a:buSzTx/>
          <a:buFontTx/>
          <a:buNone/>
          <a:defRPr kumimoji="0" sz="1800" b="0"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1272</TotalTime>
  <Words>3400</Words>
  <Application>Microsoft Office PowerPoint</Application>
  <PresentationFormat>宽屏</PresentationFormat>
  <Paragraphs>283</Paragraphs>
  <Slides>44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44</vt:i4>
      </vt:variant>
    </vt:vector>
  </HeadingPairs>
  <TitlesOfParts>
    <vt:vector size="55" baseType="lpstr">
      <vt:lpstr>Arial Unicode MS</vt:lpstr>
      <vt:lpstr>等线</vt:lpstr>
      <vt:lpstr>等线 Light</vt:lpstr>
      <vt:lpstr>黑体</vt:lpstr>
      <vt:lpstr>宋体</vt:lpstr>
      <vt:lpstr>微软雅黑</vt:lpstr>
      <vt:lpstr>Arial</vt:lpstr>
      <vt:lpstr>Broadway</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柏辰 刘</dc:creator>
  <cp:lastModifiedBy>柏辰 刘</cp:lastModifiedBy>
  <cp:revision>196</cp:revision>
  <dcterms:created xsi:type="dcterms:W3CDTF">2019-11-17T10:28:00Z</dcterms:created>
  <dcterms:modified xsi:type="dcterms:W3CDTF">2020-03-07T14:01:18Z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2052-11.1.0.9145</vt:lpwstr>
  </property>
</Properties>
</file>