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2" r:id="rId3"/>
    <p:sldId id="456" r:id="rId5"/>
    <p:sldId id="297" r:id="rId6"/>
    <p:sldId id="466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41" r:id="rId15"/>
  </p:sldIdLst>
  <p:sldSz cx="9144000" cy="5143500" type="screen16x9"/>
  <p:notesSz cx="6858000" cy="9144000"/>
  <p:custDataLst>
    <p:tags r:id="rId19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7C0D"/>
    <a:srgbClr val="DEDEDE"/>
    <a:srgbClr val="EBEBEB"/>
    <a:srgbClr val="FFA712"/>
    <a:srgbClr val="515151"/>
    <a:srgbClr val="383838"/>
    <a:srgbClr val="FFA311"/>
    <a:srgbClr val="FACF27"/>
    <a:srgbClr val="D6D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71" autoAdjust="0"/>
    <p:restoredTop sz="91008" autoAdjust="0"/>
  </p:normalViewPr>
  <p:slideViewPr>
    <p:cSldViewPr snapToGrid="0">
      <p:cViewPr>
        <p:scale>
          <a:sx n="94" d="100"/>
          <a:sy n="94" d="100"/>
        </p:scale>
        <p:origin x="1400" y="904"/>
      </p:cViewPr>
      <p:guideLst>
        <p:guide pos="249"/>
        <p:guide pos="4422"/>
        <p:guide orient="horz" pos="350"/>
        <p:guide orient="horz" pos="2913"/>
        <p:guide orient="horz" pos="1008"/>
        <p:guide orient="horz" pos="2210"/>
        <p:guide pos="1043"/>
        <p:guide pos="3583"/>
        <p:guide orient="horz" pos="398"/>
        <p:guide orient="horz" pos="2934"/>
        <p:guide pos="246"/>
        <p:guide pos="4420"/>
      </p:guideLst>
    </p:cSldViewPr>
  </p:slideViewPr>
  <p:outlineViewPr>
    <p:cViewPr>
      <p:scale>
        <a:sx n="33" d="100"/>
        <a:sy n="33" d="100"/>
      </p:scale>
      <p:origin x="0" y="272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954D5-1BFC-41C7-BC4A-DF74A8B594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2F3C2-5E07-4552-AE0A-EBBC82580D0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2F3C2-5E07-4552-AE0A-EBBC82580D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2F3C2-5E07-4552-AE0A-EBBC82580D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2F3C2-5E07-4552-AE0A-EBBC82580D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423" y="187370"/>
            <a:ext cx="7920424" cy="43382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525" y="631825"/>
            <a:ext cx="8125322" cy="4025899"/>
          </a:xfrm>
          <a:prstGeom prst="rect">
            <a:avLst/>
          </a:prstGeom>
        </p:spPr>
        <p:txBody>
          <a:bodyPr/>
          <a:lstStyle>
            <a:lvl1pPr marL="0" indent="539750">
              <a:lnSpc>
                <a:spcPct val="140000"/>
              </a:lnSpc>
              <a:spcBef>
                <a:spcPts val="0"/>
              </a:spcBef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0" indent="539750">
              <a:lnSpc>
                <a:spcPct val="140000"/>
              </a:lnSpc>
              <a:spcBef>
                <a:spcPts val="0"/>
              </a:spcBef>
              <a:buNone/>
              <a:defRPr sz="1800"/>
            </a:lvl2pPr>
            <a:lvl3pPr marL="0" indent="539750">
              <a:lnSpc>
                <a:spcPct val="140000"/>
              </a:lnSpc>
              <a:spcBef>
                <a:spcPts val="0"/>
              </a:spcBef>
              <a:buNone/>
              <a:defRPr sz="1800"/>
            </a:lvl3pPr>
            <a:lvl4pPr marL="0" indent="539750">
              <a:lnSpc>
                <a:spcPct val="140000"/>
              </a:lnSpc>
              <a:spcBef>
                <a:spcPts val="0"/>
              </a:spcBef>
              <a:buNone/>
              <a:defRPr sz="1800"/>
            </a:lvl4pPr>
            <a:lvl5pPr marL="0" indent="539750">
              <a:lnSpc>
                <a:spcPct val="140000"/>
              </a:lnSpc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545140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E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629394" y="1229386"/>
            <a:ext cx="3836240" cy="3278408"/>
          </a:xfrm>
          <a:prstGeom prst="rect">
            <a:avLst/>
          </a:prstGeom>
        </p:spPr>
      </p:pic>
      <p:cxnSp>
        <p:nvCxnSpPr>
          <p:cNvPr id="26" name="直接连接符 25"/>
          <p:cNvCxnSpPr/>
          <p:nvPr/>
        </p:nvCxnSpPr>
        <p:spPr>
          <a:xfrm>
            <a:off x="823357" y="3079115"/>
            <a:ext cx="4355969" cy="0"/>
          </a:xfrm>
          <a:prstGeom prst="line">
            <a:avLst/>
          </a:prstGeom>
          <a:ln w="25400">
            <a:gradFill>
              <a:gsLst>
                <a:gs pos="0">
                  <a:srgbClr val="D6D8D9"/>
                </a:gs>
                <a:gs pos="100000">
                  <a:srgbClr val="EBEBEB"/>
                </a:gs>
              </a:gsLst>
              <a:lin ang="6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0" y="1745511"/>
            <a:ext cx="51793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学习情境二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会展市场调研及项目可行性分析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843398" y="1699997"/>
            <a:ext cx="2917209" cy="598859"/>
            <a:chOff x="0" y="1625532"/>
            <a:chExt cx="3889612" cy="798478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0" y="1625532"/>
              <a:ext cx="3889612" cy="0"/>
            </a:xfrm>
            <a:prstGeom prst="line">
              <a:avLst/>
            </a:prstGeom>
            <a:ln w="25400">
              <a:solidFill>
                <a:srgbClr val="EBEBE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3875964" y="1625532"/>
              <a:ext cx="0" cy="798478"/>
            </a:xfrm>
            <a:prstGeom prst="line">
              <a:avLst/>
            </a:prstGeom>
            <a:ln w="25400">
              <a:solidFill>
                <a:srgbClr val="EBEBE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7418" y="744895"/>
            <a:ext cx="7543800" cy="35524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/>
              <a:t>（二）</a:t>
            </a:r>
            <a:r>
              <a:rPr lang="zh-CN" altLang="zh-CN" sz="1800" b="1" dirty="0"/>
              <a:t>报告写作规范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6.</a:t>
            </a:r>
            <a:r>
              <a:rPr lang="zh-CN" altLang="zh-CN" sz="1800" dirty="0"/>
              <a:t>项目选址与建设内容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7.</a:t>
            </a:r>
            <a:r>
              <a:rPr lang="zh-CN" altLang="zh-CN" sz="1800" dirty="0"/>
              <a:t>项目组织管理模式与运营安排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8.</a:t>
            </a:r>
            <a:r>
              <a:rPr lang="zh-CN" altLang="zh-CN" sz="1800" dirty="0"/>
              <a:t>投资估算与资金筹措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9.</a:t>
            </a:r>
            <a:r>
              <a:rPr lang="zh-CN" altLang="zh-CN" sz="1800" dirty="0"/>
              <a:t>项目风险与对策分析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10.</a:t>
            </a:r>
            <a:r>
              <a:rPr lang="zh-CN" altLang="zh-CN" sz="1800" dirty="0"/>
              <a:t>财务、经济和社会等效益评价</a:t>
            </a:r>
            <a:endParaRPr lang="en-US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11.</a:t>
            </a:r>
            <a:r>
              <a:rPr lang="zh-CN" altLang="en-US" sz="1800" dirty="0"/>
              <a:t>结论和建议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endParaRPr lang="zh-CN" altLang="zh-CN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</p:spPr>
        <p:txBody>
          <a:bodyPr/>
          <a:lstStyle/>
          <a:p>
            <a:r>
              <a:rPr lang="zh-CN" altLang="zh-CN" dirty="0"/>
              <a:t>一．可行性分析报告的撰写</a:t>
            </a:r>
            <a:endParaRPr lang="zh-CN" altLang="zh-C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5908" y="1086088"/>
            <a:ext cx="7904886" cy="35524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zh-CN" sz="1800" dirty="0"/>
              <a:t>【课堂讨论】</a:t>
            </a:r>
            <a:endParaRPr lang="zh-CN" altLang="zh-CN" sz="1800" dirty="0"/>
          </a:p>
          <a:p>
            <a:pPr algn="ctr">
              <a:lnSpc>
                <a:spcPct val="150000"/>
              </a:lnSpc>
            </a:pPr>
            <a:r>
              <a:rPr lang="zh-CN" altLang="zh-CN" sz="1800" b="1" dirty="0"/>
              <a:t>浓浓同窗情 ——毕业活动策划</a:t>
            </a:r>
            <a:endParaRPr lang="en-US" altLang="zh-CN" sz="1800" b="1" dirty="0"/>
          </a:p>
          <a:p>
            <a:pPr>
              <a:lnSpc>
                <a:spcPct val="150000"/>
              </a:lnSpc>
            </a:pPr>
            <a:r>
              <a:rPr lang="zh-CN" altLang="zh-CN" sz="1800" b="1" dirty="0"/>
              <a:t>思考：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请结合所学过的知识，谈谈该策划活动的构想是否能够实现？为什么？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endParaRPr lang="zh-CN" altLang="zh-CN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</p:spPr>
        <p:txBody>
          <a:bodyPr/>
          <a:lstStyle/>
          <a:p>
            <a:r>
              <a:rPr lang="zh-CN" altLang="zh-CN" dirty="0"/>
              <a:t>一．可行性分析报告的撰写</a:t>
            </a:r>
            <a:endParaRPr lang="zh-CN" altLang="zh-C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flipH="1">
            <a:off x="390524" y="2817627"/>
            <a:ext cx="2153197" cy="1840098"/>
          </a:xfrm>
          <a:prstGeom prst="rect">
            <a:avLst/>
          </a:prstGeom>
        </p:spPr>
      </p:pic>
      <p:cxnSp>
        <p:nvCxnSpPr>
          <p:cNvPr id="26" name="直接连接符 25"/>
          <p:cNvCxnSpPr/>
          <p:nvPr/>
        </p:nvCxnSpPr>
        <p:spPr>
          <a:xfrm>
            <a:off x="2854260" y="2994051"/>
            <a:ext cx="4355969" cy="0"/>
          </a:xfrm>
          <a:prstGeom prst="line">
            <a:avLst/>
          </a:prstGeom>
          <a:ln w="25400">
            <a:gradFill>
              <a:gsLst>
                <a:gs pos="0">
                  <a:srgbClr val="D6D8D9"/>
                </a:gs>
                <a:gs pos="100000">
                  <a:srgbClr val="EBEBEB"/>
                </a:gs>
              </a:gsLst>
              <a:lin ang="6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906506" y="1692366"/>
            <a:ext cx="40579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>
                <a:latin typeface="微软雅黑" panose="020B0503020204020204" pitchFamily="34" charset="-122"/>
                <a:ea typeface="微软雅黑" panose="020B0503020204020204" pitchFamily="34" charset="-122"/>
              </a:rPr>
              <a:t>谢谢观看</a:t>
            </a:r>
            <a:endParaRPr lang="zh-CN" altLang="en-US" sz="6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24"/>
          <p:cNvGrpSpPr/>
          <p:nvPr/>
        </p:nvGrpSpPr>
        <p:grpSpPr>
          <a:xfrm>
            <a:off x="3072877" y="1668098"/>
            <a:ext cx="3909464" cy="926245"/>
            <a:chOff x="0" y="1625532"/>
            <a:chExt cx="3889612" cy="798478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0" y="1625532"/>
              <a:ext cx="3889612" cy="0"/>
            </a:xfrm>
            <a:prstGeom prst="line">
              <a:avLst/>
            </a:prstGeom>
            <a:ln w="25400">
              <a:solidFill>
                <a:srgbClr val="EBEBE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3875964" y="1625532"/>
              <a:ext cx="0" cy="798478"/>
            </a:xfrm>
            <a:prstGeom prst="line">
              <a:avLst/>
            </a:prstGeom>
            <a:ln w="25400">
              <a:solidFill>
                <a:srgbClr val="EBEBE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81493" y="1625234"/>
            <a:ext cx="4787040" cy="1873155"/>
          </a:xfrm>
          <a:prstGeom prst="rect">
            <a:avLst/>
          </a:prstGeom>
          <a:noFill/>
          <a:ln w="25400">
            <a:solidFill>
              <a:srgbClr val="EBEB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grpSp>
        <p:nvGrpSpPr>
          <p:cNvPr id="12" name="组合 11"/>
          <p:cNvGrpSpPr/>
          <p:nvPr/>
        </p:nvGrpSpPr>
        <p:grpSpPr>
          <a:xfrm>
            <a:off x="1868234" y="1973190"/>
            <a:ext cx="4508898" cy="1200330"/>
            <a:chOff x="5403062" y="3067883"/>
            <a:chExt cx="6011865" cy="1600438"/>
          </a:xfrm>
        </p:grpSpPr>
        <p:sp>
          <p:nvSpPr>
            <p:cNvPr id="6" name="文本框 5"/>
            <p:cNvSpPr txBox="1"/>
            <p:nvPr/>
          </p:nvSpPr>
          <p:spPr>
            <a:xfrm>
              <a:off x="5403062" y="3067883"/>
              <a:ext cx="1614118" cy="16004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7200" b="1" dirty="0">
                  <a:solidFill>
                    <a:srgbClr val="F87C0D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03</a:t>
              </a:r>
              <a:endParaRPr lang="zh-CN" altLang="en-US" sz="7200" b="1" dirty="0">
                <a:solidFill>
                  <a:srgbClr val="F87C0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859833" y="3342116"/>
              <a:ext cx="4555094" cy="12721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任务三　会展项目的</a:t>
              </a:r>
              <a:endPara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可行性分析</a:t>
              </a:r>
              <a:endPara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6475" y="756734"/>
            <a:ext cx="8723751" cy="35524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/>
              <a:t>（一）</a:t>
            </a:r>
            <a:r>
              <a:rPr lang="zh-CN" altLang="zh-CN" sz="1800" b="1" dirty="0"/>
              <a:t>市场环境分析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1</a:t>
            </a:r>
            <a:r>
              <a:rPr lang="zh-CN" altLang="zh-CN" sz="1800" dirty="0"/>
              <a:t>）宏观经济环境。包括人口环境、经济环境、技术环境、政治法律环境、社会文化环境等。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2</a:t>
            </a:r>
            <a:r>
              <a:rPr lang="zh-CN" altLang="zh-CN" sz="1800" dirty="0"/>
              <a:t>）微观市场环境。包括办展机构内部环境、目标客户、竞争者、营销中介、服务商、社会公众等。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3</a:t>
            </a:r>
            <a:r>
              <a:rPr lang="zh-CN" altLang="zh-CN" sz="1800" dirty="0"/>
              <a:t>）市场环境评价。</a:t>
            </a:r>
            <a:r>
              <a:rPr lang="en-US" altLang="zh-CN" sz="1800" dirty="0"/>
              <a:t>SWOT</a:t>
            </a:r>
            <a:r>
              <a:rPr lang="zh-CN" altLang="zh-CN" sz="1800" dirty="0"/>
              <a:t>分析法，即内部优势、内部劣势、外部机会、外部威胁等。</a:t>
            </a:r>
            <a:endParaRPr lang="zh-CN" altLang="zh-CN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</p:spPr>
        <p:txBody>
          <a:bodyPr/>
          <a:lstStyle/>
          <a:p>
            <a:r>
              <a:rPr lang="zh-CN" altLang="zh-CN" dirty="0"/>
              <a:t>一．可行性分析的内容</a:t>
            </a:r>
            <a:endParaRPr lang="zh-CN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SWOT分析方法是一种企业战略分析方法，即根据企业自身的既定内在条件进行分析，找出企业的优势、劣势及核心竞争力之所在。其中，S代表 strength（优势），W代表weakness（弱势），O代表opportunity（机会），T代表threat（威胁），其中，S、W是内部因素，O、T是外部因素。按照企业竞争战略的完整概念，战略应是一个企业“能够做的”（即组织的强项和弱项）和“可能做的”（即环境的机会和威胁）之间的有机组合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0123" y="758542"/>
            <a:ext cx="7543800" cy="35524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/>
              <a:t>（二）</a:t>
            </a:r>
            <a:r>
              <a:rPr lang="zh-CN" altLang="zh-CN" sz="1800" b="1" dirty="0"/>
              <a:t>会展项目生命力分析</a:t>
            </a:r>
            <a:endParaRPr lang="en-US" altLang="zh-CN" sz="1800" b="1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1</a:t>
            </a:r>
            <a:r>
              <a:rPr lang="zh-CN" altLang="zh-CN" sz="1800" dirty="0"/>
              <a:t>）项目发展空间，即分析举办该会展所依托的产业空间、市场空间、地域空间、政策空间等是否具备。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2</a:t>
            </a:r>
            <a:r>
              <a:rPr lang="zh-CN" altLang="zh-CN" sz="1800" dirty="0"/>
              <a:t>）项目竞争力，包括会展定位的号召力、办展机构的品牌影响力、参展商和观众的构成、会展价格、会展服务等。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3</a:t>
            </a:r>
            <a:r>
              <a:rPr lang="zh-CN" altLang="zh-CN" sz="1800" dirty="0"/>
              <a:t>）办展机构优劣势分析。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endParaRPr lang="zh-CN" altLang="zh-CN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</p:spPr>
        <p:txBody>
          <a:bodyPr/>
          <a:lstStyle/>
          <a:p>
            <a:r>
              <a:rPr lang="zh-CN" altLang="zh-CN" dirty="0"/>
              <a:t>一．可行性分析的内容</a:t>
            </a:r>
            <a:endParaRPr lang="zh-CN" altLang="zh-C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9180" y="694023"/>
            <a:ext cx="7543800" cy="35524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/>
              <a:t>（三）</a:t>
            </a:r>
            <a:r>
              <a:rPr lang="zh-CN" altLang="zh-CN" sz="1800" b="1" dirty="0"/>
              <a:t>会展执行方案分析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1</a:t>
            </a:r>
            <a:r>
              <a:rPr lang="zh-CN" altLang="zh-CN" sz="1800" dirty="0"/>
              <a:t>）会展的基本框架进行评估。</a:t>
            </a:r>
            <a:endParaRPr lang="en-US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2</a:t>
            </a:r>
            <a:r>
              <a:rPr lang="zh-CN" altLang="zh-CN" sz="1800" dirty="0"/>
              <a:t>）</a:t>
            </a:r>
            <a:r>
              <a:rPr lang="zh-CN" altLang="en-US" sz="1800" dirty="0"/>
              <a:t>展览会</a:t>
            </a:r>
            <a:r>
              <a:rPr lang="zh-CN" altLang="zh-CN" sz="1800" dirty="0"/>
              <a:t>进度计划评估。</a:t>
            </a:r>
            <a:endParaRPr lang="en-US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3</a:t>
            </a:r>
            <a:r>
              <a:rPr lang="zh-CN" altLang="zh-CN" sz="1800" dirty="0"/>
              <a:t>）招展招商和宣传推广计划评估。</a:t>
            </a:r>
            <a:endParaRPr lang="en-US" altLang="zh-CN" sz="1800" dirty="0"/>
          </a:p>
          <a:p>
            <a:pPr>
              <a:lnSpc>
                <a:spcPct val="150000"/>
              </a:lnSpc>
            </a:pPr>
            <a:r>
              <a:rPr lang="en-US" altLang="en-US" sz="1800" dirty="0"/>
              <a:t>（</a:t>
            </a:r>
            <a:r>
              <a:rPr lang="en-US" altLang="en-US" sz="1800" dirty="0"/>
              <a:t>4</a:t>
            </a:r>
            <a:r>
              <a:rPr lang="en-US" altLang="en-US" sz="1800" dirty="0"/>
              <a:t>）</a:t>
            </a:r>
            <a:r>
              <a:rPr lang="zh-CN" altLang="zh-CN" sz="1800" dirty="0"/>
              <a:t>现场管理和相关活动计划评估。</a:t>
            </a:r>
            <a:endParaRPr lang="zh-CN" altLang="zh-CN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810233"/>
          </a:xfrm>
        </p:spPr>
        <p:txBody>
          <a:bodyPr/>
          <a:lstStyle/>
          <a:p>
            <a:r>
              <a:rPr lang="zh-CN" altLang="zh-CN" dirty="0"/>
              <a:t>一．可行性分析的内容</a:t>
            </a:r>
            <a:endParaRPr lang="zh-CN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7419" y="721318"/>
            <a:ext cx="7543800" cy="35524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/>
              <a:t>（四）</a:t>
            </a:r>
            <a:r>
              <a:rPr lang="zh-CN" altLang="zh-CN" sz="1800" b="1" dirty="0"/>
              <a:t>会展项目财务分析</a:t>
            </a:r>
            <a:endParaRPr lang="en-US" altLang="zh-CN" sz="1800" b="1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1</a:t>
            </a:r>
            <a:r>
              <a:rPr lang="zh-CN" altLang="zh-CN" sz="1800" dirty="0"/>
              <a:t>）价格定位。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2</a:t>
            </a:r>
            <a:r>
              <a:rPr lang="zh-CN" altLang="zh-CN" sz="1800" dirty="0"/>
              <a:t>）成本预测。</a:t>
            </a:r>
            <a:endParaRPr lang="en-US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3</a:t>
            </a:r>
            <a:r>
              <a:rPr lang="zh-CN" altLang="zh-CN" sz="1800" dirty="0"/>
              <a:t>）收入预测。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4</a:t>
            </a:r>
            <a:r>
              <a:rPr lang="zh-CN" altLang="zh-CN" sz="1800" dirty="0"/>
              <a:t>）盈亏平衡分析。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5</a:t>
            </a:r>
            <a:r>
              <a:rPr lang="zh-CN" altLang="zh-CN" sz="1800" dirty="0"/>
              <a:t>）现金流量分析。</a:t>
            </a:r>
            <a:endParaRPr lang="zh-CN" altLang="zh-CN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</p:spPr>
        <p:txBody>
          <a:bodyPr/>
          <a:lstStyle/>
          <a:p>
            <a:r>
              <a:rPr lang="zh-CN" altLang="zh-CN" dirty="0"/>
              <a:t>一．可行性分析的内容</a:t>
            </a:r>
            <a:endParaRPr lang="zh-CN" altLang="zh-C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4589" y="693756"/>
            <a:ext cx="8710104" cy="35524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/>
              <a:t>（五）</a:t>
            </a:r>
            <a:r>
              <a:rPr lang="zh-CN" altLang="zh-CN" sz="1800" b="1" dirty="0"/>
              <a:t>风险预测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从会展可行性分析的角度看，风险就是办展机构在举办会展的过程中，由于一些难以预料和无法控制因素的作用，使办展机构举办会展的计划和举办会展的实际收益与预测发生背离，从而使办展机构举办会展的计划落空；或者是即使会展如期举办，但办展机构有蒙受一定的经济损失的可能性。它包括：市场风险、经营风险、财务风险和合作风险。</a:t>
            </a:r>
            <a:endParaRPr lang="zh-CN" altLang="zh-CN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</p:spPr>
        <p:txBody>
          <a:bodyPr/>
          <a:lstStyle/>
          <a:p>
            <a:r>
              <a:rPr lang="zh-CN" altLang="zh-CN" dirty="0"/>
              <a:t>一．可行性分析的内容</a:t>
            </a:r>
            <a:endParaRPr lang="zh-CN" altLang="zh-C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0123" y="748348"/>
            <a:ext cx="7543800" cy="43951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/>
              <a:t>（一）</a:t>
            </a:r>
            <a:r>
              <a:rPr lang="zh-CN" altLang="zh-CN" sz="1800" b="1" dirty="0"/>
              <a:t>报告撰写原则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1.</a:t>
            </a:r>
            <a:r>
              <a:rPr lang="zh-CN" altLang="zh-CN" sz="1800" dirty="0"/>
              <a:t>客观公正原则</a:t>
            </a:r>
            <a:endParaRPr lang="en-US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2.</a:t>
            </a:r>
            <a:r>
              <a:rPr lang="zh-CN" altLang="zh-CN" sz="1800" dirty="0"/>
              <a:t>内容完整原则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3.</a:t>
            </a:r>
            <a:r>
              <a:rPr lang="zh-CN" altLang="zh-CN" sz="1800" dirty="0"/>
              <a:t>保证质量原则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en-US" sz="1800" b="1" dirty="0"/>
              <a:t>（二）</a:t>
            </a:r>
            <a:r>
              <a:rPr lang="zh-CN" altLang="zh-CN" sz="1800" b="1" dirty="0"/>
              <a:t>报告写作规范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1.</a:t>
            </a:r>
            <a:r>
              <a:rPr lang="zh-CN" altLang="zh-CN" sz="1800" dirty="0"/>
              <a:t>总论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2.</a:t>
            </a:r>
            <a:r>
              <a:rPr lang="zh-CN" altLang="zh-CN" sz="1800" dirty="0"/>
              <a:t>项目背景和发展概况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3.</a:t>
            </a:r>
            <a:r>
              <a:rPr lang="zh-CN" altLang="zh-CN" sz="1800" dirty="0"/>
              <a:t>项目</a:t>
            </a:r>
            <a:r>
              <a:rPr lang="en-US" altLang="zh-CN" sz="1800" dirty="0"/>
              <a:t>SWOT</a:t>
            </a:r>
            <a:r>
              <a:rPr lang="zh-CN" altLang="zh-CN" sz="1800" dirty="0"/>
              <a:t>分析与定位</a:t>
            </a:r>
            <a:endParaRPr lang="en-US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4.</a:t>
            </a:r>
            <a:r>
              <a:rPr lang="zh-CN" altLang="zh-CN" sz="1800" dirty="0"/>
              <a:t>项目规模与客源分析</a:t>
            </a:r>
            <a:endParaRPr lang="en-US" altLang="zh-CN" sz="18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5.</a:t>
            </a:r>
            <a:r>
              <a:rPr lang="zh-CN" altLang="zh-CN" sz="1800" dirty="0"/>
              <a:t>项目营销思路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endParaRPr lang="zh-CN" altLang="zh-CN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</p:spPr>
        <p:txBody>
          <a:bodyPr/>
          <a:lstStyle/>
          <a:p>
            <a:r>
              <a:rPr lang="zh-CN" altLang="en-US" dirty="0"/>
              <a:t>二</a:t>
            </a:r>
            <a:r>
              <a:rPr lang="zh-CN" altLang="zh-CN" dirty="0"/>
              <a:t>．可行性分析报告的撰写</a:t>
            </a:r>
            <a:endParaRPr lang="zh-CN" altLang="zh-CN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ISPRING_PRESENTATION_TITLE" val="1"/>
</p:tagLst>
</file>

<file path=ppt/theme/theme1.xml><?xml version="1.0" encoding="utf-8"?>
<a:theme xmlns:a="http://schemas.openxmlformats.org/drawingml/2006/main" name="Office 主题​​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1111</Words>
  <Application>WPS 演示</Application>
  <PresentationFormat>全屏显示(16:9)</PresentationFormat>
  <Paragraphs>82</Paragraphs>
  <Slides>12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等线</vt:lpstr>
      <vt:lpstr>Office 主题​​</vt:lpstr>
      <vt:lpstr>PowerPoint 演示文稿</vt:lpstr>
      <vt:lpstr>PowerPoint 演示文稿</vt:lpstr>
      <vt:lpstr>一．可行性分析的内容</vt:lpstr>
      <vt:lpstr>PowerPoint 演示文稿</vt:lpstr>
      <vt:lpstr>一．可行性分析的内容</vt:lpstr>
      <vt:lpstr>一．可行性分析的内容</vt:lpstr>
      <vt:lpstr>一．可行性分析的内容</vt:lpstr>
      <vt:lpstr>一．可行性分析的内容</vt:lpstr>
      <vt:lpstr>二．可行性分析报告的撰写</vt:lpstr>
      <vt:lpstr>一．可行性分析报告的撰写</vt:lpstr>
      <vt:lpstr>一．可行性分析报告的撰写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cqzbj0102</dc:creator>
  <cp:lastModifiedBy>cherry8180</cp:lastModifiedBy>
  <cp:revision>889</cp:revision>
  <dcterms:created xsi:type="dcterms:W3CDTF">2017-06-28T01:34:00Z</dcterms:created>
  <dcterms:modified xsi:type="dcterms:W3CDTF">2020-03-04T01:54:39Z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