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2" r:id="rId3"/>
    <p:sldId id="455" r:id="rId5"/>
    <p:sldId id="290" r:id="rId6"/>
    <p:sldId id="291" r:id="rId7"/>
    <p:sldId id="292" r:id="rId8"/>
    <p:sldId id="293" r:id="rId9"/>
    <p:sldId id="294" r:id="rId10"/>
    <p:sldId id="464" r:id="rId11"/>
    <p:sldId id="465" r:id="rId12"/>
    <p:sldId id="466" r:id="rId13"/>
    <p:sldId id="467" r:id="rId14"/>
    <p:sldId id="295" r:id="rId15"/>
    <p:sldId id="296" r:id="rId16"/>
    <p:sldId id="468" r:id="rId17"/>
    <p:sldId id="341" r:id="rId18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C0D"/>
    <a:srgbClr val="DEDEDE"/>
    <a:srgbClr val="EBEBEB"/>
    <a:srgbClr val="FFA712"/>
    <a:srgbClr val="515151"/>
    <a:srgbClr val="383838"/>
    <a:srgbClr val="FFA311"/>
    <a:srgbClr val="FACF27"/>
    <a:srgbClr val="D6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1" autoAdjust="0"/>
    <p:restoredTop sz="91008" autoAdjust="0"/>
  </p:normalViewPr>
  <p:slideViewPr>
    <p:cSldViewPr snapToGrid="0">
      <p:cViewPr>
        <p:scale>
          <a:sx n="94" d="100"/>
          <a:sy n="94" d="100"/>
        </p:scale>
        <p:origin x="1400" y="904"/>
      </p:cViewPr>
      <p:guideLst>
        <p:guide pos="249"/>
        <p:guide pos="4422"/>
        <p:guide orient="horz" pos="350"/>
        <p:guide orient="horz" pos="2913"/>
        <p:guide orient="horz" pos="1008"/>
        <p:guide orient="horz" pos="2210"/>
        <p:guide pos="1043"/>
        <p:guide pos="3583"/>
        <p:guide orient="horz" pos="398"/>
        <p:guide orient="horz" pos="2934"/>
        <p:guide pos="246"/>
        <p:guide pos="4420"/>
      </p:guideLst>
    </p:cSldViewPr>
  </p:slideViewPr>
  <p:outlineViewPr>
    <p:cViewPr>
      <p:scale>
        <a:sx n="33" d="100"/>
        <a:sy n="33" d="100"/>
      </p:scale>
      <p:origin x="0" y="27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954D5-1BFC-41C7-BC4A-DF74A8B594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87370"/>
            <a:ext cx="7920424" cy="43382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631825"/>
            <a:ext cx="8125322" cy="4025899"/>
          </a:xfrm>
          <a:prstGeom prst="rect">
            <a:avLst/>
          </a:prstGeom>
        </p:spPr>
        <p:txBody>
          <a:bodyPr/>
          <a:lstStyle>
            <a:lvl1pPr marL="0" indent="539750">
              <a:lnSpc>
                <a:spcPct val="140000"/>
              </a:lnSpc>
              <a:spcBef>
                <a:spcPts val="0"/>
              </a:spcBef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2pPr>
            <a:lvl3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3pPr>
            <a:lvl4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4pPr>
            <a:lvl5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514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hyperlink" Target="http://img3.zhubajie.com/task/2010-05/30/316716/6nu3fqxg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29394" y="1229386"/>
            <a:ext cx="3836240" cy="327840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823357" y="3079115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0" y="1745511"/>
            <a:ext cx="51793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学习情境二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会展市场调研及项目可行性分析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43398" y="1699997"/>
            <a:ext cx="2917209" cy="598859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330" name="标题 22732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/>
              <a:t>三、问卷项目的设计</a:t>
            </a:r>
            <a:endParaRPr lang="zh-CN" altLang="en-US" b="1" dirty="0"/>
          </a:p>
        </p:txBody>
      </p:sp>
      <p:sp>
        <p:nvSpPr>
          <p:cNvPr id="227331" name="文本占位符 227330"/>
          <p:cNvSpPr>
            <a:spLocks noGrp="1"/>
          </p:cNvSpPr>
          <p:nvPr>
            <p:ph type="body" idx="1"/>
          </p:nvPr>
        </p:nvSpPr>
        <p:spPr>
          <a:xfrm>
            <a:off x="945515" y="959485"/>
            <a:ext cx="7301865" cy="3555365"/>
          </a:xfrm>
        </p:spPr>
        <p:txBody>
          <a:bodyPr/>
          <a:p>
            <a:pPr algn="just">
              <a:lnSpc>
                <a:spcPct val="90000"/>
              </a:lnSpc>
            </a:pPr>
            <a:r>
              <a:rPr lang="zh-CN" altLang="en-US" dirty="0"/>
              <a:t>（三）问题格式</a:t>
            </a:r>
            <a:endParaRPr lang="zh-CN" altLang="en-US" dirty="0"/>
          </a:p>
          <a:p>
            <a:pPr algn="just">
              <a:lnSpc>
                <a:spcPct val="90000"/>
              </a:lnSpc>
            </a:pP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1.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是否式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2.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选择式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3.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填入式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4.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排列式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5.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量表式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27336" name="图片 227335" descr="xinsrc_442070431095559332087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62375" y="621030"/>
            <a:ext cx="4753610" cy="36017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7338" name="图片 227337" descr="right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713" y="3651647"/>
            <a:ext cx="857250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354" name="标题 228353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/>
              <a:t>四、问卷制作的要求</a:t>
            </a:r>
            <a:endParaRPr lang="zh-CN" altLang="en-US" b="1" dirty="0"/>
          </a:p>
        </p:txBody>
      </p:sp>
      <p:sp>
        <p:nvSpPr>
          <p:cNvPr id="228355" name="文本占位符 228354"/>
          <p:cNvSpPr>
            <a:spLocks noGrp="1"/>
          </p:cNvSpPr>
          <p:nvPr>
            <p:ph type="body" idx="1"/>
          </p:nvPr>
        </p:nvSpPr>
        <p:spPr>
          <a:xfrm>
            <a:off x="1385888" y="1653779"/>
            <a:ext cx="6182916" cy="2861072"/>
          </a:xfrm>
        </p:spPr>
        <p:txBody>
          <a:bodyPr/>
          <a:p>
            <a:pPr>
              <a:lnSpc>
                <a:spcPct val="90000"/>
              </a:lnSpc>
            </a:pP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（一）问卷中所有的题目都和研究目的相符合。</a:t>
            </a:r>
            <a:endParaRPr lang="zh-CN" altLang="en-US" sz="1950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（二）问卷尽可能简短，其长度只要足以获得重要资料即可，问卷太长会影响填答。填答时间最好在</a:t>
            </a:r>
            <a:r>
              <a:rPr lang="en-US" altLang="zh-CN" sz="1950" dirty="0">
                <a:latin typeface="华文新魏" pitchFamily="2" charset="-122"/>
                <a:ea typeface="华文新魏" pitchFamily="2" charset="-122"/>
              </a:rPr>
              <a:t>30</a:t>
            </a: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分钟以内。</a:t>
            </a:r>
            <a:endParaRPr lang="zh-CN" altLang="en-US" sz="1950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（三）问卷的题目要由一般性至特殊性，并具有逻辑性。</a:t>
            </a:r>
            <a:endParaRPr lang="zh-CN" altLang="en-US" sz="1950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（四）问卷的指导语或填答说明要清楚，没有歧义。</a:t>
            </a:r>
            <a:endParaRPr lang="zh-CN" altLang="en-US" sz="1950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1950" dirty="0">
                <a:latin typeface="华文新魏" pitchFamily="2" charset="-122"/>
                <a:ea typeface="华文新魏" pitchFamily="2" charset="-122"/>
              </a:rPr>
              <a:t>（五）问卷的编排格式要清楚，翻页要顺手，指示符号要明确，不致有瞻前顾后的麻烦。</a:t>
            </a:r>
            <a:endParaRPr lang="zh-CN" altLang="en-US" sz="195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293" y="780106"/>
            <a:ext cx="8655513" cy="4037554"/>
          </a:xfrm>
        </p:spPr>
        <p:txBody>
          <a:bodyPr>
            <a:normAutofit/>
          </a:bodyPr>
          <a:lstStyle/>
          <a:p>
            <a:r>
              <a:rPr lang="zh-CN" altLang="en-US" sz="1800" b="1" dirty="0"/>
              <a:t>（一）</a:t>
            </a:r>
            <a:r>
              <a:rPr lang="zh-CN" altLang="zh-CN" sz="1800" b="1" dirty="0"/>
              <a:t>基础培训</a:t>
            </a:r>
            <a:endParaRPr lang="zh-CN" altLang="zh-CN" sz="1800" dirty="0"/>
          </a:p>
          <a:p>
            <a:r>
              <a:rPr lang="en-US" altLang="zh-CN" sz="1800" b="1" dirty="0"/>
              <a:t>1.</a:t>
            </a:r>
            <a:r>
              <a:rPr lang="zh-CN" altLang="en-US" sz="1800" b="1" dirty="0"/>
              <a:t>如何接近被调查者</a:t>
            </a:r>
            <a:endParaRPr lang="en-US" altLang="zh-CN" sz="1800" b="1" dirty="0"/>
          </a:p>
          <a:p>
            <a:r>
              <a:rPr lang="zh-CN" altLang="en-US" sz="1800" dirty="0"/>
              <a:t>（</a:t>
            </a:r>
            <a:r>
              <a:rPr lang="en-US" altLang="zh-CN" sz="1800" dirty="0"/>
              <a:t>1</a:t>
            </a:r>
            <a:r>
              <a:rPr lang="zh-CN" altLang="en-US" sz="1800" dirty="0"/>
              <a:t>）自信、准确、规范地作自我介绍；</a:t>
            </a:r>
            <a:endParaRPr lang="en-US" altLang="zh-CN" sz="1800" dirty="0"/>
          </a:p>
          <a:p>
            <a:r>
              <a:rPr lang="zh-CN" altLang="en-US" sz="1800" dirty="0"/>
              <a:t>（</a:t>
            </a:r>
            <a:r>
              <a:rPr lang="en-US" altLang="zh-CN" sz="1800" dirty="0"/>
              <a:t>2</a:t>
            </a:r>
            <a:r>
              <a:rPr lang="zh-CN" altLang="en-US" sz="1800" dirty="0"/>
              <a:t>）调查员要有良好的仪表，注意首因效应；</a:t>
            </a:r>
            <a:endParaRPr lang="en-US" altLang="zh-CN" sz="1800" dirty="0"/>
          </a:p>
          <a:p>
            <a:r>
              <a:rPr lang="zh-CN" altLang="en-US" sz="1800" dirty="0"/>
              <a:t>（</a:t>
            </a:r>
            <a:r>
              <a:rPr lang="en-US" altLang="zh-CN" sz="1800" dirty="0"/>
              <a:t>3</a:t>
            </a:r>
            <a:r>
              <a:rPr lang="zh-CN" altLang="en-US" sz="1800" dirty="0"/>
              <a:t>）选择适当的访问时间，尽量避免被拒访的尴尬；</a:t>
            </a:r>
            <a:endParaRPr lang="en-US" altLang="zh-CN" sz="1800" dirty="0"/>
          </a:p>
          <a:p>
            <a:r>
              <a:rPr lang="zh-CN" altLang="en-US" sz="1800" dirty="0"/>
              <a:t>（</a:t>
            </a:r>
            <a:r>
              <a:rPr lang="en-US" altLang="zh-CN" sz="1800" dirty="0"/>
              <a:t>4</a:t>
            </a:r>
            <a:r>
              <a:rPr lang="zh-CN" altLang="en-US" sz="1800" dirty="0"/>
              <a:t>）提前掌握应对拒访的技巧。</a:t>
            </a:r>
            <a:endParaRPr lang="en-US" altLang="zh-CN" sz="1800" dirty="0"/>
          </a:p>
          <a:p>
            <a:pPr algn="just"/>
            <a:r>
              <a:rPr lang="zh-CN" altLang="en-US" sz="1800" b="1" dirty="0"/>
              <a:t>（二）</a:t>
            </a:r>
            <a:r>
              <a:rPr lang="zh-CN" altLang="zh-CN" sz="1800" b="1" dirty="0"/>
              <a:t>项目培训</a:t>
            </a:r>
            <a:endParaRPr lang="en-US" altLang="zh-CN" sz="1800" b="1" dirty="0"/>
          </a:p>
          <a:p>
            <a:pPr algn="just"/>
            <a:r>
              <a:rPr lang="zh-CN" altLang="en-US" sz="1800" dirty="0"/>
              <a:t>根据调研项目的不同而举办不同的项目说明会，它往往针对性较强。包括向调查员解释调查问卷、统一问卷的填写方法、分派任务、访问准备等几个方面。</a:t>
            </a:r>
            <a:endParaRPr lang="zh-CN" altLang="zh-CN" sz="1800" dirty="0"/>
          </a:p>
          <a:p>
            <a:pPr algn="just"/>
            <a:r>
              <a:rPr lang="zh-CN" altLang="en-US" sz="1800" b="1" dirty="0"/>
              <a:t>（三）</a:t>
            </a:r>
            <a:r>
              <a:rPr lang="zh-CN" altLang="zh-CN" sz="1800" b="1" dirty="0"/>
              <a:t>调研过程的管理</a:t>
            </a:r>
            <a:endParaRPr lang="zh-CN" altLang="zh-CN" sz="1800" dirty="0"/>
          </a:p>
          <a:p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436012"/>
          </a:xfrm>
        </p:spPr>
        <p:txBody>
          <a:bodyPr/>
          <a:lstStyle/>
          <a:p>
            <a:r>
              <a:rPr lang="zh-CN" altLang="zh-CN" dirty="0"/>
              <a:t>五．会展市场调查员的培训</a:t>
            </a:r>
            <a:endParaRPr lang="zh-CN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>
          <a:xfrm>
            <a:off x="147320" y="1173480"/>
            <a:ext cx="8655685" cy="24784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53975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0" indent="53975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53975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53975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539750" algn="l" defTabSz="6858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CN" altLang="en-US" sz="1800" b="1" dirty="0"/>
              <a:t>（三）</a:t>
            </a:r>
            <a:r>
              <a:rPr lang="zh-CN" altLang="zh-CN" sz="1800" b="1" dirty="0"/>
              <a:t>调研过程的管理</a:t>
            </a:r>
            <a:endParaRPr lang="en-US" altLang="zh-CN" sz="1800" b="1" dirty="0"/>
          </a:p>
          <a:p>
            <a:pPr algn="just"/>
            <a:r>
              <a:rPr lang="zh-CN" altLang="en-US" sz="1800" dirty="0"/>
              <a:t>成功的会展调研管理就是要满足会展决策者的需求，为决策者提供科学依据。</a:t>
            </a:r>
            <a:endParaRPr lang="zh-CN" altLang="zh-CN" sz="1800" dirty="0"/>
          </a:p>
          <a:p>
            <a:endParaRPr lang="zh-CN" altLang="zh-CN" sz="1800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02386" y="295234"/>
            <a:ext cx="7543800" cy="436012"/>
          </a:xfrm>
        </p:spPr>
        <p:txBody>
          <a:bodyPr/>
          <a:lstStyle/>
          <a:p>
            <a:r>
              <a:rPr lang="zh-CN" altLang="en-US" dirty="0"/>
              <a:t>三</a:t>
            </a:r>
            <a:r>
              <a:rPr lang="zh-CN" altLang="zh-CN" dirty="0"/>
              <a:t>．会展市场调查员的培训</a:t>
            </a:r>
            <a:endParaRPr lang="zh-CN" altLang="zh-C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 b="1"/>
              <a:t>本节课任务：</a:t>
            </a:r>
            <a:endParaRPr lang="zh-CN" altLang="en-US" sz="2800" b="1"/>
          </a:p>
          <a:p>
            <a:pPr algn="ctr"/>
            <a:r>
              <a:rPr lang="zh-CN" altLang="en-US"/>
              <a:t>      </a:t>
            </a:r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zh-CN" altLang="en-US"/>
              <a:t>    设计酒店活动策划的调查问卷。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flipH="1">
            <a:off x="390524" y="2817627"/>
            <a:ext cx="2153197" cy="184009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2854260" y="2994051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06506" y="1692366"/>
            <a:ext cx="4057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4"/>
          <p:cNvGrpSpPr/>
          <p:nvPr/>
        </p:nvGrpSpPr>
        <p:grpSpPr>
          <a:xfrm>
            <a:off x="3072877" y="1668098"/>
            <a:ext cx="3909464" cy="926245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81493" y="1625234"/>
            <a:ext cx="4787040" cy="1873155"/>
          </a:xfrm>
          <a:prstGeom prst="rect">
            <a:avLst/>
          </a:prstGeom>
          <a:noFill/>
          <a:ln w="25400"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grpSp>
        <p:nvGrpSpPr>
          <p:cNvPr id="12" name="组合 11"/>
          <p:cNvGrpSpPr/>
          <p:nvPr/>
        </p:nvGrpSpPr>
        <p:grpSpPr>
          <a:xfrm>
            <a:off x="1868234" y="1973188"/>
            <a:ext cx="4508898" cy="1200329"/>
            <a:chOff x="5403062" y="3067883"/>
            <a:chExt cx="6011865" cy="1600438"/>
          </a:xfrm>
        </p:grpSpPr>
        <p:sp>
          <p:nvSpPr>
            <p:cNvPr id="6" name="文本框 5"/>
            <p:cNvSpPr txBox="1"/>
            <p:nvPr/>
          </p:nvSpPr>
          <p:spPr>
            <a:xfrm>
              <a:off x="5403062" y="3067883"/>
              <a:ext cx="1614118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7200" b="1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859833" y="3342116"/>
              <a:ext cx="4555094" cy="1272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任务二　</a:t>
              </a:r>
              <a:r>
                <a:rPr kumimoji="1" lang="en-US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会展市场调</a:t>
              </a:r>
              <a:endParaRPr kumimoji="1" lang="en-US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kumimoji="1" lang="en-US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研方案的设计与组织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9180" y="785839"/>
            <a:ext cx="8669160" cy="3827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（一）</a:t>
            </a:r>
            <a:r>
              <a:rPr lang="zh-CN" altLang="zh-CN" sz="1800" b="1" dirty="0"/>
              <a:t>调研问题或机会的界定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调研过程首先是认识会展营销问题或机会，问题的正确界定决定市场调研的方向和合理性。问题不可过于宽泛。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（二）</a:t>
            </a:r>
            <a:r>
              <a:rPr lang="zh-CN" altLang="zh-CN" sz="1800" b="1" dirty="0"/>
              <a:t>调研目标的确定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问题或机会识别过程的最终结果是形成调研目标</a:t>
            </a:r>
            <a:r>
              <a:rPr lang="zh-CN" altLang="en-US" sz="1800" dirty="0"/>
              <a:t>，即为什么进行会展市场调研</a:t>
            </a:r>
            <a:r>
              <a:rPr lang="zh-CN" altLang="zh-CN" sz="1800" dirty="0"/>
              <a:t>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一．会展市场调研准备</a:t>
            </a:r>
            <a:endParaRPr lang="zh-CN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6475" y="748841"/>
            <a:ext cx="8505388" cy="38777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（一）</a:t>
            </a:r>
            <a:r>
              <a:rPr lang="zh-CN" altLang="zh-CN" sz="1800" b="1" dirty="0"/>
              <a:t>前言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应该简明扼要地介绍整个调研课题的情况或出台的背景、原因。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（二）</a:t>
            </a:r>
            <a:r>
              <a:rPr lang="zh-CN" altLang="zh-CN" sz="1800" b="1" dirty="0"/>
              <a:t>调研</a:t>
            </a:r>
            <a:r>
              <a:rPr lang="zh-CN" altLang="en-US" sz="1800" b="1" dirty="0"/>
              <a:t>的</a:t>
            </a:r>
            <a:r>
              <a:rPr lang="zh-CN" altLang="zh-CN" sz="1800" b="1" dirty="0"/>
              <a:t>目的和意义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说明特定的调研课题所要解决的问题，即为何要调研，要了解和解决什么问题，调研结果有什么用处，能给企业带来哪些决策价值、经济效益、社会效益，以及在理论上的重大价值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（三）</a:t>
            </a:r>
            <a:r>
              <a:rPr lang="zh-CN" altLang="zh-CN" sz="1800" b="1" dirty="0"/>
              <a:t>调研对象和调研单位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en-US" sz="1800" dirty="0"/>
              <a:t>调研对象是根据调研目的、任务确定的一定时空范围内的所要调研的总体，它是由某些性质上相同的调研单位所组成的。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zh-CN" altLang="zh-CN" dirty="0"/>
              <a:t>．会展市场调研方案的设计</a:t>
            </a:r>
            <a:endParaRPr lang="zh-CN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235" y="773648"/>
            <a:ext cx="8546330" cy="39379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（四）</a:t>
            </a:r>
            <a:r>
              <a:rPr lang="zh-CN" altLang="zh-CN" sz="1800" b="1" dirty="0"/>
              <a:t>调研的主要内容和具体项目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调研项目的选择要尽量做到“准”而“精”。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（五）</a:t>
            </a:r>
            <a:r>
              <a:rPr lang="zh-CN" altLang="zh-CN" sz="1800" b="1" dirty="0"/>
              <a:t>调研方式和方法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详细说明选择什么方式和方法去搜集资料，具体的操作步骤是什么。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（六）</a:t>
            </a:r>
            <a:r>
              <a:rPr lang="zh-CN" altLang="zh-CN" sz="1800" b="1" dirty="0"/>
              <a:t>资料整理和分析方法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（七）</a:t>
            </a:r>
            <a:r>
              <a:rPr lang="zh-CN" altLang="zh-CN" sz="1800" b="1" dirty="0"/>
              <a:t>调研时间进度安排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基本原则是：（</a:t>
            </a:r>
            <a:r>
              <a:rPr lang="en-US" altLang="zh-CN" sz="1800" dirty="0"/>
              <a:t>1</a:t>
            </a:r>
            <a:r>
              <a:rPr lang="zh-CN" altLang="zh-CN" sz="1800" dirty="0"/>
              <a:t>）保证调研的准确性、真实性，不走马观花；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）尽早完成调研活动，保证时效性，同时要节省费用。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zh-CN" altLang="zh-CN" dirty="0"/>
              <a:t>．会展市场调研方案的设计</a:t>
            </a:r>
            <a:endParaRPr lang="zh-CN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589" y="741583"/>
            <a:ext cx="8341614" cy="40197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（八）</a:t>
            </a:r>
            <a:r>
              <a:rPr lang="zh-CN" altLang="zh-CN" sz="1800" b="1" dirty="0"/>
              <a:t>经费预算开支情况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调研费用根据调研课题的不同而不同。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确定预算时，需要注意以下几方面：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1</a:t>
            </a:r>
            <a:r>
              <a:rPr lang="zh-CN" altLang="zh-CN" sz="1800" dirty="0"/>
              <a:t>）应制订较为详细的工作项目费用计划；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）预算根据调研课题不同而不同；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3</a:t>
            </a:r>
            <a:r>
              <a:rPr lang="zh-CN" altLang="zh-CN" sz="1800" dirty="0"/>
              <a:t>）避免调研时间的拖延（会加大费用开支）；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4</a:t>
            </a:r>
            <a:r>
              <a:rPr lang="zh-CN" altLang="zh-CN" sz="1800" dirty="0"/>
              <a:t>）缩减必要的调研费用；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5</a:t>
            </a:r>
            <a:r>
              <a:rPr lang="zh-CN" altLang="zh-CN" sz="1800" dirty="0"/>
              <a:t>）为使经费预算一目了然，可编制成预算表（如表</a:t>
            </a:r>
            <a:r>
              <a:rPr lang="en-US" altLang="zh-CN" sz="1800" dirty="0"/>
              <a:t>2</a:t>
            </a:r>
            <a:r>
              <a:rPr lang="zh-CN" altLang="zh-CN" sz="1800" dirty="0"/>
              <a:t>－</a:t>
            </a:r>
            <a:r>
              <a:rPr lang="en-US" altLang="zh-CN" sz="1800" dirty="0"/>
              <a:t>4</a:t>
            </a:r>
            <a:r>
              <a:rPr lang="zh-CN" altLang="zh-CN" sz="1800" dirty="0"/>
              <a:t>所示）。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zh-CN" altLang="zh-CN" dirty="0"/>
              <a:t>．会展市场调研方案的设计</a:t>
            </a:r>
            <a:endParaRPr lang="zh-CN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589" y="703951"/>
            <a:ext cx="8778342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（九）</a:t>
            </a:r>
            <a:r>
              <a:rPr lang="zh-CN" altLang="zh-CN" sz="1800" b="1" dirty="0"/>
              <a:t>市场调研结果的表达形式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确定市场调研结果的表达形式，如最终报告是书面报告还是口头报告，是否有阶段性报告等。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（十）</a:t>
            </a:r>
            <a:r>
              <a:rPr lang="zh-CN" altLang="zh-CN" sz="1800" b="1" dirty="0"/>
              <a:t>附录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一般开列出课题负责人及主要参加者的名单，并可扼要介绍一下团队成员的专长和分工情况；抽样方案的技术说明和细节说明；调研问卷设计中有关的技术参数、数据处理方法、所采用的软件等。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zh-CN" altLang="zh-CN" dirty="0"/>
              <a:t>．会展市场调研方案的设计</a:t>
            </a:r>
            <a:endParaRPr lang="zh-CN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258" name="标题 224257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/>
              <a:t>三、问卷项目的设计</a:t>
            </a:r>
            <a:endParaRPr lang="zh-CN" altLang="en-US" b="1" dirty="0"/>
          </a:p>
        </p:txBody>
      </p:sp>
      <p:sp>
        <p:nvSpPr>
          <p:cNvPr id="224259" name="文本占位符 224258"/>
          <p:cNvSpPr>
            <a:spLocks noGrp="1"/>
          </p:cNvSpPr>
          <p:nvPr>
            <p:ph type="body" idx="1"/>
          </p:nvPr>
        </p:nvSpPr>
        <p:spPr>
          <a:xfrm>
            <a:off x="767715" y="967105"/>
            <a:ext cx="7748270" cy="3547745"/>
          </a:xfrm>
        </p:spPr>
        <p:txBody>
          <a:bodyPr/>
          <a:p>
            <a:r>
              <a:rPr lang="zh-CN" altLang="en-US" dirty="0"/>
              <a:t>（一）问卷类型</a:t>
            </a:r>
            <a:endParaRPr lang="zh-CN" altLang="en-US" dirty="0"/>
          </a:p>
          <a:p>
            <a:endParaRPr lang="zh-CN" altLang="en-US" dirty="0"/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1.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封闭式问卷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2.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开放式问卷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3.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混合式问卷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24262" name="图片 224261" descr="1846301"/>
          <p:cNvPicPr>
            <a:picLocks noChangeAspect="1"/>
          </p:cNvPicPr>
          <p:nvPr/>
        </p:nvPicPr>
        <p:blipFill>
          <a:blip r:embed="rId1"/>
          <a:srcRect b="38739"/>
          <a:stretch>
            <a:fillRect/>
          </a:stretch>
        </p:blipFill>
        <p:spPr>
          <a:xfrm>
            <a:off x="3498850" y="1264920"/>
            <a:ext cx="4872355" cy="3300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306" name="标题 226305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dirty="0"/>
              <a:t>三、问卷项目的设计</a:t>
            </a:r>
            <a:endParaRPr lang="zh-CN" altLang="en-US" b="1" dirty="0"/>
          </a:p>
        </p:txBody>
      </p:sp>
      <p:sp>
        <p:nvSpPr>
          <p:cNvPr id="226307" name="文本占位符 226306"/>
          <p:cNvSpPr>
            <a:spLocks noGrp="1"/>
          </p:cNvSpPr>
          <p:nvPr>
            <p:ph type="body" idx="1"/>
          </p:nvPr>
        </p:nvSpPr>
        <p:spPr>
          <a:xfrm>
            <a:off x="941705" y="909320"/>
            <a:ext cx="6627495" cy="3605530"/>
          </a:xfrm>
        </p:spPr>
        <p:txBody>
          <a:bodyPr/>
          <a:p>
            <a:pPr algn="just"/>
            <a:r>
              <a:rPr lang="zh-CN" altLang="en-US" dirty="0"/>
              <a:t>（二）问题类型</a:t>
            </a:r>
            <a:endParaRPr lang="zh-CN" altLang="en-US" dirty="0"/>
          </a:p>
          <a:p>
            <a:pPr algn="just"/>
            <a:endParaRPr lang="zh-CN" altLang="en-US" dirty="0"/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1.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事实性问题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2.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主观性问题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3.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趋向性问题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dirty="0">
                <a:latin typeface="华文新魏" pitchFamily="2" charset="-122"/>
                <a:ea typeface="华文新魏" pitchFamily="2" charset="-122"/>
              </a:rPr>
              <a:t>4.</a:t>
            </a:r>
            <a:r>
              <a:rPr lang="zh-CN" altLang="en-US" dirty="0">
                <a:latin typeface="华文新魏" pitchFamily="2" charset="-122"/>
                <a:ea typeface="华文新魏" pitchFamily="2" charset="-122"/>
              </a:rPr>
              <a:t>解释性问题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26313" name="图片 226312" descr="6797148号投稿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550" y="909955"/>
            <a:ext cx="5007610" cy="33991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ISPRING_PRESENTATION_TITLE" val="1"/>
</p:tagLst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1414</Words>
  <Application>WPS 演示</Application>
  <PresentationFormat>全屏显示(16:9)</PresentationFormat>
  <Paragraphs>115</Paragraphs>
  <Slides>15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等线</vt:lpstr>
      <vt:lpstr>华文新魏</vt:lpstr>
      <vt:lpstr>Office 主题​​</vt:lpstr>
      <vt:lpstr>PowerPoint 演示文稿</vt:lpstr>
      <vt:lpstr>PowerPoint 演示文稿</vt:lpstr>
      <vt:lpstr>一．会展市场调研准备</vt:lpstr>
      <vt:lpstr>二．会展市场调研方案的设计</vt:lpstr>
      <vt:lpstr>二．会展市场调研方案的设计</vt:lpstr>
      <vt:lpstr>二．会展市场调研方案的设计</vt:lpstr>
      <vt:lpstr>二．会展市场调研方案的设计</vt:lpstr>
      <vt:lpstr>三、问卷项目的设计</vt:lpstr>
      <vt:lpstr>三、问卷项目的设计</vt:lpstr>
      <vt:lpstr>三、问卷项目的设计</vt:lpstr>
      <vt:lpstr>四、问卷制作的要求</vt:lpstr>
      <vt:lpstr>三．会展市场调查员的培训</vt:lpstr>
      <vt:lpstr>三．会展市场调查员的培训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cqzbj0102</dc:creator>
  <cp:lastModifiedBy>cherry8180</cp:lastModifiedBy>
  <cp:revision>886</cp:revision>
  <dcterms:created xsi:type="dcterms:W3CDTF">2017-06-28T01:34:00Z</dcterms:created>
  <dcterms:modified xsi:type="dcterms:W3CDTF">2020-03-02T01:38:10Z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