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82" r:id="rId3"/>
    <p:sldId id="455" r:id="rId5"/>
    <p:sldId id="290" r:id="rId6"/>
    <p:sldId id="291" r:id="rId7"/>
    <p:sldId id="292" r:id="rId8"/>
    <p:sldId id="293" r:id="rId9"/>
    <p:sldId id="294" r:id="rId10"/>
    <p:sldId id="464" r:id="rId11"/>
    <p:sldId id="465" r:id="rId12"/>
    <p:sldId id="466" r:id="rId13"/>
    <p:sldId id="467" r:id="rId14"/>
    <p:sldId id="295" r:id="rId15"/>
    <p:sldId id="296" r:id="rId16"/>
    <p:sldId id="468" r:id="rId17"/>
    <p:sldId id="341" r:id="rId18"/>
  </p:sldIdLst>
  <p:sldSz cx="9144000" cy="5143500" type="screen16x9"/>
  <p:notesSz cx="6858000" cy="9144000"/>
  <p:custDataLst>
    <p:tags r:id="rId22"/>
  </p:custDataLst>
  <p:defaultTextStyle>
    <a:defPPr>
      <a:defRPr lang="zh-CN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7C0D"/>
    <a:srgbClr val="DEDEDE"/>
    <a:srgbClr val="EBEBEB"/>
    <a:srgbClr val="FFA712"/>
    <a:srgbClr val="515151"/>
    <a:srgbClr val="383838"/>
    <a:srgbClr val="FFA311"/>
    <a:srgbClr val="FACF27"/>
    <a:srgbClr val="D6D8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171" autoAdjust="0"/>
    <p:restoredTop sz="91008" autoAdjust="0"/>
  </p:normalViewPr>
  <p:slideViewPr>
    <p:cSldViewPr snapToGrid="0">
      <p:cViewPr>
        <p:scale>
          <a:sx n="94" d="100"/>
          <a:sy n="94" d="100"/>
        </p:scale>
        <p:origin x="1400" y="904"/>
      </p:cViewPr>
      <p:guideLst>
        <p:guide pos="249"/>
        <p:guide pos="4422"/>
        <p:guide orient="horz" pos="350"/>
        <p:guide orient="horz" pos="2913"/>
        <p:guide orient="horz" pos="1008"/>
        <p:guide orient="horz" pos="2210"/>
        <p:guide pos="1043"/>
        <p:guide pos="3583"/>
        <p:guide orient="horz" pos="398"/>
        <p:guide orient="horz" pos="2934"/>
        <p:guide pos="246"/>
        <p:guide pos="4420"/>
      </p:guideLst>
    </p:cSldViewPr>
  </p:slideViewPr>
  <p:outlineViewPr>
    <p:cViewPr>
      <p:scale>
        <a:sx n="33" d="100"/>
        <a:sy n="33" d="100"/>
      </p:scale>
      <p:origin x="0" y="2722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2" Type="http://schemas.openxmlformats.org/officeDocument/2006/relationships/tags" Target="tags/tag1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E954D5-1BFC-41C7-BC4A-DF74A8B594FB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C2F3C2-5E07-4552-AE0A-EBBC82580D08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C2F3C2-5E07-4552-AE0A-EBBC82580D0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C2F3C2-5E07-4552-AE0A-EBBC82580D0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C2F3C2-5E07-4552-AE0A-EBBC82580D0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506C88AE-E1AD-4E98-A995-42F3D6DD0F3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AFCAE88C-9574-449A-B8E4-B12966E521B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506C88AE-E1AD-4E98-A995-42F3D6DD0F3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AFCAE88C-9574-449A-B8E4-B12966E521B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506C88AE-E1AD-4E98-A995-42F3D6DD0F3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AFCAE88C-9574-449A-B8E4-B12966E521B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423" y="187370"/>
            <a:ext cx="7920424" cy="433822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0525" y="631825"/>
            <a:ext cx="8125322" cy="4025899"/>
          </a:xfrm>
          <a:prstGeom prst="rect">
            <a:avLst/>
          </a:prstGeom>
        </p:spPr>
        <p:txBody>
          <a:bodyPr/>
          <a:lstStyle>
            <a:lvl1pPr marL="0" indent="539750">
              <a:lnSpc>
                <a:spcPct val="140000"/>
              </a:lnSpc>
              <a:spcBef>
                <a:spcPts val="0"/>
              </a:spcBef>
              <a:buNone/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0" indent="539750">
              <a:lnSpc>
                <a:spcPct val="140000"/>
              </a:lnSpc>
              <a:spcBef>
                <a:spcPts val="0"/>
              </a:spcBef>
              <a:buNone/>
              <a:defRPr sz="1800"/>
            </a:lvl2pPr>
            <a:lvl3pPr marL="0" indent="539750">
              <a:lnSpc>
                <a:spcPct val="140000"/>
              </a:lnSpc>
              <a:spcBef>
                <a:spcPts val="0"/>
              </a:spcBef>
              <a:buNone/>
              <a:defRPr sz="1800"/>
            </a:lvl3pPr>
            <a:lvl4pPr marL="0" indent="539750">
              <a:lnSpc>
                <a:spcPct val="140000"/>
              </a:lnSpc>
              <a:spcBef>
                <a:spcPts val="0"/>
              </a:spcBef>
              <a:buNone/>
              <a:defRPr sz="1800"/>
            </a:lvl4pPr>
            <a:lvl5pPr marL="0" indent="539750">
              <a:lnSpc>
                <a:spcPct val="140000"/>
              </a:lnSpc>
              <a:spcBef>
                <a:spcPts val="0"/>
              </a:spcBef>
              <a:buNone/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506C88AE-E1AD-4E98-A995-42F3D6DD0F3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AFCAE88C-9574-449A-B8E4-B12966E521B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/>
          <a:lstStyle>
            <a:lvl1pPr>
              <a:defRPr sz="28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506C88AE-E1AD-4E98-A995-42F3D6DD0F3D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AFCAE88C-9574-449A-B8E4-B12966E521B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506C88AE-E1AD-4E98-A995-42F3D6DD0F3D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AFCAE88C-9574-449A-B8E4-B12966E521B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545140"/>
          </a:xfrm>
          <a:prstGeom prst="rect">
            <a:avLst/>
          </a:prstGeom>
        </p:spPr>
        <p:txBody>
          <a:bodyPr/>
          <a:lstStyle>
            <a:lvl1pPr>
              <a:defRPr sz="28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506C88AE-E1AD-4E98-A995-42F3D6DD0F3D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AFCAE88C-9574-449A-B8E4-B12966E521B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506C88AE-E1AD-4E98-A995-42F3D6DD0F3D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AFCAE88C-9574-449A-B8E4-B12966E521B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506C88AE-E1AD-4E98-A995-42F3D6DD0F3D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AFCAE88C-9574-449A-B8E4-B12966E521B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506C88AE-E1AD-4E98-A995-42F3D6DD0F3D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AFCAE88C-9574-449A-B8E4-B12966E521B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EDE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1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1" Type="http://schemas.openxmlformats.org/officeDocument/2006/relationships/hyperlink" Target="http://img3.zhubajie.com/task/2010-05/30/316716/6nu3fqxg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4629394" y="1229386"/>
            <a:ext cx="3836240" cy="3278408"/>
          </a:xfrm>
          <a:prstGeom prst="rect">
            <a:avLst/>
          </a:prstGeom>
        </p:spPr>
      </p:pic>
      <p:cxnSp>
        <p:nvCxnSpPr>
          <p:cNvPr id="26" name="直接连接符 25"/>
          <p:cNvCxnSpPr/>
          <p:nvPr/>
        </p:nvCxnSpPr>
        <p:spPr>
          <a:xfrm>
            <a:off x="823357" y="3079115"/>
            <a:ext cx="4355969" cy="0"/>
          </a:xfrm>
          <a:prstGeom prst="line">
            <a:avLst/>
          </a:prstGeom>
          <a:ln w="25400">
            <a:gradFill>
              <a:gsLst>
                <a:gs pos="0">
                  <a:srgbClr val="D6D8D9"/>
                </a:gs>
                <a:gs pos="100000">
                  <a:srgbClr val="EBEBEB"/>
                </a:gs>
              </a:gsLst>
              <a:lin ang="60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0" y="1745511"/>
            <a:ext cx="517932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学习情境二</a:t>
            </a:r>
            <a:endParaRPr lang="en-US" altLang="zh-CN" sz="3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会展市场调研及项目可行性分析</a:t>
            </a:r>
            <a:endParaRPr lang="zh-CN" altLang="en-US" sz="3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843398" y="1699997"/>
            <a:ext cx="2917209" cy="598859"/>
            <a:chOff x="0" y="1625532"/>
            <a:chExt cx="3889612" cy="798478"/>
          </a:xfrm>
        </p:grpSpPr>
        <p:cxnSp>
          <p:nvCxnSpPr>
            <p:cNvPr id="13" name="直接连接符 12"/>
            <p:cNvCxnSpPr/>
            <p:nvPr/>
          </p:nvCxnSpPr>
          <p:spPr>
            <a:xfrm>
              <a:off x="0" y="1625532"/>
              <a:ext cx="3889612" cy="0"/>
            </a:xfrm>
            <a:prstGeom prst="line">
              <a:avLst/>
            </a:prstGeom>
            <a:ln w="25400">
              <a:solidFill>
                <a:srgbClr val="EBEBE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接连接符 18"/>
            <p:cNvCxnSpPr/>
            <p:nvPr/>
          </p:nvCxnSpPr>
          <p:spPr>
            <a:xfrm>
              <a:off x="3875964" y="1625532"/>
              <a:ext cx="0" cy="798478"/>
            </a:xfrm>
            <a:prstGeom prst="line">
              <a:avLst/>
            </a:prstGeom>
            <a:ln w="25400">
              <a:solidFill>
                <a:srgbClr val="EBEBE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7330" name="标题 227329"/>
          <p:cNvSpPr>
            <a:spLocks noGrp="1"/>
          </p:cNvSpPr>
          <p:nvPr>
            <p:ph type="title"/>
          </p:nvPr>
        </p:nvSpPr>
        <p:spPr/>
        <p:txBody>
          <a:bodyPr anchor="b"/>
          <a:p>
            <a:r>
              <a:rPr lang="zh-CN" altLang="en-US" dirty="0"/>
              <a:t>三、问卷项目的设计</a:t>
            </a:r>
            <a:endParaRPr lang="zh-CN" altLang="en-US" b="1" dirty="0"/>
          </a:p>
        </p:txBody>
      </p:sp>
      <p:sp>
        <p:nvSpPr>
          <p:cNvPr id="227331" name="文本占位符 227330"/>
          <p:cNvSpPr>
            <a:spLocks noGrp="1"/>
          </p:cNvSpPr>
          <p:nvPr>
            <p:ph type="body" idx="1"/>
          </p:nvPr>
        </p:nvSpPr>
        <p:spPr>
          <a:xfrm>
            <a:off x="945515" y="959485"/>
            <a:ext cx="7301865" cy="3555365"/>
          </a:xfrm>
        </p:spPr>
        <p:txBody>
          <a:bodyPr/>
          <a:p>
            <a:pPr algn="just">
              <a:lnSpc>
                <a:spcPct val="90000"/>
              </a:lnSpc>
            </a:pPr>
            <a:r>
              <a:rPr lang="zh-CN" altLang="en-US" dirty="0"/>
              <a:t>（三）问题格式</a:t>
            </a:r>
            <a:endParaRPr lang="zh-CN" altLang="en-US" dirty="0"/>
          </a:p>
          <a:p>
            <a:pPr algn="just">
              <a:lnSpc>
                <a:spcPct val="90000"/>
              </a:lnSpc>
            </a:pPr>
            <a:endParaRPr lang="zh-CN" altLang="en-US" dirty="0">
              <a:latin typeface="华文新魏" pitchFamily="2" charset="-122"/>
              <a:ea typeface="华文新魏" pitchFamily="2" charset="-122"/>
            </a:endParaRPr>
          </a:p>
          <a:p>
            <a:pPr>
              <a:lnSpc>
                <a:spcPct val="90000"/>
              </a:lnSpc>
            </a:pPr>
            <a:r>
              <a:rPr lang="en-US" altLang="zh-CN" dirty="0">
                <a:latin typeface="华文新魏" pitchFamily="2" charset="-122"/>
                <a:ea typeface="华文新魏" pitchFamily="2" charset="-122"/>
              </a:rPr>
              <a:t>1.</a:t>
            </a:r>
            <a:r>
              <a:rPr lang="zh-CN" altLang="en-US" dirty="0">
                <a:latin typeface="华文新魏" pitchFamily="2" charset="-122"/>
                <a:ea typeface="华文新魏" pitchFamily="2" charset="-122"/>
              </a:rPr>
              <a:t>是否式</a:t>
            </a:r>
            <a:endParaRPr lang="zh-CN" altLang="en-US" dirty="0">
              <a:latin typeface="华文新魏" pitchFamily="2" charset="-122"/>
              <a:ea typeface="华文新魏" pitchFamily="2" charset="-122"/>
            </a:endParaRPr>
          </a:p>
          <a:p>
            <a:pPr>
              <a:lnSpc>
                <a:spcPct val="90000"/>
              </a:lnSpc>
            </a:pPr>
            <a:r>
              <a:rPr lang="en-US" altLang="zh-CN" dirty="0">
                <a:latin typeface="华文新魏" pitchFamily="2" charset="-122"/>
                <a:ea typeface="华文新魏" pitchFamily="2" charset="-122"/>
              </a:rPr>
              <a:t>2.</a:t>
            </a:r>
            <a:r>
              <a:rPr lang="zh-CN" altLang="en-US" dirty="0">
                <a:latin typeface="华文新魏" pitchFamily="2" charset="-122"/>
                <a:ea typeface="华文新魏" pitchFamily="2" charset="-122"/>
              </a:rPr>
              <a:t>选择式</a:t>
            </a:r>
            <a:endParaRPr lang="zh-CN" altLang="en-US" dirty="0">
              <a:latin typeface="华文新魏" pitchFamily="2" charset="-122"/>
              <a:ea typeface="华文新魏" pitchFamily="2" charset="-122"/>
            </a:endParaRPr>
          </a:p>
          <a:p>
            <a:pPr>
              <a:lnSpc>
                <a:spcPct val="90000"/>
              </a:lnSpc>
            </a:pPr>
            <a:r>
              <a:rPr lang="en-US" altLang="zh-CN" dirty="0">
                <a:latin typeface="华文新魏" pitchFamily="2" charset="-122"/>
                <a:ea typeface="华文新魏" pitchFamily="2" charset="-122"/>
              </a:rPr>
              <a:t>3.</a:t>
            </a:r>
            <a:r>
              <a:rPr lang="zh-CN" altLang="en-US" dirty="0">
                <a:latin typeface="华文新魏" pitchFamily="2" charset="-122"/>
                <a:ea typeface="华文新魏" pitchFamily="2" charset="-122"/>
              </a:rPr>
              <a:t>填入式</a:t>
            </a:r>
            <a:endParaRPr lang="zh-CN" altLang="en-US" dirty="0">
              <a:latin typeface="华文新魏" pitchFamily="2" charset="-122"/>
              <a:ea typeface="华文新魏" pitchFamily="2" charset="-122"/>
            </a:endParaRPr>
          </a:p>
          <a:p>
            <a:pPr>
              <a:lnSpc>
                <a:spcPct val="90000"/>
              </a:lnSpc>
            </a:pPr>
            <a:r>
              <a:rPr lang="en-US" altLang="zh-CN" dirty="0">
                <a:latin typeface="华文新魏" pitchFamily="2" charset="-122"/>
                <a:ea typeface="华文新魏" pitchFamily="2" charset="-122"/>
              </a:rPr>
              <a:t>4.</a:t>
            </a:r>
            <a:r>
              <a:rPr lang="zh-CN" altLang="en-US" dirty="0">
                <a:latin typeface="华文新魏" pitchFamily="2" charset="-122"/>
                <a:ea typeface="华文新魏" pitchFamily="2" charset="-122"/>
              </a:rPr>
              <a:t>排列式</a:t>
            </a:r>
            <a:endParaRPr lang="zh-CN" altLang="en-US" dirty="0">
              <a:latin typeface="华文新魏" pitchFamily="2" charset="-122"/>
              <a:ea typeface="华文新魏" pitchFamily="2" charset="-122"/>
            </a:endParaRPr>
          </a:p>
          <a:p>
            <a:pPr>
              <a:lnSpc>
                <a:spcPct val="90000"/>
              </a:lnSpc>
            </a:pPr>
            <a:r>
              <a:rPr lang="en-US" altLang="zh-CN" dirty="0">
                <a:latin typeface="华文新魏" pitchFamily="2" charset="-122"/>
                <a:ea typeface="华文新魏" pitchFamily="2" charset="-122"/>
              </a:rPr>
              <a:t>5.</a:t>
            </a:r>
            <a:r>
              <a:rPr lang="zh-CN" altLang="en-US" dirty="0">
                <a:latin typeface="华文新魏" pitchFamily="2" charset="-122"/>
                <a:ea typeface="华文新魏" pitchFamily="2" charset="-122"/>
              </a:rPr>
              <a:t>量表式</a:t>
            </a:r>
            <a:endParaRPr lang="zh-CN" altLang="en-US" dirty="0">
              <a:latin typeface="华文新魏" pitchFamily="2" charset="-122"/>
              <a:ea typeface="华文新魏" pitchFamily="2" charset="-122"/>
            </a:endParaRPr>
          </a:p>
        </p:txBody>
      </p:sp>
      <p:pic>
        <p:nvPicPr>
          <p:cNvPr id="227336" name="图片 227335" descr="xinsrc_4420704310955593320871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762375" y="621030"/>
            <a:ext cx="4753610" cy="360172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27338" name="图片 227337" descr="right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62713" y="3651647"/>
            <a:ext cx="857250" cy="642938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8354" name="标题 228353"/>
          <p:cNvSpPr>
            <a:spLocks noGrp="1"/>
          </p:cNvSpPr>
          <p:nvPr>
            <p:ph type="title"/>
          </p:nvPr>
        </p:nvSpPr>
        <p:spPr/>
        <p:txBody>
          <a:bodyPr anchor="b"/>
          <a:p>
            <a:r>
              <a:rPr lang="zh-CN" altLang="en-US" dirty="0"/>
              <a:t>四、问卷制作的要求</a:t>
            </a:r>
            <a:endParaRPr lang="zh-CN" altLang="en-US" b="1" dirty="0"/>
          </a:p>
        </p:txBody>
      </p:sp>
      <p:sp>
        <p:nvSpPr>
          <p:cNvPr id="228355" name="文本占位符 228354"/>
          <p:cNvSpPr>
            <a:spLocks noGrp="1"/>
          </p:cNvSpPr>
          <p:nvPr>
            <p:ph type="body" idx="1"/>
          </p:nvPr>
        </p:nvSpPr>
        <p:spPr>
          <a:xfrm>
            <a:off x="1385888" y="1653779"/>
            <a:ext cx="6182916" cy="2861072"/>
          </a:xfrm>
        </p:spPr>
        <p:txBody>
          <a:bodyPr/>
          <a:p>
            <a:pPr>
              <a:lnSpc>
                <a:spcPct val="90000"/>
              </a:lnSpc>
            </a:pPr>
            <a:r>
              <a:rPr lang="zh-CN" altLang="en-US" sz="1950" dirty="0">
                <a:latin typeface="华文新魏" pitchFamily="2" charset="-122"/>
                <a:ea typeface="华文新魏" pitchFamily="2" charset="-122"/>
              </a:rPr>
              <a:t>（一）问卷中所有的题目都和研究目的相符合。</a:t>
            </a:r>
            <a:endParaRPr lang="zh-CN" altLang="en-US" sz="1950" dirty="0">
              <a:latin typeface="华文新魏" pitchFamily="2" charset="-122"/>
              <a:ea typeface="华文新魏" pitchFamily="2" charset="-122"/>
            </a:endParaRPr>
          </a:p>
          <a:p>
            <a:pPr>
              <a:lnSpc>
                <a:spcPct val="90000"/>
              </a:lnSpc>
            </a:pPr>
            <a:r>
              <a:rPr lang="zh-CN" altLang="en-US" sz="1950" dirty="0">
                <a:latin typeface="华文新魏" pitchFamily="2" charset="-122"/>
                <a:ea typeface="华文新魏" pitchFamily="2" charset="-122"/>
              </a:rPr>
              <a:t>（二）问卷尽可能简短，其长度只要足以获得重要资料即可，问卷太长会影响填答。填答时间最好在</a:t>
            </a:r>
            <a:r>
              <a:rPr lang="en-US" altLang="zh-CN" sz="1950" dirty="0">
                <a:latin typeface="华文新魏" pitchFamily="2" charset="-122"/>
                <a:ea typeface="华文新魏" pitchFamily="2" charset="-122"/>
              </a:rPr>
              <a:t>30</a:t>
            </a:r>
            <a:r>
              <a:rPr lang="zh-CN" altLang="en-US" sz="1950" dirty="0">
                <a:latin typeface="华文新魏" pitchFamily="2" charset="-122"/>
                <a:ea typeface="华文新魏" pitchFamily="2" charset="-122"/>
              </a:rPr>
              <a:t>分钟以内。</a:t>
            </a:r>
            <a:endParaRPr lang="zh-CN" altLang="en-US" sz="1950" dirty="0">
              <a:latin typeface="华文新魏" pitchFamily="2" charset="-122"/>
              <a:ea typeface="华文新魏" pitchFamily="2" charset="-122"/>
            </a:endParaRPr>
          </a:p>
          <a:p>
            <a:pPr>
              <a:lnSpc>
                <a:spcPct val="90000"/>
              </a:lnSpc>
            </a:pPr>
            <a:r>
              <a:rPr lang="zh-CN" altLang="en-US" sz="1950" dirty="0">
                <a:latin typeface="华文新魏" pitchFamily="2" charset="-122"/>
                <a:ea typeface="华文新魏" pitchFamily="2" charset="-122"/>
              </a:rPr>
              <a:t>（三）问卷的题目要由一般性至特殊性，并具有逻辑性。</a:t>
            </a:r>
            <a:endParaRPr lang="zh-CN" altLang="en-US" sz="1950" dirty="0">
              <a:latin typeface="华文新魏" pitchFamily="2" charset="-122"/>
              <a:ea typeface="华文新魏" pitchFamily="2" charset="-122"/>
            </a:endParaRPr>
          </a:p>
          <a:p>
            <a:pPr>
              <a:lnSpc>
                <a:spcPct val="90000"/>
              </a:lnSpc>
            </a:pPr>
            <a:r>
              <a:rPr lang="zh-CN" altLang="en-US" sz="1950" dirty="0">
                <a:latin typeface="华文新魏" pitchFamily="2" charset="-122"/>
                <a:ea typeface="华文新魏" pitchFamily="2" charset="-122"/>
              </a:rPr>
              <a:t>（四）问卷的指导语或填答说明要清楚，没有歧义。</a:t>
            </a:r>
            <a:endParaRPr lang="zh-CN" altLang="en-US" sz="1950" dirty="0">
              <a:latin typeface="华文新魏" pitchFamily="2" charset="-122"/>
              <a:ea typeface="华文新魏" pitchFamily="2" charset="-122"/>
            </a:endParaRPr>
          </a:p>
          <a:p>
            <a:pPr>
              <a:lnSpc>
                <a:spcPct val="90000"/>
              </a:lnSpc>
            </a:pPr>
            <a:r>
              <a:rPr lang="zh-CN" altLang="en-US" sz="1950" dirty="0">
                <a:latin typeface="华文新魏" pitchFamily="2" charset="-122"/>
                <a:ea typeface="华文新魏" pitchFamily="2" charset="-122"/>
              </a:rPr>
              <a:t>（五）问卷的编排格式要清楚，翻页要顺手，指示符号要明确，不致有瞻前顾后的麻烦。</a:t>
            </a:r>
            <a:endParaRPr lang="zh-CN" altLang="en-US" sz="1950" dirty="0">
              <a:latin typeface="华文新魏" pitchFamily="2" charset="-122"/>
              <a:ea typeface="华文新魏" pitchFamily="2" charset="-12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47293" y="780106"/>
            <a:ext cx="8655513" cy="4037554"/>
          </a:xfrm>
        </p:spPr>
        <p:txBody>
          <a:bodyPr>
            <a:normAutofit/>
          </a:bodyPr>
          <a:lstStyle/>
          <a:p>
            <a:r>
              <a:rPr lang="zh-CN" altLang="en-US" sz="1800" b="1" dirty="0"/>
              <a:t>（一）</a:t>
            </a:r>
            <a:r>
              <a:rPr lang="zh-CN" altLang="zh-CN" sz="1800" b="1" dirty="0"/>
              <a:t>基础培训</a:t>
            </a:r>
            <a:endParaRPr lang="zh-CN" altLang="zh-CN" sz="1800" dirty="0"/>
          </a:p>
          <a:p>
            <a:r>
              <a:rPr lang="en-US" altLang="zh-CN" sz="1800" b="1" dirty="0"/>
              <a:t>1.</a:t>
            </a:r>
            <a:r>
              <a:rPr lang="zh-CN" altLang="en-US" sz="1800" b="1" dirty="0"/>
              <a:t>如何接近被调查者</a:t>
            </a:r>
            <a:endParaRPr lang="en-US" altLang="zh-CN" sz="1800" b="1" dirty="0"/>
          </a:p>
          <a:p>
            <a:r>
              <a:rPr lang="zh-CN" altLang="en-US" sz="1800" dirty="0"/>
              <a:t>（</a:t>
            </a:r>
            <a:r>
              <a:rPr lang="en-US" altLang="zh-CN" sz="1800" dirty="0"/>
              <a:t>1</a:t>
            </a:r>
            <a:r>
              <a:rPr lang="zh-CN" altLang="en-US" sz="1800" dirty="0"/>
              <a:t>）自信、准确、规范地作自我介绍；</a:t>
            </a:r>
            <a:endParaRPr lang="en-US" altLang="zh-CN" sz="1800" dirty="0"/>
          </a:p>
          <a:p>
            <a:r>
              <a:rPr lang="zh-CN" altLang="en-US" sz="1800" dirty="0"/>
              <a:t>（</a:t>
            </a:r>
            <a:r>
              <a:rPr lang="en-US" altLang="zh-CN" sz="1800" dirty="0"/>
              <a:t>2</a:t>
            </a:r>
            <a:r>
              <a:rPr lang="zh-CN" altLang="en-US" sz="1800" dirty="0"/>
              <a:t>）调查员要有良好的仪表，注意首因效应；</a:t>
            </a:r>
            <a:endParaRPr lang="en-US" altLang="zh-CN" sz="1800" dirty="0"/>
          </a:p>
          <a:p>
            <a:r>
              <a:rPr lang="zh-CN" altLang="en-US" sz="1800" dirty="0"/>
              <a:t>（</a:t>
            </a:r>
            <a:r>
              <a:rPr lang="en-US" altLang="zh-CN" sz="1800" dirty="0"/>
              <a:t>3</a:t>
            </a:r>
            <a:r>
              <a:rPr lang="zh-CN" altLang="en-US" sz="1800" dirty="0"/>
              <a:t>）选择适当的访问时间，尽量避免被拒访的尴尬；</a:t>
            </a:r>
            <a:endParaRPr lang="en-US" altLang="zh-CN" sz="1800" dirty="0"/>
          </a:p>
          <a:p>
            <a:r>
              <a:rPr lang="zh-CN" altLang="en-US" sz="1800" dirty="0"/>
              <a:t>（</a:t>
            </a:r>
            <a:r>
              <a:rPr lang="en-US" altLang="zh-CN" sz="1800" dirty="0"/>
              <a:t>4</a:t>
            </a:r>
            <a:r>
              <a:rPr lang="zh-CN" altLang="en-US" sz="1800" dirty="0"/>
              <a:t>）提前掌握应对拒访的技巧。</a:t>
            </a:r>
            <a:endParaRPr lang="en-US" altLang="zh-CN" sz="1800" dirty="0"/>
          </a:p>
          <a:p>
            <a:pPr algn="just"/>
            <a:r>
              <a:rPr lang="zh-CN" altLang="en-US" sz="1800" b="1" dirty="0"/>
              <a:t>（二）</a:t>
            </a:r>
            <a:r>
              <a:rPr lang="zh-CN" altLang="zh-CN" sz="1800" b="1" dirty="0"/>
              <a:t>项目培训</a:t>
            </a:r>
            <a:endParaRPr lang="en-US" altLang="zh-CN" sz="1800" b="1" dirty="0"/>
          </a:p>
          <a:p>
            <a:pPr algn="just"/>
            <a:r>
              <a:rPr lang="zh-CN" altLang="en-US" sz="1800" dirty="0"/>
              <a:t>根据调研项目的不同而举办不同的项目说明会，它往往针对性较强。包括向调查员解释调查问卷、统一问卷的填写方法、分派任务、访问准备等几个方面。</a:t>
            </a:r>
            <a:endParaRPr lang="zh-CN" altLang="zh-CN" sz="1800" dirty="0"/>
          </a:p>
          <a:p>
            <a:pPr algn="just"/>
            <a:r>
              <a:rPr lang="zh-CN" altLang="en-US" sz="1800" b="1" dirty="0"/>
              <a:t>（三）</a:t>
            </a:r>
            <a:r>
              <a:rPr lang="zh-CN" altLang="zh-CN" sz="1800" b="1" dirty="0"/>
              <a:t>调研过程的管理</a:t>
            </a:r>
            <a:endParaRPr lang="zh-CN" altLang="zh-CN" sz="1800" dirty="0"/>
          </a:p>
          <a:p>
            <a:endParaRPr lang="zh-CN" altLang="zh-CN" sz="1800" dirty="0"/>
          </a:p>
        </p:txBody>
      </p:sp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802386" y="363474"/>
            <a:ext cx="7543800" cy="436012"/>
          </a:xfrm>
        </p:spPr>
        <p:txBody>
          <a:bodyPr/>
          <a:lstStyle/>
          <a:p>
            <a:r>
              <a:rPr lang="zh-CN" altLang="zh-CN" dirty="0"/>
              <a:t>五．会展市场调查员的培训</a:t>
            </a:r>
            <a:endParaRPr lang="zh-CN" altLang="zh-CN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2"/>
          <p:cNvSpPr txBox="1"/>
          <p:nvPr/>
        </p:nvSpPr>
        <p:spPr>
          <a:xfrm>
            <a:off x="147320" y="1173480"/>
            <a:ext cx="8655685" cy="2478405"/>
          </a:xfrm>
          <a:prstGeom prst="rect">
            <a:avLst/>
          </a:prstGeom>
        </p:spPr>
        <p:txBody>
          <a:bodyPr>
            <a:normAutofit/>
          </a:bodyPr>
          <a:lstStyle>
            <a:lvl1pPr marL="0" indent="539750" algn="l" defTabSz="685800" rtl="0" eaLnBrk="1" latinLnBrk="0" hangingPunct="1">
              <a:lnSpc>
                <a:spcPct val="14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 marL="0" indent="539750" algn="l" defTabSz="685800" rtl="0" eaLnBrk="1" latinLnBrk="0" hangingPunct="1">
              <a:lnSpc>
                <a:spcPct val="14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0" indent="539750" algn="l" defTabSz="685800" rtl="0" eaLnBrk="1" latinLnBrk="0" hangingPunct="1">
              <a:lnSpc>
                <a:spcPct val="14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539750" algn="l" defTabSz="685800" rtl="0" eaLnBrk="1" latinLnBrk="0" hangingPunct="1">
              <a:lnSpc>
                <a:spcPct val="14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539750" algn="l" defTabSz="685800" rtl="0" eaLnBrk="1" latinLnBrk="0" hangingPunct="1">
              <a:lnSpc>
                <a:spcPct val="14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zh-CN" altLang="en-US" sz="1800" b="1" dirty="0"/>
              <a:t>（三）</a:t>
            </a:r>
            <a:r>
              <a:rPr lang="zh-CN" altLang="zh-CN" sz="1800" b="1" dirty="0"/>
              <a:t>调研过程的管理</a:t>
            </a:r>
            <a:endParaRPr lang="en-US" altLang="zh-CN" sz="1800" b="1" dirty="0"/>
          </a:p>
          <a:p>
            <a:pPr algn="just"/>
            <a:r>
              <a:rPr lang="zh-CN" altLang="en-US" sz="1800" dirty="0"/>
              <a:t>成功的会展调研管理就是要满足会展决策者的需求，为决策者提供科学依据。</a:t>
            </a:r>
            <a:endParaRPr lang="zh-CN" altLang="zh-CN" sz="1800" dirty="0"/>
          </a:p>
          <a:p>
            <a:endParaRPr lang="zh-CN" altLang="zh-CN" sz="1800" dirty="0"/>
          </a:p>
        </p:txBody>
      </p:sp>
      <p:sp>
        <p:nvSpPr>
          <p:cNvPr id="5" name="标题 1"/>
          <p:cNvSpPr>
            <a:spLocks noGrp="1"/>
          </p:cNvSpPr>
          <p:nvPr>
            <p:ph type="title"/>
          </p:nvPr>
        </p:nvSpPr>
        <p:spPr>
          <a:xfrm>
            <a:off x="802386" y="295234"/>
            <a:ext cx="7543800" cy="436012"/>
          </a:xfrm>
        </p:spPr>
        <p:txBody>
          <a:bodyPr/>
          <a:lstStyle/>
          <a:p>
            <a:r>
              <a:rPr lang="zh-CN" altLang="en-US" dirty="0"/>
              <a:t>三</a:t>
            </a:r>
            <a:r>
              <a:rPr lang="zh-CN" altLang="zh-CN" dirty="0"/>
              <a:t>．会展市场调查员的培训</a:t>
            </a:r>
            <a:endParaRPr lang="zh-CN" altLang="zh-CN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 sz="2800" b="1"/>
              <a:t>本节课任务：</a:t>
            </a:r>
            <a:endParaRPr lang="zh-CN" altLang="en-US" sz="2800" b="1"/>
          </a:p>
          <a:p>
            <a:pPr algn="ctr"/>
            <a:r>
              <a:rPr lang="zh-CN" altLang="en-US"/>
              <a:t>      </a:t>
            </a:r>
            <a:endParaRPr lang="zh-CN" altLang="en-US"/>
          </a:p>
          <a:p>
            <a:pPr algn="ctr"/>
            <a:endParaRPr lang="zh-CN" altLang="en-US"/>
          </a:p>
          <a:p>
            <a:pPr algn="ctr"/>
            <a:r>
              <a:rPr lang="zh-CN" altLang="en-US"/>
              <a:t>    设计酒店活动策划的调查问卷。</a:t>
            </a:r>
            <a:endParaRPr lang="zh-CN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 flipH="1">
            <a:off x="390524" y="2817627"/>
            <a:ext cx="2153197" cy="1840098"/>
          </a:xfrm>
          <a:prstGeom prst="rect">
            <a:avLst/>
          </a:prstGeom>
        </p:spPr>
      </p:pic>
      <p:cxnSp>
        <p:nvCxnSpPr>
          <p:cNvPr id="26" name="直接连接符 25"/>
          <p:cNvCxnSpPr/>
          <p:nvPr/>
        </p:nvCxnSpPr>
        <p:spPr>
          <a:xfrm>
            <a:off x="2854260" y="2994051"/>
            <a:ext cx="4355969" cy="0"/>
          </a:xfrm>
          <a:prstGeom prst="line">
            <a:avLst/>
          </a:prstGeom>
          <a:ln w="25400">
            <a:gradFill>
              <a:gsLst>
                <a:gs pos="0">
                  <a:srgbClr val="D6D8D9"/>
                </a:gs>
                <a:gs pos="100000">
                  <a:srgbClr val="EBEBEB"/>
                </a:gs>
              </a:gsLst>
              <a:lin ang="60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2906506" y="1692366"/>
            <a:ext cx="405790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600">
                <a:latin typeface="微软雅黑" panose="020B0503020204020204" pitchFamily="34" charset="-122"/>
                <a:ea typeface="微软雅黑" panose="020B0503020204020204" pitchFamily="34" charset="-122"/>
              </a:rPr>
              <a:t>谢谢观看</a:t>
            </a:r>
            <a:endParaRPr lang="zh-CN" altLang="en-US" sz="6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24"/>
          <p:cNvGrpSpPr/>
          <p:nvPr/>
        </p:nvGrpSpPr>
        <p:grpSpPr>
          <a:xfrm>
            <a:off x="3072877" y="1668098"/>
            <a:ext cx="3909464" cy="926245"/>
            <a:chOff x="0" y="1625532"/>
            <a:chExt cx="3889612" cy="798478"/>
          </a:xfrm>
        </p:grpSpPr>
        <p:cxnSp>
          <p:nvCxnSpPr>
            <p:cNvPr id="13" name="直接连接符 12"/>
            <p:cNvCxnSpPr/>
            <p:nvPr/>
          </p:nvCxnSpPr>
          <p:spPr>
            <a:xfrm>
              <a:off x="0" y="1625532"/>
              <a:ext cx="3889612" cy="0"/>
            </a:xfrm>
            <a:prstGeom prst="line">
              <a:avLst/>
            </a:prstGeom>
            <a:ln w="25400">
              <a:solidFill>
                <a:srgbClr val="EBEBE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接连接符 18"/>
            <p:cNvCxnSpPr/>
            <p:nvPr/>
          </p:nvCxnSpPr>
          <p:spPr>
            <a:xfrm>
              <a:off x="3875964" y="1625532"/>
              <a:ext cx="0" cy="798478"/>
            </a:xfrm>
            <a:prstGeom prst="line">
              <a:avLst/>
            </a:prstGeom>
            <a:ln w="25400">
              <a:solidFill>
                <a:srgbClr val="EBEBE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681493" y="1625234"/>
            <a:ext cx="4787040" cy="1873155"/>
          </a:xfrm>
          <a:prstGeom prst="rect">
            <a:avLst/>
          </a:prstGeom>
          <a:noFill/>
          <a:ln w="25400">
            <a:solidFill>
              <a:srgbClr val="EBEB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5"/>
          </a:p>
        </p:txBody>
      </p:sp>
      <p:grpSp>
        <p:nvGrpSpPr>
          <p:cNvPr id="12" name="组合 11"/>
          <p:cNvGrpSpPr/>
          <p:nvPr/>
        </p:nvGrpSpPr>
        <p:grpSpPr>
          <a:xfrm>
            <a:off x="1868234" y="1973188"/>
            <a:ext cx="4508898" cy="1200329"/>
            <a:chOff x="5403062" y="3067883"/>
            <a:chExt cx="6011865" cy="1600438"/>
          </a:xfrm>
        </p:grpSpPr>
        <p:sp>
          <p:nvSpPr>
            <p:cNvPr id="6" name="文本框 5"/>
            <p:cNvSpPr txBox="1"/>
            <p:nvPr/>
          </p:nvSpPr>
          <p:spPr>
            <a:xfrm>
              <a:off x="5403062" y="3067883"/>
              <a:ext cx="1614118" cy="16004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7200" b="1" dirty="0">
                  <a:solidFill>
                    <a:srgbClr val="F87C0D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02</a:t>
              </a:r>
              <a:endParaRPr lang="zh-CN" altLang="en-US" sz="7200" b="1" dirty="0">
                <a:solidFill>
                  <a:srgbClr val="F87C0D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6859833" y="3342116"/>
              <a:ext cx="4555094" cy="12721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8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任务二　</a:t>
              </a:r>
              <a:r>
                <a:rPr kumimoji="1" lang="en-US" altLang="en-US" sz="28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会展市场调</a:t>
              </a:r>
              <a:endParaRPr kumimoji="1" lang="en-US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kumimoji="1" lang="en-US" altLang="en-US" sz="28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研方案的设计与组织</a:t>
              </a:r>
              <a:endPara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29180" y="785839"/>
            <a:ext cx="8669160" cy="382710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CN" altLang="en-US" sz="1800" b="1" dirty="0"/>
              <a:t>（一）</a:t>
            </a:r>
            <a:r>
              <a:rPr lang="zh-CN" altLang="zh-CN" sz="1800" b="1" dirty="0"/>
              <a:t>调研问题或机会的界定</a:t>
            </a:r>
            <a:endParaRPr lang="en-US" altLang="zh-CN" sz="1800" b="1" dirty="0"/>
          </a:p>
          <a:p>
            <a:pPr>
              <a:lnSpc>
                <a:spcPct val="150000"/>
              </a:lnSpc>
            </a:pPr>
            <a:r>
              <a:rPr lang="zh-CN" altLang="zh-CN" sz="1800" dirty="0"/>
              <a:t>调研过程首先是认识会展营销问题或机会，问题的正确界定决定市场调研的方向和合理性。问题不可过于宽泛。</a:t>
            </a:r>
            <a:endParaRPr lang="zh-CN" altLang="zh-CN" sz="1800" dirty="0"/>
          </a:p>
          <a:p>
            <a:pPr>
              <a:lnSpc>
                <a:spcPct val="150000"/>
              </a:lnSpc>
            </a:pPr>
            <a:r>
              <a:rPr lang="zh-CN" altLang="en-US" sz="1800" b="1" dirty="0"/>
              <a:t>（二）</a:t>
            </a:r>
            <a:r>
              <a:rPr lang="zh-CN" altLang="zh-CN" sz="1800" b="1" dirty="0"/>
              <a:t>调研目标的确定</a:t>
            </a:r>
            <a:endParaRPr lang="en-US" altLang="zh-CN" sz="1800" b="1" dirty="0"/>
          </a:p>
          <a:p>
            <a:pPr>
              <a:lnSpc>
                <a:spcPct val="150000"/>
              </a:lnSpc>
            </a:pPr>
            <a:r>
              <a:rPr lang="zh-CN" altLang="zh-CN" sz="1800" dirty="0"/>
              <a:t>问题或机会识别过程的最终结果是形成调研目标</a:t>
            </a:r>
            <a:r>
              <a:rPr lang="zh-CN" altLang="en-US" sz="1800" dirty="0"/>
              <a:t>，即为什么进行会展市场调研</a:t>
            </a:r>
            <a:r>
              <a:rPr lang="zh-CN" altLang="zh-CN" sz="1800" dirty="0"/>
              <a:t>。</a:t>
            </a:r>
            <a:endParaRPr lang="zh-CN" altLang="zh-CN" sz="1800" dirty="0"/>
          </a:p>
          <a:p>
            <a:pPr>
              <a:lnSpc>
                <a:spcPct val="150000"/>
              </a:lnSpc>
            </a:pPr>
            <a:endParaRPr lang="zh-CN" altLang="zh-CN" sz="1800" dirty="0"/>
          </a:p>
        </p:txBody>
      </p:sp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802386" y="363474"/>
            <a:ext cx="7543800" cy="1207008"/>
          </a:xfrm>
        </p:spPr>
        <p:txBody>
          <a:bodyPr/>
          <a:lstStyle/>
          <a:p>
            <a:r>
              <a:rPr lang="zh-CN" altLang="zh-CN" dirty="0"/>
              <a:t>一．会展市场调研准备</a:t>
            </a:r>
            <a:endParaRPr lang="zh-CN" altLang="zh-C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6475" y="748841"/>
            <a:ext cx="8505388" cy="387775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CN" altLang="en-US" sz="1800" b="1" dirty="0"/>
              <a:t>（一）</a:t>
            </a:r>
            <a:r>
              <a:rPr lang="zh-CN" altLang="zh-CN" sz="1800" b="1" dirty="0"/>
              <a:t>前言</a:t>
            </a:r>
            <a:endParaRPr lang="zh-CN" altLang="zh-CN" sz="1800" dirty="0"/>
          </a:p>
          <a:p>
            <a:pPr>
              <a:lnSpc>
                <a:spcPct val="150000"/>
              </a:lnSpc>
            </a:pPr>
            <a:r>
              <a:rPr lang="zh-CN" altLang="zh-CN" sz="1800" dirty="0"/>
              <a:t>应该简明扼要地介绍整个调研课题的情况或出台的背景、原因。</a:t>
            </a:r>
            <a:endParaRPr lang="en-US" altLang="zh-CN" sz="1800" dirty="0"/>
          </a:p>
          <a:p>
            <a:pPr>
              <a:lnSpc>
                <a:spcPct val="150000"/>
              </a:lnSpc>
            </a:pPr>
            <a:r>
              <a:rPr lang="zh-CN" altLang="en-US" sz="1800" b="1" dirty="0"/>
              <a:t>（二）</a:t>
            </a:r>
            <a:r>
              <a:rPr lang="zh-CN" altLang="zh-CN" sz="1800" b="1" dirty="0"/>
              <a:t>调研</a:t>
            </a:r>
            <a:r>
              <a:rPr lang="zh-CN" altLang="en-US" sz="1800" b="1" dirty="0"/>
              <a:t>的</a:t>
            </a:r>
            <a:r>
              <a:rPr lang="zh-CN" altLang="zh-CN" sz="1800" b="1" dirty="0"/>
              <a:t>目的和意义</a:t>
            </a:r>
            <a:endParaRPr lang="en-US" altLang="zh-CN" sz="1800" b="1" dirty="0"/>
          </a:p>
          <a:p>
            <a:pPr>
              <a:lnSpc>
                <a:spcPct val="150000"/>
              </a:lnSpc>
            </a:pPr>
            <a:r>
              <a:rPr lang="zh-CN" altLang="zh-CN" sz="1800" dirty="0"/>
              <a:t>说明特定的调研课题所要解决的问题，即为何要调研，要了解和解决什么问题，调研结果有什么用处，能给企业带来哪些决策价值、经济效益、社会效益，以及在理论上的重大价值</a:t>
            </a:r>
            <a:r>
              <a:rPr lang="zh-CN" altLang="en-US" sz="1800" dirty="0"/>
              <a:t>。</a:t>
            </a:r>
            <a:endParaRPr lang="en-US" altLang="zh-CN" sz="1800" dirty="0"/>
          </a:p>
          <a:p>
            <a:pPr>
              <a:lnSpc>
                <a:spcPct val="150000"/>
              </a:lnSpc>
            </a:pPr>
            <a:r>
              <a:rPr lang="zh-CN" altLang="en-US" sz="1800" b="1" dirty="0"/>
              <a:t>（三）</a:t>
            </a:r>
            <a:r>
              <a:rPr lang="zh-CN" altLang="zh-CN" sz="1800" b="1" dirty="0"/>
              <a:t>调研对象和调研单位</a:t>
            </a:r>
            <a:endParaRPr lang="en-US" altLang="zh-CN" sz="1800" b="1" dirty="0"/>
          </a:p>
          <a:p>
            <a:pPr>
              <a:lnSpc>
                <a:spcPct val="150000"/>
              </a:lnSpc>
            </a:pPr>
            <a:r>
              <a:rPr lang="zh-CN" altLang="en-US" sz="1800" dirty="0"/>
              <a:t>调研对象是根据调研目的、任务确定的一定时空范围内的所要调研的总体，它是由某些性质上相同的调研单位所组成的。</a:t>
            </a:r>
            <a:endParaRPr lang="zh-CN" altLang="zh-CN" sz="1800" dirty="0"/>
          </a:p>
        </p:txBody>
      </p:sp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802386" y="363474"/>
            <a:ext cx="7543800" cy="1207008"/>
          </a:xfrm>
        </p:spPr>
        <p:txBody>
          <a:bodyPr/>
          <a:lstStyle/>
          <a:p>
            <a:r>
              <a:rPr lang="zh-CN" altLang="en-US" dirty="0"/>
              <a:t>二</a:t>
            </a:r>
            <a:r>
              <a:rPr lang="zh-CN" altLang="zh-CN" dirty="0"/>
              <a:t>．会展市场调研方案的设计</a:t>
            </a:r>
            <a:endParaRPr lang="zh-CN" altLang="zh-C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88235" y="773648"/>
            <a:ext cx="8546330" cy="393799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CN" altLang="en-US" sz="1800" b="1" dirty="0"/>
              <a:t>（四）</a:t>
            </a:r>
            <a:r>
              <a:rPr lang="zh-CN" altLang="zh-CN" sz="1800" b="1" dirty="0"/>
              <a:t>调研的主要内容和具体项目</a:t>
            </a:r>
            <a:endParaRPr lang="en-US" altLang="zh-CN" sz="1800" b="1" dirty="0"/>
          </a:p>
          <a:p>
            <a:pPr>
              <a:lnSpc>
                <a:spcPct val="150000"/>
              </a:lnSpc>
            </a:pPr>
            <a:r>
              <a:rPr lang="zh-CN" altLang="zh-CN" sz="1800" dirty="0"/>
              <a:t>调研项目的选择要尽量做到“准”而“精”。</a:t>
            </a:r>
            <a:endParaRPr lang="en-US" altLang="zh-CN" sz="1800" dirty="0"/>
          </a:p>
          <a:p>
            <a:pPr>
              <a:lnSpc>
                <a:spcPct val="150000"/>
              </a:lnSpc>
            </a:pPr>
            <a:r>
              <a:rPr lang="zh-CN" altLang="en-US" sz="1800" b="1" dirty="0"/>
              <a:t>（五）</a:t>
            </a:r>
            <a:r>
              <a:rPr lang="zh-CN" altLang="zh-CN" sz="1800" b="1" dirty="0"/>
              <a:t>调研方式和方法</a:t>
            </a:r>
            <a:endParaRPr lang="zh-CN" altLang="zh-CN" sz="1800" dirty="0"/>
          </a:p>
          <a:p>
            <a:pPr>
              <a:lnSpc>
                <a:spcPct val="150000"/>
              </a:lnSpc>
            </a:pPr>
            <a:r>
              <a:rPr lang="zh-CN" altLang="zh-CN" sz="1800" dirty="0"/>
              <a:t>详细说明选择什么方式和方法去搜集资料，具体的操作步骤是什么。</a:t>
            </a:r>
            <a:endParaRPr lang="en-US" altLang="zh-CN" sz="1800" dirty="0"/>
          </a:p>
          <a:p>
            <a:pPr>
              <a:lnSpc>
                <a:spcPct val="150000"/>
              </a:lnSpc>
            </a:pPr>
            <a:r>
              <a:rPr lang="zh-CN" altLang="en-US" sz="1800" b="1" dirty="0"/>
              <a:t>（六）</a:t>
            </a:r>
            <a:r>
              <a:rPr lang="zh-CN" altLang="zh-CN" sz="1800" b="1" dirty="0"/>
              <a:t>资料整理和分析方法</a:t>
            </a:r>
            <a:endParaRPr lang="zh-CN" altLang="zh-CN" sz="1800" dirty="0"/>
          </a:p>
          <a:p>
            <a:pPr>
              <a:lnSpc>
                <a:spcPct val="150000"/>
              </a:lnSpc>
            </a:pPr>
            <a:r>
              <a:rPr lang="zh-CN" altLang="en-US" sz="1800" b="1" dirty="0"/>
              <a:t>（七）</a:t>
            </a:r>
            <a:r>
              <a:rPr lang="zh-CN" altLang="zh-CN" sz="1800" b="1" dirty="0"/>
              <a:t>调研时间进度安排</a:t>
            </a:r>
            <a:endParaRPr lang="en-US" altLang="zh-CN" sz="1800" b="1" dirty="0"/>
          </a:p>
          <a:p>
            <a:pPr>
              <a:lnSpc>
                <a:spcPct val="150000"/>
              </a:lnSpc>
            </a:pPr>
            <a:r>
              <a:rPr lang="zh-CN" altLang="zh-CN" sz="1800" dirty="0"/>
              <a:t>基本原则是：（</a:t>
            </a:r>
            <a:r>
              <a:rPr lang="en-US" altLang="zh-CN" sz="1800" dirty="0"/>
              <a:t>1</a:t>
            </a:r>
            <a:r>
              <a:rPr lang="zh-CN" altLang="zh-CN" sz="1800" dirty="0"/>
              <a:t>）保证调研的准确性、真实性，不走马观花；</a:t>
            </a:r>
            <a:endParaRPr lang="zh-CN" altLang="zh-CN" sz="1800" dirty="0"/>
          </a:p>
          <a:p>
            <a:pPr>
              <a:lnSpc>
                <a:spcPct val="150000"/>
              </a:lnSpc>
            </a:pPr>
            <a:r>
              <a:rPr lang="zh-CN" altLang="zh-CN" sz="1800" dirty="0"/>
              <a:t>（</a:t>
            </a:r>
            <a:r>
              <a:rPr lang="en-US" altLang="zh-CN" sz="1800" dirty="0"/>
              <a:t>2</a:t>
            </a:r>
            <a:r>
              <a:rPr lang="zh-CN" altLang="zh-CN" sz="1800" dirty="0"/>
              <a:t>）尽早完成调研活动，保证时效性，同时要节省费用。</a:t>
            </a:r>
            <a:endParaRPr lang="zh-CN" altLang="zh-CN" sz="1800" dirty="0"/>
          </a:p>
        </p:txBody>
      </p:sp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802386" y="363474"/>
            <a:ext cx="7543800" cy="1207008"/>
          </a:xfrm>
        </p:spPr>
        <p:txBody>
          <a:bodyPr/>
          <a:lstStyle/>
          <a:p>
            <a:r>
              <a:rPr lang="zh-CN" altLang="en-US" dirty="0"/>
              <a:t>二</a:t>
            </a:r>
            <a:r>
              <a:rPr lang="zh-CN" altLang="zh-CN" dirty="0"/>
              <a:t>．会展市场调研方案的设计</a:t>
            </a:r>
            <a:endParaRPr lang="zh-CN" altLang="zh-C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74589" y="741583"/>
            <a:ext cx="8341614" cy="401978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CN" altLang="en-US" sz="1800" b="1" dirty="0"/>
              <a:t>（八）</a:t>
            </a:r>
            <a:r>
              <a:rPr lang="zh-CN" altLang="zh-CN" sz="1800" b="1" dirty="0"/>
              <a:t>经费预算开支情况</a:t>
            </a:r>
            <a:endParaRPr lang="zh-CN" altLang="zh-CN" sz="1800" dirty="0"/>
          </a:p>
          <a:p>
            <a:pPr>
              <a:lnSpc>
                <a:spcPct val="150000"/>
              </a:lnSpc>
            </a:pPr>
            <a:r>
              <a:rPr lang="zh-CN" altLang="zh-CN" sz="1800" dirty="0"/>
              <a:t>调研费用根据调研课题的不同而不同。</a:t>
            </a:r>
            <a:endParaRPr lang="en-US" altLang="zh-CN" sz="1800" dirty="0"/>
          </a:p>
          <a:p>
            <a:pPr>
              <a:lnSpc>
                <a:spcPct val="150000"/>
              </a:lnSpc>
            </a:pPr>
            <a:r>
              <a:rPr lang="zh-CN" altLang="zh-CN" sz="1800" dirty="0"/>
              <a:t>确定预算时，需要注意以下几方面：</a:t>
            </a:r>
            <a:endParaRPr lang="zh-CN" altLang="zh-CN" sz="1800" dirty="0"/>
          </a:p>
          <a:p>
            <a:pPr>
              <a:lnSpc>
                <a:spcPct val="150000"/>
              </a:lnSpc>
            </a:pPr>
            <a:r>
              <a:rPr lang="zh-CN" altLang="zh-CN" sz="1800" dirty="0"/>
              <a:t>（</a:t>
            </a:r>
            <a:r>
              <a:rPr lang="en-US" altLang="zh-CN" sz="1800" dirty="0"/>
              <a:t>1</a:t>
            </a:r>
            <a:r>
              <a:rPr lang="zh-CN" altLang="zh-CN" sz="1800" dirty="0"/>
              <a:t>）应制订较为详细的工作项目费用计划；</a:t>
            </a:r>
            <a:endParaRPr lang="zh-CN" altLang="zh-CN" sz="1800" dirty="0"/>
          </a:p>
          <a:p>
            <a:pPr>
              <a:lnSpc>
                <a:spcPct val="150000"/>
              </a:lnSpc>
            </a:pPr>
            <a:r>
              <a:rPr lang="zh-CN" altLang="zh-CN" sz="1800" dirty="0"/>
              <a:t>（</a:t>
            </a:r>
            <a:r>
              <a:rPr lang="en-US" altLang="zh-CN" sz="1800" dirty="0"/>
              <a:t>2</a:t>
            </a:r>
            <a:r>
              <a:rPr lang="zh-CN" altLang="zh-CN" sz="1800" dirty="0"/>
              <a:t>）预算根据调研课题不同而不同；</a:t>
            </a:r>
            <a:endParaRPr lang="zh-CN" altLang="zh-CN" sz="1800" dirty="0"/>
          </a:p>
          <a:p>
            <a:pPr>
              <a:lnSpc>
                <a:spcPct val="150000"/>
              </a:lnSpc>
            </a:pPr>
            <a:r>
              <a:rPr lang="zh-CN" altLang="zh-CN" sz="1800" dirty="0"/>
              <a:t>（</a:t>
            </a:r>
            <a:r>
              <a:rPr lang="en-US" altLang="zh-CN" sz="1800" dirty="0"/>
              <a:t>3</a:t>
            </a:r>
            <a:r>
              <a:rPr lang="zh-CN" altLang="zh-CN" sz="1800" dirty="0"/>
              <a:t>）避免调研时间的拖延（会加大费用开支）；</a:t>
            </a:r>
            <a:endParaRPr lang="zh-CN" altLang="zh-CN" sz="1800" dirty="0"/>
          </a:p>
          <a:p>
            <a:pPr>
              <a:lnSpc>
                <a:spcPct val="150000"/>
              </a:lnSpc>
            </a:pPr>
            <a:r>
              <a:rPr lang="zh-CN" altLang="zh-CN" sz="1800" dirty="0"/>
              <a:t>（</a:t>
            </a:r>
            <a:r>
              <a:rPr lang="en-US" altLang="zh-CN" sz="1800" dirty="0"/>
              <a:t>4</a:t>
            </a:r>
            <a:r>
              <a:rPr lang="zh-CN" altLang="zh-CN" sz="1800" dirty="0"/>
              <a:t>）缩减必要的调研费用；</a:t>
            </a:r>
            <a:endParaRPr lang="zh-CN" altLang="zh-CN" sz="1800" dirty="0"/>
          </a:p>
          <a:p>
            <a:pPr>
              <a:lnSpc>
                <a:spcPct val="150000"/>
              </a:lnSpc>
            </a:pPr>
            <a:r>
              <a:rPr lang="zh-CN" altLang="zh-CN" sz="1800" dirty="0"/>
              <a:t>（</a:t>
            </a:r>
            <a:r>
              <a:rPr lang="en-US" altLang="zh-CN" sz="1800" dirty="0"/>
              <a:t>5</a:t>
            </a:r>
            <a:r>
              <a:rPr lang="zh-CN" altLang="zh-CN" sz="1800" dirty="0"/>
              <a:t>）为使经费预算一目了然，可编制成预算表（如表</a:t>
            </a:r>
            <a:r>
              <a:rPr lang="en-US" altLang="zh-CN" sz="1800" dirty="0"/>
              <a:t>2</a:t>
            </a:r>
            <a:r>
              <a:rPr lang="zh-CN" altLang="zh-CN" sz="1800" dirty="0"/>
              <a:t>－</a:t>
            </a:r>
            <a:r>
              <a:rPr lang="en-US" altLang="zh-CN" sz="1800" dirty="0"/>
              <a:t>4</a:t>
            </a:r>
            <a:r>
              <a:rPr lang="zh-CN" altLang="zh-CN" sz="1800" dirty="0"/>
              <a:t>所示）。</a:t>
            </a:r>
            <a:endParaRPr lang="zh-CN" altLang="zh-CN" sz="1800" dirty="0"/>
          </a:p>
        </p:txBody>
      </p:sp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802386" y="363474"/>
            <a:ext cx="7543800" cy="1207008"/>
          </a:xfrm>
        </p:spPr>
        <p:txBody>
          <a:bodyPr/>
          <a:lstStyle/>
          <a:p>
            <a:r>
              <a:rPr lang="zh-CN" altLang="en-US" dirty="0"/>
              <a:t>二</a:t>
            </a:r>
            <a:r>
              <a:rPr lang="zh-CN" altLang="zh-CN" dirty="0"/>
              <a:t>．会展市场调研方案的设计</a:t>
            </a:r>
            <a:endParaRPr lang="zh-CN" altLang="zh-C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74589" y="703951"/>
            <a:ext cx="8778342" cy="355244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CN" altLang="en-US" sz="1800" b="1" dirty="0"/>
              <a:t>（九）</a:t>
            </a:r>
            <a:r>
              <a:rPr lang="zh-CN" altLang="zh-CN" sz="1800" b="1" dirty="0"/>
              <a:t>市场调研结果的表达形式</a:t>
            </a:r>
            <a:endParaRPr lang="zh-CN" altLang="zh-CN" sz="1800" dirty="0"/>
          </a:p>
          <a:p>
            <a:pPr>
              <a:lnSpc>
                <a:spcPct val="150000"/>
              </a:lnSpc>
            </a:pPr>
            <a:r>
              <a:rPr lang="zh-CN" altLang="zh-CN" sz="1800" dirty="0"/>
              <a:t>确定市场调研结果的表达形式，如最终报告是书面报告还是口头报告，是否有阶段性报告等。</a:t>
            </a:r>
            <a:endParaRPr lang="zh-CN" altLang="zh-CN" sz="1800" dirty="0"/>
          </a:p>
          <a:p>
            <a:pPr>
              <a:lnSpc>
                <a:spcPct val="150000"/>
              </a:lnSpc>
            </a:pPr>
            <a:r>
              <a:rPr lang="zh-CN" altLang="en-US" sz="1800" b="1" dirty="0"/>
              <a:t>（十）</a:t>
            </a:r>
            <a:r>
              <a:rPr lang="zh-CN" altLang="zh-CN" sz="1800" b="1" dirty="0"/>
              <a:t>附录</a:t>
            </a:r>
            <a:endParaRPr lang="zh-CN" altLang="zh-CN" sz="1800" dirty="0"/>
          </a:p>
          <a:p>
            <a:pPr>
              <a:lnSpc>
                <a:spcPct val="150000"/>
              </a:lnSpc>
            </a:pPr>
            <a:r>
              <a:rPr lang="zh-CN" altLang="zh-CN" sz="1800" dirty="0"/>
              <a:t>一般开列出课题负责人及主要参加者的名单，并可扼要介绍一下团队成员的专长和分工情况；抽样方案的技术说明和细节说明；调研问卷设计中有关的技术参数、数据处理方法、所采用的软件等。</a:t>
            </a:r>
            <a:endParaRPr lang="zh-CN" altLang="zh-CN" sz="1800" dirty="0"/>
          </a:p>
        </p:txBody>
      </p:sp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802386" y="363474"/>
            <a:ext cx="7543800" cy="1207008"/>
          </a:xfrm>
        </p:spPr>
        <p:txBody>
          <a:bodyPr/>
          <a:lstStyle/>
          <a:p>
            <a:r>
              <a:rPr lang="zh-CN" altLang="en-US" dirty="0"/>
              <a:t>二</a:t>
            </a:r>
            <a:r>
              <a:rPr lang="zh-CN" altLang="zh-CN" dirty="0"/>
              <a:t>．会展市场调研方案的设计</a:t>
            </a:r>
            <a:endParaRPr lang="zh-CN" altLang="zh-C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4258" name="标题 224257"/>
          <p:cNvSpPr>
            <a:spLocks noGrp="1"/>
          </p:cNvSpPr>
          <p:nvPr>
            <p:ph type="title"/>
          </p:nvPr>
        </p:nvSpPr>
        <p:spPr/>
        <p:txBody>
          <a:bodyPr anchor="b"/>
          <a:p>
            <a:r>
              <a:rPr lang="zh-CN" altLang="en-US" dirty="0"/>
              <a:t>三、问卷项目的设计</a:t>
            </a:r>
            <a:endParaRPr lang="zh-CN" altLang="en-US" b="1" dirty="0"/>
          </a:p>
        </p:txBody>
      </p:sp>
      <p:sp>
        <p:nvSpPr>
          <p:cNvPr id="224259" name="文本占位符 224258"/>
          <p:cNvSpPr>
            <a:spLocks noGrp="1"/>
          </p:cNvSpPr>
          <p:nvPr>
            <p:ph type="body" idx="1"/>
          </p:nvPr>
        </p:nvSpPr>
        <p:spPr>
          <a:xfrm>
            <a:off x="767715" y="967105"/>
            <a:ext cx="7748270" cy="3547745"/>
          </a:xfrm>
        </p:spPr>
        <p:txBody>
          <a:bodyPr/>
          <a:p>
            <a:r>
              <a:rPr lang="zh-CN" altLang="en-US" dirty="0"/>
              <a:t>（一）问卷类型</a:t>
            </a:r>
            <a:endParaRPr lang="zh-CN" altLang="en-US" dirty="0"/>
          </a:p>
          <a:p>
            <a:endParaRPr lang="zh-CN" altLang="en-US" dirty="0"/>
          </a:p>
          <a:p>
            <a:r>
              <a:rPr lang="en-US" altLang="zh-CN" dirty="0">
                <a:latin typeface="华文新魏" pitchFamily="2" charset="-122"/>
                <a:ea typeface="华文新魏" pitchFamily="2" charset="-122"/>
              </a:rPr>
              <a:t>1.</a:t>
            </a:r>
            <a:r>
              <a:rPr lang="zh-CN" altLang="en-US" dirty="0">
                <a:latin typeface="华文新魏" pitchFamily="2" charset="-122"/>
                <a:ea typeface="华文新魏" pitchFamily="2" charset="-122"/>
              </a:rPr>
              <a:t>封闭式问卷</a:t>
            </a:r>
            <a:endParaRPr lang="zh-CN" altLang="en-US" dirty="0">
              <a:latin typeface="华文新魏" pitchFamily="2" charset="-122"/>
              <a:ea typeface="华文新魏" pitchFamily="2" charset="-122"/>
            </a:endParaRPr>
          </a:p>
          <a:p>
            <a:r>
              <a:rPr lang="en-US" altLang="zh-CN" dirty="0">
                <a:latin typeface="华文新魏" pitchFamily="2" charset="-122"/>
                <a:ea typeface="华文新魏" pitchFamily="2" charset="-122"/>
              </a:rPr>
              <a:t>2.</a:t>
            </a:r>
            <a:r>
              <a:rPr lang="zh-CN" altLang="en-US" dirty="0">
                <a:latin typeface="华文新魏" pitchFamily="2" charset="-122"/>
                <a:ea typeface="华文新魏" pitchFamily="2" charset="-122"/>
              </a:rPr>
              <a:t>开放式问卷</a:t>
            </a:r>
            <a:endParaRPr lang="zh-CN" altLang="en-US" dirty="0">
              <a:latin typeface="华文新魏" pitchFamily="2" charset="-122"/>
              <a:ea typeface="华文新魏" pitchFamily="2" charset="-122"/>
            </a:endParaRPr>
          </a:p>
          <a:p>
            <a:r>
              <a:rPr lang="en-US" altLang="zh-CN" dirty="0">
                <a:latin typeface="华文新魏" pitchFamily="2" charset="-122"/>
                <a:ea typeface="华文新魏" pitchFamily="2" charset="-122"/>
              </a:rPr>
              <a:t>3.</a:t>
            </a:r>
            <a:r>
              <a:rPr lang="zh-CN" altLang="en-US" dirty="0">
                <a:latin typeface="华文新魏" pitchFamily="2" charset="-122"/>
                <a:ea typeface="华文新魏" pitchFamily="2" charset="-122"/>
              </a:rPr>
              <a:t>混合式问卷</a:t>
            </a:r>
            <a:endParaRPr lang="zh-CN" altLang="en-US" dirty="0">
              <a:latin typeface="华文新魏" pitchFamily="2" charset="-122"/>
              <a:ea typeface="华文新魏" pitchFamily="2" charset="-122"/>
            </a:endParaRPr>
          </a:p>
        </p:txBody>
      </p:sp>
      <p:pic>
        <p:nvPicPr>
          <p:cNvPr id="224262" name="图片 224261" descr="1846301"/>
          <p:cNvPicPr>
            <a:picLocks noChangeAspect="1"/>
          </p:cNvPicPr>
          <p:nvPr/>
        </p:nvPicPr>
        <p:blipFill>
          <a:blip r:embed="rId1"/>
          <a:srcRect b="38739"/>
          <a:stretch>
            <a:fillRect/>
          </a:stretch>
        </p:blipFill>
        <p:spPr>
          <a:xfrm>
            <a:off x="3498850" y="1264920"/>
            <a:ext cx="4872355" cy="330073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6306" name="标题 226305"/>
          <p:cNvSpPr>
            <a:spLocks noGrp="1"/>
          </p:cNvSpPr>
          <p:nvPr>
            <p:ph type="title"/>
          </p:nvPr>
        </p:nvSpPr>
        <p:spPr/>
        <p:txBody>
          <a:bodyPr anchor="b"/>
          <a:p>
            <a:r>
              <a:rPr lang="zh-CN" altLang="en-US" dirty="0"/>
              <a:t>三、问卷项目的设计</a:t>
            </a:r>
            <a:endParaRPr lang="zh-CN" altLang="en-US" b="1" dirty="0"/>
          </a:p>
        </p:txBody>
      </p:sp>
      <p:sp>
        <p:nvSpPr>
          <p:cNvPr id="226307" name="文本占位符 226306"/>
          <p:cNvSpPr>
            <a:spLocks noGrp="1"/>
          </p:cNvSpPr>
          <p:nvPr>
            <p:ph type="body" idx="1"/>
          </p:nvPr>
        </p:nvSpPr>
        <p:spPr>
          <a:xfrm>
            <a:off x="941705" y="909320"/>
            <a:ext cx="6627495" cy="3605530"/>
          </a:xfrm>
        </p:spPr>
        <p:txBody>
          <a:bodyPr/>
          <a:p>
            <a:pPr algn="just"/>
            <a:r>
              <a:rPr lang="zh-CN" altLang="en-US" dirty="0"/>
              <a:t>（二）问题类型</a:t>
            </a:r>
            <a:endParaRPr lang="zh-CN" altLang="en-US" dirty="0"/>
          </a:p>
          <a:p>
            <a:pPr algn="just"/>
            <a:endParaRPr lang="zh-CN" altLang="en-US" dirty="0"/>
          </a:p>
          <a:p>
            <a:r>
              <a:rPr lang="en-US" altLang="zh-CN" dirty="0">
                <a:latin typeface="华文新魏" pitchFamily="2" charset="-122"/>
                <a:ea typeface="华文新魏" pitchFamily="2" charset="-122"/>
              </a:rPr>
              <a:t>1.</a:t>
            </a:r>
            <a:r>
              <a:rPr lang="zh-CN" altLang="en-US" dirty="0">
                <a:latin typeface="华文新魏" pitchFamily="2" charset="-122"/>
                <a:ea typeface="华文新魏" pitchFamily="2" charset="-122"/>
              </a:rPr>
              <a:t>事实性问题</a:t>
            </a:r>
            <a:endParaRPr lang="zh-CN" altLang="en-US" dirty="0">
              <a:latin typeface="华文新魏" pitchFamily="2" charset="-122"/>
              <a:ea typeface="华文新魏" pitchFamily="2" charset="-122"/>
            </a:endParaRPr>
          </a:p>
          <a:p>
            <a:r>
              <a:rPr lang="en-US" altLang="zh-CN" dirty="0">
                <a:latin typeface="华文新魏" pitchFamily="2" charset="-122"/>
                <a:ea typeface="华文新魏" pitchFamily="2" charset="-122"/>
              </a:rPr>
              <a:t>2.</a:t>
            </a:r>
            <a:r>
              <a:rPr lang="zh-CN" altLang="en-US" dirty="0">
                <a:latin typeface="华文新魏" pitchFamily="2" charset="-122"/>
                <a:ea typeface="华文新魏" pitchFamily="2" charset="-122"/>
              </a:rPr>
              <a:t>主观性问题</a:t>
            </a:r>
            <a:endParaRPr lang="zh-CN" altLang="en-US" dirty="0">
              <a:latin typeface="华文新魏" pitchFamily="2" charset="-122"/>
              <a:ea typeface="华文新魏" pitchFamily="2" charset="-122"/>
            </a:endParaRPr>
          </a:p>
          <a:p>
            <a:r>
              <a:rPr lang="en-US" altLang="zh-CN" dirty="0">
                <a:latin typeface="华文新魏" pitchFamily="2" charset="-122"/>
                <a:ea typeface="华文新魏" pitchFamily="2" charset="-122"/>
              </a:rPr>
              <a:t>3.</a:t>
            </a:r>
            <a:r>
              <a:rPr lang="zh-CN" altLang="en-US" dirty="0">
                <a:latin typeface="华文新魏" pitchFamily="2" charset="-122"/>
                <a:ea typeface="华文新魏" pitchFamily="2" charset="-122"/>
              </a:rPr>
              <a:t>趋向性问题</a:t>
            </a:r>
            <a:endParaRPr lang="zh-CN" altLang="en-US" dirty="0">
              <a:latin typeface="华文新魏" pitchFamily="2" charset="-122"/>
              <a:ea typeface="华文新魏" pitchFamily="2" charset="-122"/>
            </a:endParaRPr>
          </a:p>
          <a:p>
            <a:r>
              <a:rPr lang="en-US" altLang="zh-CN" dirty="0">
                <a:latin typeface="华文新魏" pitchFamily="2" charset="-122"/>
                <a:ea typeface="华文新魏" pitchFamily="2" charset="-122"/>
              </a:rPr>
              <a:t>4.</a:t>
            </a:r>
            <a:r>
              <a:rPr lang="zh-CN" altLang="en-US" dirty="0">
                <a:latin typeface="华文新魏" pitchFamily="2" charset="-122"/>
                <a:ea typeface="华文新魏" pitchFamily="2" charset="-122"/>
              </a:rPr>
              <a:t>解释性问题</a:t>
            </a:r>
            <a:endParaRPr lang="zh-CN" altLang="en-US" dirty="0">
              <a:latin typeface="华文新魏" pitchFamily="2" charset="-122"/>
              <a:ea typeface="华文新魏" pitchFamily="2" charset="-122"/>
            </a:endParaRPr>
          </a:p>
        </p:txBody>
      </p:sp>
      <p:pic>
        <p:nvPicPr>
          <p:cNvPr id="226313" name="图片 226312" descr="6797148号投稿">
            <a:hlinkClick r:id="rId1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5550" y="909955"/>
            <a:ext cx="5007610" cy="339915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ISPRING_PRESENTATION_TITLE" val="1"/>
</p:tagLst>
</file>

<file path=ppt/theme/theme1.xml><?xml version="1.0" encoding="utf-8"?>
<a:theme xmlns:a="http://schemas.openxmlformats.org/drawingml/2006/main" name="Office 主题​​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1414</Words>
  <Application>WPS 演示</Application>
  <PresentationFormat>全屏显示(16:9)</PresentationFormat>
  <Paragraphs>115</Paragraphs>
  <Slides>15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5" baseType="lpstr">
      <vt:lpstr>Arial</vt:lpstr>
      <vt:lpstr>宋体</vt:lpstr>
      <vt:lpstr>Wingdings</vt:lpstr>
      <vt:lpstr>微软雅黑</vt:lpstr>
      <vt:lpstr>Arial Unicode MS</vt:lpstr>
      <vt:lpstr>Calibri Light</vt:lpstr>
      <vt:lpstr>Calibri</vt:lpstr>
      <vt:lpstr>等线</vt:lpstr>
      <vt:lpstr>华文新魏</vt:lpstr>
      <vt:lpstr>Office 主题​​</vt:lpstr>
      <vt:lpstr>PowerPoint 演示文稿</vt:lpstr>
      <vt:lpstr>PowerPoint 演示文稿</vt:lpstr>
      <vt:lpstr>一．会展市场调研准备</vt:lpstr>
      <vt:lpstr>二．会展市场调研方案的设计</vt:lpstr>
      <vt:lpstr>二．会展市场调研方案的设计</vt:lpstr>
      <vt:lpstr>二．会展市场调研方案的设计</vt:lpstr>
      <vt:lpstr>二．会展市场调研方案的设计</vt:lpstr>
      <vt:lpstr>三、问卷项目的设计</vt:lpstr>
      <vt:lpstr>三、问卷项目的设计</vt:lpstr>
      <vt:lpstr>三、问卷项目的设计</vt:lpstr>
      <vt:lpstr>四、问卷制作的要求</vt:lpstr>
      <vt:lpstr>三．会展市场调查员的培训</vt:lpstr>
      <vt:lpstr>三．会展市场调查员的培训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</dc:title>
  <dc:creator>cqzbj0102</dc:creator>
  <cp:lastModifiedBy>cherry8180</cp:lastModifiedBy>
  <cp:revision>886</cp:revision>
  <dcterms:created xsi:type="dcterms:W3CDTF">2017-06-28T01:34:00Z</dcterms:created>
  <dcterms:modified xsi:type="dcterms:W3CDTF">2020-03-02T01:38:10Z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2052-11.1.0.9513</vt:lpwstr>
  </property>
</Properties>
</file>