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2" r:id="rId3"/>
    <p:sldId id="562" r:id="rId5"/>
    <p:sldId id="499" r:id="rId6"/>
    <p:sldId id="500" r:id="rId7"/>
    <p:sldId id="342" r:id="rId8"/>
    <p:sldId id="602" r:id="rId9"/>
    <p:sldId id="531" r:id="rId10"/>
    <p:sldId id="532" r:id="rId11"/>
    <p:sldId id="281" r:id="rId12"/>
    <p:sldId id="598" r:id="rId13"/>
    <p:sldId id="453" r:id="rId14"/>
    <p:sldId id="283" r:id="rId15"/>
    <p:sldId id="458" r:id="rId16"/>
    <p:sldId id="284" r:id="rId17"/>
    <p:sldId id="285" r:id="rId18"/>
    <p:sldId id="597" r:id="rId19"/>
    <p:sldId id="287" r:id="rId20"/>
    <p:sldId id="601" r:id="rId21"/>
    <p:sldId id="600" r:id="rId22"/>
    <p:sldId id="603" r:id="rId23"/>
    <p:sldId id="604" r:id="rId24"/>
    <p:sldId id="605" r:id="rId25"/>
    <p:sldId id="341" r:id="rId26"/>
  </p:sldIdLst>
  <p:sldSz cx="9144000" cy="5143500" type="screen16x9"/>
  <p:notesSz cx="6858000" cy="9144000"/>
  <p:custDataLst>
    <p:tags r:id="rId30"/>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7C0D"/>
    <a:srgbClr val="DEDEDE"/>
    <a:srgbClr val="EBEBEB"/>
    <a:srgbClr val="FFA712"/>
    <a:srgbClr val="515151"/>
    <a:srgbClr val="383838"/>
    <a:srgbClr val="FFA311"/>
    <a:srgbClr val="FACF27"/>
    <a:srgbClr val="D6D8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71" autoAdjust="0"/>
    <p:restoredTop sz="91008" autoAdjust="0"/>
  </p:normalViewPr>
  <p:slideViewPr>
    <p:cSldViewPr snapToGrid="0">
      <p:cViewPr>
        <p:scale>
          <a:sx n="94" d="100"/>
          <a:sy n="94" d="100"/>
        </p:scale>
        <p:origin x="1400" y="904"/>
      </p:cViewPr>
      <p:guideLst>
        <p:guide pos="249"/>
        <p:guide pos="4422"/>
        <p:guide orient="horz" pos="350"/>
        <p:guide orient="horz" pos="2913"/>
        <p:guide orient="horz" pos="1024"/>
        <p:guide orient="horz" pos="2203"/>
        <p:guide pos="1059"/>
        <p:guide pos="3583"/>
        <p:guide orient="horz" pos="429"/>
        <p:guide orient="horz" pos="2934"/>
        <p:guide pos="246"/>
        <p:guide pos="4420"/>
      </p:guideLst>
    </p:cSldViewPr>
  </p:slideViewPr>
  <p:outlineViewPr>
    <p:cViewPr>
      <p:scale>
        <a:sx n="33" d="100"/>
        <a:sy n="33" d="100"/>
      </p:scale>
      <p:origin x="0" y="272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tags" Target="tags/tag3.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E954D5-1BFC-41C7-BC4A-DF74A8B594F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C2F3C2-5E07-4552-AE0A-EBBC82580D0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C2F3C2-5E07-4552-AE0A-EBBC82580D0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AC2F3C2-5E07-4552-AE0A-EBBC82580D0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C2F3C2-5E07-4552-AE0A-EBBC82580D0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1369219"/>
            <a:ext cx="7886700" cy="3263504"/>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a:prstGeom prst="rect">
            <a:avLst/>
          </a:prstGeo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595423" y="187370"/>
            <a:ext cx="7920424" cy="433822"/>
          </a:xfrm>
          <a:prstGeom prst="rect">
            <a:avLst/>
          </a:prstGeom>
        </p:spPr>
        <p:txBody>
          <a:bodyPr/>
          <a:lstStyle>
            <a:lvl1pPr>
              <a:lnSpc>
                <a:spcPct val="100000"/>
              </a:lnSpc>
              <a:defRPr sz="2400" b="1">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en-US" dirty="0"/>
          </a:p>
        </p:txBody>
      </p:sp>
      <p:sp>
        <p:nvSpPr>
          <p:cNvPr id="3" name="Content Placeholder 2"/>
          <p:cNvSpPr>
            <a:spLocks noGrp="1"/>
          </p:cNvSpPr>
          <p:nvPr>
            <p:ph idx="1"/>
          </p:nvPr>
        </p:nvSpPr>
        <p:spPr>
          <a:xfrm>
            <a:off x="390525" y="631825"/>
            <a:ext cx="8125322" cy="4025899"/>
          </a:xfrm>
          <a:prstGeom prst="rect">
            <a:avLst/>
          </a:prstGeom>
        </p:spPr>
        <p:txBody>
          <a:bodyPr/>
          <a:lstStyle>
            <a:lvl1pPr marL="0" indent="539750">
              <a:lnSpc>
                <a:spcPct val="140000"/>
              </a:lnSpc>
              <a:spcBef>
                <a:spcPts val="0"/>
              </a:spcBef>
              <a:buNone/>
              <a:defRPr sz="2000">
                <a:latin typeface="微软雅黑" panose="020B0503020204020204" pitchFamily="34" charset="-122"/>
                <a:ea typeface="微软雅黑" panose="020B0503020204020204" pitchFamily="34" charset="-122"/>
              </a:defRPr>
            </a:lvl1pPr>
            <a:lvl2pPr marL="0" indent="539750">
              <a:lnSpc>
                <a:spcPct val="140000"/>
              </a:lnSpc>
              <a:spcBef>
                <a:spcPts val="0"/>
              </a:spcBef>
              <a:buNone/>
              <a:defRPr sz="1800"/>
            </a:lvl2pPr>
            <a:lvl3pPr marL="0" indent="539750">
              <a:lnSpc>
                <a:spcPct val="140000"/>
              </a:lnSpc>
              <a:spcBef>
                <a:spcPts val="0"/>
              </a:spcBef>
              <a:buNone/>
              <a:defRPr sz="1800"/>
            </a:lvl3pPr>
            <a:lvl4pPr marL="0" indent="539750">
              <a:lnSpc>
                <a:spcPct val="140000"/>
              </a:lnSpc>
              <a:spcBef>
                <a:spcPts val="0"/>
              </a:spcBef>
              <a:buNone/>
              <a:defRPr sz="1800"/>
            </a:lvl4pPr>
            <a:lvl5pPr marL="0" indent="539750">
              <a:lnSpc>
                <a:spcPct val="140000"/>
              </a:lnSpc>
              <a:spcBef>
                <a:spcPts val="0"/>
              </a:spcBef>
              <a:buNone/>
              <a:defRPr sz="1800"/>
            </a:lvl5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a:prstGeom prst="rect">
            <a:avLst/>
          </a:prstGeo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lvl1pPr>
              <a:defRPr sz="2800" b="1">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en-US" dirty="0"/>
          </a:p>
        </p:txBody>
      </p:sp>
      <p:sp>
        <p:nvSpPr>
          <p:cNvPr id="3" name="Content Placeholder 2"/>
          <p:cNvSpPr>
            <a:spLocks noGrp="1"/>
          </p:cNvSpPr>
          <p:nvPr>
            <p:ph sz="half" idx="1"/>
          </p:nvPr>
        </p:nvSpPr>
        <p:spPr>
          <a:xfrm>
            <a:off x="628650" y="1369219"/>
            <a:ext cx="3886200" cy="3263504"/>
          </a:xfrm>
          <a:prstGeom prst="rect">
            <a:avLst/>
          </a:prstGeo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Content Placeholder 3"/>
          <p:cNvSpPr>
            <a:spLocks noGrp="1"/>
          </p:cNvSpPr>
          <p:nvPr>
            <p:ph sz="half" idx="2"/>
          </p:nvPr>
        </p:nvSpPr>
        <p:spPr>
          <a:xfrm>
            <a:off x="4629150" y="1369219"/>
            <a:ext cx="3886200" cy="3263504"/>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a:prstGeom prst="rect">
            <a:avLst/>
          </a:prstGeo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29842" y="1878806"/>
            <a:ext cx="3868340" cy="2763441"/>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29150" y="1878806"/>
            <a:ext cx="3887391" cy="2763441"/>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8" name="Footer Placeholder 7"/>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9" name="Slide Number Placeholder 8"/>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545140"/>
          </a:xfrm>
          <a:prstGeom prst="rect">
            <a:avLst/>
          </a:prstGeom>
        </p:spPr>
        <p:txBody>
          <a:bodyPr/>
          <a:lstStyle>
            <a:lvl1pPr>
              <a:defRPr sz="2800" b="1">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en-US" dirty="0"/>
          </a:p>
        </p:txBody>
      </p:sp>
      <p:sp>
        <p:nvSpPr>
          <p:cNvPr id="3" name="Date Placeholder 2"/>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5" name="Slide Number Placeholder 4"/>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3" name="Footer Placeholder 2"/>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506C88AE-E1AD-4E98-A995-42F3D6DD0F3D}"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AFCAE88C-9574-449A-B8E4-B12966E521B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EDEDE"/>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9.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9.emf"/><Relationship Id="rId1"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cstate="print"/>
          <a:stretch>
            <a:fillRect/>
          </a:stretch>
        </p:blipFill>
        <p:spPr>
          <a:xfrm>
            <a:off x="4629394" y="1229386"/>
            <a:ext cx="3836240" cy="3278408"/>
          </a:xfrm>
          <a:prstGeom prst="rect">
            <a:avLst/>
          </a:prstGeom>
        </p:spPr>
      </p:pic>
      <p:cxnSp>
        <p:nvCxnSpPr>
          <p:cNvPr id="26" name="直接连接符 25"/>
          <p:cNvCxnSpPr/>
          <p:nvPr/>
        </p:nvCxnSpPr>
        <p:spPr>
          <a:xfrm>
            <a:off x="823357" y="3079115"/>
            <a:ext cx="4355969" cy="0"/>
          </a:xfrm>
          <a:prstGeom prst="line">
            <a:avLst/>
          </a:prstGeom>
          <a:ln w="25400">
            <a:gradFill>
              <a:gsLst>
                <a:gs pos="0">
                  <a:srgbClr val="D6D8D9"/>
                </a:gs>
                <a:gs pos="100000">
                  <a:srgbClr val="EBEBEB"/>
                </a:gs>
              </a:gsLst>
              <a:lin ang="6000000" scaled="0"/>
            </a:gra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0" y="1745511"/>
            <a:ext cx="5179326" cy="1754326"/>
          </a:xfrm>
          <a:prstGeom prst="rect">
            <a:avLst/>
          </a:prstGeom>
          <a:noFill/>
        </p:spPr>
        <p:txBody>
          <a:bodyPr wrap="square" rtlCol="0">
            <a:spAutoFit/>
          </a:bodyPr>
          <a:lstStyle/>
          <a:p>
            <a:pPr algn="ctr"/>
            <a:r>
              <a:rPr lang="zh-CN" altLang="en-US" sz="3600" dirty="0">
                <a:latin typeface="微软雅黑" panose="020B0503020204020204" pitchFamily="34" charset="-122"/>
                <a:ea typeface="微软雅黑" panose="020B0503020204020204" pitchFamily="34" charset="-122"/>
              </a:rPr>
              <a:t>学习情境二</a:t>
            </a:r>
            <a:endParaRPr lang="en-US" altLang="zh-CN" sz="3600" dirty="0">
              <a:latin typeface="微软雅黑" panose="020B0503020204020204" pitchFamily="34" charset="-122"/>
              <a:ea typeface="微软雅黑" panose="020B0503020204020204" pitchFamily="34" charset="-122"/>
            </a:endParaRPr>
          </a:p>
          <a:p>
            <a:pPr algn="ctr"/>
            <a:r>
              <a:rPr lang="zh-CN" altLang="en-US" sz="3600" dirty="0">
                <a:latin typeface="微软雅黑" panose="020B0503020204020204" pitchFamily="34" charset="-122"/>
                <a:ea typeface="微软雅黑" panose="020B0503020204020204" pitchFamily="34" charset="-122"/>
              </a:rPr>
              <a:t>会展市场调研及项目可行性分析</a:t>
            </a:r>
            <a:endParaRPr lang="zh-CN" altLang="en-US" sz="3600" dirty="0">
              <a:latin typeface="微软雅黑" panose="020B0503020204020204" pitchFamily="34" charset="-122"/>
              <a:ea typeface="微软雅黑" panose="020B0503020204020204" pitchFamily="34" charset="-122"/>
            </a:endParaRPr>
          </a:p>
        </p:txBody>
      </p:sp>
      <p:grpSp>
        <p:nvGrpSpPr>
          <p:cNvPr id="25" name="组合 24"/>
          <p:cNvGrpSpPr/>
          <p:nvPr/>
        </p:nvGrpSpPr>
        <p:grpSpPr>
          <a:xfrm>
            <a:off x="843398" y="1699997"/>
            <a:ext cx="2917209" cy="598859"/>
            <a:chOff x="0" y="1625532"/>
            <a:chExt cx="3889612" cy="798478"/>
          </a:xfrm>
        </p:grpSpPr>
        <p:cxnSp>
          <p:nvCxnSpPr>
            <p:cNvPr id="13" name="直接连接符 12"/>
            <p:cNvCxnSpPr/>
            <p:nvPr/>
          </p:nvCxnSpPr>
          <p:spPr>
            <a:xfrm>
              <a:off x="0" y="1625532"/>
              <a:ext cx="3889612" cy="0"/>
            </a:xfrm>
            <a:prstGeom prst="line">
              <a:avLst/>
            </a:prstGeom>
            <a:ln w="25400">
              <a:solidFill>
                <a:srgbClr val="EBEBEB"/>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3875964" y="1625532"/>
              <a:ext cx="0" cy="798478"/>
            </a:xfrm>
            <a:prstGeom prst="line">
              <a:avLst/>
            </a:prstGeom>
            <a:ln w="25400">
              <a:solidFill>
                <a:srgbClr val="EBEBEB"/>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par>
                                <p:cTn id="11" presetID="2" presetClass="entr" presetSubtype="2" fill="hold" nodeType="withEffect">
                                  <p:stCondLst>
                                    <p:cond delay="100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1000" fill="hold"/>
                                        <p:tgtEl>
                                          <p:spTgt spid="26"/>
                                        </p:tgtEl>
                                        <p:attrNameLst>
                                          <p:attrName>ppt_x</p:attrName>
                                        </p:attrNameLst>
                                      </p:cBhvr>
                                      <p:tavLst>
                                        <p:tav tm="0">
                                          <p:val>
                                            <p:strVal val="1+#ppt_w/2"/>
                                          </p:val>
                                        </p:tav>
                                        <p:tav tm="100000">
                                          <p:val>
                                            <p:strVal val="#ppt_x"/>
                                          </p:val>
                                        </p:tav>
                                      </p:tavLst>
                                    </p:anim>
                                    <p:anim calcmode="lin" valueType="num">
                                      <p:cBhvr additive="base">
                                        <p:cTn id="14" dur="1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0914" name="Rectangle 2"/>
          <p:cNvSpPr>
            <a:spLocks noGrp="1"/>
          </p:cNvSpPr>
          <p:nvPr>
            <p:ph type="body" idx="4294967295"/>
          </p:nvPr>
        </p:nvSpPr>
        <p:spPr>
          <a:xfrm>
            <a:off x="1371600" y="685800"/>
            <a:ext cx="3239691" cy="4286250"/>
          </a:xfrm>
        </p:spPr>
        <p:txBody>
          <a:bodyPr vert="horz" wrap="square" lIns="68580" tIns="34290" rIns="68580" bIns="34290" anchor="t"/>
          <a:p>
            <a:pPr>
              <a:lnSpc>
                <a:spcPct val="105000"/>
              </a:lnSpc>
              <a:spcBef>
                <a:spcPct val="40000"/>
              </a:spcBef>
              <a:spcAft>
                <a:spcPct val="40000"/>
              </a:spcAft>
              <a:buClr>
                <a:srgbClr val="006600"/>
              </a:buClr>
              <a:buFont typeface="Arial" panose="020B0604020202020204" pitchFamily="34" charset="0"/>
              <a:buChar char="♣"/>
            </a:pPr>
            <a:r>
              <a:rPr lang="zh-CN" altLang="en-US" sz="1800" dirty="0">
                <a:latin typeface="楷体_GB2312" pitchFamily="49" charset="-122"/>
                <a:ea typeface="楷体_GB2312" pitchFamily="49" charset="-122"/>
              </a:rPr>
              <a:t>某饭店想了解自己的目标顾客的年龄构成、地理分布、收入状况及对本饭店的产品质量和服务态度</a:t>
            </a:r>
            <a:endParaRPr lang="zh-CN" altLang="en-US" sz="1800" dirty="0">
              <a:latin typeface="楷体_GB2312" pitchFamily="49" charset="-122"/>
              <a:ea typeface="楷体_GB2312" pitchFamily="49" charset="-122"/>
            </a:endParaRPr>
          </a:p>
          <a:p>
            <a:pPr>
              <a:lnSpc>
                <a:spcPct val="105000"/>
              </a:lnSpc>
              <a:spcBef>
                <a:spcPct val="40000"/>
              </a:spcBef>
              <a:spcAft>
                <a:spcPct val="40000"/>
              </a:spcAft>
              <a:buClr>
                <a:srgbClr val="006600"/>
              </a:buClr>
              <a:buFont typeface="Arial" panose="020B0604020202020204" pitchFamily="34" charset="0"/>
              <a:buChar char="♣"/>
            </a:pPr>
            <a:r>
              <a:rPr lang="zh-CN" altLang="en-US" sz="1800" dirty="0">
                <a:latin typeface="楷体_GB2312" pitchFamily="49" charset="-122"/>
                <a:ea typeface="楷体_GB2312" pitchFamily="49" charset="-122"/>
              </a:rPr>
              <a:t>未来十年内高科技酒店的发展</a:t>
            </a:r>
            <a:endParaRPr lang="zh-CN" altLang="en-US" sz="1800" dirty="0">
              <a:latin typeface="楷体_GB2312" pitchFamily="49" charset="-122"/>
              <a:ea typeface="楷体_GB2312" pitchFamily="49" charset="-122"/>
            </a:endParaRPr>
          </a:p>
          <a:p>
            <a:pPr>
              <a:lnSpc>
                <a:spcPct val="105000"/>
              </a:lnSpc>
              <a:spcBef>
                <a:spcPct val="40000"/>
              </a:spcBef>
              <a:spcAft>
                <a:spcPct val="40000"/>
              </a:spcAft>
              <a:buClr>
                <a:srgbClr val="006600"/>
              </a:buClr>
              <a:buFont typeface="Arial" panose="020B0604020202020204" pitchFamily="34" charset="0"/>
              <a:buChar char="♣"/>
            </a:pPr>
            <a:r>
              <a:rPr lang="zh-CN" altLang="en-US" sz="1800" dirty="0">
                <a:latin typeface="楷体_GB2312" pitchFamily="49" charset="-122"/>
                <a:ea typeface="楷体_GB2312" pitchFamily="49" charset="-122"/>
              </a:rPr>
              <a:t>某酒店在旅游旺季却出现客源下降的现象，但又不知道具体的原因。</a:t>
            </a:r>
            <a:endParaRPr lang="zh-CN" altLang="en-US" sz="1800" dirty="0">
              <a:latin typeface="楷体_GB2312" pitchFamily="49" charset="-122"/>
              <a:ea typeface="楷体_GB2312" pitchFamily="49" charset="-122"/>
            </a:endParaRPr>
          </a:p>
          <a:p>
            <a:pPr>
              <a:lnSpc>
                <a:spcPct val="105000"/>
              </a:lnSpc>
              <a:spcBef>
                <a:spcPct val="40000"/>
              </a:spcBef>
              <a:spcAft>
                <a:spcPct val="40000"/>
              </a:spcAft>
              <a:buClr>
                <a:srgbClr val="006600"/>
              </a:buClr>
              <a:buFont typeface="Arial" panose="020B0604020202020204" pitchFamily="34" charset="0"/>
              <a:buChar char="♣"/>
            </a:pPr>
            <a:r>
              <a:rPr lang="zh-CN" altLang="en-US" sz="1800" dirty="0">
                <a:latin typeface="楷体_GB2312" pitchFamily="49" charset="-122"/>
                <a:ea typeface="楷体_GB2312" pitchFamily="49" charset="-122"/>
              </a:rPr>
              <a:t>某酒店的市场份额扩大了，产品、价格、促销、分销中哪个是关键因素</a:t>
            </a:r>
            <a:endParaRPr lang="zh-CN" altLang="en-US" sz="1800" dirty="0">
              <a:latin typeface="楷体_GB2312" pitchFamily="49" charset="-122"/>
              <a:ea typeface="楷体_GB2312" pitchFamily="49" charset="-122"/>
            </a:endParaRPr>
          </a:p>
        </p:txBody>
      </p:sp>
      <p:grpSp>
        <p:nvGrpSpPr>
          <p:cNvPr id="2" name="Group 3"/>
          <p:cNvGrpSpPr/>
          <p:nvPr/>
        </p:nvGrpSpPr>
        <p:grpSpPr>
          <a:xfrm>
            <a:off x="5651897" y="1491854"/>
            <a:ext cx="1894284" cy="2862263"/>
            <a:chOff x="0" y="0"/>
            <a:chExt cx="1591" cy="2404"/>
          </a:xfrm>
        </p:grpSpPr>
        <p:sp>
          <p:nvSpPr>
            <p:cNvPr id="550916" name="AutoShape 4"/>
            <p:cNvSpPr/>
            <p:nvPr/>
          </p:nvSpPr>
          <p:spPr>
            <a:xfrm>
              <a:off x="49" y="0"/>
              <a:ext cx="1542" cy="373"/>
            </a:xfrm>
            <a:prstGeom prst="roundRect">
              <a:avLst>
                <a:gd name="adj" fmla="val 50000"/>
              </a:avLst>
            </a:prstGeom>
            <a:noFill/>
            <a:ln w="12700" cap="flat" cmpd="sng">
              <a:solidFill>
                <a:schemeClr val="hlink"/>
              </a:solidFill>
              <a:prstDash val="solid"/>
              <a:headEnd type="none" w="med" len="med"/>
              <a:tailEnd type="none" w="med" len="med"/>
            </a:ln>
          </p:spPr>
          <p:txBody>
            <a:bodyPr wrap="none" anchor="ctr"/>
            <a:p>
              <a:pPr algn="ctr"/>
              <a:endParaRPr lang="zh-CN" altLang="zh-CN" sz="2100" dirty="0">
                <a:solidFill>
                  <a:schemeClr val="accent2"/>
                </a:solidFill>
                <a:latin typeface="Arial" panose="020B0604020202020204" pitchFamily="34" charset="0"/>
                <a:ea typeface="宋体" panose="02010600030101010101" pitchFamily="2" charset="-122"/>
              </a:endParaRPr>
            </a:p>
          </p:txBody>
        </p:sp>
        <p:sp>
          <p:nvSpPr>
            <p:cNvPr id="550917" name="Rectangle 5"/>
            <p:cNvSpPr/>
            <p:nvPr/>
          </p:nvSpPr>
          <p:spPr>
            <a:xfrm>
              <a:off x="0" y="6"/>
              <a:ext cx="1505" cy="309"/>
            </a:xfrm>
            <a:prstGeom prst="rect">
              <a:avLst/>
            </a:prstGeom>
            <a:noFill/>
            <a:ln w="9525">
              <a:noFill/>
            </a:ln>
          </p:spPr>
          <p:txBody>
            <a:bodyPr wrap="none">
              <a:spAutoFit/>
            </a:bodyPr>
            <a:p>
              <a:r>
                <a:rPr lang="zh-CN" altLang="en-US" sz="1800" b="1" dirty="0">
                  <a:solidFill>
                    <a:schemeClr val="tx2"/>
                  </a:solidFill>
                  <a:latin typeface="楷体_GB2312" pitchFamily="49" charset="-122"/>
                  <a:ea typeface="楷体_GB2312" pitchFamily="49" charset="-122"/>
                </a:rPr>
                <a:t>探测性市场调研</a:t>
              </a:r>
              <a:endParaRPr lang="en-US" altLang="zh-CN" sz="1800">
                <a:solidFill>
                  <a:schemeClr val="tx2"/>
                </a:solidFill>
                <a:latin typeface="楷体_GB2312" pitchFamily="49" charset="-122"/>
                <a:ea typeface="楷体_GB2312" pitchFamily="49" charset="-122"/>
              </a:endParaRPr>
            </a:p>
          </p:txBody>
        </p:sp>
        <p:sp>
          <p:nvSpPr>
            <p:cNvPr id="550918" name="AutoShape 6"/>
            <p:cNvSpPr/>
            <p:nvPr/>
          </p:nvSpPr>
          <p:spPr>
            <a:xfrm>
              <a:off x="49" y="635"/>
              <a:ext cx="1542" cy="373"/>
            </a:xfrm>
            <a:prstGeom prst="roundRect">
              <a:avLst>
                <a:gd name="adj" fmla="val 50000"/>
              </a:avLst>
            </a:prstGeom>
            <a:noFill/>
            <a:ln w="12700" cap="flat" cmpd="sng">
              <a:solidFill>
                <a:schemeClr val="hlink"/>
              </a:solidFill>
              <a:prstDash val="solid"/>
              <a:headEnd type="none" w="med" len="med"/>
              <a:tailEnd type="none" w="med" len="med"/>
            </a:ln>
          </p:spPr>
          <p:txBody>
            <a:bodyPr wrap="none" anchor="ctr"/>
            <a:p>
              <a:pPr algn="ctr"/>
              <a:endParaRPr lang="zh-CN" altLang="zh-CN" sz="2100" dirty="0">
                <a:solidFill>
                  <a:schemeClr val="accent2"/>
                </a:solidFill>
                <a:latin typeface="Arial" panose="020B0604020202020204" pitchFamily="34" charset="0"/>
                <a:ea typeface="宋体" panose="02010600030101010101" pitchFamily="2" charset="-122"/>
              </a:endParaRPr>
            </a:p>
          </p:txBody>
        </p:sp>
        <p:sp>
          <p:nvSpPr>
            <p:cNvPr id="550919" name="Rectangle 7"/>
            <p:cNvSpPr/>
            <p:nvPr/>
          </p:nvSpPr>
          <p:spPr>
            <a:xfrm>
              <a:off x="0" y="641"/>
              <a:ext cx="1505" cy="309"/>
            </a:xfrm>
            <a:prstGeom prst="rect">
              <a:avLst/>
            </a:prstGeom>
            <a:noFill/>
            <a:ln w="9525">
              <a:noFill/>
            </a:ln>
          </p:spPr>
          <p:txBody>
            <a:bodyPr wrap="none">
              <a:spAutoFit/>
            </a:bodyPr>
            <a:p>
              <a:r>
                <a:rPr lang="zh-CN" altLang="en-US" sz="1800" b="1" dirty="0">
                  <a:solidFill>
                    <a:schemeClr val="tx2"/>
                  </a:solidFill>
                  <a:latin typeface="楷体_GB2312" pitchFamily="49" charset="-122"/>
                  <a:ea typeface="楷体_GB2312" pitchFamily="49" charset="-122"/>
                </a:rPr>
                <a:t>描述性市场调研</a:t>
              </a:r>
              <a:endParaRPr lang="en-US" altLang="zh-CN" sz="1800">
                <a:solidFill>
                  <a:schemeClr val="tx2"/>
                </a:solidFill>
                <a:latin typeface="楷体_GB2312" pitchFamily="49" charset="-122"/>
                <a:ea typeface="楷体_GB2312" pitchFamily="49" charset="-122"/>
              </a:endParaRPr>
            </a:p>
          </p:txBody>
        </p:sp>
        <p:sp>
          <p:nvSpPr>
            <p:cNvPr id="550920" name="AutoShape 8"/>
            <p:cNvSpPr/>
            <p:nvPr/>
          </p:nvSpPr>
          <p:spPr>
            <a:xfrm>
              <a:off x="49" y="1350"/>
              <a:ext cx="1542" cy="373"/>
            </a:xfrm>
            <a:prstGeom prst="roundRect">
              <a:avLst>
                <a:gd name="adj" fmla="val 50000"/>
              </a:avLst>
            </a:prstGeom>
            <a:noFill/>
            <a:ln w="12700" cap="flat" cmpd="sng">
              <a:solidFill>
                <a:schemeClr val="hlink"/>
              </a:solidFill>
              <a:prstDash val="solid"/>
              <a:headEnd type="none" w="med" len="med"/>
              <a:tailEnd type="none" w="med" len="med"/>
            </a:ln>
          </p:spPr>
          <p:txBody>
            <a:bodyPr wrap="none" anchor="ctr"/>
            <a:p>
              <a:pPr algn="ctr"/>
              <a:endParaRPr lang="zh-CN" altLang="zh-CN" sz="2100" dirty="0">
                <a:solidFill>
                  <a:schemeClr val="accent2"/>
                </a:solidFill>
                <a:latin typeface="Arial" panose="020B0604020202020204" pitchFamily="34" charset="0"/>
                <a:ea typeface="宋体" panose="02010600030101010101" pitchFamily="2" charset="-122"/>
              </a:endParaRPr>
            </a:p>
          </p:txBody>
        </p:sp>
        <p:sp>
          <p:nvSpPr>
            <p:cNvPr id="550921" name="Rectangle 9"/>
            <p:cNvSpPr/>
            <p:nvPr/>
          </p:nvSpPr>
          <p:spPr>
            <a:xfrm>
              <a:off x="0" y="1356"/>
              <a:ext cx="1505" cy="309"/>
            </a:xfrm>
            <a:prstGeom prst="rect">
              <a:avLst/>
            </a:prstGeom>
            <a:noFill/>
            <a:ln w="9525">
              <a:noFill/>
            </a:ln>
          </p:spPr>
          <p:txBody>
            <a:bodyPr wrap="none">
              <a:spAutoFit/>
            </a:bodyPr>
            <a:p>
              <a:r>
                <a:rPr lang="zh-CN" altLang="en-US" sz="1800" b="1" dirty="0">
                  <a:solidFill>
                    <a:schemeClr val="tx2"/>
                  </a:solidFill>
                  <a:latin typeface="楷体_GB2312" pitchFamily="49" charset="-122"/>
                  <a:ea typeface="楷体_GB2312" pitchFamily="49" charset="-122"/>
                </a:rPr>
                <a:t>因果性市场调研</a:t>
              </a:r>
              <a:endParaRPr lang="en-US" altLang="zh-CN" sz="1800">
                <a:solidFill>
                  <a:schemeClr val="tx2"/>
                </a:solidFill>
                <a:latin typeface="楷体_GB2312" pitchFamily="49" charset="-122"/>
                <a:ea typeface="楷体_GB2312" pitchFamily="49" charset="-122"/>
              </a:endParaRPr>
            </a:p>
          </p:txBody>
        </p:sp>
        <p:sp>
          <p:nvSpPr>
            <p:cNvPr id="550922" name="AutoShape 10"/>
            <p:cNvSpPr/>
            <p:nvPr/>
          </p:nvSpPr>
          <p:spPr>
            <a:xfrm>
              <a:off x="49" y="2031"/>
              <a:ext cx="1542" cy="373"/>
            </a:xfrm>
            <a:prstGeom prst="roundRect">
              <a:avLst>
                <a:gd name="adj" fmla="val 50000"/>
              </a:avLst>
            </a:prstGeom>
            <a:noFill/>
            <a:ln w="12700" cap="flat" cmpd="sng">
              <a:solidFill>
                <a:schemeClr val="hlink"/>
              </a:solidFill>
              <a:prstDash val="solid"/>
              <a:headEnd type="none" w="med" len="med"/>
              <a:tailEnd type="none" w="med" len="med"/>
            </a:ln>
          </p:spPr>
          <p:txBody>
            <a:bodyPr wrap="none" anchor="ctr"/>
            <a:p>
              <a:pPr algn="ctr"/>
              <a:endParaRPr lang="zh-CN" altLang="zh-CN" sz="2100" dirty="0">
                <a:solidFill>
                  <a:schemeClr val="accent2"/>
                </a:solidFill>
                <a:latin typeface="Arial" panose="020B0604020202020204" pitchFamily="34" charset="0"/>
                <a:ea typeface="宋体" panose="02010600030101010101" pitchFamily="2" charset="-122"/>
              </a:endParaRPr>
            </a:p>
          </p:txBody>
        </p:sp>
        <p:sp>
          <p:nvSpPr>
            <p:cNvPr id="550923" name="Rectangle 11"/>
            <p:cNvSpPr/>
            <p:nvPr/>
          </p:nvSpPr>
          <p:spPr>
            <a:xfrm>
              <a:off x="0" y="2037"/>
              <a:ext cx="1505" cy="309"/>
            </a:xfrm>
            <a:prstGeom prst="rect">
              <a:avLst/>
            </a:prstGeom>
            <a:noFill/>
            <a:ln w="9525">
              <a:noFill/>
            </a:ln>
          </p:spPr>
          <p:txBody>
            <a:bodyPr wrap="none">
              <a:spAutoFit/>
            </a:bodyPr>
            <a:p>
              <a:r>
                <a:rPr lang="zh-CN" altLang="en-US" sz="1800" b="1" dirty="0">
                  <a:solidFill>
                    <a:schemeClr val="tx2"/>
                  </a:solidFill>
                  <a:latin typeface="楷体_GB2312" pitchFamily="49" charset="-122"/>
                  <a:ea typeface="楷体_GB2312" pitchFamily="49" charset="-122"/>
                </a:rPr>
                <a:t>预测性市场调研</a:t>
              </a:r>
              <a:endParaRPr lang="en-US" altLang="zh-CN" sz="1800">
                <a:solidFill>
                  <a:schemeClr val="tx2"/>
                </a:solidFill>
                <a:latin typeface="楷体_GB2312" pitchFamily="49" charset="-122"/>
                <a:ea typeface="楷体_GB2312" pitchFamily="49" charset="-122"/>
              </a:endParaRPr>
            </a:p>
          </p:txBody>
        </p:sp>
      </p:grpSp>
      <p:sp>
        <p:nvSpPr>
          <p:cNvPr id="19468" name="Line 12"/>
          <p:cNvSpPr/>
          <p:nvPr/>
        </p:nvSpPr>
        <p:spPr>
          <a:xfrm>
            <a:off x="4518422" y="1329929"/>
            <a:ext cx="1188244" cy="971550"/>
          </a:xfrm>
          <a:prstGeom prst="line">
            <a:avLst/>
          </a:prstGeom>
          <a:ln w="9525" cap="flat" cmpd="sng">
            <a:solidFill>
              <a:schemeClr val="tx1"/>
            </a:solidFill>
            <a:prstDash val="solid"/>
            <a:headEnd type="none" w="med" len="med"/>
            <a:tailEnd type="triangle" w="med" len="med"/>
          </a:ln>
        </p:spPr>
      </p:sp>
      <p:sp>
        <p:nvSpPr>
          <p:cNvPr id="19469" name="Line 13"/>
          <p:cNvSpPr/>
          <p:nvPr/>
        </p:nvSpPr>
        <p:spPr>
          <a:xfrm>
            <a:off x="4518422" y="2356247"/>
            <a:ext cx="1188244" cy="1674019"/>
          </a:xfrm>
          <a:prstGeom prst="line">
            <a:avLst/>
          </a:prstGeom>
          <a:ln w="9525" cap="flat" cmpd="sng">
            <a:solidFill>
              <a:schemeClr val="tx1"/>
            </a:solidFill>
            <a:prstDash val="solid"/>
            <a:headEnd type="none" w="med" len="med"/>
            <a:tailEnd type="triangle" w="med" len="med"/>
          </a:ln>
        </p:spPr>
      </p:sp>
      <p:sp>
        <p:nvSpPr>
          <p:cNvPr id="19470" name="Line 14"/>
          <p:cNvSpPr/>
          <p:nvPr/>
        </p:nvSpPr>
        <p:spPr>
          <a:xfrm flipV="1">
            <a:off x="4518422" y="3381375"/>
            <a:ext cx="1188244" cy="702469"/>
          </a:xfrm>
          <a:prstGeom prst="line">
            <a:avLst/>
          </a:prstGeom>
          <a:ln w="9525" cap="flat" cmpd="sng">
            <a:solidFill>
              <a:schemeClr val="tx1"/>
            </a:solidFill>
            <a:prstDash val="solid"/>
            <a:headEnd type="none" w="med" len="med"/>
            <a:tailEnd type="triangle" w="med" len="med"/>
          </a:ln>
        </p:spPr>
      </p:sp>
      <p:sp>
        <p:nvSpPr>
          <p:cNvPr id="19471" name="Line 15"/>
          <p:cNvSpPr/>
          <p:nvPr/>
        </p:nvSpPr>
        <p:spPr>
          <a:xfrm flipV="1">
            <a:off x="4463654" y="1869281"/>
            <a:ext cx="1296590" cy="1134666"/>
          </a:xfrm>
          <a:prstGeom prst="line">
            <a:avLst/>
          </a:prstGeom>
          <a:ln w="9525" cap="flat" cmpd="sng">
            <a:solidFill>
              <a:schemeClr val="tx1"/>
            </a:solidFill>
            <a:prstDash val="solid"/>
            <a:headEnd type="none" w="med" len="med"/>
            <a:tailEnd type="triangl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19468"/>
                                        </p:tgtEl>
                                        <p:attrNameLst>
                                          <p:attrName>style.visibility</p:attrName>
                                        </p:attrNameLst>
                                      </p:cBhvr>
                                      <p:to>
                                        <p:strVal val="visible"/>
                                      </p:to>
                                    </p:set>
                                    <p:animEffect transition="in" filter="wipe(left)">
                                      <p:cBhvr>
                                        <p:cTn id="14" dur="500"/>
                                        <p:tgtEl>
                                          <p:spTgt spid="1946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19469"/>
                                        </p:tgtEl>
                                        <p:attrNameLst>
                                          <p:attrName>style.visibility</p:attrName>
                                        </p:attrNameLst>
                                      </p:cBhvr>
                                      <p:to>
                                        <p:strVal val="visible"/>
                                      </p:to>
                                    </p:set>
                                    <p:animEffect transition="in" filter="wipe(left)">
                                      <p:cBhvr>
                                        <p:cTn id="19" dur="500"/>
                                        <p:tgtEl>
                                          <p:spTgt spid="1946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9471"/>
                                        </p:tgtEl>
                                        <p:attrNameLst>
                                          <p:attrName>style.visibility</p:attrName>
                                        </p:attrNameLst>
                                      </p:cBhvr>
                                      <p:to>
                                        <p:strVal val="visible"/>
                                      </p:to>
                                    </p:set>
                                    <p:animEffect transition="in" filter="wipe(down)">
                                      <p:cBhvr>
                                        <p:cTn id="24" dur="500"/>
                                        <p:tgtEl>
                                          <p:spTgt spid="1947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9470"/>
                                        </p:tgtEl>
                                        <p:attrNameLst>
                                          <p:attrName>style.visibility</p:attrName>
                                        </p:attrNameLst>
                                      </p:cBhvr>
                                      <p:to>
                                        <p:strVal val="visible"/>
                                      </p:to>
                                    </p:set>
                                    <p:animEffect transition="in" filter="wipe(down)">
                                      <p:cBhvr>
                                        <p:cTn id="29" dur="500"/>
                                        <p:tgtEl>
                                          <p:spTgt spid="19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60941" y="731248"/>
            <a:ext cx="8791990" cy="3393539"/>
          </a:xfrm>
        </p:spPr>
        <p:txBody>
          <a:bodyPr>
            <a:normAutofit/>
          </a:bodyPr>
          <a:lstStyle/>
          <a:p>
            <a:pPr>
              <a:lnSpc>
                <a:spcPct val="150000"/>
              </a:lnSpc>
            </a:pPr>
            <a:r>
              <a:rPr lang="zh-CN" altLang="zh-CN" sz="1800" b="1" dirty="0"/>
              <a:t>（二）制订调研计划</a:t>
            </a:r>
            <a:endParaRPr lang="en-US" altLang="zh-CN" sz="1800" b="1" dirty="0"/>
          </a:p>
          <a:p>
            <a:pPr>
              <a:lnSpc>
                <a:spcPct val="150000"/>
              </a:lnSpc>
            </a:pPr>
            <a:r>
              <a:rPr lang="zh-CN" altLang="zh-CN" sz="1800" dirty="0"/>
              <a:t>公司必须把调研目标转化成具体的信息需要。</a:t>
            </a:r>
            <a:endParaRPr lang="en-US" altLang="zh-CN" sz="1800" dirty="0"/>
          </a:p>
          <a:p>
            <a:pPr>
              <a:lnSpc>
                <a:spcPct val="150000"/>
              </a:lnSpc>
            </a:pPr>
            <a:r>
              <a:rPr lang="zh-CN" altLang="zh-CN" sz="1800" dirty="0"/>
              <a:t>调研计划将以书面计划的形式进行陈述。当一项调研计划规模庞大、复杂或者需要外部公司去执行的时候，书面的建议就显得尤为重要。书面建议应该包括已经提到的管理问题、调研目标、将获得的信息及可以帮助管理者制定决策的方法和结果。另外，书面建议还应包括调研的成本。</a:t>
            </a:r>
            <a:endParaRPr lang="zh-CN" altLang="zh-CN" sz="1800" dirty="0"/>
          </a:p>
        </p:txBody>
      </p:sp>
      <p:sp>
        <p:nvSpPr>
          <p:cNvPr id="4" name="标题 1"/>
          <p:cNvSpPr>
            <a:spLocks noGrp="1"/>
          </p:cNvSpPr>
          <p:nvPr>
            <p:ph type="title"/>
          </p:nvPr>
        </p:nvSpPr>
        <p:spPr>
          <a:xfrm>
            <a:off x="802386" y="363474"/>
            <a:ext cx="7543800" cy="1207008"/>
          </a:xfrm>
        </p:spPr>
        <p:txBody>
          <a:bodyPr/>
          <a:lstStyle/>
          <a:p>
            <a:r>
              <a:rPr lang="zh-CN" altLang="en-US" dirty="0"/>
              <a:t>一</a:t>
            </a:r>
            <a:r>
              <a:rPr lang="en-US" altLang="en-US" dirty="0"/>
              <a:t>、</a:t>
            </a:r>
            <a:r>
              <a:rPr lang="zh-CN" altLang="zh-CN" dirty="0"/>
              <a:t>会展市场调研的过程</a:t>
            </a:r>
            <a:endParaRPr lang="en-US" altLang="zh-C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802385" y="363473"/>
            <a:ext cx="8041363" cy="4617959"/>
          </a:xfrm>
        </p:spPr>
        <p:txBody>
          <a:bodyPr/>
          <a:lstStyle/>
          <a:p>
            <a:pPr>
              <a:lnSpc>
                <a:spcPct val="150000"/>
              </a:lnSpc>
            </a:pPr>
            <a:r>
              <a:rPr lang="zh-CN" altLang="en-US" dirty="0"/>
              <a:t>一、</a:t>
            </a:r>
            <a:r>
              <a:rPr lang="zh-CN" altLang="zh-CN" dirty="0"/>
              <a:t>会展市场调研的过程</a:t>
            </a:r>
            <a:br>
              <a:rPr lang="en-US" altLang="zh-CN" dirty="0"/>
            </a:br>
            <a:r>
              <a:rPr lang="zh-CN" altLang="zh-CN" sz="1800" dirty="0"/>
              <a:t>（三）实施调研计划</a:t>
            </a:r>
            <a:br>
              <a:rPr lang="en-US" altLang="zh-CN" sz="1800" dirty="0"/>
            </a:br>
            <a:r>
              <a:rPr lang="zh-CN" altLang="en-US" sz="1800" b="0" dirty="0"/>
              <a:t>制订调研计划后，调研人员下一步要做的是把市场调研计划转变为实际行动，具体包括搜集、处理和分析信息。</a:t>
            </a:r>
            <a:br>
              <a:rPr lang="en-US" altLang="zh-CN" sz="1800" dirty="0"/>
            </a:br>
            <a:r>
              <a:rPr lang="zh-CN" altLang="zh-CN" sz="1800" dirty="0"/>
              <a:t>（四）分析并报告调研结果</a:t>
            </a:r>
            <a:br>
              <a:rPr lang="en-US" altLang="zh-CN" sz="1800" dirty="0"/>
            </a:br>
            <a:r>
              <a:rPr lang="zh-CN" altLang="en-US" sz="1800" b="0" dirty="0"/>
              <a:t>调研人员此阶段要做的是解释调研结果，得出结论，并把它们呈报给相关的数据使用者或管理人员。</a:t>
            </a:r>
            <a:br>
              <a:rPr lang="en-US" altLang="zh-CN" sz="1800" dirty="0"/>
            </a:br>
            <a:br>
              <a:rPr lang="zh-CN" altLang="zh-CN" dirty="0"/>
            </a:br>
            <a:endParaRPr lang="en-US"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6349" y="472763"/>
            <a:ext cx="8846581" cy="4181124"/>
          </a:xfrm>
        </p:spPr>
        <p:txBody>
          <a:bodyPr>
            <a:noAutofit/>
          </a:bodyPr>
          <a:lstStyle/>
          <a:p>
            <a:pPr indent="0">
              <a:lnSpc>
                <a:spcPct val="100000"/>
              </a:lnSpc>
              <a:spcBef>
                <a:spcPct val="0"/>
              </a:spcBef>
            </a:pPr>
            <a:r>
              <a:rPr lang="zh-CN" altLang="en-US" sz="2400" b="1" dirty="0">
                <a:cs typeface="+mj-cs"/>
              </a:rPr>
              <a:t>       二、</a:t>
            </a:r>
            <a:r>
              <a:rPr lang="zh-CN" altLang="zh-CN" sz="2400" b="1" dirty="0">
                <a:cs typeface="+mj-cs"/>
              </a:rPr>
              <a:t>会展市场调研的方法与途径</a:t>
            </a:r>
            <a:endParaRPr lang="en-US" altLang="zh-CN" sz="2400" b="1" dirty="0">
              <a:cs typeface="+mj-cs"/>
            </a:endParaRPr>
          </a:p>
          <a:p>
            <a:pPr>
              <a:lnSpc>
                <a:spcPct val="150000"/>
              </a:lnSpc>
            </a:pPr>
            <a:r>
              <a:rPr lang="zh-CN" altLang="zh-CN" sz="1800" b="1" dirty="0"/>
              <a:t>（一）收集二手数据</a:t>
            </a:r>
            <a:endParaRPr lang="zh-CN" altLang="zh-CN" sz="1800" dirty="0"/>
          </a:p>
          <a:p>
            <a:pPr>
              <a:lnSpc>
                <a:spcPct val="150000"/>
              </a:lnSpc>
            </a:pPr>
            <a:r>
              <a:rPr lang="zh-CN" altLang="zh-CN" sz="1800" b="1" dirty="0"/>
              <a:t>二手数据的来源：</a:t>
            </a:r>
            <a:r>
              <a:rPr lang="zh-CN" altLang="zh-CN" sz="1800" dirty="0"/>
              <a:t>公司内部数据库、公司外部信息资源（如商业数据服务和政府资源）。</a:t>
            </a:r>
            <a:endParaRPr lang="en-US" altLang="zh-CN" sz="1800" dirty="0"/>
          </a:p>
          <a:p>
            <a:pPr>
              <a:lnSpc>
                <a:spcPct val="150000"/>
              </a:lnSpc>
            </a:pPr>
            <a:r>
              <a:rPr lang="zh-CN" altLang="zh-CN" sz="1800" b="1" dirty="0"/>
              <a:t>二手数据的优点：</a:t>
            </a:r>
            <a:r>
              <a:rPr lang="zh-CN" altLang="zh-CN" sz="1800" dirty="0"/>
              <a:t>与原始数据相比，获得二手数据的速度更快、成本更低。二手资料有时可以提供一些仅靠个人公司不能提供的信息</a:t>
            </a:r>
            <a:r>
              <a:rPr lang="en-US" altLang="zh-CN" sz="1800" dirty="0"/>
              <a:t>——</a:t>
            </a:r>
            <a:r>
              <a:rPr lang="zh-CN" altLang="zh-CN" sz="1800" dirty="0"/>
              <a:t>那些不能直接获得的或是花费太多的信息。</a:t>
            </a:r>
            <a:endParaRPr lang="zh-CN" altLang="zh-CN"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4589" y="785839"/>
            <a:ext cx="7543800" cy="3393539"/>
          </a:xfrm>
        </p:spPr>
        <p:txBody>
          <a:bodyPr>
            <a:normAutofit/>
          </a:bodyPr>
          <a:lstStyle/>
          <a:p>
            <a:pPr>
              <a:lnSpc>
                <a:spcPct val="150000"/>
              </a:lnSpc>
            </a:pPr>
            <a:r>
              <a:rPr lang="zh-CN" altLang="zh-CN" sz="1800" b="1" dirty="0"/>
              <a:t>（一）收集二手数据</a:t>
            </a:r>
            <a:endParaRPr lang="zh-CN" altLang="zh-CN" sz="1800" dirty="0"/>
          </a:p>
          <a:p>
            <a:pPr>
              <a:lnSpc>
                <a:spcPct val="150000"/>
              </a:lnSpc>
            </a:pPr>
            <a:r>
              <a:rPr lang="zh-CN" altLang="zh-CN" sz="1800" b="1" dirty="0"/>
              <a:t>二手数据的缺点：</a:t>
            </a:r>
            <a:r>
              <a:rPr lang="zh-CN" altLang="zh-CN" sz="1800" dirty="0"/>
              <a:t>需要的信息有时可能根本不存在</a:t>
            </a:r>
            <a:r>
              <a:rPr lang="en-US" altLang="zh-CN" sz="1800" dirty="0"/>
              <a:t>——</a:t>
            </a:r>
            <a:r>
              <a:rPr lang="zh-CN" altLang="zh-CN" sz="1800" dirty="0"/>
              <a:t>市场调研者不可能从二手数据那里得到自己需要的所有信息。即使找到了相关的数据，这些信息也不具有可用性。调研人员必须对二手数据进行仔细评估，从而确认它们具有相关性（满足调研目标的要求）、准确性（搜集和提交过程可靠）、及时性（对于现在决策来说更新得足够快）和客观性（客观地搜集和提交）。 </a:t>
            </a:r>
            <a:endParaRPr lang="zh-CN" altLang="zh-CN" sz="1800" dirty="0"/>
          </a:p>
        </p:txBody>
      </p:sp>
      <p:sp>
        <p:nvSpPr>
          <p:cNvPr id="4" name="标题 1"/>
          <p:cNvSpPr>
            <a:spLocks noGrp="1"/>
          </p:cNvSpPr>
          <p:nvPr>
            <p:ph type="title"/>
          </p:nvPr>
        </p:nvSpPr>
        <p:spPr>
          <a:xfrm>
            <a:off x="802386" y="363474"/>
            <a:ext cx="7543800" cy="1207008"/>
          </a:xfrm>
        </p:spPr>
        <p:txBody>
          <a:bodyPr/>
          <a:lstStyle/>
          <a:p>
            <a:r>
              <a:rPr lang="zh-CN" altLang="en-US" dirty="0"/>
              <a:t>二、</a:t>
            </a:r>
            <a:r>
              <a:rPr lang="zh-CN" altLang="zh-CN" dirty="0"/>
              <a:t>会展市场调研的方法与途径</a:t>
            </a:r>
            <a:endParaRPr lang="en-US" altLang="zh-C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42828" y="732385"/>
            <a:ext cx="8682808" cy="4235399"/>
          </a:xfrm>
        </p:spPr>
        <p:txBody>
          <a:bodyPr>
            <a:normAutofit/>
          </a:bodyPr>
          <a:lstStyle/>
          <a:p>
            <a:pPr>
              <a:lnSpc>
                <a:spcPct val="150000"/>
              </a:lnSpc>
            </a:pPr>
            <a:r>
              <a:rPr lang="zh-CN" altLang="zh-CN" sz="1800" b="1" dirty="0"/>
              <a:t>（二）原始数据的收集</a:t>
            </a:r>
            <a:endParaRPr lang="zh-CN" altLang="zh-CN" sz="1800" dirty="0"/>
          </a:p>
          <a:p>
            <a:pPr>
              <a:lnSpc>
                <a:spcPct val="150000"/>
              </a:lnSpc>
            </a:pPr>
            <a:r>
              <a:rPr lang="zh-CN" altLang="zh-CN" sz="1800" dirty="0"/>
              <a:t>二手数据是市场调研过程的开端，并经常帮助我们界定研究的问题与目标。在很多情况下，公司还必须收集原始数据。</a:t>
            </a:r>
            <a:endParaRPr lang="en-US" altLang="zh-CN" sz="1800" dirty="0"/>
          </a:p>
          <a:p>
            <a:pPr>
              <a:lnSpc>
                <a:spcPct val="150000"/>
              </a:lnSpc>
            </a:pPr>
            <a:r>
              <a:rPr lang="en-US" altLang="zh-CN" sz="1800" b="1" dirty="0"/>
              <a:t>1.</a:t>
            </a:r>
            <a:r>
              <a:rPr lang="zh-CN" altLang="zh-CN" sz="1800" b="1" dirty="0"/>
              <a:t>研究方法</a:t>
            </a:r>
            <a:endParaRPr lang="zh-CN" altLang="zh-CN" sz="1800" dirty="0"/>
          </a:p>
          <a:p>
            <a:pPr>
              <a:lnSpc>
                <a:spcPct val="150000"/>
              </a:lnSpc>
            </a:pPr>
            <a:r>
              <a:rPr lang="zh-CN" altLang="zh-CN" sz="1800" dirty="0"/>
              <a:t>（</a:t>
            </a:r>
            <a:r>
              <a:rPr lang="en-US" altLang="zh-CN" sz="1800" dirty="0"/>
              <a:t>1</a:t>
            </a:r>
            <a:r>
              <a:rPr lang="zh-CN" altLang="zh-CN" sz="1800" dirty="0"/>
              <a:t>）观察法</a:t>
            </a:r>
            <a:endParaRPr lang="zh-CN" altLang="zh-CN" sz="1800" dirty="0"/>
          </a:p>
          <a:p>
            <a:pPr>
              <a:lnSpc>
                <a:spcPct val="150000"/>
              </a:lnSpc>
            </a:pPr>
            <a:r>
              <a:rPr lang="zh-CN" altLang="zh-CN" sz="1800" dirty="0"/>
              <a:t>（</a:t>
            </a:r>
            <a:r>
              <a:rPr lang="en-US" altLang="zh-CN" sz="1800" dirty="0"/>
              <a:t>2</a:t>
            </a:r>
            <a:r>
              <a:rPr lang="zh-CN" altLang="zh-CN" sz="1800" dirty="0"/>
              <a:t>）调查法</a:t>
            </a:r>
            <a:endParaRPr lang="zh-CN" altLang="zh-CN" sz="1800" dirty="0"/>
          </a:p>
          <a:p>
            <a:pPr>
              <a:lnSpc>
                <a:spcPct val="150000"/>
              </a:lnSpc>
            </a:pPr>
            <a:r>
              <a:rPr lang="zh-CN" altLang="zh-CN" sz="1800" dirty="0"/>
              <a:t>（</a:t>
            </a:r>
            <a:r>
              <a:rPr lang="en-US" altLang="zh-CN" sz="1800" dirty="0"/>
              <a:t>3</a:t>
            </a:r>
            <a:r>
              <a:rPr lang="zh-CN" altLang="zh-CN" sz="1800" dirty="0"/>
              <a:t>）实验法</a:t>
            </a:r>
            <a:endParaRPr lang="zh-CN" altLang="zh-CN" sz="1800" dirty="0"/>
          </a:p>
          <a:p>
            <a:pPr>
              <a:lnSpc>
                <a:spcPct val="150000"/>
              </a:lnSpc>
            </a:pPr>
            <a:r>
              <a:rPr lang="en-US" altLang="zh-CN" sz="1800" b="1" dirty="0"/>
              <a:t>2.</a:t>
            </a:r>
            <a:r>
              <a:rPr lang="zh-CN" altLang="en-US" sz="1800" b="1" dirty="0"/>
              <a:t>调研沟通</a:t>
            </a:r>
            <a:r>
              <a:rPr lang="zh-CN" altLang="zh-CN" sz="1800" b="1" dirty="0"/>
              <a:t>方式</a:t>
            </a:r>
            <a:endParaRPr lang="zh-CN" altLang="zh-CN" sz="1800" dirty="0"/>
          </a:p>
          <a:p>
            <a:pPr>
              <a:lnSpc>
                <a:spcPct val="150000"/>
              </a:lnSpc>
            </a:pPr>
            <a:r>
              <a:rPr lang="zh-CN" altLang="zh-CN" sz="1800" dirty="0"/>
              <a:t>（</a:t>
            </a:r>
            <a:r>
              <a:rPr lang="en-US" altLang="zh-CN" sz="1800" dirty="0"/>
              <a:t>1</a:t>
            </a:r>
            <a:r>
              <a:rPr lang="zh-CN" altLang="zh-CN" sz="1800" dirty="0"/>
              <a:t>）邮件调查、电话访问和人员访谈</a:t>
            </a:r>
            <a:endParaRPr lang="zh-CN" altLang="zh-CN" sz="1800" dirty="0"/>
          </a:p>
          <a:p>
            <a:pPr>
              <a:lnSpc>
                <a:spcPct val="150000"/>
              </a:lnSpc>
            </a:pPr>
            <a:endParaRPr lang="en-US" altLang="zh-CN" sz="1800" dirty="0"/>
          </a:p>
        </p:txBody>
      </p:sp>
      <p:sp>
        <p:nvSpPr>
          <p:cNvPr id="4" name="标题 1"/>
          <p:cNvSpPr>
            <a:spLocks noGrp="1"/>
          </p:cNvSpPr>
          <p:nvPr>
            <p:ph type="title"/>
          </p:nvPr>
        </p:nvSpPr>
        <p:spPr>
          <a:xfrm>
            <a:off x="802386" y="363474"/>
            <a:ext cx="7543800" cy="1207008"/>
          </a:xfrm>
        </p:spPr>
        <p:txBody>
          <a:bodyPr/>
          <a:lstStyle/>
          <a:p>
            <a:r>
              <a:rPr lang="zh-CN" altLang="en-US" dirty="0"/>
              <a:t>二、</a:t>
            </a:r>
            <a:r>
              <a:rPr lang="zh-CN" altLang="zh-CN" dirty="0"/>
              <a:t>会展市场调研的方法与途径</a:t>
            </a:r>
            <a:endParaRPr lang="en-US" altLang="zh-C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活动调研截图"/>
          <p:cNvPicPr>
            <a:picLocks noChangeAspect="1"/>
          </p:cNvPicPr>
          <p:nvPr>
            <p:ph idx="1"/>
            <p:custDataLst>
              <p:tags r:id="rId1"/>
            </p:custDataLst>
          </p:nvPr>
        </p:nvPicPr>
        <p:blipFill>
          <a:blip r:embed="rId2"/>
          <a:stretch>
            <a:fillRect/>
          </a:stretch>
        </p:blipFill>
        <p:spPr>
          <a:xfrm>
            <a:off x="90170" y="98425"/>
            <a:ext cx="6311265" cy="4874895"/>
          </a:xfrm>
          <a:prstGeom prst="rect">
            <a:avLst/>
          </a:prstGeom>
        </p:spPr>
      </p:pic>
      <p:pic>
        <p:nvPicPr>
          <p:cNvPr id="5" name="图片 4" descr="酒店调研问卷"/>
          <p:cNvPicPr>
            <a:picLocks noChangeAspect="1"/>
          </p:cNvPicPr>
          <p:nvPr/>
        </p:nvPicPr>
        <p:blipFill>
          <a:blip r:embed="rId3"/>
          <a:stretch>
            <a:fillRect/>
          </a:stretch>
        </p:blipFill>
        <p:spPr>
          <a:xfrm>
            <a:off x="4624070" y="620395"/>
            <a:ext cx="4467225" cy="408749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5532" y="785839"/>
            <a:ext cx="8805638" cy="3393539"/>
          </a:xfrm>
        </p:spPr>
        <p:txBody>
          <a:bodyPr>
            <a:normAutofit fontScale="92500" lnSpcReduction="10000"/>
          </a:bodyPr>
          <a:lstStyle/>
          <a:p>
            <a:pPr>
              <a:lnSpc>
                <a:spcPct val="150000"/>
              </a:lnSpc>
            </a:pPr>
            <a:r>
              <a:rPr lang="zh-CN" altLang="zh-CN" sz="1800" b="1" dirty="0"/>
              <a:t>（二）原始数据的收集</a:t>
            </a:r>
            <a:endParaRPr lang="zh-CN" altLang="zh-CN" sz="1800" dirty="0"/>
          </a:p>
          <a:p>
            <a:pPr>
              <a:lnSpc>
                <a:spcPct val="150000"/>
              </a:lnSpc>
            </a:pPr>
            <a:r>
              <a:rPr lang="en-US" altLang="zh-CN" sz="1800" b="1" dirty="0"/>
              <a:t>2.</a:t>
            </a:r>
            <a:r>
              <a:rPr lang="zh-CN" altLang="en-US" sz="1800" b="1" dirty="0"/>
              <a:t>调研沟通</a:t>
            </a:r>
            <a:r>
              <a:rPr lang="zh-CN" altLang="zh-CN" sz="1800" b="1" dirty="0"/>
              <a:t>方式</a:t>
            </a:r>
            <a:endParaRPr lang="zh-CN" altLang="zh-CN" sz="1800" b="1" dirty="0"/>
          </a:p>
          <a:p>
            <a:pPr>
              <a:lnSpc>
                <a:spcPct val="150000"/>
              </a:lnSpc>
            </a:pPr>
            <a:r>
              <a:rPr lang="zh-CN" altLang="zh-CN" sz="1800" dirty="0"/>
              <a:t>（</a:t>
            </a:r>
            <a:r>
              <a:rPr lang="en-US" altLang="zh-CN" sz="1800" dirty="0"/>
              <a:t>2</a:t>
            </a:r>
            <a:r>
              <a:rPr lang="zh-CN" altLang="zh-CN" sz="1800" dirty="0"/>
              <a:t>）网络市场调研</a:t>
            </a:r>
            <a:endParaRPr lang="zh-CN" altLang="zh-CN" sz="1800" dirty="0"/>
          </a:p>
          <a:p>
            <a:pPr>
              <a:lnSpc>
                <a:spcPct val="150000"/>
              </a:lnSpc>
            </a:pPr>
            <a:r>
              <a:rPr lang="en-US" altLang="zh-CN" sz="1800" b="1" dirty="0"/>
              <a:t>3.</a:t>
            </a:r>
            <a:r>
              <a:rPr lang="zh-CN" altLang="zh-CN" sz="1800" b="1" dirty="0"/>
              <a:t>抽样</a:t>
            </a:r>
            <a:r>
              <a:rPr lang="zh-CN" altLang="en-US" sz="1800" b="1" dirty="0"/>
              <a:t>方法</a:t>
            </a:r>
            <a:endParaRPr lang="en-US" altLang="zh-CN" sz="1800" b="1" dirty="0"/>
          </a:p>
          <a:p>
            <a:pPr>
              <a:lnSpc>
                <a:spcPct val="150000"/>
              </a:lnSpc>
            </a:pPr>
            <a:r>
              <a:rPr lang="zh-CN" altLang="en-US" sz="1800" dirty="0"/>
              <a:t>市场调研经常从消费总体中抽取少量的样本并对其进行研究，从而得出关于消费总体的结论。</a:t>
            </a:r>
            <a:endParaRPr lang="zh-CN" altLang="zh-CN" sz="1800" dirty="0"/>
          </a:p>
          <a:p>
            <a:pPr>
              <a:lnSpc>
                <a:spcPct val="150000"/>
              </a:lnSpc>
            </a:pPr>
            <a:r>
              <a:rPr lang="en-US" altLang="zh-CN" sz="1800" b="1" dirty="0"/>
              <a:t>4.</a:t>
            </a:r>
            <a:r>
              <a:rPr lang="zh-CN" altLang="zh-CN" sz="1800" b="1" dirty="0"/>
              <a:t>研究工具</a:t>
            </a:r>
            <a:endParaRPr lang="zh-CN" altLang="zh-CN" sz="1800" b="1" dirty="0"/>
          </a:p>
          <a:p>
            <a:pPr>
              <a:lnSpc>
                <a:spcPct val="150000"/>
              </a:lnSpc>
            </a:pPr>
            <a:r>
              <a:rPr lang="zh-CN" altLang="zh-CN" sz="1800" dirty="0"/>
              <a:t>（</a:t>
            </a:r>
            <a:r>
              <a:rPr lang="en-US" altLang="zh-CN" sz="1800" dirty="0"/>
              <a:t>1</a:t>
            </a:r>
            <a:r>
              <a:rPr lang="zh-CN" altLang="zh-CN" sz="1800" dirty="0"/>
              <a:t>）调查问卷</a:t>
            </a:r>
            <a:endParaRPr lang="zh-CN" altLang="zh-CN" sz="1800" dirty="0"/>
          </a:p>
          <a:p>
            <a:pPr>
              <a:lnSpc>
                <a:spcPct val="150000"/>
              </a:lnSpc>
            </a:pPr>
            <a:r>
              <a:rPr lang="zh-CN" altLang="zh-CN" sz="1800" dirty="0"/>
              <a:t>（</a:t>
            </a:r>
            <a:r>
              <a:rPr lang="en-US" altLang="zh-CN" sz="1800" dirty="0"/>
              <a:t>2</a:t>
            </a:r>
            <a:r>
              <a:rPr lang="zh-CN" altLang="zh-CN" sz="1800" dirty="0"/>
              <a:t>）机械化工具</a:t>
            </a:r>
            <a:endParaRPr lang="zh-CN" altLang="zh-CN" sz="1800" dirty="0"/>
          </a:p>
          <a:p>
            <a:pPr>
              <a:lnSpc>
                <a:spcPct val="150000"/>
              </a:lnSpc>
            </a:pPr>
            <a:endParaRPr lang="zh-CN" altLang="zh-CN" sz="1800" dirty="0"/>
          </a:p>
        </p:txBody>
      </p:sp>
      <p:sp>
        <p:nvSpPr>
          <p:cNvPr id="4" name="标题 1"/>
          <p:cNvSpPr>
            <a:spLocks noGrp="1"/>
          </p:cNvSpPr>
          <p:nvPr>
            <p:ph type="title"/>
          </p:nvPr>
        </p:nvSpPr>
        <p:spPr>
          <a:xfrm>
            <a:off x="802386" y="363474"/>
            <a:ext cx="7543800" cy="1207008"/>
          </a:xfrm>
        </p:spPr>
        <p:txBody>
          <a:bodyPr/>
          <a:lstStyle/>
          <a:p>
            <a:r>
              <a:rPr lang="zh-CN" altLang="en-US" dirty="0"/>
              <a:t>二、</a:t>
            </a:r>
            <a:r>
              <a:rPr lang="zh-CN" altLang="zh-CN" dirty="0"/>
              <a:t>会展市场调研的方法与途径</a:t>
            </a:r>
            <a:endParaRPr lang="en-US" altLang="zh-C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64" name="Rectangle 3"/>
          <p:cNvSpPr>
            <a:spLocks noGrp="1"/>
          </p:cNvSpPr>
          <p:nvPr>
            <p:ph type="body" sz="half" idx="4294967295"/>
          </p:nvPr>
        </p:nvSpPr>
        <p:spPr>
          <a:xfrm>
            <a:off x="980361" y="596741"/>
            <a:ext cx="3996928" cy="2286000"/>
          </a:xfrm>
        </p:spPr>
        <p:txBody>
          <a:bodyPr vert="horz" wrap="square" lIns="68580" tIns="34290" rIns="68580" bIns="34290" anchor="t"/>
          <a:lstStyle>
            <a:lvl1pPr lvl="0">
              <a:buClr>
                <a:schemeClr val="accent2"/>
              </a:buClr>
              <a:buSzTx/>
              <a:buFont typeface="Wingdings" panose="05000000000000000000" pitchFamily="2" charset="2"/>
              <a:defRPr sz="2600"/>
            </a:lvl1pPr>
            <a:lvl2pPr lvl="1">
              <a:buClr>
                <a:schemeClr val="accent2"/>
              </a:buClr>
              <a:buSzTx/>
              <a:buFont typeface="Wingdings" panose="05000000000000000000" pitchFamily="2" charset="2"/>
              <a:defRPr sz="2200"/>
            </a:lvl2pPr>
            <a:lvl3pPr lvl="2">
              <a:buClr>
                <a:schemeClr val="accent2"/>
              </a:buClr>
              <a:buSzTx/>
              <a:buFont typeface="Wingdings" panose="05000000000000000000" pitchFamily="2" charset="2"/>
              <a:defRPr sz="2100"/>
            </a:lvl3pPr>
            <a:lvl4pPr lvl="3">
              <a:buClr>
                <a:schemeClr val="accent2"/>
              </a:buClr>
              <a:buSzTx/>
              <a:buFont typeface="Wingdings" panose="05000000000000000000" pitchFamily="2" charset="2"/>
              <a:defRPr sz="1800"/>
            </a:lvl4pPr>
            <a:lvl5pPr lvl="4">
              <a:buClr>
                <a:schemeClr val="accent2"/>
              </a:buClr>
              <a:buSzTx/>
              <a:buFont typeface="Wingdings" panose="05000000000000000000" pitchFamily="2" charset="2"/>
              <a:defRPr sz="1800"/>
            </a:lvl5pPr>
          </a:lstStyle>
          <a:p>
            <a:pPr lvl="0" eaLnBrk="1" hangingPunct="1">
              <a:lnSpc>
                <a:spcPct val="115000"/>
              </a:lnSpc>
              <a:buNone/>
            </a:pPr>
            <a:r>
              <a:rPr lang="zh-CN" altLang="en-US" sz="2625" b="1"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（一）一手资料</a:t>
            </a:r>
            <a:endParaRPr lang="zh-CN" altLang="en-US" b="1"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a:p>
            <a:pPr lvl="0" eaLnBrk="1" hangingPunct="1">
              <a:lnSpc>
                <a:spcPct val="115000"/>
              </a:lnSpc>
              <a:buNone/>
            </a:pPr>
            <a:r>
              <a:rPr lang="zh-CN" altLang="en-US" dirty="0">
                <a:ln/>
                <a:solidFill>
                  <a:schemeClr val="accent1"/>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rPr>
              <a:t>     </a:t>
            </a:r>
            <a:r>
              <a:rPr lang="zh-CN" altLang="en-US" sz="2400" dirty="0">
                <a:ln/>
                <a:solidFill>
                  <a:schemeClr val="accent1"/>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rPr>
              <a:t>调研人员为了得到调研结果而直接进行调研活动从而得到的资料。</a:t>
            </a:r>
            <a:endParaRPr lang="zh-CN" altLang="en-US" sz="2400" dirty="0">
              <a:ln/>
              <a:solidFill>
                <a:schemeClr val="accent1"/>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endParaRPr>
          </a:p>
          <a:p>
            <a:pPr lvl="0" eaLnBrk="1" hangingPunct="1">
              <a:lnSpc>
                <a:spcPct val="115000"/>
              </a:lnSpc>
              <a:buNone/>
            </a:pPr>
            <a:r>
              <a:rPr lang="zh-CN" altLang="en-US" sz="2625" b="1"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（二）二手资料</a:t>
            </a:r>
            <a:endParaRPr lang="zh-CN" altLang="en-US" sz="2625" b="1"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a:p>
            <a:pPr lvl="0" eaLnBrk="1" hangingPunct="1">
              <a:lnSpc>
                <a:spcPct val="115000"/>
              </a:lnSpc>
              <a:buNone/>
            </a:pPr>
            <a:r>
              <a:rPr lang="zh-CN" altLang="en-US" dirty="0">
                <a:solidFill>
                  <a:srgbClr val="0000FF"/>
                </a:solidFill>
                <a:latin typeface="宋体" panose="02010600030101010101" pitchFamily="2" charset="-122"/>
                <a:ea typeface="宋体" panose="02010600030101010101" pitchFamily="2" charset="-122"/>
              </a:rPr>
              <a:t>   </a:t>
            </a:r>
            <a:r>
              <a:rPr lang="zh-CN" altLang="en-US" dirty="0">
                <a:ln/>
                <a:solidFill>
                  <a:schemeClr val="accent1"/>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rPr>
              <a:t> 他人整理的信息、资料、调研结果或结论</a:t>
            </a:r>
            <a:endParaRPr lang="zh-CN" altLang="en-US"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a:p>
            <a:pPr lvl="0" eaLnBrk="1" hangingPunct="1">
              <a:lnSpc>
                <a:spcPct val="115000"/>
              </a:lnSpc>
              <a:buNone/>
            </a:pPr>
            <a:r>
              <a:rPr lang="zh-CN" altLang="en-US"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 </a:t>
            </a:r>
            <a:endParaRPr lang="zh-CN" altLang="en-US" sz="2250"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a:p>
            <a:pPr lvl="0" eaLnBrk="1" hangingPunct="1">
              <a:buNone/>
            </a:pPr>
            <a:endParaRPr lang="zh-CN" altLang="en-US" sz="2250" dirty="0">
              <a:ln/>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p:txBody>
      </p:sp>
      <p:pic>
        <p:nvPicPr>
          <p:cNvPr id="552965" name="Picture 43" descr="1406045649-1"/>
          <p:cNvPicPr>
            <a:picLocks noChangeAspect="1"/>
          </p:cNvPicPr>
          <p:nvPr/>
        </p:nvPicPr>
        <p:blipFill>
          <a:blip r:embed="rId1"/>
          <a:stretch>
            <a:fillRect/>
          </a:stretch>
        </p:blipFill>
        <p:spPr>
          <a:xfrm>
            <a:off x="5580380" y="1712119"/>
            <a:ext cx="2176463" cy="1719263"/>
          </a:xfrm>
          <a:prstGeom prst="rect">
            <a:avLst/>
          </a:prstGeom>
          <a:noFill/>
          <a:ln w="9525">
            <a:noFill/>
          </a:ln>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51941" name="Object 5"/>
          <p:cNvGraphicFramePr/>
          <p:nvPr>
            <p:ph idx="1"/>
          </p:nvPr>
        </p:nvGraphicFramePr>
        <p:xfrm>
          <a:off x="527685" y="106680"/>
          <a:ext cx="8310245" cy="4795520"/>
        </p:xfrm>
        <a:graphic>
          <a:graphicData uri="http://schemas.openxmlformats.org/presentationml/2006/ole">
            <mc:AlternateContent xmlns:mc="http://schemas.openxmlformats.org/markup-compatibility/2006">
              <mc:Choice xmlns:v="urn:schemas-microsoft-com:vml" Requires="v">
                <p:oleObj spid="_x0000_s3076" name="" r:id="rId1" imgW="4940300" imgH="3200400" progId="Excel.Sheet.8">
                  <p:embed/>
                </p:oleObj>
              </mc:Choice>
              <mc:Fallback>
                <p:oleObj name="" r:id="rId1" imgW="4940300" imgH="3200400" progId="Excel.Sheet.8">
                  <p:embed/>
                  <p:pic>
                    <p:nvPicPr>
                      <p:cNvPr id="0" name="图片 3075"/>
                      <p:cNvPicPr/>
                      <p:nvPr/>
                    </p:nvPicPr>
                    <p:blipFill>
                      <a:blip r:embed="rId2"/>
                      <a:stretch>
                        <a:fillRect/>
                      </a:stretch>
                    </p:blipFill>
                    <p:spPr>
                      <a:xfrm>
                        <a:off x="527685" y="106680"/>
                        <a:ext cx="8310245" cy="4795520"/>
                      </a:xfrm>
                      <a:prstGeom prst="rect">
                        <a:avLst/>
                      </a:prstGeom>
                      <a:noFill/>
                      <a:ln w="38100">
                        <a:miter/>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551941"/>
                                        </p:tgtEl>
                                        <p:attrNameLst>
                                          <p:attrName>style.visibility</p:attrName>
                                        </p:attrNameLst>
                                      </p:cBhvr>
                                      <p:to>
                                        <p:strVal val="visible"/>
                                      </p:to>
                                    </p:set>
                                    <p:anim calcmode="lin" valueType="num">
                                      <p:cBhvr additive="base">
                                        <p:cTn id="7" dur="500" fill="hold"/>
                                        <p:tgtEl>
                                          <p:spTgt spid="551941"/>
                                        </p:tgtEl>
                                        <p:attrNameLst>
                                          <p:attrName>ppt_x</p:attrName>
                                        </p:attrNameLst>
                                      </p:cBhvr>
                                      <p:tavLst>
                                        <p:tav tm="0">
                                          <p:val>
                                            <p:strVal val="0-#ppt_w/2"/>
                                          </p:val>
                                        </p:tav>
                                        <p:tav tm="100000">
                                          <p:val>
                                            <p:strVal val="#ppt_x"/>
                                          </p:val>
                                        </p:tav>
                                      </p:tavLst>
                                    </p:anim>
                                    <p:anim calcmode="lin" valueType="num">
                                      <p:cBhvr additive="base">
                                        <p:cTn id="8" dur="500" fill="hold"/>
                                        <p:tgtEl>
                                          <p:spTgt spid="55194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2222222"/>
          <p:cNvPicPr>
            <a:picLocks noChangeAspect="1"/>
          </p:cNvPicPr>
          <p:nvPr>
            <p:ph idx="1"/>
            <p:custDataLst>
              <p:tags r:id="rId1"/>
            </p:custDataLst>
          </p:nvPr>
        </p:nvPicPr>
        <p:blipFill>
          <a:blip r:embed="rId2"/>
          <a:stretch>
            <a:fillRect/>
          </a:stretch>
        </p:blipFill>
        <p:spPr>
          <a:xfrm>
            <a:off x="201930" y="321310"/>
            <a:ext cx="8129905" cy="461264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9107" name="Rectangle 2"/>
          <p:cNvSpPr>
            <a:spLocks noGrp="1"/>
          </p:cNvSpPr>
          <p:nvPr>
            <p:ph type="body" idx="4294967295"/>
          </p:nvPr>
        </p:nvSpPr>
        <p:spPr>
          <a:xfrm>
            <a:off x="1885950" y="411956"/>
            <a:ext cx="6115050" cy="4388644"/>
          </a:xfrm>
        </p:spPr>
        <p:txBody>
          <a:bodyPr vert="horz" wrap="square" lIns="68580" tIns="34290" rIns="68580" bIns="34290" anchor="t"/>
          <a:p>
            <a:pPr>
              <a:lnSpc>
                <a:spcPct val="80000"/>
              </a:lnSpc>
            </a:pPr>
            <a:r>
              <a:rPr lang="en-US" altLang="zh-CN" sz="1950">
                <a:solidFill>
                  <a:schemeClr val="accent2"/>
                </a:solidFill>
                <a:latin typeface="楷体_GB2312" pitchFamily="49" charset="-122"/>
                <a:ea typeface="楷体_GB2312" pitchFamily="49" charset="-122"/>
              </a:rPr>
              <a:t>          </a:t>
            </a:r>
            <a:r>
              <a:rPr lang="zh-CN" altLang="en-US" sz="2925" b="1" dirty="0">
                <a:solidFill>
                  <a:schemeClr val="accent2"/>
                </a:solidFill>
                <a:latin typeface="楷体_GB2312" pitchFamily="49" charset="-122"/>
                <a:ea typeface="楷体_GB2312" pitchFamily="49" charset="-122"/>
              </a:rPr>
              <a:t>肯德基的</a:t>
            </a:r>
            <a:r>
              <a:rPr lang="zh-CN" altLang="en-US" sz="2925" b="1" dirty="0">
                <a:solidFill>
                  <a:schemeClr val="accent2"/>
                </a:solidFill>
                <a:ea typeface="楷体_GB2312" pitchFamily="49" charset="-122"/>
              </a:rPr>
              <a:t>“</a:t>
            </a:r>
            <a:r>
              <a:rPr lang="zh-CN" altLang="en-US" sz="2925" b="1" dirty="0">
                <a:solidFill>
                  <a:schemeClr val="accent2"/>
                </a:solidFill>
                <a:latin typeface="楷体_GB2312" pitchFamily="49" charset="-122"/>
                <a:ea typeface="楷体_GB2312" pitchFamily="49" charset="-122"/>
              </a:rPr>
              <a:t>神秘顾客</a:t>
            </a:r>
            <a:r>
              <a:rPr lang="zh-CN" altLang="en-US" sz="2925" b="1" dirty="0">
                <a:solidFill>
                  <a:schemeClr val="accent2"/>
                </a:solidFill>
                <a:ea typeface="楷体_GB2312" pitchFamily="49" charset="-122"/>
              </a:rPr>
              <a:t>”</a:t>
            </a:r>
            <a:endParaRPr lang="zh-CN" altLang="en-US" sz="2925" b="1" dirty="0">
              <a:solidFill>
                <a:schemeClr val="accent2"/>
              </a:solidFill>
              <a:latin typeface="楷体_GB2312" pitchFamily="49" charset="-122"/>
              <a:ea typeface="楷体_GB2312" pitchFamily="49" charset="-122"/>
            </a:endParaRPr>
          </a:p>
          <a:p>
            <a:pPr>
              <a:lnSpc>
                <a:spcPct val="80000"/>
              </a:lnSpc>
              <a:buNone/>
            </a:pPr>
            <a:endParaRPr lang="zh-CN" altLang="en-US" sz="1950" dirty="0">
              <a:solidFill>
                <a:schemeClr val="accent2"/>
              </a:solidFill>
              <a:latin typeface="楷体_GB2312" pitchFamily="49" charset="-122"/>
              <a:ea typeface="楷体_GB2312" pitchFamily="49" charset="-122"/>
            </a:endParaRPr>
          </a:p>
          <a:p>
            <a:pPr>
              <a:lnSpc>
                <a:spcPct val="80000"/>
              </a:lnSpc>
              <a:buNone/>
            </a:pPr>
            <a:r>
              <a:rPr lang="zh-CN" altLang="en-US" sz="1950" dirty="0">
                <a:latin typeface="楷体_GB2312" pitchFamily="49" charset="-122"/>
                <a:ea typeface="楷体_GB2312" pitchFamily="49" charset="-122"/>
              </a:rPr>
              <a:t>   </a:t>
            </a:r>
            <a:endParaRPr lang="zh-CN" altLang="en-US" dirty="0">
              <a:latin typeface="楷体_GB2312" pitchFamily="49" charset="-122"/>
              <a:ea typeface="楷体_GB2312" pitchFamily="49" charset="-122"/>
            </a:endParaRPr>
          </a:p>
          <a:p>
            <a:pPr>
              <a:lnSpc>
                <a:spcPct val="120000"/>
              </a:lnSpc>
              <a:buNone/>
            </a:pPr>
            <a:r>
              <a:rPr lang="zh-CN" altLang="en-US" dirty="0">
                <a:latin typeface="宋体" panose="02010600030101010101" pitchFamily="2" charset="-122"/>
                <a:ea typeface="宋体" panose="02010600030101010101" pitchFamily="2" charset="-122"/>
              </a:rPr>
              <a:t>   一次，上海肯德基有限公司收到 </a:t>
            </a:r>
            <a:r>
              <a:rPr lang="en-US" altLang="zh-CN" dirty="0">
                <a:latin typeface="宋体" panose="02010600030101010101" pitchFamily="2" charset="-122"/>
                <a:ea typeface="宋体" panose="02010600030101010101" pitchFamily="2" charset="-122"/>
              </a:rPr>
              <a:t>3 </a:t>
            </a:r>
            <a:r>
              <a:rPr lang="zh-CN" altLang="en-US" dirty="0">
                <a:latin typeface="宋体" panose="02010600030101010101" pitchFamily="2" charset="-122"/>
                <a:ea typeface="宋体" panose="02010600030101010101" pitchFamily="2" charset="-122"/>
              </a:rPr>
              <a:t>份肯德基国际公司寄来的鉴定书，对外滩快餐厅的工作质量进行了 </a:t>
            </a:r>
            <a:r>
              <a:rPr lang="en-US" altLang="zh-CN" dirty="0">
                <a:latin typeface="宋体" panose="02010600030101010101" pitchFamily="2" charset="-122"/>
                <a:ea typeface="宋体" panose="02010600030101010101" pitchFamily="2" charset="-122"/>
              </a:rPr>
              <a:t>3 </a:t>
            </a:r>
            <a:r>
              <a:rPr lang="zh-CN" altLang="en-US" dirty="0">
                <a:latin typeface="宋体" panose="02010600030101010101" pitchFamily="2" charset="-122"/>
                <a:ea typeface="宋体" panose="02010600030101010101" pitchFamily="2" charset="-122"/>
              </a:rPr>
              <a:t>次鉴定评分，得分分别为 </a:t>
            </a:r>
            <a:r>
              <a:rPr lang="en-US" altLang="zh-CN" dirty="0">
                <a:latin typeface="宋体" panose="02010600030101010101" pitchFamily="2" charset="-122"/>
                <a:ea typeface="宋体" panose="02010600030101010101" pitchFamily="2" charset="-122"/>
              </a:rPr>
              <a:t>83 </a:t>
            </a:r>
            <a:r>
              <a:rPr lang="zh-CN" altLang="en-US" dirty="0">
                <a:latin typeface="宋体" panose="02010600030101010101" pitchFamily="2" charset="-122"/>
                <a:ea typeface="宋体" panose="02010600030101010101" pitchFamily="2" charset="-122"/>
              </a:rPr>
              <a:t>分、 </a:t>
            </a:r>
            <a:r>
              <a:rPr lang="en-US" altLang="zh-CN" dirty="0">
                <a:latin typeface="宋体" panose="02010600030101010101" pitchFamily="2" charset="-122"/>
                <a:ea typeface="宋体" panose="02010600030101010101" pitchFamily="2" charset="-122"/>
              </a:rPr>
              <a:t>85 </a:t>
            </a:r>
            <a:r>
              <a:rPr lang="zh-CN" altLang="en-US" dirty="0">
                <a:latin typeface="宋体" panose="02010600030101010101" pitchFamily="2" charset="-122"/>
                <a:ea typeface="宋体" panose="02010600030101010101" pitchFamily="2" charset="-122"/>
              </a:rPr>
              <a:t>分、 </a:t>
            </a:r>
            <a:r>
              <a:rPr lang="en-US" altLang="zh-CN" dirty="0">
                <a:latin typeface="宋体" panose="02010600030101010101" pitchFamily="2" charset="-122"/>
                <a:ea typeface="宋体" panose="02010600030101010101" pitchFamily="2" charset="-122"/>
              </a:rPr>
              <a:t>88 </a:t>
            </a:r>
            <a:r>
              <a:rPr lang="zh-CN" altLang="en-US" dirty="0">
                <a:latin typeface="宋体" panose="02010600030101010101" pitchFamily="2" charset="-122"/>
                <a:ea typeface="宋体" panose="02010600030101010101" pitchFamily="2" charset="-122"/>
              </a:rPr>
              <a:t>分。外滩快餐厅的中外方经理都感到十分不解，并未见国际公司派人前来检查工作，这 </a:t>
            </a:r>
            <a:r>
              <a:rPr lang="en-US" altLang="zh-CN" dirty="0">
                <a:latin typeface="宋体" panose="02010600030101010101" pitchFamily="2" charset="-122"/>
                <a:ea typeface="宋体" panose="02010600030101010101" pitchFamily="2" charset="-122"/>
              </a:rPr>
              <a:t>3 </a:t>
            </a:r>
            <a:r>
              <a:rPr lang="zh-CN" altLang="en-US" dirty="0">
                <a:latin typeface="宋体" panose="02010600030101010101" pitchFamily="2" charset="-122"/>
                <a:ea typeface="宋体" panose="02010600030101010101" pitchFamily="2" charset="-122"/>
              </a:rPr>
              <a:t>个分数是如何得出的？原来这是肯德基采用“神秘顾客”法来监督其分店的服务。</a:t>
            </a:r>
            <a:endParaRPr lang="zh-CN" altLang="en-US" dirty="0">
              <a:latin typeface="宋体" panose="02010600030101010101" pitchFamily="2" charset="-122"/>
              <a:ea typeface="宋体" panose="02010600030101010101" pitchFamily="2"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0131" name="Rectangle 2"/>
          <p:cNvSpPr>
            <a:spLocks noGrp="1"/>
          </p:cNvSpPr>
          <p:nvPr>
            <p:ph type="title" idx="4294967295"/>
          </p:nvPr>
        </p:nvSpPr>
        <p:spPr>
          <a:xfrm>
            <a:off x="1574006" y="228600"/>
            <a:ext cx="6000750" cy="912019"/>
          </a:xfrm>
        </p:spPr>
        <p:txBody>
          <a:bodyPr vert="horz" wrap="square" lIns="68580" tIns="34290" rIns="68580" bIns="34290" anchor="ctr"/>
          <a:p>
            <a:endParaRPr lang="zh-CN" altLang="zh-CN" dirty="0">
              <a:ea typeface="宋体" panose="02010600030101010101" pitchFamily="2" charset="-122"/>
            </a:endParaRPr>
          </a:p>
        </p:txBody>
      </p:sp>
      <p:sp>
        <p:nvSpPr>
          <p:cNvPr id="560132" name="Rectangle 3"/>
          <p:cNvSpPr>
            <a:spLocks noGrp="1"/>
          </p:cNvSpPr>
          <p:nvPr>
            <p:ph type="body" idx="4294967295"/>
          </p:nvPr>
        </p:nvSpPr>
        <p:spPr>
          <a:xfrm>
            <a:off x="1547813" y="1329929"/>
            <a:ext cx="6101954" cy="3813572"/>
          </a:xfrm>
        </p:spPr>
        <p:txBody>
          <a:bodyPr vert="horz" wrap="square" lIns="68580" tIns="34290" rIns="68580" bIns="34290" anchor="t"/>
          <a:p>
            <a:pPr>
              <a:buNone/>
            </a:pPr>
            <a:r>
              <a:rPr lang="en-US" altLang="zh-CN">
                <a:latin typeface="楷体_GB2312" pitchFamily="49" charset="-122"/>
                <a:ea typeface="楷体_GB2312" pitchFamily="49" charset="-122"/>
              </a:rPr>
              <a:t>     </a:t>
            </a:r>
            <a:r>
              <a:rPr lang="zh-CN" altLang="en-US" dirty="0">
                <a:latin typeface="宋体" panose="02010600030101010101" pitchFamily="2" charset="-122"/>
                <a:ea typeface="宋体" panose="02010600030101010101" pitchFamily="2" charset="-122"/>
              </a:rPr>
              <a:t>美国肯德基国际公司遍布全球 </a:t>
            </a:r>
            <a:r>
              <a:rPr lang="en-US" altLang="zh-CN" dirty="0">
                <a:latin typeface="宋体" panose="02010600030101010101" pitchFamily="2" charset="-122"/>
                <a:ea typeface="宋体" panose="02010600030101010101" pitchFamily="2" charset="-122"/>
              </a:rPr>
              <a:t>60 </a:t>
            </a:r>
            <a:r>
              <a:rPr lang="zh-CN" altLang="en-US" dirty="0">
                <a:latin typeface="宋体" panose="02010600030101010101" pitchFamily="2" charset="-122"/>
                <a:ea typeface="宋体" panose="02010600030101010101" pitchFamily="2" charset="-122"/>
              </a:rPr>
              <a:t>多个国家，其连锁店有 </a:t>
            </a:r>
            <a:r>
              <a:rPr lang="en-US" altLang="zh-CN" dirty="0">
                <a:latin typeface="宋体" panose="02010600030101010101" pitchFamily="2" charset="-122"/>
                <a:ea typeface="宋体" panose="02010600030101010101" pitchFamily="2" charset="-122"/>
              </a:rPr>
              <a:t>9900 </a:t>
            </a:r>
            <a:r>
              <a:rPr lang="zh-CN" altLang="en-US" dirty="0">
                <a:latin typeface="宋体" panose="02010600030101010101" pitchFamily="2" charset="-122"/>
                <a:ea typeface="宋体" panose="02010600030101010101" pitchFamily="2" charset="-122"/>
              </a:rPr>
              <a:t>多个。除了公司管理制度与管理规范外，公司还雇佣了一批人，经过专门培训，让他们扮作顾客，进入店内感受服务工作的过程和质量，进行检查评分，这些人被称作“神秘顾客”。他们来无影、去无踪，出没没有时间规律，这样，既可以进行市场调研，向公司总部及时反馈市场信息，又可以使快餐厅的所有员工时时感受到某种压力，工作上严谨、规范、热情、周到，丝毫不敢放松和懈怠，以提高服务工作的质量。</a:t>
            </a:r>
            <a:endParaRPr lang="zh-CN" altLang="en-US" dirty="0">
              <a:latin typeface="宋体" panose="02010600030101010101" pitchFamily="2" charset="-122"/>
              <a:ea typeface="宋体" panose="02010600030101010101" pitchFamily="2" charset="-122"/>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1156" name="Rectangle 3"/>
          <p:cNvSpPr>
            <a:spLocks noGrp="1"/>
          </p:cNvSpPr>
          <p:nvPr>
            <p:ph type="body" idx="4294967295"/>
          </p:nvPr>
        </p:nvSpPr>
        <p:spPr>
          <a:xfrm>
            <a:off x="1925241" y="681038"/>
            <a:ext cx="5529263" cy="3714750"/>
          </a:xfrm>
        </p:spPr>
        <p:txBody>
          <a:bodyPr vert="horz" wrap="square" lIns="68580" tIns="34290" rIns="68580" bIns="34290" anchor="t"/>
          <a:p>
            <a:pPr>
              <a:lnSpc>
                <a:spcPct val="115000"/>
              </a:lnSpc>
              <a:buNone/>
            </a:pPr>
            <a:r>
              <a:rPr lang="zh-CN" altLang="en-US" dirty="0">
                <a:latin typeface="楷体_GB2312" pitchFamily="49" charset="-122"/>
                <a:ea typeface="宋体" panose="02010600030101010101" pitchFamily="2" charset="-122"/>
              </a:rPr>
              <a:t>思考题：</a:t>
            </a:r>
            <a:endParaRPr lang="zh-CN" altLang="en-US" dirty="0">
              <a:latin typeface="楷体_GB2312" pitchFamily="49" charset="-122"/>
              <a:ea typeface="宋体" panose="02010600030101010101" pitchFamily="2" charset="-122"/>
            </a:endParaRPr>
          </a:p>
          <a:p>
            <a:pPr>
              <a:lnSpc>
                <a:spcPct val="115000"/>
              </a:lnSpc>
              <a:buNone/>
            </a:pPr>
            <a:r>
              <a:rPr lang="en-US" altLang="zh-CN" dirty="0">
                <a:latin typeface="楷体_GB2312" pitchFamily="49" charset="-122"/>
                <a:ea typeface="宋体" panose="02010600030101010101" pitchFamily="2" charset="-122"/>
              </a:rPr>
              <a:t>1</a:t>
            </a:r>
            <a:r>
              <a:rPr lang="zh-CN" altLang="en-US" dirty="0">
                <a:latin typeface="楷体_GB2312" pitchFamily="49" charset="-122"/>
                <a:ea typeface="宋体" panose="02010600030101010101" pitchFamily="2" charset="-122"/>
              </a:rPr>
              <a:t>、你认为旅游企业是否适合采用</a:t>
            </a:r>
            <a:r>
              <a:rPr lang="zh-CN" altLang="en-US" dirty="0">
                <a:latin typeface="宋体" panose="02010600030101010101" pitchFamily="2" charset="-122"/>
                <a:ea typeface="宋体" panose="02010600030101010101" pitchFamily="2" charset="-122"/>
              </a:rPr>
              <a:t>“</a:t>
            </a:r>
            <a:r>
              <a:rPr lang="zh-CN" altLang="en-US" dirty="0">
                <a:latin typeface="楷体_GB2312" pitchFamily="49" charset="-122"/>
                <a:ea typeface="宋体" panose="02010600030101010101" pitchFamily="2" charset="-122"/>
              </a:rPr>
              <a:t>神秘购物者</a:t>
            </a:r>
            <a:r>
              <a:rPr lang="zh-CN" altLang="en-US" dirty="0">
                <a:latin typeface="宋体" panose="02010600030101010101" pitchFamily="2" charset="-122"/>
                <a:ea typeface="宋体" panose="02010600030101010101" pitchFamily="2" charset="-122"/>
              </a:rPr>
              <a:t>”</a:t>
            </a:r>
            <a:r>
              <a:rPr lang="zh-CN" altLang="en-US" dirty="0">
                <a:latin typeface="楷体_GB2312" pitchFamily="49" charset="-122"/>
                <a:ea typeface="宋体" panose="02010600030101010101" pitchFamily="2" charset="-122"/>
              </a:rPr>
              <a:t>市场调查方法？为什么？</a:t>
            </a:r>
            <a:endParaRPr lang="zh-CN" altLang="en-US" dirty="0">
              <a:latin typeface="楷体_GB2312" pitchFamily="49" charset="-122"/>
              <a:ea typeface="宋体" panose="02010600030101010101" pitchFamily="2" charset="-122"/>
            </a:endParaRPr>
          </a:p>
          <a:p>
            <a:pPr>
              <a:lnSpc>
                <a:spcPct val="115000"/>
              </a:lnSpc>
              <a:buNone/>
            </a:pPr>
            <a:r>
              <a:rPr lang="en-US" altLang="zh-CN" dirty="0">
                <a:latin typeface="楷体_GB2312" pitchFamily="49" charset="-122"/>
                <a:ea typeface="宋体" panose="02010600030101010101" pitchFamily="2" charset="-122"/>
              </a:rPr>
              <a:t>2</a:t>
            </a:r>
            <a:r>
              <a:rPr lang="zh-CN" altLang="en-US" dirty="0">
                <a:latin typeface="楷体_GB2312" pitchFamily="49" charset="-122"/>
                <a:ea typeface="宋体" panose="02010600030101010101" pitchFamily="2" charset="-122"/>
              </a:rPr>
              <a:t>、谈一谈</a:t>
            </a:r>
            <a:r>
              <a:rPr lang="zh-CN" dirty="0">
                <a:latin typeface="楷体_GB2312" pitchFamily="49" charset="-122"/>
                <a:ea typeface="宋体" panose="02010600030101010101" pitchFamily="2" charset="-122"/>
              </a:rPr>
              <a:t>这种调查方法存在什么样的优点，又有什么样的弊端？</a:t>
            </a:r>
            <a:endParaRPr lang="zh-CN" dirty="0">
              <a:latin typeface="楷体_GB2312" pitchFamily="49" charset="-122"/>
              <a:ea typeface="宋体" panose="02010600030101010101" pitchFamily="2" charset="-122"/>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cstate="print"/>
          <a:stretch>
            <a:fillRect/>
          </a:stretch>
        </p:blipFill>
        <p:spPr>
          <a:xfrm flipH="1">
            <a:off x="390524" y="2817627"/>
            <a:ext cx="2153197" cy="1840098"/>
          </a:xfrm>
          <a:prstGeom prst="rect">
            <a:avLst/>
          </a:prstGeom>
        </p:spPr>
      </p:pic>
      <p:cxnSp>
        <p:nvCxnSpPr>
          <p:cNvPr id="26" name="直接连接符 25"/>
          <p:cNvCxnSpPr/>
          <p:nvPr/>
        </p:nvCxnSpPr>
        <p:spPr>
          <a:xfrm>
            <a:off x="2854260" y="2994051"/>
            <a:ext cx="4355969" cy="0"/>
          </a:xfrm>
          <a:prstGeom prst="line">
            <a:avLst/>
          </a:prstGeom>
          <a:ln w="25400">
            <a:gradFill>
              <a:gsLst>
                <a:gs pos="0">
                  <a:srgbClr val="D6D8D9"/>
                </a:gs>
                <a:gs pos="100000">
                  <a:srgbClr val="EBEBEB"/>
                </a:gs>
              </a:gsLst>
              <a:lin ang="6000000" scaled="0"/>
            </a:gra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2906506" y="1692366"/>
            <a:ext cx="4057908" cy="1107996"/>
          </a:xfrm>
          <a:prstGeom prst="rect">
            <a:avLst/>
          </a:prstGeom>
          <a:noFill/>
        </p:spPr>
        <p:txBody>
          <a:bodyPr wrap="square" rtlCol="0">
            <a:spAutoFit/>
          </a:bodyPr>
          <a:lstStyle/>
          <a:p>
            <a:pPr algn="ctr"/>
            <a:r>
              <a:rPr lang="zh-CN" altLang="en-US" sz="6600">
                <a:latin typeface="微软雅黑" panose="020B0503020204020204" pitchFamily="34" charset="-122"/>
                <a:ea typeface="微软雅黑" panose="020B0503020204020204" pitchFamily="34" charset="-122"/>
              </a:rPr>
              <a:t>谢谢观看</a:t>
            </a:r>
            <a:endParaRPr lang="zh-CN" altLang="en-US" sz="6600" dirty="0">
              <a:latin typeface="微软雅黑" panose="020B0503020204020204" pitchFamily="34" charset="-122"/>
              <a:ea typeface="微软雅黑" panose="020B0503020204020204" pitchFamily="34" charset="-122"/>
            </a:endParaRPr>
          </a:p>
        </p:txBody>
      </p:sp>
      <p:grpSp>
        <p:nvGrpSpPr>
          <p:cNvPr id="2" name="组合 24"/>
          <p:cNvGrpSpPr/>
          <p:nvPr/>
        </p:nvGrpSpPr>
        <p:grpSpPr>
          <a:xfrm>
            <a:off x="3072877" y="1668098"/>
            <a:ext cx="3909464" cy="926245"/>
            <a:chOff x="0" y="1625532"/>
            <a:chExt cx="3889612" cy="798478"/>
          </a:xfrm>
        </p:grpSpPr>
        <p:cxnSp>
          <p:nvCxnSpPr>
            <p:cNvPr id="13" name="直接连接符 12"/>
            <p:cNvCxnSpPr/>
            <p:nvPr/>
          </p:nvCxnSpPr>
          <p:spPr>
            <a:xfrm>
              <a:off x="0" y="1625532"/>
              <a:ext cx="3889612" cy="0"/>
            </a:xfrm>
            <a:prstGeom prst="line">
              <a:avLst/>
            </a:prstGeom>
            <a:ln w="25400">
              <a:solidFill>
                <a:srgbClr val="EBEBEB"/>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3875964" y="1625532"/>
              <a:ext cx="0" cy="798478"/>
            </a:xfrm>
            <a:prstGeom prst="line">
              <a:avLst/>
            </a:prstGeom>
            <a:ln w="25400">
              <a:solidFill>
                <a:srgbClr val="EBEBEB"/>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par>
                                <p:cTn id="11" presetID="2" presetClass="entr" presetSubtype="2" fill="hold" nodeType="withEffect">
                                  <p:stCondLst>
                                    <p:cond delay="100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1000" fill="hold"/>
                                        <p:tgtEl>
                                          <p:spTgt spid="26"/>
                                        </p:tgtEl>
                                        <p:attrNameLst>
                                          <p:attrName>ppt_x</p:attrName>
                                        </p:attrNameLst>
                                      </p:cBhvr>
                                      <p:tavLst>
                                        <p:tav tm="0">
                                          <p:val>
                                            <p:strVal val="1+#ppt_w/2"/>
                                          </p:val>
                                        </p:tav>
                                        <p:tav tm="100000">
                                          <p:val>
                                            <p:strVal val="#ppt_x"/>
                                          </p:val>
                                        </p:tav>
                                      </p:tavLst>
                                    </p:anim>
                                    <p:anim calcmode="lin" valueType="num">
                                      <p:cBhvr additive="base">
                                        <p:cTn id="14" dur="1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681493" y="1625234"/>
            <a:ext cx="5972374" cy="1873155"/>
          </a:xfrm>
          <a:prstGeom prst="rect">
            <a:avLst/>
          </a:prstGeom>
          <a:noFill/>
          <a:ln w="25400">
            <a:solidFill>
              <a:srgbClr val="EBEB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nvGrpSpPr>
          <p:cNvPr id="12" name="组合 11"/>
          <p:cNvGrpSpPr/>
          <p:nvPr/>
        </p:nvGrpSpPr>
        <p:grpSpPr>
          <a:xfrm>
            <a:off x="1868234" y="1973188"/>
            <a:ext cx="5581307" cy="1200329"/>
            <a:chOff x="5403062" y="3067883"/>
            <a:chExt cx="7441744" cy="1600438"/>
          </a:xfrm>
        </p:grpSpPr>
        <p:sp>
          <p:nvSpPr>
            <p:cNvPr id="6" name="文本框 5"/>
            <p:cNvSpPr txBox="1"/>
            <p:nvPr/>
          </p:nvSpPr>
          <p:spPr>
            <a:xfrm>
              <a:off x="5403062" y="3067883"/>
              <a:ext cx="1614118" cy="1600438"/>
            </a:xfrm>
            <a:prstGeom prst="rect">
              <a:avLst/>
            </a:prstGeom>
            <a:noFill/>
          </p:spPr>
          <p:txBody>
            <a:bodyPr wrap="none" rtlCol="0">
              <a:spAutoFit/>
            </a:bodyPr>
            <a:lstStyle/>
            <a:p>
              <a:r>
                <a:rPr lang="en-US" altLang="zh-CN" sz="7200" b="1" dirty="0">
                  <a:solidFill>
                    <a:srgbClr val="F87C0D"/>
                  </a:solidFill>
                  <a:latin typeface="Arial" panose="020B0604020202020204" pitchFamily="34" charset="0"/>
                  <a:ea typeface="微软雅黑" panose="020B0503020204020204" pitchFamily="34" charset="-122"/>
                  <a:cs typeface="Arial" panose="020B0604020202020204" pitchFamily="34" charset="0"/>
                </a:rPr>
                <a:t>01</a:t>
              </a:r>
              <a:endParaRPr lang="zh-CN" altLang="en-US" sz="7200" b="1" dirty="0">
                <a:solidFill>
                  <a:srgbClr val="F87C0D"/>
                </a:solidFill>
                <a:latin typeface="Arial" panose="020B0604020202020204" pitchFamily="34" charset="0"/>
                <a:ea typeface="微软雅黑" panose="020B0503020204020204" pitchFamily="34" charset="-122"/>
                <a:cs typeface="Arial" panose="020B0604020202020204" pitchFamily="34" charset="0"/>
              </a:endParaRPr>
            </a:p>
          </p:txBody>
        </p:sp>
        <p:sp>
          <p:nvSpPr>
            <p:cNvPr id="9" name="文本框 8"/>
            <p:cNvSpPr txBox="1"/>
            <p:nvPr/>
          </p:nvSpPr>
          <p:spPr>
            <a:xfrm>
              <a:off x="6859833" y="3342116"/>
              <a:ext cx="5984973" cy="697626"/>
            </a:xfrm>
            <a:prstGeom prst="rect">
              <a:avLst/>
            </a:prstGeom>
            <a:noFill/>
          </p:spPr>
          <p:txBody>
            <a:bodyPr wrap="none" rtlCol="0">
              <a:spAutoFit/>
            </a:bodyPr>
            <a:lstStyle/>
            <a:p>
              <a:r>
                <a:rPr lang="zh-CN" altLang="en-US" sz="2800" dirty="0">
                  <a:latin typeface="微软雅黑" panose="020B0503020204020204" pitchFamily="34" charset="-122"/>
                  <a:ea typeface="微软雅黑" panose="020B0503020204020204" pitchFamily="34" charset="-122"/>
                </a:rPr>
                <a:t>任务一　会展市场调研概述</a:t>
              </a:r>
              <a:endParaRPr lang="zh-CN" altLang="en-US" sz="2800" dirty="0">
                <a:latin typeface="微软雅黑" panose="020B0503020204020204" pitchFamily="34" charset="-122"/>
                <a:ea typeface="微软雅黑" panose="020B0503020204020204" pitchFamily="34" charset="-122"/>
              </a:endParaRPr>
            </a:p>
          </p:txBody>
        </p:sp>
      </p:grpSp>
    </p:spTree>
  </p:cSld>
  <p:clrMapOvr>
    <a:masterClrMapping/>
  </p:clrMapOvr>
  <p:transition spd="med"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50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【思维导读】</a:t>
            </a:r>
            <a:br>
              <a:rPr lang="zh-CN" altLang="zh-CN" dirty="0"/>
            </a:br>
            <a:endParaRPr lang="zh-CN" altLang="en-US"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rcRect l="1477" t="-1014" r="-1477" b="1014"/>
          <a:stretch>
            <a:fillRect/>
          </a:stretch>
        </p:blipFill>
        <p:spPr>
          <a:xfrm>
            <a:off x="859552" y="839632"/>
            <a:ext cx="6791711" cy="4134703"/>
          </a:xfrm>
          <a:prstGeom prst="round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【学习目标】</a:t>
            </a:r>
            <a:endParaRPr lang="zh-CN" altLang="en-US" dirty="0"/>
          </a:p>
        </p:txBody>
      </p:sp>
      <p:sp>
        <p:nvSpPr>
          <p:cNvPr id="8" name="内容占位符 7"/>
          <p:cNvSpPr>
            <a:spLocks noGrp="1"/>
          </p:cNvSpPr>
          <p:nvPr>
            <p:ph idx="1"/>
          </p:nvPr>
        </p:nvSpPr>
        <p:spPr>
          <a:xfrm>
            <a:off x="374650" y="1177290"/>
            <a:ext cx="8141335" cy="3480435"/>
          </a:xfrm>
        </p:spPr>
        <p:txBody>
          <a:bodyPr/>
          <a:lstStyle/>
          <a:p>
            <a:r>
              <a:rPr lang="zh-CN" altLang="zh-CN" dirty="0"/>
              <a:t>知识目标：</a:t>
            </a:r>
            <a:endParaRPr lang="zh-CN" altLang="zh-CN" dirty="0"/>
          </a:p>
          <a:p>
            <a:r>
              <a:rPr lang="en-US" altLang="zh-CN" dirty="0"/>
              <a:t>1.</a:t>
            </a:r>
            <a:r>
              <a:rPr lang="zh-CN" altLang="zh-CN" dirty="0"/>
              <a:t>明确市场调研的含义和目的</a:t>
            </a:r>
            <a:r>
              <a:rPr lang="zh-CN" altLang="en-US" dirty="0"/>
              <a:t>；</a:t>
            </a:r>
            <a:endParaRPr lang="en-US" altLang="zh-CN" dirty="0"/>
          </a:p>
          <a:p>
            <a:r>
              <a:rPr lang="en-US" altLang="zh-CN" dirty="0"/>
              <a:t>2.</a:t>
            </a:r>
            <a:r>
              <a:rPr lang="zh-CN" altLang="zh-CN" dirty="0"/>
              <a:t>掌握市场调研的</a:t>
            </a:r>
            <a:r>
              <a:rPr lang="zh-CN" altLang="zh-CN" dirty="0">
                <a:ln w="22225">
                  <a:solidFill>
                    <a:schemeClr val="accent2"/>
                  </a:solidFill>
                  <a:prstDash val="solid"/>
                </a:ln>
                <a:solidFill>
                  <a:schemeClr val="accent2">
                    <a:lumMod val="40000"/>
                    <a:lumOff val="60000"/>
                  </a:schemeClr>
                </a:solidFill>
                <a:effectLst/>
              </a:rPr>
              <a:t>方法与途径</a:t>
            </a:r>
            <a:r>
              <a:rPr lang="zh-CN" altLang="en-US" dirty="0"/>
              <a:t>；</a:t>
            </a:r>
            <a:endParaRPr lang="en-US" altLang="zh-CN" dirty="0"/>
          </a:p>
          <a:p>
            <a:r>
              <a:rPr lang="zh-CN" altLang="zh-CN" dirty="0"/>
              <a:t>能力目标：</a:t>
            </a:r>
            <a:endParaRPr lang="zh-CN" altLang="zh-CN" dirty="0"/>
          </a:p>
          <a:p>
            <a:r>
              <a:rPr lang="en-US" altLang="zh-CN" dirty="0"/>
              <a:t>1.</a:t>
            </a:r>
            <a:r>
              <a:rPr lang="zh-CN" altLang="zh-CN" dirty="0"/>
              <a:t>能够以个人或小组为单位，完成会展市场调研的全部工作；</a:t>
            </a:r>
            <a:endParaRPr lang="zh-CN" altLang="zh-CN" dirty="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8083" name="AutoShape 2"/>
          <p:cNvSpPr/>
          <p:nvPr/>
        </p:nvSpPr>
        <p:spPr>
          <a:xfrm>
            <a:off x="3100388" y="4204097"/>
            <a:ext cx="3457575" cy="401240"/>
          </a:xfrm>
          <a:prstGeom prst="roundRect">
            <a:avLst>
              <a:gd name="adj" fmla="val 0"/>
            </a:avLst>
          </a:prstGeom>
          <a:solidFill>
            <a:schemeClr val="accent2"/>
          </a:solidFill>
          <a:ln w="19050">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cxnSp>
        <p:nvCxnSpPr>
          <p:cNvPr id="558084" name="AutoShape 3"/>
          <p:cNvCxnSpPr>
            <a:endCxn id="558083" idx="1"/>
          </p:cNvCxnSpPr>
          <p:nvPr/>
        </p:nvCxnSpPr>
        <p:spPr>
          <a:xfrm rot="10800000" flipH="1" flipV="1">
            <a:off x="2094310" y="3393281"/>
            <a:ext cx="1006078" cy="1012031"/>
          </a:xfrm>
          <a:prstGeom prst="bentConnector3">
            <a:avLst>
              <a:gd name="adj1" fmla="val -15384"/>
            </a:avLst>
          </a:prstGeom>
          <a:ln w="28575" cap="rnd" cmpd="sng">
            <a:solidFill>
              <a:srgbClr val="336699"/>
            </a:solidFill>
            <a:prstDash val="sysDot"/>
            <a:miter/>
            <a:headEnd type="none" w="med" len="med"/>
            <a:tailEnd type="none" w="med" len="med"/>
          </a:ln>
        </p:spPr>
      </p:cxnSp>
      <p:cxnSp>
        <p:nvCxnSpPr>
          <p:cNvPr id="558085" name="AutoShape 4"/>
          <p:cNvCxnSpPr>
            <a:endCxn id="558083" idx="3"/>
          </p:cNvCxnSpPr>
          <p:nvPr/>
        </p:nvCxnSpPr>
        <p:spPr>
          <a:xfrm flipH="1">
            <a:off x="6557963" y="3393281"/>
            <a:ext cx="1069181" cy="1012031"/>
          </a:xfrm>
          <a:prstGeom prst="bentConnector3">
            <a:avLst>
              <a:gd name="adj1" fmla="val -14486"/>
            </a:avLst>
          </a:prstGeom>
          <a:ln w="28575" cap="rnd" cmpd="sng">
            <a:solidFill>
              <a:srgbClr val="336699"/>
            </a:solidFill>
            <a:prstDash val="sysDot"/>
            <a:miter/>
            <a:headEnd type="none" w="med" len="med"/>
            <a:tailEnd type="none" w="med" len="med"/>
          </a:ln>
        </p:spPr>
      </p:cxnSp>
      <p:sp>
        <p:nvSpPr>
          <p:cNvPr id="558086" name="Text Box 5"/>
          <p:cNvSpPr txBox="1"/>
          <p:nvPr/>
        </p:nvSpPr>
        <p:spPr>
          <a:xfrm>
            <a:off x="3543300" y="4229100"/>
            <a:ext cx="2600325" cy="414020"/>
          </a:xfrm>
          <a:prstGeom prst="rect">
            <a:avLst/>
          </a:prstGeom>
          <a:noFill/>
          <a:ln w="9525">
            <a:noFill/>
          </a:ln>
        </p:spPr>
        <p:txBody>
          <a:bodyPr>
            <a:spAutoFit/>
          </a:bodyPr>
          <a:p>
            <a:pPr algn="ctr">
              <a:spcBef>
                <a:spcPct val="50000"/>
              </a:spcBef>
            </a:pPr>
            <a:r>
              <a:rPr lang="zh-CN" altLang="en-US" sz="2100" b="1" dirty="0">
                <a:solidFill>
                  <a:srgbClr val="FEFEFE"/>
                </a:solidFill>
                <a:latin typeface="Arial" panose="020B0604020202020204" pitchFamily="34" charset="0"/>
                <a:ea typeface="宋体" panose="02010600030101010101" pitchFamily="2" charset="-122"/>
              </a:rPr>
              <a:t>调  研  程  序</a:t>
            </a:r>
            <a:endParaRPr lang="zh-CN" altLang="en-US" sz="2100" b="1" dirty="0">
              <a:solidFill>
                <a:srgbClr val="FEFEFE"/>
              </a:solidFill>
              <a:latin typeface="Arial" panose="020B0604020202020204" pitchFamily="34" charset="0"/>
              <a:ea typeface="宋体" panose="02010600030101010101" pitchFamily="2" charset="-122"/>
            </a:endParaRPr>
          </a:p>
        </p:txBody>
      </p:sp>
      <p:sp>
        <p:nvSpPr>
          <p:cNvPr id="558087" name="AutoShape 6"/>
          <p:cNvSpPr/>
          <p:nvPr/>
        </p:nvSpPr>
        <p:spPr>
          <a:xfrm>
            <a:off x="2094310" y="3006329"/>
            <a:ext cx="1337072" cy="1027509"/>
          </a:xfrm>
          <a:prstGeom prst="can">
            <a:avLst>
              <a:gd name="adj" fmla="val 32083"/>
            </a:avLst>
          </a:prstGeom>
          <a:gradFill rotWithShape="1">
            <a:gsLst>
              <a:gs pos="0">
                <a:srgbClr val="C0CDB3"/>
              </a:gs>
              <a:gs pos="50000">
                <a:srgbClr val="FFFFFF"/>
              </a:gs>
              <a:gs pos="100000">
                <a:srgbClr val="C0CDB3"/>
              </a:gs>
            </a:gsLst>
            <a:lin ang="0" scaled="1"/>
            <a:tileRect/>
          </a:gradFill>
          <a:ln w="9525">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088" name="Oval 7"/>
          <p:cNvSpPr/>
          <p:nvPr/>
        </p:nvSpPr>
        <p:spPr>
          <a:xfrm>
            <a:off x="2094310" y="3024188"/>
            <a:ext cx="1337072" cy="309563"/>
          </a:xfrm>
          <a:prstGeom prst="ellipse">
            <a:avLst/>
          </a:prstGeom>
          <a:gradFill rotWithShape="1">
            <a:gsLst>
              <a:gs pos="0">
                <a:srgbClr val="E6E6E6">
                  <a:alpha val="100000"/>
                </a:srgbClr>
              </a:gs>
              <a:gs pos="14999">
                <a:srgbClr val="7D8496">
                  <a:alpha val="100000"/>
                </a:srgbClr>
              </a:gs>
              <a:gs pos="53000">
                <a:srgbClr val="E6E6E6">
                  <a:alpha val="100000"/>
                </a:srgbClr>
              </a:gs>
              <a:gs pos="67999">
                <a:srgbClr val="7D8496">
                  <a:alpha val="100000"/>
                </a:srgbClr>
              </a:gs>
              <a:gs pos="92999">
                <a:srgbClr val="E6E6E6">
                  <a:alpha val="100000"/>
                </a:srgbClr>
              </a:gs>
              <a:gs pos="100000">
                <a:srgbClr val="FFFFFF">
                  <a:alpha val="100000"/>
                </a:srgbClr>
              </a:gs>
            </a:gsLst>
            <a:lin ang="5400000" scaled="1"/>
            <a:tileRect/>
          </a:gradFill>
          <a:ln w="28575" cap="flat" cmpd="sng">
            <a:solidFill>
              <a:srgbClr val="B2B2B2"/>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089" name="Oval 8"/>
          <p:cNvSpPr/>
          <p:nvPr/>
        </p:nvSpPr>
        <p:spPr>
          <a:xfrm>
            <a:off x="2164556" y="3027760"/>
            <a:ext cx="1185863" cy="302419"/>
          </a:xfrm>
          <a:prstGeom prst="ellipse">
            <a:avLst/>
          </a:prstGeom>
          <a:solidFill>
            <a:srgbClr val="E1C797"/>
          </a:solidFill>
          <a:ln w="28575" cap="flat" cmpd="sng">
            <a:solidFill>
              <a:srgbClr val="FEFEFE"/>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090" name="Rectangle 9"/>
          <p:cNvSpPr/>
          <p:nvPr/>
        </p:nvSpPr>
        <p:spPr>
          <a:xfrm>
            <a:off x="2057400" y="1143000"/>
            <a:ext cx="1314450" cy="1894285"/>
          </a:xfrm>
          <a:prstGeom prst="rect">
            <a:avLst/>
          </a:prstGeom>
          <a:gradFill rotWithShape="1">
            <a:gsLst>
              <a:gs pos="0">
                <a:srgbClr val="FFFFFF">
                  <a:alpha val="0"/>
                </a:srgbClr>
              </a:gs>
              <a:gs pos="100000">
                <a:srgbClr val="E1C797"/>
              </a:gs>
            </a:gsLst>
            <a:lin ang="5400000" scaled="1"/>
            <a:tileRect/>
          </a:gradFill>
          <a:ln w="12700">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091" name="AutoShape 11"/>
          <p:cNvSpPr/>
          <p:nvPr/>
        </p:nvSpPr>
        <p:spPr>
          <a:xfrm>
            <a:off x="3515916" y="3006329"/>
            <a:ext cx="1344215" cy="1027509"/>
          </a:xfrm>
          <a:prstGeom prst="can">
            <a:avLst>
              <a:gd name="adj" fmla="val 32083"/>
            </a:avLst>
          </a:prstGeom>
          <a:gradFill rotWithShape="1">
            <a:gsLst>
              <a:gs pos="0">
                <a:srgbClr val="C0C0C0"/>
              </a:gs>
              <a:gs pos="50000">
                <a:srgbClr val="FFFFFF"/>
              </a:gs>
              <a:gs pos="100000">
                <a:srgbClr val="C0C0C0"/>
              </a:gs>
            </a:gsLst>
            <a:lin ang="0" scaled="1"/>
            <a:tileRect/>
          </a:gradFill>
          <a:ln w="9525">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grpSp>
        <p:nvGrpSpPr>
          <p:cNvPr id="558092" name="Group 12"/>
          <p:cNvGrpSpPr/>
          <p:nvPr/>
        </p:nvGrpSpPr>
        <p:grpSpPr>
          <a:xfrm>
            <a:off x="3515916" y="3024188"/>
            <a:ext cx="1344215" cy="309563"/>
            <a:chOff x="2029" y="2178"/>
            <a:chExt cx="1600" cy="474"/>
          </a:xfrm>
        </p:grpSpPr>
        <p:sp>
          <p:nvSpPr>
            <p:cNvPr id="558093" name="Oval 13"/>
            <p:cNvSpPr/>
            <p:nvPr/>
          </p:nvSpPr>
          <p:spPr>
            <a:xfrm>
              <a:off x="2029" y="2178"/>
              <a:ext cx="1600" cy="474"/>
            </a:xfrm>
            <a:prstGeom prst="ellipse">
              <a:avLst/>
            </a:prstGeom>
            <a:gradFill rotWithShape="1">
              <a:gsLst>
                <a:gs pos="0">
                  <a:srgbClr val="E6E6E6">
                    <a:alpha val="100000"/>
                  </a:srgbClr>
                </a:gs>
                <a:gs pos="14999">
                  <a:srgbClr val="7D8496">
                    <a:alpha val="100000"/>
                  </a:srgbClr>
                </a:gs>
                <a:gs pos="53000">
                  <a:srgbClr val="E6E6E6">
                    <a:alpha val="100000"/>
                  </a:srgbClr>
                </a:gs>
                <a:gs pos="67999">
                  <a:srgbClr val="7D8496">
                    <a:alpha val="100000"/>
                  </a:srgbClr>
                </a:gs>
                <a:gs pos="92999">
                  <a:srgbClr val="E6E6E6">
                    <a:alpha val="100000"/>
                  </a:srgbClr>
                </a:gs>
                <a:gs pos="100000">
                  <a:srgbClr val="FFFFFF">
                    <a:alpha val="100000"/>
                  </a:srgbClr>
                </a:gs>
              </a:gsLst>
              <a:lin ang="5400000" scaled="1"/>
              <a:tileRect/>
            </a:gradFill>
            <a:ln w="28575" cap="flat" cmpd="sng">
              <a:solidFill>
                <a:srgbClr val="B2B2B2"/>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094" name="Oval 14"/>
            <p:cNvSpPr/>
            <p:nvPr/>
          </p:nvSpPr>
          <p:spPr>
            <a:xfrm>
              <a:off x="2117" y="2183"/>
              <a:ext cx="1419" cy="464"/>
            </a:xfrm>
            <a:prstGeom prst="ellipse">
              <a:avLst/>
            </a:prstGeom>
            <a:solidFill>
              <a:srgbClr val="C9DE9A"/>
            </a:solidFill>
            <a:ln w="28575" cap="flat" cmpd="sng">
              <a:solidFill>
                <a:srgbClr val="FEFEFE"/>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grpSp>
      <p:sp>
        <p:nvSpPr>
          <p:cNvPr id="558095" name="Rectangle 15"/>
          <p:cNvSpPr/>
          <p:nvPr/>
        </p:nvSpPr>
        <p:spPr>
          <a:xfrm>
            <a:off x="3429000" y="1143000"/>
            <a:ext cx="1371600" cy="1894285"/>
          </a:xfrm>
          <a:prstGeom prst="rect">
            <a:avLst/>
          </a:prstGeom>
          <a:gradFill rotWithShape="1">
            <a:gsLst>
              <a:gs pos="0">
                <a:srgbClr val="FFFFFF">
                  <a:alpha val="0"/>
                </a:srgbClr>
              </a:gs>
              <a:gs pos="100000">
                <a:srgbClr val="C9DE9A"/>
              </a:gs>
            </a:gsLst>
            <a:lin ang="5400000" scaled="1"/>
            <a:tileRect/>
          </a:gradFill>
          <a:ln w="12700">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096" name="Rectangle 16"/>
          <p:cNvSpPr/>
          <p:nvPr/>
        </p:nvSpPr>
        <p:spPr>
          <a:xfrm>
            <a:off x="3429000" y="1600200"/>
            <a:ext cx="1485900" cy="1938020"/>
          </a:xfrm>
          <a:prstGeom prst="rect">
            <a:avLst/>
          </a:prstGeom>
          <a:noFill/>
          <a:ln w="9525">
            <a:noFill/>
          </a:ln>
        </p:spPr>
        <p:txBody>
          <a:bodyPr>
            <a:spAutoFit/>
          </a:bodyPr>
          <a:p>
            <a:pPr marL="116205" indent="-116205">
              <a:lnSpc>
                <a:spcPct val="8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建立调研组织</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设计调研问卷</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规划调研进程</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实施调研</a:t>
            </a:r>
            <a:endParaRPr lang="zh-CN" altLang="en-US" sz="1500" b="1" dirty="0">
              <a:solidFill>
                <a:srgbClr val="FF3300"/>
              </a:solidFill>
              <a:latin typeface="Arial" panose="020B0604020202020204" pitchFamily="34" charset="0"/>
              <a:ea typeface="宋体" panose="02010600030101010101" pitchFamily="2" charset="-122"/>
            </a:endParaRPr>
          </a:p>
        </p:txBody>
      </p:sp>
      <p:sp>
        <p:nvSpPr>
          <p:cNvPr id="558097" name="AutoShape 17"/>
          <p:cNvSpPr/>
          <p:nvPr/>
        </p:nvSpPr>
        <p:spPr>
          <a:xfrm>
            <a:off x="4945856" y="3006329"/>
            <a:ext cx="1321594" cy="1027509"/>
          </a:xfrm>
          <a:prstGeom prst="can">
            <a:avLst>
              <a:gd name="adj" fmla="val 32083"/>
            </a:avLst>
          </a:prstGeom>
          <a:gradFill rotWithShape="1">
            <a:gsLst>
              <a:gs pos="0">
                <a:srgbClr val="C0CDB3"/>
              </a:gs>
              <a:gs pos="50000">
                <a:srgbClr val="FFFFFF"/>
              </a:gs>
              <a:gs pos="100000">
                <a:srgbClr val="C0CDB3"/>
              </a:gs>
            </a:gsLst>
            <a:lin ang="0" scaled="1"/>
            <a:tileRect/>
          </a:gradFill>
          <a:ln w="9525">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098" name="Oval 18"/>
          <p:cNvSpPr/>
          <p:nvPr/>
        </p:nvSpPr>
        <p:spPr>
          <a:xfrm>
            <a:off x="4945856" y="3024188"/>
            <a:ext cx="1321594" cy="309563"/>
          </a:xfrm>
          <a:prstGeom prst="ellipse">
            <a:avLst/>
          </a:prstGeom>
          <a:gradFill rotWithShape="1">
            <a:gsLst>
              <a:gs pos="0">
                <a:srgbClr val="E6E6E6">
                  <a:alpha val="100000"/>
                </a:srgbClr>
              </a:gs>
              <a:gs pos="14999">
                <a:srgbClr val="7D8496">
                  <a:alpha val="100000"/>
                </a:srgbClr>
              </a:gs>
              <a:gs pos="53000">
                <a:srgbClr val="E6E6E6">
                  <a:alpha val="100000"/>
                </a:srgbClr>
              </a:gs>
              <a:gs pos="67999">
                <a:srgbClr val="7D8496">
                  <a:alpha val="100000"/>
                </a:srgbClr>
              </a:gs>
              <a:gs pos="92999">
                <a:srgbClr val="E6E6E6">
                  <a:alpha val="100000"/>
                </a:srgbClr>
              </a:gs>
              <a:gs pos="100000">
                <a:srgbClr val="FFFFFF">
                  <a:alpha val="100000"/>
                </a:srgbClr>
              </a:gs>
            </a:gsLst>
            <a:lin ang="5400000" scaled="1"/>
            <a:tileRect/>
          </a:gradFill>
          <a:ln w="28575" cap="flat" cmpd="sng">
            <a:solidFill>
              <a:srgbClr val="B2B2B2"/>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grpSp>
        <p:nvGrpSpPr>
          <p:cNvPr id="558099" name="Group 19"/>
          <p:cNvGrpSpPr/>
          <p:nvPr/>
        </p:nvGrpSpPr>
        <p:grpSpPr>
          <a:xfrm>
            <a:off x="5029200" y="1545431"/>
            <a:ext cx="1200150" cy="1587104"/>
            <a:chOff x="3017" y="856"/>
            <a:chExt cx="1052" cy="1906"/>
          </a:xfrm>
        </p:grpSpPr>
        <p:sp>
          <p:nvSpPr>
            <p:cNvPr id="558100" name="Oval 20"/>
            <p:cNvSpPr/>
            <p:nvPr/>
          </p:nvSpPr>
          <p:spPr>
            <a:xfrm>
              <a:off x="3017" y="2480"/>
              <a:ext cx="1052" cy="282"/>
            </a:xfrm>
            <a:prstGeom prst="ellipse">
              <a:avLst/>
            </a:prstGeom>
            <a:solidFill>
              <a:srgbClr val="E1C797"/>
            </a:solidFill>
            <a:ln w="28575" cap="flat" cmpd="sng">
              <a:solidFill>
                <a:srgbClr val="FEFEFE"/>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101" name="Rectangle 21"/>
            <p:cNvSpPr/>
            <p:nvPr/>
          </p:nvSpPr>
          <p:spPr>
            <a:xfrm>
              <a:off x="3024" y="856"/>
              <a:ext cx="1036" cy="1764"/>
            </a:xfrm>
            <a:prstGeom prst="rect">
              <a:avLst/>
            </a:prstGeom>
            <a:gradFill rotWithShape="1">
              <a:gsLst>
                <a:gs pos="0">
                  <a:srgbClr val="FFFFFF"/>
                </a:gs>
                <a:gs pos="100000">
                  <a:srgbClr val="E1C797"/>
                </a:gs>
              </a:gsLst>
              <a:lin ang="5400000" scaled="1"/>
              <a:tileRect/>
            </a:gradFill>
            <a:ln w="12700">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grpSp>
      <p:sp>
        <p:nvSpPr>
          <p:cNvPr id="558102" name="AutoShape 23"/>
          <p:cNvSpPr/>
          <p:nvPr/>
        </p:nvSpPr>
        <p:spPr>
          <a:xfrm>
            <a:off x="6343650" y="3006329"/>
            <a:ext cx="1309688" cy="1027509"/>
          </a:xfrm>
          <a:prstGeom prst="can">
            <a:avLst>
              <a:gd name="adj" fmla="val 32083"/>
            </a:avLst>
          </a:prstGeom>
          <a:gradFill rotWithShape="1">
            <a:gsLst>
              <a:gs pos="0">
                <a:srgbClr val="C0C0C0"/>
              </a:gs>
              <a:gs pos="50000">
                <a:srgbClr val="FFFFFF"/>
              </a:gs>
              <a:gs pos="100000">
                <a:srgbClr val="C0C0C0"/>
              </a:gs>
            </a:gsLst>
            <a:lin ang="0" scaled="1"/>
            <a:tileRect/>
          </a:gradFill>
          <a:ln w="9525">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grpSp>
        <p:nvGrpSpPr>
          <p:cNvPr id="558103" name="Group 24"/>
          <p:cNvGrpSpPr/>
          <p:nvPr/>
        </p:nvGrpSpPr>
        <p:grpSpPr>
          <a:xfrm>
            <a:off x="6343650" y="3028950"/>
            <a:ext cx="1309688" cy="309563"/>
            <a:chOff x="2029" y="2178"/>
            <a:chExt cx="1600" cy="474"/>
          </a:xfrm>
        </p:grpSpPr>
        <p:sp>
          <p:nvSpPr>
            <p:cNvPr id="558104" name="Oval 25"/>
            <p:cNvSpPr/>
            <p:nvPr/>
          </p:nvSpPr>
          <p:spPr>
            <a:xfrm>
              <a:off x="2029" y="2178"/>
              <a:ext cx="1600" cy="474"/>
            </a:xfrm>
            <a:prstGeom prst="ellipse">
              <a:avLst/>
            </a:prstGeom>
            <a:gradFill rotWithShape="1">
              <a:gsLst>
                <a:gs pos="0">
                  <a:srgbClr val="E6E6E6">
                    <a:alpha val="100000"/>
                  </a:srgbClr>
                </a:gs>
                <a:gs pos="14999">
                  <a:srgbClr val="7D8496">
                    <a:alpha val="100000"/>
                  </a:srgbClr>
                </a:gs>
                <a:gs pos="53000">
                  <a:srgbClr val="E6E6E6">
                    <a:alpha val="100000"/>
                  </a:srgbClr>
                </a:gs>
                <a:gs pos="67999">
                  <a:srgbClr val="7D8496">
                    <a:alpha val="100000"/>
                  </a:srgbClr>
                </a:gs>
                <a:gs pos="92999">
                  <a:srgbClr val="E6E6E6">
                    <a:alpha val="100000"/>
                  </a:srgbClr>
                </a:gs>
                <a:gs pos="100000">
                  <a:srgbClr val="FFFFFF">
                    <a:alpha val="100000"/>
                  </a:srgbClr>
                </a:gs>
              </a:gsLst>
              <a:lin ang="5400000" scaled="1"/>
              <a:tileRect/>
            </a:gradFill>
            <a:ln w="28575" cap="flat" cmpd="sng">
              <a:solidFill>
                <a:srgbClr val="B2B2B2"/>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105" name="Oval 26"/>
            <p:cNvSpPr/>
            <p:nvPr/>
          </p:nvSpPr>
          <p:spPr>
            <a:xfrm>
              <a:off x="2117" y="2183"/>
              <a:ext cx="1419" cy="464"/>
            </a:xfrm>
            <a:prstGeom prst="ellipse">
              <a:avLst/>
            </a:prstGeom>
            <a:solidFill>
              <a:srgbClr val="C9DE9A"/>
            </a:solidFill>
            <a:ln w="28575" cap="flat" cmpd="sng">
              <a:solidFill>
                <a:srgbClr val="FEFEFE"/>
              </a:solidFill>
              <a:prstDash val="solid"/>
              <a:headEnd type="none" w="med" len="med"/>
              <a:tailEnd type="none" w="med" len="med"/>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grpSp>
      <p:sp>
        <p:nvSpPr>
          <p:cNvPr id="558106" name="Rectangle 27"/>
          <p:cNvSpPr/>
          <p:nvPr/>
        </p:nvSpPr>
        <p:spPr>
          <a:xfrm>
            <a:off x="6400800" y="1143000"/>
            <a:ext cx="1257300" cy="1894285"/>
          </a:xfrm>
          <a:prstGeom prst="rect">
            <a:avLst/>
          </a:prstGeom>
          <a:gradFill rotWithShape="1">
            <a:gsLst>
              <a:gs pos="0">
                <a:srgbClr val="FFFFFF">
                  <a:alpha val="0"/>
                </a:srgbClr>
              </a:gs>
              <a:gs pos="100000">
                <a:srgbClr val="C9DE9A"/>
              </a:gs>
            </a:gsLst>
            <a:lin ang="5400000" scaled="1"/>
            <a:tileRect/>
          </a:gradFill>
          <a:ln w="12700">
            <a:noFill/>
          </a:ln>
        </p:spPr>
        <p:txBody>
          <a:bodyPr wrap="none" anchor="ctr"/>
          <a:p>
            <a:pPr eaLnBrk="0" hangingPunct="0"/>
            <a:endParaRPr sz="1500" dirty="0">
              <a:latin typeface="Times New Roman" panose="02020603050405020304" pitchFamily="18" charset="0"/>
              <a:ea typeface="宋体" panose="02010600030101010101" pitchFamily="2" charset="-122"/>
            </a:endParaRPr>
          </a:p>
        </p:txBody>
      </p:sp>
      <p:sp>
        <p:nvSpPr>
          <p:cNvPr id="558107" name="Text Box 29"/>
          <p:cNvSpPr txBox="1"/>
          <p:nvPr/>
        </p:nvSpPr>
        <p:spPr>
          <a:xfrm>
            <a:off x="1943100" y="3371850"/>
            <a:ext cx="1609725" cy="553085"/>
          </a:xfrm>
          <a:prstGeom prst="rect">
            <a:avLst/>
          </a:prstGeom>
          <a:noFill/>
          <a:ln w="9525">
            <a:noFill/>
          </a:ln>
        </p:spPr>
        <p:txBody>
          <a:bodyPr>
            <a:spAutoFit/>
          </a:bodyPr>
          <a:p>
            <a:pPr algn="ctr">
              <a:spcBef>
                <a:spcPct val="50000"/>
              </a:spcBef>
              <a:buFont typeface="Wingdings" panose="05000000000000000000" pitchFamily="2" charset="2"/>
            </a:pPr>
            <a:r>
              <a:rPr lang="zh-CN" altLang="en-US" sz="1500" b="1" dirty="0">
                <a:solidFill>
                  <a:srgbClr val="0000FF"/>
                </a:solidFill>
                <a:latin typeface="Arial" panose="020B0604020202020204" pitchFamily="34" charset="0"/>
                <a:ea typeface="宋体" panose="02010600030101010101" pitchFamily="2" charset="-122"/>
              </a:rPr>
              <a:t>确定问题          和研究目标</a:t>
            </a:r>
            <a:endParaRPr lang="zh-CN" altLang="en-US" sz="1500" b="1" dirty="0">
              <a:solidFill>
                <a:srgbClr val="0000FF"/>
              </a:solidFill>
              <a:latin typeface="Arial" panose="020B0604020202020204" pitchFamily="34" charset="0"/>
              <a:ea typeface="宋体" panose="02010600030101010101" pitchFamily="2" charset="-122"/>
            </a:endParaRPr>
          </a:p>
        </p:txBody>
      </p:sp>
      <p:sp>
        <p:nvSpPr>
          <p:cNvPr id="558108" name="Text Box 30"/>
          <p:cNvSpPr txBox="1"/>
          <p:nvPr/>
        </p:nvSpPr>
        <p:spPr>
          <a:xfrm>
            <a:off x="3371850" y="3371850"/>
            <a:ext cx="1597819" cy="553085"/>
          </a:xfrm>
          <a:prstGeom prst="rect">
            <a:avLst/>
          </a:prstGeom>
          <a:noFill/>
          <a:ln w="9525">
            <a:noFill/>
          </a:ln>
        </p:spPr>
        <p:txBody>
          <a:bodyPr>
            <a:spAutoFit/>
          </a:bodyPr>
          <a:p>
            <a:pPr algn="ctr">
              <a:spcBef>
                <a:spcPct val="50000"/>
              </a:spcBef>
              <a:buFont typeface="Wingdings" panose="05000000000000000000" pitchFamily="2" charset="2"/>
            </a:pPr>
            <a:r>
              <a:rPr lang="zh-CN" altLang="en-US" sz="1500" b="1" dirty="0">
                <a:solidFill>
                  <a:srgbClr val="0000FF"/>
                </a:solidFill>
                <a:latin typeface="Arial" panose="020B0604020202020204" pitchFamily="34" charset="0"/>
                <a:ea typeface="宋体" panose="02010600030101010101" pitchFamily="2" charset="-122"/>
              </a:rPr>
              <a:t>制定调研计                  划和实施</a:t>
            </a:r>
            <a:endParaRPr lang="zh-CN" altLang="en-US" sz="1500" b="1" dirty="0">
              <a:solidFill>
                <a:srgbClr val="0000FF"/>
              </a:solidFill>
              <a:latin typeface="Arial" panose="020B0604020202020204" pitchFamily="34" charset="0"/>
              <a:ea typeface="宋体" panose="02010600030101010101" pitchFamily="2" charset="-122"/>
            </a:endParaRPr>
          </a:p>
        </p:txBody>
      </p:sp>
      <p:sp>
        <p:nvSpPr>
          <p:cNvPr id="558109" name="Text Box 31"/>
          <p:cNvSpPr txBox="1"/>
          <p:nvPr/>
        </p:nvSpPr>
        <p:spPr>
          <a:xfrm>
            <a:off x="4822031" y="3408760"/>
            <a:ext cx="1533525" cy="553085"/>
          </a:xfrm>
          <a:prstGeom prst="rect">
            <a:avLst/>
          </a:prstGeom>
          <a:noFill/>
          <a:ln w="9525">
            <a:noFill/>
          </a:ln>
        </p:spPr>
        <p:txBody>
          <a:bodyPr>
            <a:spAutoFit/>
          </a:bodyPr>
          <a:p>
            <a:pPr algn="ctr">
              <a:spcBef>
                <a:spcPct val="50000"/>
              </a:spcBef>
              <a:buFont typeface="Wingdings" panose="05000000000000000000" pitchFamily="2" charset="2"/>
            </a:pPr>
            <a:r>
              <a:rPr lang="zh-CN" altLang="en-US" sz="1500" b="1" dirty="0">
                <a:solidFill>
                  <a:srgbClr val="0000FF"/>
                </a:solidFill>
                <a:latin typeface="宋体" panose="02010600030101010101" pitchFamily="2" charset="-122"/>
                <a:ea typeface="宋体" panose="02010600030101010101" pitchFamily="2" charset="-122"/>
              </a:rPr>
              <a:t>资料处理                    阶段</a:t>
            </a:r>
            <a:endParaRPr lang="zh-CN" altLang="en-US" sz="1500" b="1" dirty="0">
              <a:solidFill>
                <a:srgbClr val="0000FF"/>
              </a:solidFill>
              <a:latin typeface="宋体" panose="02010600030101010101" pitchFamily="2" charset="-122"/>
              <a:ea typeface="宋体" panose="02010600030101010101" pitchFamily="2" charset="-122"/>
            </a:endParaRPr>
          </a:p>
        </p:txBody>
      </p:sp>
      <p:sp>
        <p:nvSpPr>
          <p:cNvPr id="558110" name="Text Box 32"/>
          <p:cNvSpPr txBox="1"/>
          <p:nvPr/>
        </p:nvSpPr>
        <p:spPr>
          <a:xfrm>
            <a:off x="6243638" y="3388519"/>
            <a:ext cx="1540669" cy="553085"/>
          </a:xfrm>
          <a:prstGeom prst="rect">
            <a:avLst/>
          </a:prstGeom>
          <a:noFill/>
          <a:ln w="9525">
            <a:noFill/>
          </a:ln>
        </p:spPr>
        <p:txBody>
          <a:bodyPr>
            <a:spAutoFit/>
          </a:bodyPr>
          <a:p>
            <a:pPr algn="ctr">
              <a:spcBef>
                <a:spcPct val="50000"/>
              </a:spcBef>
              <a:buFont typeface="Wingdings" panose="05000000000000000000" pitchFamily="2" charset="2"/>
            </a:pPr>
            <a:r>
              <a:rPr lang="zh-CN" altLang="en-US" sz="1500" b="1" dirty="0">
                <a:solidFill>
                  <a:srgbClr val="0000FF"/>
                </a:solidFill>
                <a:latin typeface="宋体" panose="02010600030101010101" pitchFamily="2" charset="-122"/>
                <a:ea typeface="宋体" panose="02010600030101010101" pitchFamily="2" charset="-122"/>
              </a:rPr>
              <a:t>编写调研     报告</a:t>
            </a:r>
            <a:endParaRPr lang="zh-CN" altLang="en-US" sz="1500" b="1" dirty="0">
              <a:solidFill>
                <a:srgbClr val="0000FF"/>
              </a:solidFill>
              <a:latin typeface="宋体" panose="02010600030101010101" pitchFamily="2" charset="-122"/>
              <a:ea typeface="宋体" panose="02010600030101010101" pitchFamily="2" charset="-122"/>
            </a:endParaRPr>
          </a:p>
        </p:txBody>
      </p:sp>
      <p:sp>
        <p:nvSpPr>
          <p:cNvPr id="558112" name="Rectangle 37"/>
          <p:cNvSpPr/>
          <p:nvPr/>
        </p:nvSpPr>
        <p:spPr>
          <a:xfrm>
            <a:off x="5029200" y="1714500"/>
            <a:ext cx="1257300" cy="1383665"/>
          </a:xfrm>
          <a:prstGeom prst="rect">
            <a:avLst/>
          </a:prstGeom>
          <a:noFill/>
          <a:ln w="9525">
            <a:noFill/>
          </a:ln>
        </p:spPr>
        <p:txBody>
          <a:bodyPr>
            <a:spAutoFit/>
          </a:bodyPr>
          <a:p>
            <a:pPr marL="116205" indent="-116205">
              <a:lnSpc>
                <a:spcPct val="8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整理资料</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pPr>
            <a:r>
              <a:rPr lang="en-US" altLang="zh-CN" sz="1500" b="1" dirty="0">
                <a:solidFill>
                  <a:srgbClr val="FF3300"/>
                </a:solidFill>
                <a:latin typeface="Arial" panose="020B0604020202020204" pitchFamily="34" charset="0"/>
                <a:ea typeface="宋体" panose="02010600030101010101" pitchFamily="2" charset="-122"/>
              </a:rPr>
              <a:t>2.</a:t>
            </a:r>
            <a:r>
              <a:rPr lang="zh-CN" altLang="en-US" sz="1500" b="1" dirty="0">
                <a:solidFill>
                  <a:srgbClr val="FF3300"/>
                </a:solidFill>
                <a:latin typeface="Arial" panose="020B0604020202020204" pitchFamily="34" charset="0"/>
                <a:ea typeface="宋体" panose="02010600030101010101" pitchFamily="2" charset="-122"/>
              </a:rPr>
              <a:t>分析资料</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pPr>
            <a:endParaRPr lang="zh-CN" altLang="en-US" sz="1500" b="1">
              <a:solidFill>
                <a:srgbClr val="FF3300"/>
              </a:solidFill>
              <a:latin typeface="Arial" panose="020B0604020202020204" pitchFamily="34" charset="0"/>
              <a:ea typeface="宋体" panose="02010600030101010101" pitchFamily="2" charset="-122"/>
            </a:endParaRPr>
          </a:p>
        </p:txBody>
      </p:sp>
      <p:sp>
        <p:nvSpPr>
          <p:cNvPr id="558113" name="Rectangle 38"/>
          <p:cNvSpPr/>
          <p:nvPr/>
        </p:nvSpPr>
        <p:spPr>
          <a:xfrm>
            <a:off x="6400800" y="1543050"/>
            <a:ext cx="1257300" cy="1476375"/>
          </a:xfrm>
          <a:prstGeom prst="rect">
            <a:avLst/>
          </a:prstGeom>
          <a:noFill/>
          <a:ln w="9525">
            <a:noFill/>
          </a:ln>
        </p:spPr>
        <p:txBody>
          <a:bodyPr>
            <a:spAutoFit/>
          </a:bodyPr>
          <a:p>
            <a:pPr marL="116205" indent="-116205">
              <a:lnSpc>
                <a:spcPct val="15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导语</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15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正文</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15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结尾</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15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附录</a:t>
            </a:r>
            <a:endParaRPr lang="zh-CN" altLang="en-US" sz="1500" b="1" dirty="0">
              <a:solidFill>
                <a:srgbClr val="FF3300"/>
              </a:solidFill>
              <a:latin typeface="Arial" panose="020B0604020202020204" pitchFamily="34" charset="0"/>
              <a:ea typeface="宋体" panose="02010600030101010101" pitchFamily="2" charset="-122"/>
            </a:endParaRPr>
          </a:p>
        </p:txBody>
      </p:sp>
      <p:sp>
        <p:nvSpPr>
          <p:cNvPr id="558114" name="Rectangle 39"/>
          <p:cNvSpPr/>
          <p:nvPr/>
        </p:nvSpPr>
        <p:spPr>
          <a:xfrm>
            <a:off x="2000250" y="1600200"/>
            <a:ext cx="1371600" cy="1568450"/>
          </a:xfrm>
          <a:prstGeom prst="rect">
            <a:avLst/>
          </a:prstGeom>
          <a:noFill/>
          <a:ln w="9525">
            <a:noFill/>
          </a:ln>
        </p:spPr>
        <p:txBody>
          <a:bodyPr>
            <a:spAutoFit/>
          </a:bodyPr>
          <a:p>
            <a:pPr marL="116205" indent="-116205">
              <a:lnSpc>
                <a:spcPct val="80000"/>
              </a:lnSpc>
              <a:buAutoNum type="arabicPeriod"/>
            </a:pPr>
            <a:r>
              <a:rPr lang="zh-CN" altLang="en-US" sz="1500" b="1" dirty="0">
                <a:solidFill>
                  <a:srgbClr val="FF3300"/>
                </a:solidFill>
                <a:latin typeface="Arial" panose="020B0604020202020204" pitchFamily="34" charset="0"/>
                <a:ea typeface="宋体" panose="02010600030101010101" pitchFamily="2" charset="-122"/>
              </a:rPr>
              <a:t>确定核心问题</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pPr>
            <a:r>
              <a:rPr lang="en-US" altLang="zh-CN" sz="1500" b="1" dirty="0">
                <a:solidFill>
                  <a:srgbClr val="FF3300"/>
                </a:solidFill>
                <a:latin typeface="Arial" panose="020B0604020202020204" pitchFamily="34" charset="0"/>
                <a:ea typeface="宋体" panose="02010600030101010101" pitchFamily="2" charset="-122"/>
              </a:rPr>
              <a:t>2.</a:t>
            </a:r>
            <a:r>
              <a:rPr lang="zh-CN" altLang="en-US" sz="1500" b="1" dirty="0">
                <a:solidFill>
                  <a:srgbClr val="FF3300"/>
                </a:solidFill>
                <a:latin typeface="Arial" panose="020B0604020202020204" pitchFamily="34" charset="0"/>
                <a:ea typeface="宋体" panose="02010600030101010101" pitchFamily="2" charset="-122"/>
              </a:rPr>
              <a:t>提出研究目标</a:t>
            </a: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buAutoNum type="arabicPeriod"/>
            </a:pPr>
            <a:endParaRPr lang="zh-CN" altLang="en-US" sz="1500" b="1" dirty="0">
              <a:solidFill>
                <a:srgbClr val="FF3300"/>
              </a:solidFill>
              <a:latin typeface="Arial" panose="020B0604020202020204" pitchFamily="34" charset="0"/>
              <a:ea typeface="宋体" panose="02010600030101010101" pitchFamily="2" charset="-122"/>
            </a:endParaRPr>
          </a:p>
          <a:p>
            <a:pPr marL="116205" indent="-116205">
              <a:lnSpc>
                <a:spcPct val="80000"/>
              </a:lnSpc>
            </a:pPr>
            <a:endParaRPr lang="zh-CN" altLang="en-US" sz="1500" b="1">
              <a:solidFill>
                <a:srgbClr val="FF33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11"/>
          <p:cNvPicPr>
            <a:picLocks noChangeAspect="1"/>
          </p:cNvPicPr>
          <p:nvPr>
            <p:ph idx="1"/>
          </p:nvPr>
        </p:nvPicPr>
        <p:blipFill>
          <a:blip r:embed="rId1"/>
          <a:stretch>
            <a:fillRect/>
          </a:stretch>
        </p:blipFill>
        <p:spPr>
          <a:xfrm>
            <a:off x="0" y="97790"/>
            <a:ext cx="9893300" cy="47047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22"/>
          <p:cNvPicPr>
            <a:picLocks noChangeAspect="1"/>
          </p:cNvPicPr>
          <p:nvPr>
            <p:ph idx="1"/>
          </p:nvPr>
        </p:nvPicPr>
        <p:blipFill>
          <a:blip r:embed="rId1"/>
          <a:stretch>
            <a:fillRect/>
          </a:stretch>
        </p:blipFill>
        <p:spPr>
          <a:xfrm>
            <a:off x="67310" y="85725"/>
            <a:ext cx="8327390" cy="48323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7294" y="744896"/>
            <a:ext cx="8873876" cy="3731570"/>
          </a:xfrm>
        </p:spPr>
        <p:txBody>
          <a:bodyPr>
            <a:normAutofit/>
          </a:bodyPr>
          <a:lstStyle/>
          <a:p>
            <a:pPr>
              <a:lnSpc>
                <a:spcPct val="150000"/>
              </a:lnSpc>
            </a:pPr>
            <a:r>
              <a:rPr lang="zh-CN" altLang="zh-CN" sz="1800" b="1" dirty="0"/>
              <a:t>（一）界定问题及调研目标</a:t>
            </a:r>
            <a:endParaRPr lang="zh-CN" altLang="zh-CN" sz="1800" dirty="0"/>
          </a:p>
          <a:p>
            <a:pPr>
              <a:lnSpc>
                <a:spcPct val="150000"/>
              </a:lnSpc>
            </a:pPr>
            <a:r>
              <a:rPr lang="zh-CN" altLang="zh-CN" sz="1800" dirty="0"/>
              <a:t>一个市场调研计划可以包含以下三个目标当中的一种。首先，</a:t>
            </a:r>
            <a:r>
              <a:rPr lang="zh-CN" altLang="zh-CN" sz="1800" b="1" dirty="0"/>
              <a:t>探索性调研</a:t>
            </a:r>
            <a:r>
              <a:rPr lang="zh-CN" altLang="zh-CN" sz="1800" dirty="0"/>
              <a:t>（</a:t>
            </a:r>
            <a:r>
              <a:rPr lang="en-US" altLang="zh-CN" sz="1800" dirty="0"/>
              <a:t>exploratory research</a:t>
            </a:r>
            <a:r>
              <a:rPr lang="zh-CN" altLang="zh-CN" sz="1800" dirty="0"/>
              <a:t>）的目标是搜集原始数据，这些数据有利于定义问题和提出假设。其次，</a:t>
            </a:r>
            <a:r>
              <a:rPr lang="zh-CN" altLang="zh-CN" sz="1800" b="1" dirty="0"/>
              <a:t>描述性调研</a:t>
            </a:r>
            <a:r>
              <a:rPr lang="zh-CN" altLang="zh-CN" sz="1800" dirty="0"/>
              <a:t>（</a:t>
            </a:r>
            <a:r>
              <a:rPr lang="en-US" altLang="zh-CN" sz="1800" dirty="0"/>
              <a:t>descriptive research</a:t>
            </a:r>
            <a:r>
              <a:rPr lang="zh-CN" altLang="zh-CN" sz="1800" dirty="0"/>
              <a:t>）的目标为了更好地描述市场营销的问题，比如一个产品的市场潜力或消费者的人口统计特征或产品购买者的态度。最后，</a:t>
            </a:r>
            <a:r>
              <a:rPr lang="zh-CN" altLang="zh-CN" sz="1800" b="1" dirty="0"/>
              <a:t>因果调研</a:t>
            </a:r>
            <a:r>
              <a:rPr lang="zh-CN" altLang="zh-CN" sz="1800" dirty="0"/>
              <a:t>（</a:t>
            </a:r>
            <a:r>
              <a:rPr lang="en-US" altLang="zh-CN" sz="1800" dirty="0"/>
              <a:t>causal research</a:t>
            </a:r>
            <a:r>
              <a:rPr lang="zh-CN" altLang="zh-CN" sz="1800" dirty="0"/>
              <a:t>）的目标是用来检验因果关系假定。</a:t>
            </a:r>
            <a:endParaRPr lang="zh-CN" altLang="zh-CN" sz="1800" dirty="0"/>
          </a:p>
        </p:txBody>
      </p:sp>
      <p:sp>
        <p:nvSpPr>
          <p:cNvPr id="4" name="标题 1"/>
          <p:cNvSpPr>
            <a:spLocks noGrp="1"/>
          </p:cNvSpPr>
          <p:nvPr>
            <p:ph type="title"/>
          </p:nvPr>
        </p:nvSpPr>
        <p:spPr>
          <a:xfrm>
            <a:off x="802386" y="363474"/>
            <a:ext cx="7543800" cy="1207008"/>
          </a:xfrm>
        </p:spPr>
        <p:txBody>
          <a:bodyPr/>
          <a:lstStyle/>
          <a:p>
            <a:r>
              <a:rPr lang="zh-CN" altLang="en-US" dirty="0"/>
              <a:t>一、</a:t>
            </a:r>
            <a:r>
              <a:rPr lang="zh-CN" altLang="zh-CN" dirty="0"/>
              <a:t>会展市场调研的过程</a:t>
            </a:r>
            <a:endParaRPr lang="en-US" altLang="zh-CN" dirty="0"/>
          </a:p>
        </p:txBody>
      </p:sp>
    </p:spTree>
  </p:cSld>
  <p:clrMapOvr>
    <a:masterClrMapping/>
  </p:clrMapOvr>
</p:sld>
</file>

<file path=ppt/tags/tag1.xml><?xml version="1.0" encoding="utf-8"?>
<p:tagLst xmlns:p="http://schemas.openxmlformats.org/presentationml/2006/main">
  <p:tag name="REFSHAPE" val="442770228"/>
  <p:tag name="KSO_WM_UNIT_PLACING_PICTURE_USER_VIEWPORT" val="{&quot;height&quot;:4590,&quot;width&quot;:8400}"/>
</p:tagLst>
</file>

<file path=ppt/tags/tag2.xml><?xml version="1.0" encoding="utf-8"?>
<p:tagLst xmlns:p="http://schemas.openxmlformats.org/presentationml/2006/main">
  <p:tag name="REFSHAPE" val="161825908"/>
  <p:tag name="KSO_WM_UNIT_PLACING_PICTURE_USER_VIEWPORT" val="{&quot;height&quot;:6340,&quot;width&quot;:8209}"/>
</p:tagLst>
</file>

<file path=ppt/tags/tag3.xml><?xml version="1.0" encoding="utf-8"?>
<p:tagLst xmlns:p="http://schemas.openxmlformats.org/presentationml/2006/main">
  <p:tag name="ISPRING_PRESENTATION_TITLE" val="1"/>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2038</Words>
  <Application>WPS 演示</Application>
  <PresentationFormat>全屏显示(16:9)</PresentationFormat>
  <Paragraphs>136</Paragraphs>
  <Slides>23</Slides>
  <Notes>6</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8" baseType="lpstr">
      <vt:lpstr>Arial</vt:lpstr>
      <vt:lpstr>宋体</vt:lpstr>
      <vt:lpstr>Wingdings</vt:lpstr>
      <vt:lpstr>微软雅黑</vt:lpstr>
      <vt:lpstr>Arial Unicode MS</vt:lpstr>
      <vt:lpstr>Calibri Light</vt:lpstr>
      <vt:lpstr>Calibri</vt:lpstr>
      <vt:lpstr>等线</vt:lpstr>
      <vt:lpstr>楷体_GB2312</vt:lpstr>
      <vt:lpstr>新宋体</vt:lpstr>
      <vt:lpstr>Tahoma</vt:lpstr>
      <vt:lpstr>楷体</vt:lpstr>
      <vt:lpstr>Times New Roman</vt:lpstr>
      <vt:lpstr>Office 主题​​</vt:lpstr>
      <vt:lpstr>Excel.Sheet.8</vt:lpstr>
      <vt:lpstr>PowerPoint 演示文稿</vt:lpstr>
      <vt:lpstr>PowerPoint 演示文稿</vt:lpstr>
      <vt:lpstr>PowerPoint 演示文稿</vt:lpstr>
      <vt:lpstr>【思维导读】 </vt:lpstr>
      <vt:lpstr>【学习目标】</vt:lpstr>
      <vt:lpstr>PowerPoint 演示文稿</vt:lpstr>
      <vt:lpstr>PowerPoint 演示文稿</vt:lpstr>
      <vt:lpstr>PowerPoint 演示文稿</vt:lpstr>
      <vt:lpstr>六、会展市场调研的过程</vt:lpstr>
      <vt:lpstr>PowerPoint 演示文稿</vt:lpstr>
      <vt:lpstr>六、会展市场调研的过程</vt:lpstr>
      <vt:lpstr>六、会展市场调研的过程 （三）实施调研计划 制订调研计划后，调研人员下一步要做的是把市场调研计划转变为实际行动，具体包括搜集、处理和分析信息。 （四）分析并报告调研结果 调研人员此阶段要做的是解释调研结果，得出结论，并把它们呈报给相关的数据使用者或管理人员。  </vt:lpstr>
      <vt:lpstr>PowerPoint 演示文稿</vt:lpstr>
      <vt:lpstr>七、会展市场调研的方法与途径</vt:lpstr>
      <vt:lpstr>七、会展市场调研的方法与途径</vt:lpstr>
      <vt:lpstr>PowerPoint 演示文稿</vt:lpstr>
      <vt:lpstr>七、会展市场调研的方法与途径</vt:lpstr>
      <vt:lpstr>酒店市场营销调研资料的来源</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creator>cqzbj0102</dc:creator>
  <cp:lastModifiedBy>cherry8180</cp:lastModifiedBy>
  <cp:revision>895</cp:revision>
  <dcterms:created xsi:type="dcterms:W3CDTF">2017-06-28T01:34:00Z</dcterms:created>
  <dcterms:modified xsi:type="dcterms:W3CDTF">2020-02-27T11:53:17Z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