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5" r:id="rId6"/>
    <p:sldId id="266" r:id="rId7"/>
    <p:sldId id="267" r:id="rId8"/>
    <p:sldId id="269" r:id="rId9"/>
    <p:sldId id="270" r:id="rId10"/>
    <p:sldId id="271" r:id="rId11"/>
    <p:sldId id="268"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7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3518F97-6E9F-495C-9CB0-5B8A81CF87B2}" type="datetimeFigureOut">
              <a:rPr lang="zh-CN" altLang="en-US" smtClean="0"/>
              <a:pPr/>
              <a:t>2020/3/2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A8446DE-3234-44D4-9E25-79A3AD7E3543}"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8F97-6E9F-495C-9CB0-5B8A81CF87B2}" type="datetimeFigureOut">
              <a:rPr lang="zh-CN" altLang="en-US" smtClean="0"/>
              <a:pPr/>
              <a:t>2020/3/2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446DE-3234-44D4-9E25-79A3AD7E354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58" y="2928934"/>
            <a:ext cx="8229600" cy="1143000"/>
          </a:xfrm>
        </p:spPr>
        <p:txBody>
          <a:bodyPr/>
          <a:lstStyle/>
          <a:p>
            <a:r>
              <a:rPr lang="zh-CN" altLang="en-US" dirty="0" smtClean="0"/>
              <a:t>项目三 旅游规划和促进</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5500694" cy="6715148"/>
          </a:xfrm>
        </p:spPr>
        <p:txBody>
          <a:bodyPr>
            <a:normAutofit fontScale="62500" lnSpcReduction="20000"/>
          </a:bodyPr>
          <a:lstStyle/>
          <a:p>
            <a:pPr>
              <a:lnSpc>
                <a:spcPct val="120000"/>
              </a:lnSpc>
              <a:buNone/>
            </a:pPr>
            <a:r>
              <a:rPr lang="zh-CN" altLang="en-US" b="1" dirty="0" smtClean="0"/>
              <a:t>“有一种生活叫日照”日照旅游系列推介会暨花仙子景区专题推介会在青岛</a:t>
            </a:r>
            <a:r>
              <a:rPr lang="zh-CN" altLang="en-US" b="1" dirty="0" smtClean="0"/>
              <a:t>召开</a:t>
            </a:r>
            <a:endParaRPr lang="en-US" altLang="zh-CN" b="1" dirty="0" smtClean="0"/>
          </a:p>
          <a:p>
            <a:pPr>
              <a:lnSpc>
                <a:spcPct val="120000"/>
              </a:lnSpc>
            </a:pPr>
            <a:r>
              <a:rPr lang="zh-CN" altLang="en-US" b="1" dirty="0" smtClean="0"/>
              <a:t> </a:t>
            </a:r>
            <a:r>
              <a:rPr lang="zh-CN" altLang="en-US" dirty="0" smtClean="0"/>
              <a:t> </a:t>
            </a:r>
            <a:r>
              <a:rPr lang="en-US" altLang="zh-CN" dirty="0" smtClean="0"/>
              <a:t>2019</a:t>
            </a:r>
            <a:r>
              <a:rPr lang="zh-CN" altLang="en-US" dirty="0" smtClean="0"/>
              <a:t>年</a:t>
            </a:r>
            <a:r>
              <a:rPr lang="en-US" altLang="zh-CN" dirty="0" smtClean="0"/>
              <a:t>5</a:t>
            </a:r>
            <a:r>
              <a:rPr lang="zh-CN" altLang="en-US" dirty="0" smtClean="0"/>
              <a:t>月</a:t>
            </a:r>
            <a:r>
              <a:rPr lang="en-US" altLang="zh-CN" dirty="0" smtClean="0"/>
              <a:t>16</a:t>
            </a:r>
            <a:r>
              <a:rPr lang="zh-CN" altLang="en-US" dirty="0" smtClean="0"/>
              <a:t>日，以“醉美田园，乡约东港”为主题的东港旅游系列推介会暨花仙子景区专题推介会，在</a:t>
            </a:r>
            <a:r>
              <a:rPr lang="zh-CN" altLang="en-US" dirty="0" smtClean="0"/>
              <a:t>青岛举行</a:t>
            </a:r>
            <a:r>
              <a:rPr lang="zh-CN" altLang="en-US" dirty="0" smtClean="0"/>
              <a:t>，此次会议，进一步推进了日照“旅游富市”战略，抓住开通高铁后的旅游契机</a:t>
            </a:r>
            <a:r>
              <a:rPr lang="en-US" altLang="zh-CN" dirty="0" smtClean="0"/>
              <a:t>,</a:t>
            </a:r>
            <a:r>
              <a:rPr lang="zh-CN" altLang="en-US" dirty="0" smtClean="0"/>
              <a:t>深入青岛旅游客源市场内部，进一步提升了日照旅游的知名度、美誉度和影响力</a:t>
            </a:r>
            <a:r>
              <a:rPr lang="zh-CN" altLang="en-US" dirty="0" smtClean="0"/>
              <a:t>。</a:t>
            </a:r>
            <a:endParaRPr lang="en-US" altLang="zh-CN" dirty="0" smtClean="0"/>
          </a:p>
          <a:p>
            <a:pPr>
              <a:lnSpc>
                <a:spcPct val="120000"/>
              </a:lnSpc>
            </a:pPr>
            <a:r>
              <a:rPr lang="zh-CN" altLang="en-US" dirty="0" smtClean="0"/>
              <a:t>通过全方位、宽领域、多层次的推介、交流，加强了区域旅游合作，进一步提升了日照旅游形象。尤其是深化了以花仙子景区为代表的日照东港区旅游资源优势产品的认知</a:t>
            </a:r>
            <a:r>
              <a:rPr lang="zh-CN" altLang="en-US" dirty="0" smtClean="0"/>
              <a:t>。</a:t>
            </a:r>
            <a:endParaRPr lang="zh-CN" altLang="en-US" dirty="0" smtClean="0"/>
          </a:p>
          <a:p>
            <a:pPr>
              <a:lnSpc>
                <a:spcPct val="120000"/>
              </a:lnSpc>
            </a:pPr>
            <a:r>
              <a:rPr lang="zh-CN" altLang="en-US" dirty="0" smtClean="0"/>
              <a:t>本次会议在青岛反响强烈，</a:t>
            </a:r>
            <a:r>
              <a:rPr lang="en-US" altLang="zh-CN" dirty="0" smtClean="0"/>
              <a:t>200</a:t>
            </a:r>
            <a:r>
              <a:rPr lang="zh-CN" altLang="en-US" dirty="0" smtClean="0"/>
              <a:t>余家涉旅企业对日照市旅游发展战略表示认同，对花仙子景区、东港区旅游项目给予了高度评价，纷纷表示将结合自身实际开发符合青岛市民需求的旅游线路产品，让青岛市及周边地市的广大游客进一步了解日照东港、熟悉“齐鲁赏花地、日照花仙子”。亲近大海，亲近花海，亲近生活。</a:t>
            </a:r>
          </a:p>
          <a:p>
            <a:endParaRPr lang="zh-CN" altLang="en-US" b="1" dirty="0" smtClean="0"/>
          </a:p>
          <a:p>
            <a:endParaRPr lang="zh-CN" altLang="en-US" dirty="0"/>
          </a:p>
        </p:txBody>
      </p:sp>
      <p:pic>
        <p:nvPicPr>
          <p:cNvPr id="4098" name="Picture 2" descr="C:\Users\PC\Desktop\69700af5e29d4a1cb7acd9bd1f3d51b1.jpeg"/>
          <p:cNvPicPr>
            <a:picLocks noChangeAspect="1" noChangeArrowheads="1"/>
          </p:cNvPicPr>
          <p:nvPr/>
        </p:nvPicPr>
        <p:blipFill>
          <a:blip r:embed="rId2"/>
          <a:srcRect/>
          <a:stretch>
            <a:fillRect/>
          </a:stretch>
        </p:blipFill>
        <p:spPr bwMode="auto">
          <a:xfrm>
            <a:off x="5814007" y="1071546"/>
            <a:ext cx="3329993" cy="2224091"/>
          </a:xfrm>
          <a:prstGeom prst="rect">
            <a:avLst/>
          </a:prstGeom>
          <a:noFill/>
        </p:spPr>
      </p:pic>
      <p:pic>
        <p:nvPicPr>
          <p:cNvPr id="4099" name="Picture 3" descr="C:\Users\PC\Desktop\1147f9ae202246ea8e9fb938c6ffea17.jpeg"/>
          <p:cNvPicPr>
            <a:picLocks noChangeAspect="1" noChangeArrowheads="1"/>
          </p:cNvPicPr>
          <p:nvPr/>
        </p:nvPicPr>
        <p:blipFill>
          <a:blip r:embed="rId3"/>
          <a:srcRect/>
          <a:stretch>
            <a:fillRect/>
          </a:stretch>
        </p:blipFill>
        <p:spPr bwMode="auto">
          <a:xfrm>
            <a:off x="5660878" y="4000504"/>
            <a:ext cx="3483122" cy="232410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b="1" dirty="0" smtClean="0"/>
              <a:t>5.</a:t>
            </a:r>
            <a:r>
              <a:rPr lang="zh-CN" altLang="en-US" b="1" dirty="0" smtClean="0"/>
              <a:t>旅游职业教育和培训体系</a:t>
            </a:r>
            <a:endParaRPr lang="en-US" altLang="zh-CN" b="1" dirty="0" smtClean="0"/>
          </a:p>
          <a:p>
            <a:r>
              <a:rPr lang="zh-CN" altLang="en-US" dirty="0" smtClean="0"/>
              <a:t>第二十七条 国家鼓励和支持发展旅游职业教育和培训，提高旅游从业人员</a:t>
            </a:r>
            <a:r>
              <a:rPr lang="zh-CN" altLang="en-US" dirty="0" smtClean="0"/>
              <a:t>素质。</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7158" y="714356"/>
            <a:ext cx="8329642" cy="5411807"/>
          </a:xfrm>
        </p:spPr>
        <p:txBody>
          <a:bodyPr>
            <a:normAutofit fontScale="85000" lnSpcReduction="10000"/>
          </a:bodyPr>
          <a:lstStyle/>
          <a:p>
            <a:pPr>
              <a:lnSpc>
                <a:spcPct val="120000"/>
              </a:lnSpc>
              <a:buNone/>
            </a:pPr>
            <a:r>
              <a:rPr lang="zh-CN" altLang="en-US" b="1" dirty="0" smtClean="0"/>
              <a:t>一、</a:t>
            </a:r>
            <a:r>
              <a:rPr lang="zh-CN" altLang="en-US" b="1" dirty="0" smtClean="0"/>
              <a:t>旅游规划</a:t>
            </a:r>
            <a:endParaRPr lang="en-US" altLang="zh-CN" b="1" dirty="0" smtClean="0"/>
          </a:p>
          <a:p>
            <a:pPr>
              <a:lnSpc>
                <a:spcPct val="120000"/>
              </a:lnSpc>
              <a:buNone/>
            </a:pPr>
            <a:r>
              <a:rPr lang="en-US" altLang="zh-CN" b="1" dirty="0" smtClean="0"/>
              <a:t>1.</a:t>
            </a:r>
            <a:r>
              <a:rPr lang="zh-CN" altLang="en-US" b="1" dirty="0" smtClean="0"/>
              <a:t>旅游规划编制的主体</a:t>
            </a:r>
            <a:endParaRPr lang="en-US" altLang="zh-CN" b="1" dirty="0" smtClean="0"/>
          </a:p>
          <a:p>
            <a:pPr>
              <a:lnSpc>
                <a:spcPct val="120000"/>
              </a:lnSpc>
            </a:pPr>
            <a:r>
              <a:rPr lang="zh-CN" altLang="en-US" dirty="0" smtClean="0">
                <a:solidFill>
                  <a:srgbClr val="FF0000"/>
                </a:solidFill>
              </a:rPr>
              <a:t>国务院和县级以上地方人民政府</a:t>
            </a:r>
            <a:r>
              <a:rPr lang="zh-CN" altLang="en-US" dirty="0" smtClean="0"/>
              <a:t>应当将旅游业发展纳入国民经济和社会发展规划。</a:t>
            </a:r>
          </a:p>
          <a:p>
            <a:pPr>
              <a:lnSpc>
                <a:spcPct val="120000"/>
              </a:lnSpc>
            </a:pPr>
            <a:r>
              <a:rPr lang="zh-CN" altLang="en-US" dirty="0" smtClean="0">
                <a:solidFill>
                  <a:srgbClr val="FF0000"/>
                </a:solidFill>
              </a:rPr>
              <a:t>国务院和省、自治区、</a:t>
            </a:r>
            <a:r>
              <a:rPr lang="en-US" altLang="en-US" dirty="0" smtClean="0">
                <a:solidFill>
                  <a:srgbClr val="FF0000"/>
                </a:solidFill>
              </a:rPr>
              <a:t>直辖市</a:t>
            </a:r>
            <a:r>
              <a:rPr lang="zh-CN" altLang="en-US" dirty="0" smtClean="0">
                <a:solidFill>
                  <a:srgbClr val="FF0000"/>
                </a:solidFill>
              </a:rPr>
              <a:t>人民政府以及旅游资源丰富的设区的市和县级人民政府</a:t>
            </a:r>
            <a:r>
              <a:rPr lang="zh-CN" altLang="en-US" dirty="0" smtClean="0"/>
              <a:t>，应当按照国民经济和社会发展规划的要求，组织编制旅游发展规划。</a:t>
            </a:r>
            <a:endParaRPr lang="en-US" altLang="zh-CN" dirty="0" smtClean="0"/>
          </a:p>
          <a:p>
            <a:pPr>
              <a:lnSpc>
                <a:spcPct val="120000"/>
              </a:lnSpc>
            </a:pPr>
            <a:r>
              <a:rPr lang="zh-CN" altLang="en-US" dirty="0" smtClean="0"/>
              <a:t>对跨行政区域且适宜进行整体利用的旅游资源进行利用时，应当由</a:t>
            </a:r>
            <a:r>
              <a:rPr lang="zh-CN" altLang="en-US" dirty="0" smtClean="0">
                <a:solidFill>
                  <a:srgbClr val="FF0000"/>
                </a:solidFill>
              </a:rPr>
              <a:t>上级人民政府组织编制或者由相关地方人民政府协商</a:t>
            </a:r>
            <a:r>
              <a:rPr lang="zh-CN" altLang="en-US" dirty="0" smtClean="0"/>
              <a:t>编制统一的旅游发展规划。</a:t>
            </a:r>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282" y="214290"/>
            <a:ext cx="5643602" cy="6643710"/>
          </a:xfrm>
        </p:spPr>
        <p:txBody>
          <a:bodyPr>
            <a:normAutofit fontScale="70000" lnSpcReduction="20000"/>
          </a:bodyPr>
          <a:lstStyle/>
          <a:p>
            <a:pPr>
              <a:buNone/>
            </a:pPr>
            <a:r>
              <a:rPr lang="en-US" altLang="zh-CN" b="1" dirty="0" smtClean="0"/>
              <a:t>2.</a:t>
            </a:r>
            <a:r>
              <a:rPr lang="zh-CN" altLang="en-US" b="1" dirty="0" smtClean="0"/>
              <a:t>旅游规划的内容</a:t>
            </a:r>
            <a:endParaRPr lang="en-US" altLang="zh-CN" b="1" dirty="0" smtClean="0"/>
          </a:p>
          <a:p>
            <a:pPr>
              <a:lnSpc>
                <a:spcPct val="170000"/>
              </a:lnSpc>
            </a:pPr>
            <a:r>
              <a:rPr lang="zh-CN" altLang="en-US" dirty="0" smtClean="0"/>
              <a:t>旅游发展规划</a:t>
            </a:r>
            <a:r>
              <a:rPr lang="zh-CN" altLang="en-US" dirty="0" smtClean="0">
                <a:solidFill>
                  <a:srgbClr val="FF0000"/>
                </a:solidFill>
              </a:rPr>
              <a:t>应当包括</a:t>
            </a:r>
            <a:r>
              <a:rPr lang="zh-CN" altLang="en-US" dirty="0" smtClean="0"/>
              <a:t>旅游业发展的总体要求和发展目标，旅游资源保护和利用的要求和措施，以及旅游产品开发、旅游服务质量提升、旅游文化建设、旅游形象推广、旅游基础设施和公共服务设施建设的要求和促进措施等内容。</a:t>
            </a:r>
            <a:endParaRPr lang="en-US" altLang="zh-CN" dirty="0" smtClean="0"/>
          </a:p>
          <a:p>
            <a:pPr>
              <a:lnSpc>
                <a:spcPct val="170000"/>
              </a:lnSpc>
            </a:pPr>
            <a:endParaRPr lang="zh-CN" altLang="en-US" dirty="0" smtClean="0"/>
          </a:p>
          <a:p>
            <a:pPr>
              <a:lnSpc>
                <a:spcPct val="170000"/>
              </a:lnSpc>
            </a:pPr>
            <a:r>
              <a:rPr lang="zh-CN" altLang="en-US" dirty="0" smtClean="0"/>
              <a:t>根据旅游发展规划，县级以上地方人民政府可以编制重点旅游资源开发利用的</a:t>
            </a:r>
            <a:r>
              <a:rPr lang="zh-CN" altLang="en-US" dirty="0" smtClean="0">
                <a:solidFill>
                  <a:srgbClr val="FF0000"/>
                </a:solidFill>
              </a:rPr>
              <a:t>专项规划</a:t>
            </a:r>
            <a:r>
              <a:rPr lang="zh-CN" altLang="en-US" dirty="0" smtClean="0"/>
              <a:t>，对特定区域内的旅游项目、设施和服务功能配套提出专门要求。</a:t>
            </a:r>
          </a:p>
          <a:p>
            <a:endParaRPr lang="en-US" altLang="zh-CN" b="1" dirty="0" smtClean="0"/>
          </a:p>
          <a:p>
            <a:endParaRPr lang="zh-CN" altLang="en-US" dirty="0"/>
          </a:p>
        </p:txBody>
      </p:sp>
      <p:pic>
        <p:nvPicPr>
          <p:cNvPr id="2050" name="Picture 2" descr="C:\Users\PC\Desktop\微信图片_20200217211544.jpg"/>
          <p:cNvPicPr>
            <a:picLocks noChangeAspect="1" noChangeArrowheads="1"/>
          </p:cNvPicPr>
          <p:nvPr/>
        </p:nvPicPr>
        <p:blipFill>
          <a:blip r:embed="rId2"/>
          <a:srcRect/>
          <a:stretch>
            <a:fillRect/>
          </a:stretch>
        </p:blipFill>
        <p:spPr bwMode="auto">
          <a:xfrm flipH="1">
            <a:off x="5857884" y="2357430"/>
            <a:ext cx="3491129" cy="196214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357166"/>
            <a:ext cx="5500694" cy="6357982"/>
          </a:xfrm>
        </p:spPr>
        <p:txBody>
          <a:bodyPr>
            <a:normAutofit fontScale="85000" lnSpcReduction="10000"/>
          </a:bodyPr>
          <a:lstStyle/>
          <a:p>
            <a:pPr>
              <a:buNone/>
            </a:pPr>
            <a:r>
              <a:rPr lang="en-US" altLang="zh-CN" b="1" dirty="0" smtClean="0"/>
              <a:t>3.</a:t>
            </a:r>
            <a:r>
              <a:rPr lang="zh-CN" altLang="en-US" b="1" dirty="0" smtClean="0"/>
              <a:t>旅游规划与相关规划的关系</a:t>
            </a:r>
            <a:endParaRPr lang="en-US" altLang="zh-CN" b="1" dirty="0" smtClean="0"/>
          </a:p>
          <a:p>
            <a:pPr>
              <a:buNone/>
            </a:pPr>
            <a:r>
              <a:rPr lang="zh-CN" altLang="en-US" b="1" dirty="0" smtClean="0"/>
              <a:t>（</a:t>
            </a:r>
            <a:r>
              <a:rPr lang="en-US" altLang="zh-CN" b="1" dirty="0" smtClean="0"/>
              <a:t>1</a:t>
            </a:r>
            <a:r>
              <a:rPr lang="zh-CN" altLang="en-US" b="1" dirty="0" smtClean="0"/>
              <a:t>）相衔接</a:t>
            </a:r>
            <a:endParaRPr lang="en-US" altLang="zh-CN" b="1" dirty="0" smtClean="0"/>
          </a:p>
          <a:p>
            <a:r>
              <a:rPr lang="zh-CN" altLang="en-US" b="1" dirty="0" smtClean="0"/>
              <a:t>第十九</a:t>
            </a:r>
            <a:r>
              <a:rPr lang="zh-CN" altLang="en-US" b="1" dirty="0" smtClean="0"/>
              <a:t>条</a:t>
            </a:r>
            <a:r>
              <a:rPr lang="en-US" dirty="0" smtClean="0"/>
              <a:t>  </a:t>
            </a:r>
            <a:r>
              <a:rPr lang="zh-CN" altLang="en-US" dirty="0" smtClean="0"/>
              <a:t>旅游发展规划应当与土地利用总体规划、城乡规划、环境保护规划以及其他自然资源和文物等人文资源的保护和利用规划</a:t>
            </a:r>
            <a:r>
              <a:rPr lang="zh-CN" altLang="en-US" dirty="0" smtClean="0">
                <a:solidFill>
                  <a:srgbClr val="FF0000"/>
                </a:solidFill>
              </a:rPr>
              <a:t>相衔接</a:t>
            </a:r>
            <a:r>
              <a:rPr lang="zh-CN" altLang="en-US" dirty="0" smtClean="0"/>
              <a:t>。</a:t>
            </a:r>
          </a:p>
          <a:p>
            <a:pPr>
              <a:buNone/>
            </a:pPr>
            <a:r>
              <a:rPr lang="zh-CN" altLang="en-US" b="1" dirty="0" smtClean="0"/>
              <a:t>（</a:t>
            </a:r>
            <a:r>
              <a:rPr lang="en-US" altLang="zh-CN" b="1" dirty="0" smtClean="0"/>
              <a:t>2</a:t>
            </a:r>
            <a:r>
              <a:rPr lang="zh-CN" altLang="en-US" b="1" dirty="0" smtClean="0"/>
              <a:t>）编制其他规划支持旅游业发展</a:t>
            </a:r>
            <a:endParaRPr lang="en-US" altLang="zh-CN" b="1" dirty="0" smtClean="0"/>
          </a:p>
          <a:p>
            <a:r>
              <a:rPr lang="zh-CN" altLang="en-US" b="1" dirty="0" smtClean="0"/>
              <a:t>第二十条</a:t>
            </a:r>
            <a:r>
              <a:rPr lang="en-US" dirty="0" smtClean="0"/>
              <a:t>  </a:t>
            </a:r>
            <a:r>
              <a:rPr lang="zh-CN" altLang="en-US" dirty="0" smtClean="0"/>
              <a:t>各级人民政府编制土地利用总体规划、城乡规划，应当充分考虑</a:t>
            </a:r>
            <a:r>
              <a:rPr lang="zh-CN" altLang="en-US" dirty="0" smtClean="0">
                <a:solidFill>
                  <a:srgbClr val="FF0000"/>
                </a:solidFill>
              </a:rPr>
              <a:t>相关旅游项目、设施的空间布局和建设用地要求</a:t>
            </a:r>
            <a:r>
              <a:rPr lang="zh-CN" altLang="en-US" dirty="0" smtClean="0"/>
              <a:t>。规划和建设交通、通信、供水、供电、环保等基础设施和公共服务设施，应当</a:t>
            </a:r>
            <a:r>
              <a:rPr lang="zh-CN" altLang="en-US" dirty="0" smtClean="0">
                <a:solidFill>
                  <a:srgbClr val="FF0000"/>
                </a:solidFill>
              </a:rPr>
              <a:t>兼顾旅游业发展的需要</a:t>
            </a:r>
            <a:r>
              <a:rPr lang="zh-CN" altLang="en-US" dirty="0" smtClean="0"/>
              <a:t>。</a:t>
            </a:r>
          </a:p>
          <a:p>
            <a:endParaRPr lang="zh-CN" altLang="en-US" dirty="0"/>
          </a:p>
        </p:txBody>
      </p:sp>
      <p:pic>
        <p:nvPicPr>
          <p:cNvPr id="1026" name="Picture 2" descr="C:\Users\PC\Desktop\微信图片_20200217211536.jpg"/>
          <p:cNvPicPr>
            <a:picLocks noChangeAspect="1" noChangeArrowheads="1"/>
          </p:cNvPicPr>
          <p:nvPr/>
        </p:nvPicPr>
        <p:blipFill>
          <a:blip r:embed="rId2"/>
          <a:srcRect/>
          <a:stretch>
            <a:fillRect/>
          </a:stretch>
        </p:blipFill>
        <p:spPr bwMode="auto">
          <a:xfrm>
            <a:off x="5572100" y="2285992"/>
            <a:ext cx="3571900" cy="201084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b="1" dirty="0" smtClean="0"/>
              <a:t>4.</a:t>
            </a:r>
            <a:r>
              <a:rPr lang="zh-CN" altLang="en-US" b="1" dirty="0" smtClean="0"/>
              <a:t>旅游规划的评估</a:t>
            </a:r>
            <a:endParaRPr lang="en-US" altLang="zh-CN" b="1" dirty="0" smtClean="0"/>
          </a:p>
          <a:p>
            <a:r>
              <a:rPr lang="zh-CN" altLang="en-US" dirty="0" smtClean="0"/>
              <a:t>第二十二条 </a:t>
            </a:r>
            <a:r>
              <a:rPr lang="zh-CN" altLang="en-US" dirty="0" smtClean="0">
                <a:solidFill>
                  <a:srgbClr val="FF0000"/>
                </a:solidFill>
              </a:rPr>
              <a:t>各级人民政府</a:t>
            </a:r>
            <a:r>
              <a:rPr lang="zh-CN" altLang="en-US" dirty="0" smtClean="0"/>
              <a:t>应当组织对</a:t>
            </a:r>
            <a:r>
              <a:rPr lang="zh-CN" altLang="en-US" dirty="0" smtClean="0">
                <a:solidFill>
                  <a:srgbClr val="FF0000"/>
                </a:solidFill>
              </a:rPr>
              <a:t>本级</a:t>
            </a:r>
            <a:r>
              <a:rPr lang="zh-CN" altLang="en-US" dirty="0" smtClean="0"/>
              <a:t>政府编制的旅游发展规划的执行情况进行评估，并向社会公布</a:t>
            </a:r>
            <a:endParaRPr lang="en-US" altLang="zh-CN" dirty="0" smtClean="0"/>
          </a:p>
          <a:p>
            <a:endParaRPr lang="zh-CN" altLang="en-US" dirty="0"/>
          </a:p>
        </p:txBody>
      </p:sp>
      <p:pic>
        <p:nvPicPr>
          <p:cNvPr id="3075" name="Picture 3" descr="C:\Users\PC\Desktop\微信图片_20200217211505.jpg"/>
          <p:cNvPicPr>
            <a:picLocks noChangeAspect="1" noChangeArrowheads="1"/>
          </p:cNvPicPr>
          <p:nvPr/>
        </p:nvPicPr>
        <p:blipFill>
          <a:blip r:embed="rId2"/>
          <a:srcRect/>
          <a:stretch>
            <a:fillRect/>
          </a:stretch>
        </p:blipFill>
        <p:spPr bwMode="auto">
          <a:xfrm>
            <a:off x="2571736" y="3929066"/>
            <a:ext cx="4269215" cy="263663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2844" y="571480"/>
            <a:ext cx="8543956" cy="5554683"/>
          </a:xfrm>
        </p:spPr>
        <p:txBody>
          <a:bodyPr>
            <a:normAutofit fontScale="85000" lnSpcReduction="20000"/>
          </a:bodyPr>
          <a:lstStyle/>
          <a:p>
            <a:pPr>
              <a:lnSpc>
                <a:spcPct val="170000"/>
              </a:lnSpc>
              <a:buNone/>
            </a:pPr>
            <a:r>
              <a:rPr lang="zh-CN" altLang="en-US" sz="3800" b="1" dirty="0" smtClean="0"/>
              <a:t>二、旅游促进</a:t>
            </a:r>
            <a:endParaRPr lang="en-US" altLang="zh-CN" sz="3800" b="1" dirty="0" smtClean="0"/>
          </a:p>
          <a:p>
            <a:pPr>
              <a:lnSpc>
                <a:spcPct val="170000"/>
              </a:lnSpc>
              <a:buNone/>
            </a:pPr>
            <a:r>
              <a:rPr lang="en-US" altLang="zh-CN" b="1" dirty="0" smtClean="0"/>
              <a:t>1.</a:t>
            </a:r>
            <a:r>
              <a:rPr lang="zh-CN" altLang="en-US" b="1" dirty="0" smtClean="0"/>
              <a:t>旅游产业的政策扶持</a:t>
            </a:r>
            <a:endParaRPr lang="en-US" altLang="zh-CN" b="1" dirty="0" smtClean="0"/>
          </a:p>
          <a:p>
            <a:pPr>
              <a:lnSpc>
                <a:spcPct val="160000"/>
              </a:lnSpc>
            </a:pPr>
            <a:r>
              <a:rPr lang="zh-CN" altLang="en-US" sz="3000" dirty="0" smtClean="0"/>
              <a:t>第二十三条 国务院和县级以上地方人民政府应当制定并组织实施有利于旅游业持续健康发展的产业政策，推进旅游休闲体系建设，采取措施推动区域旅游合作，鼓励跨区域旅游线路和产品开发，促进旅游与工业、农业、商业、文化、卫生、体育、科教等领域的融合，扶持</a:t>
            </a:r>
            <a:r>
              <a:rPr lang="zh-CN" altLang="en-US" sz="3000" dirty="0" smtClean="0">
                <a:solidFill>
                  <a:srgbClr val="FF0000"/>
                </a:solidFill>
              </a:rPr>
              <a:t>少数民族地区、革命老区、边远地区和贫困地区</a:t>
            </a:r>
            <a:r>
              <a:rPr lang="zh-CN" altLang="en-US" sz="3000" dirty="0" smtClean="0"/>
              <a:t>旅游业发展。</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dirty="0" smtClean="0"/>
              <a:t>2.</a:t>
            </a:r>
            <a:r>
              <a:rPr lang="zh-CN" altLang="en-US" dirty="0" smtClean="0"/>
              <a:t>提供资金保障</a:t>
            </a:r>
            <a:endParaRPr lang="en-US" altLang="zh-CN" dirty="0" smtClean="0"/>
          </a:p>
          <a:p>
            <a:r>
              <a:rPr lang="zh-CN" altLang="en-US" dirty="0" smtClean="0"/>
              <a:t>国务院</a:t>
            </a:r>
            <a:r>
              <a:rPr lang="zh-CN" altLang="en-US" dirty="0" smtClean="0"/>
              <a:t>和县级以上地方人民政府应当根据实际情况安排资金，加强</a:t>
            </a:r>
            <a:r>
              <a:rPr lang="zh-CN" altLang="en-US" dirty="0" smtClean="0">
                <a:solidFill>
                  <a:srgbClr val="FF0000"/>
                </a:solidFill>
              </a:rPr>
              <a:t>旅游基础设施建设、旅游公共服务和旅游形象推广。</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en-US" altLang="zh-CN" b="1" dirty="0" smtClean="0"/>
              <a:t>3.</a:t>
            </a:r>
            <a:r>
              <a:rPr lang="zh-CN" altLang="en-US" b="1" dirty="0" smtClean="0"/>
              <a:t>国家</a:t>
            </a:r>
            <a:r>
              <a:rPr lang="zh-CN" altLang="en-US" b="1" dirty="0" smtClean="0"/>
              <a:t>旅游形象推广</a:t>
            </a:r>
            <a:endParaRPr lang="en-US" altLang="zh-CN" b="1" dirty="0" smtClean="0"/>
          </a:p>
          <a:p>
            <a:r>
              <a:rPr lang="en-US" dirty="0" smtClean="0"/>
              <a:t> </a:t>
            </a:r>
            <a:r>
              <a:rPr lang="zh-CN" altLang="en-US" dirty="0" smtClean="0"/>
              <a:t>国家制定并实施</a:t>
            </a:r>
            <a:r>
              <a:rPr lang="en-US" altLang="en-US" dirty="0" smtClean="0"/>
              <a:t>旅游形象</a:t>
            </a:r>
            <a:r>
              <a:rPr lang="zh-CN" altLang="en-US" dirty="0" smtClean="0"/>
              <a:t>推广战略。</a:t>
            </a:r>
            <a:r>
              <a:rPr lang="zh-CN" altLang="en-US" dirty="0" smtClean="0">
                <a:solidFill>
                  <a:srgbClr val="FF0000"/>
                </a:solidFill>
              </a:rPr>
              <a:t>国务院旅游主管部门</a:t>
            </a:r>
            <a:r>
              <a:rPr lang="zh-CN" altLang="en-US" dirty="0" smtClean="0"/>
              <a:t>统筹组织国家旅游形象的</a:t>
            </a:r>
            <a:r>
              <a:rPr lang="zh-CN" altLang="en-US" dirty="0" smtClean="0">
                <a:solidFill>
                  <a:srgbClr val="FF0000"/>
                </a:solidFill>
              </a:rPr>
              <a:t>境外推广工作</a:t>
            </a:r>
            <a:r>
              <a:rPr lang="zh-CN" altLang="en-US" dirty="0" smtClean="0"/>
              <a:t>，建立旅游形象推广机构和网络，开展旅游国际合作与交流</a:t>
            </a:r>
            <a:r>
              <a:rPr lang="zh-CN" altLang="en-US" dirty="0" smtClean="0"/>
              <a:t>。</a:t>
            </a:r>
            <a:endParaRPr lang="en-US" altLang="zh-CN" dirty="0" smtClean="0"/>
          </a:p>
          <a:p>
            <a:endParaRPr lang="zh-CN" altLang="en-US" dirty="0" smtClean="0"/>
          </a:p>
          <a:p>
            <a:r>
              <a:rPr lang="zh-CN" altLang="en-US" dirty="0" smtClean="0"/>
              <a:t>县级以上地方人民政府统筹组织本地的旅游形象推广工作。</a:t>
            </a:r>
          </a:p>
          <a:p>
            <a:pPr>
              <a:buNone/>
            </a:pP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642918"/>
            <a:ext cx="8258204" cy="5483245"/>
          </a:xfrm>
        </p:spPr>
        <p:txBody>
          <a:bodyPr>
            <a:normAutofit fontScale="85000" lnSpcReduction="20000"/>
          </a:bodyPr>
          <a:lstStyle/>
          <a:p>
            <a:pPr>
              <a:buNone/>
            </a:pPr>
            <a:r>
              <a:rPr lang="en-US" altLang="zh-CN" b="1" dirty="0" smtClean="0"/>
              <a:t>4</a:t>
            </a:r>
            <a:r>
              <a:rPr lang="zh-CN" altLang="en-US" b="1" dirty="0" smtClean="0"/>
              <a:t>、构建旅游公共服务体系</a:t>
            </a:r>
            <a:endParaRPr lang="en-US" altLang="zh-CN" b="1" dirty="0" smtClean="0"/>
          </a:p>
          <a:p>
            <a:pPr>
              <a:lnSpc>
                <a:spcPct val="120000"/>
              </a:lnSpc>
            </a:pPr>
            <a:r>
              <a:rPr lang="zh-CN" altLang="en-US" dirty="0" smtClean="0"/>
              <a:t>国务院旅游主管部门和县级以上地方人民政府应当根据需要建立</a:t>
            </a:r>
            <a:r>
              <a:rPr lang="zh-CN" altLang="en-US" dirty="0" smtClean="0">
                <a:solidFill>
                  <a:srgbClr val="FF0000"/>
                </a:solidFill>
              </a:rPr>
              <a:t>旅游公共信息和咨询平台</a:t>
            </a:r>
            <a:r>
              <a:rPr lang="zh-CN" altLang="en-US" dirty="0" smtClean="0"/>
              <a:t>， 无偿向旅游者提供旅游景区、线路、交通、气象、住宿、安全、医疗急救等必要信息和咨询服务。设区的市和县级人民政府有关部门应当根据需要在</a:t>
            </a:r>
            <a:r>
              <a:rPr lang="zh-CN" altLang="en-US" dirty="0" smtClean="0">
                <a:solidFill>
                  <a:srgbClr val="FF0000"/>
                </a:solidFill>
              </a:rPr>
              <a:t>交通枢纽、商业 中心和旅游者集中场所设置旅游咨询中心</a:t>
            </a:r>
            <a:r>
              <a:rPr lang="zh-CN" altLang="en-US" dirty="0" smtClean="0"/>
              <a:t>，</a:t>
            </a:r>
            <a:r>
              <a:rPr lang="zh-CN" altLang="en-US" dirty="0" smtClean="0">
                <a:solidFill>
                  <a:srgbClr val="FF0000"/>
                </a:solidFill>
              </a:rPr>
              <a:t>在景区和通往主要景区的道路设置旅游指示标识</a:t>
            </a:r>
            <a:r>
              <a:rPr lang="zh-CN" altLang="en-US" dirty="0" smtClean="0"/>
              <a:t>。</a:t>
            </a:r>
            <a:endParaRPr lang="en-US" altLang="zh-CN" dirty="0" smtClean="0"/>
          </a:p>
          <a:p>
            <a:pPr>
              <a:lnSpc>
                <a:spcPct val="120000"/>
              </a:lnSpc>
            </a:pPr>
            <a:endParaRPr lang="zh-CN" altLang="en-US" dirty="0" smtClean="0"/>
          </a:p>
          <a:p>
            <a:pPr>
              <a:lnSpc>
                <a:spcPct val="120000"/>
              </a:lnSpc>
            </a:pPr>
            <a:r>
              <a:rPr lang="zh-CN" altLang="en-US" dirty="0" smtClean="0"/>
              <a:t>旅游资源丰富的设区的市和县级人民政府可以根据本地的实际情况，建立</a:t>
            </a:r>
            <a:r>
              <a:rPr lang="zh-CN" altLang="en-US" dirty="0" smtClean="0">
                <a:solidFill>
                  <a:srgbClr val="FF0000"/>
                </a:solidFill>
              </a:rPr>
              <a:t>旅游客运专线或者游客中转站</a:t>
            </a:r>
            <a:r>
              <a:rPr lang="zh-CN" altLang="en-US" dirty="0" smtClean="0"/>
              <a:t>，为旅游者在城市及周边旅游提供服务。</a:t>
            </a:r>
          </a:p>
          <a:p>
            <a:endParaRPr lang="zh-CN" alt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555</Words>
  <Application>Microsoft Office PowerPoint</Application>
  <PresentationFormat>全屏显示(4:3)</PresentationFormat>
  <Paragraphs>36</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项目三 旅游规划和促进</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项目三 旅游规划和促进</dc:title>
  <dc:creator>PC</dc:creator>
  <cp:lastModifiedBy>PC</cp:lastModifiedBy>
  <cp:revision>9</cp:revision>
  <dcterms:created xsi:type="dcterms:W3CDTF">2020-02-24T04:14:13Z</dcterms:created>
  <dcterms:modified xsi:type="dcterms:W3CDTF">2020-03-02T04:20:29Z</dcterms:modified>
</cp:coreProperties>
</file>