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31215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ADD92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55192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ED351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83590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F3BC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07567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4E9D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159507" y="6354455"/>
            <a:ext cx="533976" cy="327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33578" y="5567171"/>
            <a:ext cx="846122" cy="53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77495" y="5652617"/>
            <a:ext cx="758494" cy="36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57694" y="5788075"/>
            <a:ext cx="676198" cy="647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46987" y="5906033"/>
            <a:ext cx="481787" cy="4330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31215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ADD92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55192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ED351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83590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F3BC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07567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4E9D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159507" y="6354455"/>
            <a:ext cx="533976" cy="327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33578" y="5567171"/>
            <a:ext cx="846122" cy="53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77495" y="5652617"/>
            <a:ext cx="758494" cy="36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57694" y="5788075"/>
            <a:ext cx="676198" cy="647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46987" y="5906033"/>
            <a:ext cx="481787" cy="4330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31215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ADD92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55192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ED351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83590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F3BC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07567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4E9D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159507" y="6354455"/>
            <a:ext cx="533976" cy="327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33578" y="5567171"/>
            <a:ext cx="846122" cy="53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77495" y="5652617"/>
            <a:ext cx="758494" cy="36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57694" y="5788075"/>
            <a:ext cx="676198" cy="647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46987" y="5906033"/>
            <a:ext cx="481787" cy="4330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31215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ADD92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55192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ED351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83590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F3BC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07567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4E9D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159507" y="6354455"/>
            <a:ext cx="533976" cy="327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33578" y="5567171"/>
            <a:ext cx="846122" cy="53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77495" y="5652617"/>
            <a:ext cx="758494" cy="36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57694" y="5788075"/>
            <a:ext cx="676198" cy="647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146987" y="5906033"/>
            <a:ext cx="481787" cy="4330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43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9027" y="289096"/>
            <a:ext cx="7525945" cy="7034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417" y="1164590"/>
            <a:ext cx="8659164" cy="40442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8" Type="http://schemas.openxmlformats.org/officeDocument/2006/relationships/image" Target="../media/image114.png"/><Relationship Id="rId7" Type="http://schemas.openxmlformats.org/officeDocument/2006/relationships/image" Target="../media/image113.png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16.png"/><Relationship Id="rId1" Type="http://schemas.openxmlformats.org/officeDocument/2006/relationships/image" Target="../media/image10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1" Type="http://schemas.openxmlformats.org/officeDocument/2006/relationships/image" Target="../media/image1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1" Type="http://schemas.openxmlformats.org/officeDocument/2006/relationships/image" Target="../media/image1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1" Type="http://schemas.openxmlformats.org/officeDocument/2006/relationships/image" Target="../media/image1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5.png"/><Relationship Id="rId1" Type="http://schemas.openxmlformats.org/officeDocument/2006/relationships/image" Target="../media/image1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4.png"/><Relationship Id="rId7" Type="http://schemas.openxmlformats.org/officeDocument/2006/relationships/image" Target="../media/image133.png"/><Relationship Id="rId6" Type="http://schemas.openxmlformats.org/officeDocument/2006/relationships/image" Target="../media/image132.jpe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3" Type="http://schemas.openxmlformats.org/officeDocument/2006/relationships/image" Target="../media/image129.jpeg"/><Relationship Id="rId2" Type="http://schemas.openxmlformats.org/officeDocument/2006/relationships/image" Target="../media/image128.png"/><Relationship Id="rId1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3.png"/><Relationship Id="rId8" Type="http://schemas.openxmlformats.org/officeDocument/2006/relationships/image" Target="../media/image142.png"/><Relationship Id="rId7" Type="http://schemas.openxmlformats.org/officeDocument/2006/relationships/image" Target="../media/image141.jpeg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jpeg"/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50.png"/><Relationship Id="rId6" Type="http://schemas.openxmlformats.org/officeDocument/2006/relationships/image" Target="../media/image149.png"/><Relationship Id="rId5" Type="http://schemas.openxmlformats.org/officeDocument/2006/relationships/image" Target="../media/image148.jpeg"/><Relationship Id="rId4" Type="http://schemas.openxmlformats.org/officeDocument/2006/relationships/image" Target="../media/image147.png"/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image" Target="../media/image14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3" Type="http://schemas.openxmlformats.org/officeDocument/2006/relationships/slideLayout" Target="../slideLayouts/slideLayout5.xml"/><Relationship Id="rId42" Type="http://schemas.openxmlformats.org/officeDocument/2006/relationships/image" Target="../media/image78.png"/><Relationship Id="rId41" Type="http://schemas.openxmlformats.org/officeDocument/2006/relationships/image" Target="../media/image77.png"/><Relationship Id="rId40" Type="http://schemas.openxmlformats.org/officeDocument/2006/relationships/image" Target="../media/image76.png"/><Relationship Id="rId4" Type="http://schemas.openxmlformats.org/officeDocument/2006/relationships/image" Target="../media/image40.png"/><Relationship Id="rId39" Type="http://schemas.openxmlformats.org/officeDocument/2006/relationships/image" Target="../media/image75.png"/><Relationship Id="rId38" Type="http://schemas.openxmlformats.org/officeDocument/2006/relationships/image" Target="../media/image74.png"/><Relationship Id="rId37" Type="http://schemas.openxmlformats.org/officeDocument/2006/relationships/image" Target="../media/image73.png"/><Relationship Id="rId36" Type="http://schemas.openxmlformats.org/officeDocument/2006/relationships/image" Target="../media/image72.png"/><Relationship Id="rId35" Type="http://schemas.openxmlformats.org/officeDocument/2006/relationships/image" Target="../media/image71.png"/><Relationship Id="rId34" Type="http://schemas.openxmlformats.org/officeDocument/2006/relationships/image" Target="../media/image70.png"/><Relationship Id="rId33" Type="http://schemas.openxmlformats.org/officeDocument/2006/relationships/image" Target="../media/image69.png"/><Relationship Id="rId32" Type="http://schemas.openxmlformats.org/officeDocument/2006/relationships/image" Target="../media/image68.png"/><Relationship Id="rId31" Type="http://schemas.openxmlformats.org/officeDocument/2006/relationships/image" Target="../media/image67.png"/><Relationship Id="rId30" Type="http://schemas.openxmlformats.org/officeDocument/2006/relationships/image" Target="../media/image66.png"/><Relationship Id="rId3" Type="http://schemas.openxmlformats.org/officeDocument/2006/relationships/image" Target="../media/image39.png"/><Relationship Id="rId29" Type="http://schemas.openxmlformats.org/officeDocument/2006/relationships/image" Target="../media/image65.png"/><Relationship Id="rId28" Type="http://schemas.openxmlformats.org/officeDocument/2006/relationships/image" Target="../media/image64.png"/><Relationship Id="rId27" Type="http://schemas.openxmlformats.org/officeDocument/2006/relationships/image" Target="../media/image63.png"/><Relationship Id="rId26" Type="http://schemas.openxmlformats.org/officeDocument/2006/relationships/image" Target="../media/image62.png"/><Relationship Id="rId25" Type="http://schemas.openxmlformats.org/officeDocument/2006/relationships/image" Target="../media/image61.png"/><Relationship Id="rId24" Type="http://schemas.openxmlformats.org/officeDocument/2006/relationships/image" Target="../media/image60.png"/><Relationship Id="rId23" Type="http://schemas.openxmlformats.org/officeDocument/2006/relationships/image" Target="../media/image59.png"/><Relationship Id="rId22" Type="http://schemas.openxmlformats.org/officeDocument/2006/relationships/image" Target="../media/image58.png"/><Relationship Id="rId21" Type="http://schemas.openxmlformats.org/officeDocument/2006/relationships/image" Target="../media/image57.png"/><Relationship Id="rId20" Type="http://schemas.openxmlformats.org/officeDocument/2006/relationships/image" Target="../media/image56.png"/><Relationship Id="rId2" Type="http://schemas.openxmlformats.org/officeDocument/2006/relationships/image" Target="../media/image38.png"/><Relationship Id="rId19" Type="http://schemas.openxmlformats.org/officeDocument/2006/relationships/image" Target="../media/image55.png"/><Relationship Id="rId18" Type="http://schemas.openxmlformats.org/officeDocument/2006/relationships/image" Target="../media/image54.png"/><Relationship Id="rId17" Type="http://schemas.openxmlformats.org/officeDocument/2006/relationships/image" Target="../media/image53.png"/><Relationship Id="rId16" Type="http://schemas.openxmlformats.org/officeDocument/2006/relationships/image" Target="../media/image52.png"/><Relationship Id="rId15" Type="http://schemas.openxmlformats.org/officeDocument/2006/relationships/image" Target="../media/image51.png"/><Relationship Id="rId14" Type="http://schemas.openxmlformats.org/officeDocument/2006/relationships/image" Target="../media/image50.png"/><Relationship Id="rId13" Type="http://schemas.openxmlformats.org/officeDocument/2006/relationships/image" Target="../media/image49.png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3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58.png"/><Relationship Id="rId7" Type="http://schemas.openxmlformats.org/officeDocument/2006/relationships/image" Target="../media/image157.png"/><Relationship Id="rId6" Type="http://schemas.openxmlformats.org/officeDocument/2006/relationships/image" Target="../media/image156.jpe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3" Type="http://schemas.openxmlformats.org/officeDocument/2006/relationships/image" Target="../media/image153.jpeg"/><Relationship Id="rId2" Type="http://schemas.openxmlformats.org/officeDocument/2006/relationships/image" Target="../media/image152.png"/><Relationship Id="rId1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65.png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3" Type="http://schemas.openxmlformats.org/officeDocument/2006/relationships/image" Target="../media/image161.jpeg"/><Relationship Id="rId2" Type="http://schemas.openxmlformats.org/officeDocument/2006/relationships/image" Target="../media/image160.png"/><Relationship Id="rId1" Type="http://schemas.openxmlformats.org/officeDocument/2006/relationships/image" Target="../media/image159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73.png"/><Relationship Id="rId7" Type="http://schemas.openxmlformats.org/officeDocument/2006/relationships/image" Target="../media/image172.png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jpeg"/><Relationship Id="rId3" Type="http://schemas.openxmlformats.org/officeDocument/2006/relationships/image" Target="../media/image168.jpeg"/><Relationship Id="rId2" Type="http://schemas.openxmlformats.org/officeDocument/2006/relationships/image" Target="../media/image167.png"/><Relationship Id="rId1" Type="http://schemas.openxmlformats.org/officeDocument/2006/relationships/image" Target="../media/image166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78.jpeg"/><Relationship Id="rId4" Type="http://schemas.openxmlformats.org/officeDocument/2006/relationships/image" Target="../media/image177.png"/><Relationship Id="rId3" Type="http://schemas.openxmlformats.org/officeDocument/2006/relationships/image" Target="../media/image176.png"/><Relationship Id="rId2" Type="http://schemas.openxmlformats.org/officeDocument/2006/relationships/image" Target="../media/image175.jpeg"/><Relationship Id="rId1" Type="http://schemas.openxmlformats.org/officeDocument/2006/relationships/image" Target="../media/image1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85.png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image" Target="../media/image17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7.jpeg"/><Relationship Id="rId1" Type="http://schemas.openxmlformats.org/officeDocument/2006/relationships/image" Target="../media/image1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9.jpeg"/><Relationship Id="rId1" Type="http://schemas.openxmlformats.org/officeDocument/2006/relationships/image" Target="../media/image18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8.png"/><Relationship Id="rId1" Type="http://schemas.openxmlformats.org/officeDocument/2006/relationships/image" Target="../media/image8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92.jpeg"/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9.png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10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1" Type="http://schemas.openxmlformats.org/officeDocument/2006/relationships/image" Target="../media/image10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1" Type="http://schemas.openxmlformats.org/officeDocument/2006/relationships/image" Target="../media/image10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8341" y="5715546"/>
            <a:ext cx="975887" cy="59898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912747"/>
            <a:ext cx="1201737" cy="494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87599"/>
            <a:ext cx="1192022" cy="4970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-432" y="3373212"/>
            <a:ext cx="2477440" cy="346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830537"/>
            <a:ext cx="3315728" cy="4027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549138"/>
            <a:ext cx="3944620" cy="1308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5141188"/>
            <a:ext cx="4166057" cy="1716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389204" y="4974463"/>
            <a:ext cx="1301206" cy="6500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416041" y="5015610"/>
            <a:ext cx="1213453" cy="561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627628" y="3843654"/>
            <a:ext cx="2024761" cy="9766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517900" y="3600031"/>
            <a:ext cx="2268499" cy="14628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53870" y="1664842"/>
            <a:ext cx="6447790" cy="521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105"/>
              </a:lnSpc>
            </a:pPr>
            <a:r>
              <a:rPr sz="3600" b="1" spc="10" dirty="0" smtClean="0">
                <a:solidFill>
                  <a:srgbClr val="1C1C1C"/>
                </a:solidFill>
                <a:latin typeface="黑体"/>
                <a:cs typeface="黑体"/>
              </a:rPr>
              <a:t>贵安新区“四村”旅游开发利用</a:t>
            </a:r>
            <a:endParaRPr sz="3600" b="1">
              <a:latin typeface="黑体"/>
              <a:cs typeface="黑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87108" y="2589657"/>
            <a:ext cx="1631950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195"/>
              </a:lnSpc>
            </a:pPr>
            <a:r>
              <a:rPr sz="2800" b="1" spc="-30" dirty="0" smtClean="0">
                <a:solidFill>
                  <a:srgbClr val="1C1C1C"/>
                </a:solidFill>
                <a:latin typeface="黑体"/>
                <a:cs typeface="黑体"/>
              </a:rPr>
              <a:t>■</a:t>
            </a:r>
            <a:r>
              <a:rPr sz="2800" b="1" spc="25" dirty="0" smtClean="0">
                <a:solidFill>
                  <a:srgbClr val="1C1C1C"/>
                </a:solidFill>
                <a:latin typeface="黑体"/>
                <a:cs typeface="黑体"/>
              </a:rPr>
              <a:t> </a:t>
            </a:r>
            <a:r>
              <a:rPr sz="2800" b="1" spc="-15" dirty="0" smtClean="0">
                <a:solidFill>
                  <a:srgbClr val="1C1C1C"/>
                </a:solidFill>
                <a:latin typeface="黑体"/>
                <a:cs typeface="黑体"/>
              </a:rPr>
              <a:t>建</a:t>
            </a:r>
            <a:r>
              <a:rPr sz="2800" b="1" spc="-25" dirty="0" smtClean="0">
                <a:solidFill>
                  <a:srgbClr val="1C1C1C"/>
                </a:solidFill>
                <a:latin typeface="黑体"/>
                <a:cs typeface="黑体"/>
              </a:rPr>
              <a:t>议</a:t>
            </a:r>
            <a:r>
              <a:rPr sz="2800" b="1" spc="-30" dirty="0" smtClean="0">
                <a:solidFill>
                  <a:srgbClr val="1C1C1C"/>
                </a:solidFill>
                <a:latin typeface="黑体"/>
                <a:cs typeface="黑体"/>
              </a:rPr>
              <a:t>书</a:t>
            </a:r>
            <a:endParaRPr sz="2800" b="1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8925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247510" y="2461895"/>
            <a:ext cx="1025779" cy="1523110"/>
          </a:xfrm>
          <a:custGeom>
            <a:avLst/>
            <a:gdLst/>
            <a:ahLst/>
            <a:cxnLst/>
            <a:rect l="l" t="t" r="r" b="b"/>
            <a:pathLst>
              <a:path w="1025778" h="1523110">
                <a:moveTo>
                  <a:pt x="605139" y="438403"/>
                </a:moveTo>
                <a:lnTo>
                  <a:pt x="185292" y="438403"/>
                </a:lnTo>
                <a:lnTo>
                  <a:pt x="469645" y="1219580"/>
                </a:lnTo>
                <a:lnTo>
                  <a:pt x="284353" y="1287144"/>
                </a:lnTo>
                <a:lnTo>
                  <a:pt x="790066" y="1523110"/>
                </a:lnTo>
                <a:lnTo>
                  <a:pt x="994354" y="1084706"/>
                </a:lnTo>
                <a:lnTo>
                  <a:pt x="840359" y="1084706"/>
                </a:lnTo>
                <a:lnTo>
                  <a:pt x="605139" y="438403"/>
                </a:lnTo>
                <a:close/>
              </a:path>
              <a:path w="1025778" h="1523110">
                <a:moveTo>
                  <a:pt x="1025779" y="1017269"/>
                </a:moveTo>
                <a:lnTo>
                  <a:pt x="840359" y="1084706"/>
                </a:lnTo>
                <a:lnTo>
                  <a:pt x="994354" y="1084706"/>
                </a:lnTo>
                <a:lnTo>
                  <a:pt x="1025779" y="1017269"/>
                </a:lnTo>
                <a:close/>
              </a:path>
              <a:path w="1025778" h="1523110">
                <a:moveTo>
                  <a:pt x="235712" y="0"/>
                </a:moveTo>
                <a:lnTo>
                  <a:pt x="0" y="505840"/>
                </a:lnTo>
                <a:lnTo>
                  <a:pt x="185292" y="438403"/>
                </a:lnTo>
                <a:lnTo>
                  <a:pt x="605139" y="438403"/>
                </a:lnTo>
                <a:lnTo>
                  <a:pt x="556006" y="303402"/>
                </a:lnTo>
                <a:lnTo>
                  <a:pt x="741425" y="235965"/>
                </a:lnTo>
                <a:lnTo>
                  <a:pt x="235712" y="0"/>
                </a:lnTo>
                <a:close/>
              </a:path>
            </a:pathLst>
          </a:custGeom>
          <a:solidFill>
            <a:srgbClr val="92ED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95883" y="2258567"/>
            <a:ext cx="3451860" cy="3451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42937" y="2286000"/>
            <a:ext cx="3357562" cy="3357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42937" y="2286000"/>
            <a:ext cx="3357562" cy="3357562"/>
          </a:xfrm>
          <a:custGeom>
            <a:avLst/>
            <a:gdLst/>
            <a:ahLst/>
            <a:cxnLst/>
            <a:rect l="l" t="t" r="r" b="b"/>
            <a:pathLst>
              <a:path w="3357562" h="3357562">
                <a:moveTo>
                  <a:pt x="0" y="1678813"/>
                </a:moveTo>
                <a:lnTo>
                  <a:pt x="5565" y="1541118"/>
                </a:lnTo>
                <a:lnTo>
                  <a:pt x="21973" y="1406490"/>
                </a:lnTo>
                <a:lnTo>
                  <a:pt x="48791" y="1275360"/>
                </a:lnTo>
                <a:lnTo>
                  <a:pt x="85588" y="1148161"/>
                </a:lnTo>
                <a:lnTo>
                  <a:pt x="131931" y="1025324"/>
                </a:lnTo>
                <a:lnTo>
                  <a:pt x="187387" y="907282"/>
                </a:lnTo>
                <a:lnTo>
                  <a:pt x="251526" y="794466"/>
                </a:lnTo>
                <a:lnTo>
                  <a:pt x="323915" y="687308"/>
                </a:lnTo>
                <a:lnTo>
                  <a:pt x="404120" y="586241"/>
                </a:lnTo>
                <a:lnTo>
                  <a:pt x="491712" y="491696"/>
                </a:lnTo>
                <a:lnTo>
                  <a:pt x="586256" y="404105"/>
                </a:lnTo>
                <a:lnTo>
                  <a:pt x="687322" y="323900"/>
                </a:lnTo>
                <a:lnTo>
                  <a:pt x="794477" y="251514"/>
                </a:lnTo>
                <a:lnTo>
                  <a:pt x="907288" y="187377"/>
                </a:lnTo>
                <a:lnTo>
                  <a:pt x="1025324" y="131923"/>
                </a:lnTo>
                <a:lnTo>
                  <a:pt x="1148153" y="85582"/>
                </a:lnTo>
                <a:lnTo>
                  <a:pt x="1275342" y="48788"/>
                </a:lnTo>
                <a:lnTo>
                  <a:pt x="1406459" y="21971"/>
                </a:lnTo>
                <a:lnTo>
                  <a:pt x="1541072" y="5564"/>
                </a:lnTo>
                <a:lnTo>
                  <a:pt x="1678749" y="0"/>
                </a:lnTo>
                <a:lnTo>
                  <a:pt x="1816444" y="5564"/>
                </a:lnTo>
                <a:lnTo>
                  <a:pt x="1951072" y="21971"/>
                </a:lnTo>
                <a:lnTo>
                  <a:pt x="2082202" y="48788"/>
                </a:lnTo>
                <a:lnTo>
                  <a:pt x="2209401" y="85582"/>
                </a:lnTo>
                <a:lnTo>
                  <a:pt x="2332237" y="131923"/>
                </a:lnTo>
                <a:lnTo>
                  <a:pt x="2450280" y="187377"/>
                </a:lnTo>
                <a:lnTo>
                  <a:pt x="2563096" y="251514"/>
                </a:lnTo>
                <a:lnTo>
                  <a:pt x="2670253" y="323900"/>
                </a:lnTo>
                <a:lnTo>
                  <a:pt x="2771321" y="404105"/>
                </a:lnTo>
                <a:lnTo>
                  <a:pt x="2865866" y="491696"/>
                </a:lnTo>
                <a:lnTo>
                  <a:pt x="2953456" y="586241"/>
                </a:lnTo>
                <a:lnTo>
                  <a:pt x="3033661" y="687308"/>
                </a:lnTo>
                <a:lnTo>
                  <a:pt x="3106048" y="794466"/>
                </a:lnTo>
                <a:lnTo>
                  <a:pt x="3170184" y="907282"/>
                </a:lnTo>
                <a:lnTo>
                  <a:pt x="3225639" y="1025324"/>
                </a:lnTo>
                <a:lnTo>
                  <a:pt x="3271979" y="1148161"/>
                </a:lnTo>
                <a:lnTo>
                  <a:pt x="3308774" y="1275360"/>
                </a:lnTo>
                <a:lnTo>
                  <a:pt x="3335590" y="1406490"/>
                </a:lnTo>
                <a:lnTo>
                  <a:pt x="3351997" y="1541118"/>
                </a:lnTo>
                <a:lnTo>
                  <a:pt x="3357562" y="1678813"/>
                </a:lnTo>
                <a:lnTo>
                  <a:pt x="3351997" y="1816490"/>
                </a:lnTo>
                <a:lnTo>
                  <a:pt x="3335590" y="1951103"/>
                </a:lnTo>
                <a:lnTo>
                  <a:pt x="3308774" y="2082220"/>
                </a:lnTo>
                <a:lnTo>
                  <a:pt x="3271979" y="2209409"/>
                </a:lnTo>
                <a:lnTo>
                  <a:pt x="3225639" y="2332237"/>
                </a:lnTo>
                <a:lnTo>
                  <a:pt x="3170184" y="2450273"/>
                </a:lnTo>
                <a:lnTo>
                  <a:pt x="3106048" y="2563085"/>
                </a:lnTo>
                <a:lnTo>
                  <a:pt x="3033661" y="2670240"/>
                </a:lnTo>
                <a:lnTo>
                  <a:pt x="2953456" y="2771305"/>
                </a:lnTo>
                <a:lnTo>
                  <a:pt x="2865866" y="2865850"/>
                </a:lnTo>
                <a:lnTo>
                  <a:pt x="2771321" y="2953441"/>
                </a:lnTo>
                <a:lnTo>
                  <a:pt x="2670253" y="3033647"/>
                </a:lnTo>
                <a:lnTo>
                  <a:pt x="2563096" y="3106035"/>
                </a:lnTo>
                <a:lnTo>
                  <a:pt x="2450280" y="3170174"/>
                </a:lnTo>
                <a:lnTo>
                  <a:pt x="2332237" y="3225631"/>
                </a:lnTo>
                <a:lnTo>
                  <a:pt x="2209401" y="3271974"/>
                </a:lnTo>
                <a:lnTo>
                  <a:pt x="2082202" y="3308770"/>
                </a:lnTo>
                <a:lnTo>
                  <a:pt x="1951072" y="3335589"/>
                </a:lnTo>
                <a:lnTo>
                  <a:pt x="1816444" y="3351997"/>
                </a:lnTo>
                <a:lnTo>
                  <a:pt x="1678749" y="3357562"/>
                </a:lnTo>
                <a:lnTo>
                  <a:pt x="1541072" y="3351997"/>
                </a:lnTo>
                <a:lnTo>
                  <a:pt x="1406459" y="3335589"/>
                </a:lnTo>
                <a:lnTo>
                  <a:pt x="1275342" y="3308770"/>
                </a:lnTo>
                <a:lnTo>
                  <a:pt x="1148153" y="3271974"/>
                </a:lnTo>
                <a:lnTo>
                  <a:pt x="1025324" y="3225631"/>
                </a:lnTo>
                <a:lnTo>
                  <a:pt x="907288" y="3170174"/>
                </a:lnTo>
                <a:lnTo>
                  <a:pt x="794477" y="3106035"/>
                </a:lnTo>
                <a:lnTo>
                  <a:pt x="687322" y="3033647"/>
                </a:lnTo>
                <a:lnTo>
                  <a:pt x="586256" y="2953441"/>
                </a:lnTo>
                <a:lnTo>
                  <a:pt x="491712" y="2865850"/>
                </a:lnTo>
                <a:lnTo>
                  <a:pt x="404120" y="2771305"/>
                </a:lnTo>
                <a:lnTo>
                  <a:pt x="323915" y="2670240"/>
                </a:lnTo>
                <a:lnTo>
                  <a:pt x="251526" y="2563085"/>
                </a:lnTo>
                <a:lnTo>
                  <a:pt x="187387" y="2450273"/>
                </a:lnTo>
                <a:lnTo>
                  <a:pt x="131931" y="2332237"/>
                </a:lnTo>
                <a:lnTo>
                  <a:pt x="85588" y="2209409"/>
                </a:lnTo>
                <a:lnTo>
                  <a:pt x="48791" y="2082220"/>
                </a:lnTo>
                <a:lnTo>
                  <a:pt x="21973" y="1951103"/>
                </a:lnTo>
                <a:lnTo>
                  <a:pt x="5565" y="1816490"/>
                </a:lnTo>
                <a:lnTo>
                  <a:pt x="0" y="1678813"/>
                </a:lnTo>
                <a:close/>
              </a:path>
            </a:pathLst>
          </a:custGeom>
          <a:ln w="9525">
            <a:solidFill>
              <a:srgbClr val="DBA92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099303" y="615695"/>
            <a:ext cx="2020824" cy="1952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146675" y="643001"/>
            <a:ext cx="1925701" cy="1857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146675" y="643001"/>
            <a:ext cx="1925701" cy="1857375"/>
          </a:xfrm>
          <a:custGeom>
            <a:avLst/>
            <a:gdLst/>
            <a:ahLst/>
            <a:cxnLst/>
            <a:rect l="l" t="t" r="r" b="b"/>
            <a:pathLst>
              <a:path w="1925701" h="1857375">
                <a:moveTo>
                  <a:pt x="0" y="928624"/>
                </a:moveTo>
                <a:lnTo>
                  <a:pt x="3191" y="852450"/>
                </a:lnTo>
                <a:lnTo>
                  <a:pt x="12600" y="777974"/>
                </a:lnTo>
                <a:lnTo>
                  <a:pt x="27980" y="705436"/>
                </a:lnTo>
                <a:lnTo>
                  <a:pt x="49081" y="635073"/>
                </a:lnTo>
                <a:lnTo>
                  <a:pt x="75658" y="567124"/>
                </a:lnTo>
                <a:lnTo>
                  <a:pt x="107461" y="501828"/>
                </a:lnTo>
                <a:lnTo>
                  <a:pt x="144243" y="439425"/>
                </a:lnTo>
                <a:lnTo>
                  <a:pt x="185757" y="380152"/>
                </a:lnTo>
                <a:lnTo>
                  <a:pt x="231754" y="324249"/>
                </a:lnTo>
                <a:lnTo>
                  <a:pt x="281987" y="271954"/>
                </a:lnTo>
                <a:lnTo>
                  <a:pt x="336208" y="223506"/>
                </a:lnTo>
                <a:lnTo>
                  <a:pt x="394170" y="179145"/>
                </a:lnTo>
                <a:lnTo>
                  <a:pt x="455624" y="139108"/>
                </a:lnTo>
                <a:lnTo>
                  <a:pt x="520323" y="103634"/>
                </a:lnTo>
                <a:lnTo>
                  <a:pt x="588019" y="72963"/>
                </a:lnTo>
                <a:lnTo>
                  <a:pt x="658465" y="47333"/>
                </a:lnTo>
                <a:lnTo>
                  <a:pt x="731412" y="26983"/>
                </a:lnTo>
                <a:lnTo>
                  <a:pt x="806613" y="12151"/>
                </a:lnTo>
                <a:lnTo>
                  <a:pt x="883821" y="3077"/>
                </a:lnTo>
                <a:lnTo>
                  <a:pt x="962787" y="0"/>
                </a:lnTo>
                <a:lnTo>
                  <a:pt x="1041753" y="3077"/>
                </a:lnTo>
                <a:lnTo>
                  <a:pt x="1118963" y="12151"/>
                </a:lnTo>
                <a:lnTo>
                  <a:pt x="1194168" y="26983"/>
                </a:lnTo>
                <a:lnTo>
                  <a:pt x="1267121" y="47333"/>
                </a:lnTo>
                <a:lnTo>
                  <a:pt x="1337573" y="72963"/>
                </a:lnTo>
                <a:lnTo>
                  <a:pt x="1405277" y="103634"/>
                </a:lnTo>
                <a:lnTo>
                  <a:pt x="1469985" y="139108"/>
                </a:lnTo>
                <a:lnTo>
                  <a:pt x="1531448" y="179145"/>
                </a:lnTo>
                <a:lnTo>
                  <a:pt x="1589419" y="223506"/>
                </a:lnTo>
                <a:lnTo>
                  <a:pt x="1643649" y="271954"/>
                </a:lnTo>
                <a:lnTo>
                  <a:pt x="1693892" y="324249"/>
                </a:lnTo>
                <a:lnTo>
                  <a:pt x="1739898" y="380152"/>
                </a:lnTo>
                <a:lnTo>
                  <a:pt x="1781421" y="439425"/>
                </a:lnTo>
                <a:lnTo>
                  <a:pt x="1818212" y="501828"/>
                </a:lnTo>
                <a:lnTo>
                  <a:pt x="1850022" y="567124"/>
                </a:lnTo>
                <a:lnTo>
                  <a:pt x="1876605" y="635073"/>
                </a:lnTo>
                <a:lnTo>
                  <a:pt x="1897713" y="705436"/>
                </a:lnTo>
                <a:lnTo>
                  <a:pt x="1913096" y="777974"/>
                </a:lnTo>
                <a:lnTo>
                  <a:pt x="1922508" y="852450"/>
                </a:lnTo>
                <a:lnTo>
                  <a:pt x="1925701" y="928624"/>
                </a:lnTo>
                <a:lnTo>
                  <a:pt x="1922508" y="1004798"/>
                </a:lnTo>
                <a:lnTo>
                  <a:pt x="1913096" y="1079276"/>
                </a:lnTo>
                <a:lnTo>
                  <a:pt x="1897713" y="1151819"/>
                </a:lnTo>
                <a:lnTo>
                  <a:pt x="1876605" y="1222188"/>
                </a:lnTo>
                <a:lnTo>
                  <a:pt x="1850022" y="1290143"/>
                </a:lnTo>
                <a:lnTo>
                  <a:pt x="1818212" y="1355446"/>
                </a:lnTo>
                <a:lnTo>
                  <a:pt x="1781421" y="1417858"/>
                </a:lnTo>
                <a:lnTo>
                  <a:pt x="1739898" y="1477140"/>
                </a:lnTo>
                <a:lnTo>
                  <a:pt x="1693892" y="1533052"/>
                </a:lnTo>
                <a:lnTo>
                  <a:pt x="1643649" y="1585356"/>
                </a:lnTo>
                <a:lnTo>
                  <a:pt x="1589419" y="1633814"/>
                </a:lnTo>
                <a:lnTo>
                  <a:pt x="1531448" y="1678185"/>
                </a:lnTo>
                <a:lnTo>
                  <a:pt x="1469985" y="1718231"/>
                </a:lnTo>
                <a:lnTo>
                  <a:pt x="1405277" y="1753712"/>
                </a:lnTo>
                <a:lnTo>
                  <a:pt x="1337573" y="1784391"/>
                </a:lnTo>
                <a:lnTo>
                  <a:pt x="1267121" y="1810028"/>
                </a:lnTo>
                <a:lnTo>
                  <a:pt x="1194168" y="1830384"/>
                </a:lnTo>
                <a:lnTo>
                  <a:pt x="1118963" y="1845219"/>
                </a:lnTo>
                <a:lnTo>
                  <a:pt x="1041753" y="1854296"/>
                </a:lnTo>
                <a:lnTo>
                  <a:pt x="962787" y="1857375"/>
                </a:lnTo>
                <a:lnTo>
                  <a:pt x="883821" y="1854296"/>
                </a:lnTo>
                <a:lnTo>
                  <a:pt x="806613" y="1845219"/>
                </a:lnTo>
                <a:lnTo>
                  <a:pt x="731412" y="1830384"/>
                </a:lnTo>
                <a:lnTo>
                  <a:pt x="658465" y="1810028"/>
                </a:lnTo>
                <a:lnTo>
                  <a:pt x="588019" y="1784391"/>
                </a:lnTo>
                <a:lnTo>
                  <a:pt x="520323" y="1753712"/>
                </a:lnTo>
                <a:lnTo>
                  <a:pt x="455624" y="1718231"/>
                </a:lnTo>
                <a:lnTo>
                  <a:pt x="394170" y="1678185"/>
                </a:lnTo>
                <a:lnTo>
                  <a:pt x="336208" y="1633814"/>
                </a:lnTo>
                <a:lnTo>
                  <a:pt x="281987" y="1585356"/>
                </a:lnTo>
                <a:lnTo>
                  <a:pt x="231754" y="1533052"/>
                </a:lnTo>
                <a:lnTo>
                  <a:pt x="185757" y="1477140"/>
                </a:lnTo>
                <a:lnTo>
                  <a:pt x="144243" y="1417858"/>
                </a:lnTo>
                <a:lnTo>
                  <a:pt x="107461" y="1355446"/>
                </a:lnTo>
                <a:lnTo>
                  <a:pt x="75658" y="1290143"/>
                </a:lnTo>
                <a:lnTo>
                  <a:pt x="49081" y="1222188"/>
                </a:lnTo>
                <a:lnTo>
                  <a:pt x="27980" y="1151819"/>
                </a:lnTo>
                <a:lnTo>
                  <a:pt x="12600" y="1079276"/>
                </a:lnTo>
                <a:lnTo>
                  <a:pt x="3191" y="1004798"/>
                </a:lnTo>
                <a:lnTo>
                  <a:pt x="0" y="928624"/>
                </a:lnTo>
                <a:close/>
              </a:path>
            </a:pathLst>
          </a:custGeom>
          <a:ln w="9525">
            <a:solidFill>
              <a:srgbClr val="F8F8F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882640" y="3901440"/>
            <a:ext cx="2665475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929376" y="3929126"/>
            <a:ext cx="2571750" cy="2571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929376" y="3929126"/>
            <a:ext cx="2571750" cy="2571686"/>
          </a:xfrm>
          <a:custGeom>
            <a:avLst/>
            <a:gdLst/>
            <a:ahLst/>
            <a:cxnLst/>
            <a:rect l="l" t="t" r="r" b="b"/>
            <a:pathLst>
              <a:path w="2571750" h="2571686">
                <a:moveTo>
                  <a:pt x="0" y="1285875"/>
                </a:moveTo>
                <a:lnTo>
                  <a:pt x="4262" y="1180411"/>
                </a:lnTo>
                <a:lnTo>
                  <a:pt x="16829" y="1077295"/>
                </a:lnTo>
                <a:lnTo>
                  <a:pt x="37370" y="976859"/>
                </a:lnTo>
                <a:lnTo>
                  <a:pt x="65553" y="879433"/>
                </a:lnTo>
                <a:lnTo>
                  <a:pt x="101048" y="785348"/>
                </a:lnTo>
                <a:lnTo>
                  <a:pt x="143524" y="694934"/>
                </a:lnTo>
                <a:lnTo>
                  <a:pt x="192650" y="608524"/>
                </a:lnTo>
                <a:lnTo>
                  <a:pt x="248095" y="526447"/>
                </a:lnTo>
                <a:lnTo>
                  <a:pt x="309528" y="449035"/>
                </a:lnTo>
                <a:lnTo>
                  <a:pt x="376618" y="376618"/>
                </a:lnTo>
                <a:lnTo>
                  <a:pt x="449035" y="309528"/>
                </a:lnTo>
                <a:lnTo>
                  <a:pt x="526447" y="248095"/>
                </a:lnTo>
                <a:lnTo>
                  <a:pt x="608524" y="192650"/>
                </a:lnTo>
                <a:lnTo>
                  <a:pt x="694934" y="143524"/>
                </a:lnTo>
                <a:lnTo>
                  <a:pt x="785348" y="101048"/>
                </a:lnTo>
                <a:lnTo>
                  <a:pt x="879433" y="65553"/>
                </a:lnTo>
                <a:lnTo>
                  <a:pt x="976859" y="37370"/>
                </a:lnTo>
                <a:lnTo>
                  <a:pt x="1077295" y="16829"/>
                </a:lnTo>
                <a:lnTo>
                  <a:pt x="1180411" y="4262"/>
                </a:lnTo>
                <a:lnTo>
                  <a:pt x="1285875" y="0"/>
                </a:lnTo>
                <a:lnTo>
                  <a:pt x="1391321" y="4262"/>
                </a:lnTo>
                <a:lnTo>
                  <a:pt x="1494423" y="16829"/>
                </a:lnTo>
                <a:lnTo>
                  <a:pt x="1594849" y="37370"/>
                </a:lnTo>
                <a:lnTo>
                  <a:pt x="1692267" y="65553"/>
                </a:lnTo>
                <a:lnTo>
                  <a:pt x="1786348" y="101048"/>
                </a:lnTo>
                <a:lnTo>
                  <a:pt x="1876759" y="143524"/>
                </a:lnTo>
                <a:lnTo>
                  <a:pt x="1963169" y="192650"/>
                </a:lnTo>
                <a:lnTo>
                  <a:pt x="2045247" y="248095"/>
                </a:lnTo>
                <a:lnTo>
                  <a:pt x="2122662" y="309528"/>
                </a:lnTo>
                <a:lnTo>
                  <a:pt x="2195083" y="376618"/>
                </a:lnTo>
                <a:lnTo>
                  <a:pt x="2262179" y="449035"/>
                </a:lnTo>
                <a:lnTo>
                  <a:pt x="2323618" y="526447"/>
                </a:lnTo>
                <a:lnTo>
                  <a:pt x="2379069" y="608524"/>
                </a:lnTo>
                <a:lnTo>
                  <a:pt x="2428201" y="694934"/>
                </a:lnTo>
                <a:lnTo>
                  <a:pt x="2470683" y="785348"/>
                </a:lnTo>
                <a:lnTo>
                  <a:pt x="2506184" y="879433"/>
                </a:lnTo>
                <a:lnTo>
                  <a:pt x="2534372" y="976859"/>
                </a:lnTo>
                <a:lnTo>
                  <a:pt x="2554917" y="1077295"/>
                </a:lnTo>
                <a:lnTo>
                  <a:pt x="2567486" y="1180411"/>
                </a:lnTo>
                <a:lnTo>
                  <a:pt x="2571750" y="1285875"/>
                </a:lnTo>
                <a:lnTo>
                  <a:pt x="2567486" y="1391327"/>
                </a:lnTo>
                <a:lnTo>
                  <a:pt x="2554917" y="1494433"/>
                </a:lnTo>
                <a:lnTo>
                  <a:pt x="2534372" y="1594861"/>
                </a:lnTo>
                <a:lnTo>
                  <a:pt x="2506184" y="1692280"/>
                </a:lnTo>
                <a:lnTo>
                  <a:pt x="2470683" y="1786359"/>
                </a:lnTo>
                <a:lnTo>
                  <a:pt x="2428201" y="1876767"/>
                </a:lnTo>
                <a:lnTo>
                  <a:pt x="2379069" y="1963173"/>
                </a:lnTo>
                <a:lnTo>
                  <a:pt x="2323618" y="2045247"/>
                </a:lnTo>
                <a:lnTo>
                  <a:pt x="2262179" y="2122656"/>
                </a:lnTo>
                <a:lnTo>
                  <a:pt x="2195083" y="2195071"/>
                </a:lnTo>
                <a:lnTo>
                  <a:pt x="2122662" y="2262159"/>
                </a:lnTo>
                <a:lnTo>
                  <a:pt x="2045247" y="2323591"/>
                </a:lnTo>
                <a:lnTo>
                  <a:pt x="1963169" y="2379036"/>
                </a:lnTo>
                <a:lnTo>
                  <a:pt x="1876759" y="2428161"/>
                </a:lnTo>
                <a:lnTo>
                  <a:pt x="1786348" y="2470637"/>
                </a:lnTo>
                <a:lnTo>
                  <a:pt x="1692267" y="2506132"/>
                </a:lnTo>
                <a:lnTo>
                  <a:pt x="1594849" y="2534315"/>
                </a:lnTo>
                <a:lnTo>
                  <a:pt x="1494423" y="2554856"/>
                </a:lnTo>
                <a:lnTo>
                  <a:pt x="1391321" y="2567423"/>
                </a:lnTo>
                <a:lnTo>
                  <a:pt x="1285875" y="2571686"/>
                </a:lnTo>
                <a:lnTo>
                  <a:pt x="1180411" y="2567423"/>
                </a:lnTo>
                <a:lnTo>
                  <a:pt x="1077295" y="2554856"/>
                </a:lnTo>
                <a:lnTo>
                  <a:pt x="976859" y="2534315"/>
                </a:lnTo>
                <a:lnTo>
                  <a:pt x="879433" y="2506132"/>
                </a:lnTo>
                <a:lnTo>
                  <a:pt x="785348" y="2470637"/>
                </a:lnTo>
                <a:lnTo>
                  <a:pt x="694934" y="2428161"/>
                </a:lnTo>
                <a:lnTo>
                  <a:pt x="608524" y="2379036"/>
                </a:lnTo>
                <a:lnTo>
                  <a:pt x="526447" y="2323591"/>
                </a:lnTo>
                <a:lnTo>
                  <a:pt x="449035" y="2262159"/>
                </a:lnTo>
                <a:lnTo>
                  <a:pt x="376618" y="2195071"/>
                </a:lnTo>
                <a:lnTo>
                  <a:pt x="309528" y="2122656"/>
                </a:lnTo>
                <a:lnTo>
                  <a:pt x="248095" y="2045247"/>
                </a:lnTo>
                <a:lnTo>
                  <a:pt x="192650" y="1963173"/>
                </a:lnTo>
                <a:lnTo>
                  <a:pt x="143524" y="1876767"/>
                </a:lnTo>
                <a:lnTo>
                  <a:pt x="101048" y="1786359"/>
                </a:lnTo>
                <a:lnTo>
                  <a:pt x="65553" y="1692280"/>
                </a:lnTo>
                <a:lnTo>
                  <a:pt x="37370" y="1594861"/>
                </a:lnTo>
                <a:lnTo>
                  <a:pt x="16829" y="1494433"/>
                </a:lnTo>
                <a:lnTo>
                  <a:pt x="4262" y="1391327"/>
                </a:lnTo>
                <a:lnTo>
                  <a:pt x="0" y="1285875"/>
                </a:lnTo>
                <a:close/>
              </a:path>
            </a:pathLst>
          </a:custGeom>
          <a:ln w="9525">
            <a:solidFill>
              <a:srgbClr val="151515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613369" y="3020822"/>
            <a:ext cx="342674" cy="409413"/>
          </a:xfrm>
          <a:custGeom>
            <a:avLst/>
            <a:gdLst/>
            <a:ahLst/>
            <a:cxnLst/>
            <a:rect l="l" t="t" r="r" b="b"/>
            <a:pathLst>
              <a:path w="342674" h="409413">
                <a:moveTo>
                  <a:pt x="238488" y="297941"/>
                </a:moveTo>
                <a:lnTo>
                  <a:pt x="227358" y="297941"/>
                </a:lnTo>
                <a:lnTo>
                  <a:pt x="253393" y="345566"/>
                </a:lnTo>
                <a:lnTo>
                  <a:pt x="176558" y="387476"/>
                </a:lnTo>
                <a:lnTo>
                  <a:pt x="168430" y="391540"/>
                </a:lnTo>
                <a:lnTo>
                  <a:pt x="158397" y="396366"/>
                </a:lnTo>
                <a:lnTo>
                  <a:pt x="174797" y="409413"/>
                </a:lnTo>
                <a:lnTo>
                  <a:pt x="186186" y="402478"/>
                </a:lnTo>
                <a:lnTo>
                  <a:pt x="196497" y="396620"/>
                </a:lnTo>
                <a:lnTo>
                  <a:pt x="261775" y="361061"/>
                </a:lnTo>
                <a:lnTo>
                  <a:pt x="272961" y="361061"/>
                </a:lnTo>
                <a:lnTo>
                  <a:pt x="270411" y="356362"/>
                </a:lnTo>
                <a:lnTo>
                  <a:pt x="298720" y="340867"/>
                </a:lnTo>
                <a:lnTo>
                  <a:pt x="261902" y="340867"/>
                </a:lnTo>
                <a:lnTo>
                  <a:pt x="238488" y="297941"/>
                </a:lnTo>
                <a:close/>
              </a:path>
              <a:path w="342674" h="409413">
                <a:moveTo>
                  <a:pt x="272961" y="361061"/>
                </a:moveTo>
                <a:lnTo>
                  <a:pt x="261775" y="361061"/>
                </a:lnTo>
                <a:lnTo>
                  <a:pt x="287810" y="408686"/>
                </a:lnTo>
                <a:lnTo>
                  <a:pt x="298605" y="378713"/>
                </a:lnTo>
                <a:lnTo>
                  <a:pt x="279301" y="372744"/>
                </a:lnTo>
                <a:lnTo>
                  <a:pt x="272961" y="361061"/>
                </a:lnTo>
                <a:close/>
              </a:path>
              <a:path w="342674" h="409413">
                <a:moveTo>
                  <a:pt x="339880" y="297306"/>
                </a:moveTo>
                <a:lnTo>
                  <a:pt x="331879" y="302387"/>
                </a:lnTo>
                <a:lnTo>
                  <a:pt x="325275" y="306324"/>
                </a:lnTo>
                <a:lnTo>
                  <a:pt x="320265" y="309022"/>
                </a:lnTo>
                <a:lnTo>
                  <a:pt x="261902" y="340867"/>
                </a:lnTo>
                <a:lnTo>
                  <a:pt x="298720" y="340867"/>
                </a:lnTo>
                <a:lnTo>
                  <a:pt x="332133" y="322579"/>
                </a:lnTo>
                <a:lnTo>
                  <a:pt x="342351" y="322579"/>
                </a:lnTo>
                <a:lnTo>
                  <a:pt x="339880" y="297306"/>
                </a:lnTo>
                <a:close/>
              </a:path>
              <a:path w="342674" h="409413">
                <a:moveTo>
                  <a:pt x="342351" y="322579"/>
                </a:moveTo>
                <a:lnTo>
                  <a:pt x="332133" y="322579"/>
                </a:lnTo>
                <a:lnTo>
                  <a:pt x="342674" y="325881"/>
                </a:lnTo>
                <a:lnTo>
                  <a:pt x="342351" y="322579"/>
                </a:lnTo>
                <a:close/>
              </a:path>
              <a:path w="342674" h="409413">
                <a:moveTo>
                  <a:pt x="100485" y="277367"/>
                </a:moveTo>
                <a:lnTo>
                  <a:pt x="133827" y="305394"/>
                </a:lnTo>
                <a:lnTo>
                  <a:pt x="166361" y="314285"/>
                </a:lnTo>
                <a:lnTo>
                  <a:pt x="177463" y="314052"/>
                </a:lnTo>
                <a:lnTo>
                  <a:pt x="189114" y="312296"/>
                </a:lnTo>
                <a:lnTo>
                  <a:pt x="201397" y="308990"/>
                </a:lnTo>
                <a:lnTo>
                  <a:pt x="214062" y="304235"/>
                </a:lnTo>
                <a:lnTo>
                  <a:pt x="226824" y="298195"/>
                </a:lnTo>
                <a:lnTo>
                  <a:pt x="160497" y="298195"/>
                </a:lnTo>
                <a:lnTo>
                  <a:pt x="150489" y="297240"/>
                </a:lnTo>
                <a:lnTo>
                  <a:pt x="139496" y="294692"/>
                </a:lnTo>
                <a:lnTo>
                  <a:pt x="127506" y="290539"/>
                </a:lnTo>
                <a:lnTo>
                  <a:pt x="114506" y="284768"/>
                </a:lnTo>
                <a:lnTo>
                  <a:pt x="100485" y="277367"/>
                </a:lnTo>
                <a:close/>
              </a:path>
              <a:path w="342674" h="409413">
                <a:moveTo>
                  <a:pt x="317670" y="270491"/>
                </a:moveTo>
                <a:lnTo>
                  <a:pt x="291583" y="270491"/>
                </a:lnTo>
                <a:lnTo>
                  <a:pt x="300820" y="281278"/>
                </a:lnTo>
                <a:lnTo>
                  <a:pt x="308416" y="290930"/>
                </a:lnTo>
                <a:lnTo>
                  <a:pt x="314353" y="299465"/>
                </a:lnTo>
                <a:lnTo>
                  <a:pt x="326137" y="274917"/>
                </a:lnTo>
                <a:lnTo>
                  <a:pt x="317670" y="270491"/>
                </a:lnTo>
                <a:close/>
              </a:path>
              <a:path w="342674" h="409413">
                <a:moveTo>
                  <a:pt x="196878" y="221741"/>
                </a:moveTo>
                <a:lnTo>
                  <a:pt x="190782" y="236219"/>
                </a:lnTo>
                <a:lnTo>
                  <a:pt x="195735" y="241680"/>
                </a:lnTo>
                <a:lnTo>
                  <a:pt x="199926" y="247650"/>
                </a:lnTo>
                <a:lnTo>
                  <a:pt x="203482" y="254126"/>
                </a:lnTo>
                <a:lnTo>
                  <a:pt x="207985" y="287345"/>
                </a:lnTo>
                <a:lnTo>
                  <a:pt x="194671" y="292212"/>
                </a:lnTo>
                <a:lnTo>
                  <a:pt x="182311" y="295642"/>
                </a:lnTo>
                <a:lnTo>
                  <a:pt x="170916" y="297636"/>
                </a:lnTo>
                <a:lnTo>
                  <a:pt x="160497" y="298195"/>
                </a:lnTo>
                <a:lnTo>
                  <a:pt x="226824" y="298195"/>
                </a:lnTo>
                <a:lnTo>
                  <a:pt x="227358" y="297941"/>
                </a:lnTo>
                <a:lnTo>
                  <a:pt x="238488" y="297941"/>
                </a:lnTo>
                <a:lnTo>
                  <a:pt x="235994" y="293369"/>
                </a:lnTo>
                <a:lnTo>
                  <a:pt x="273640" y="277875"/>
                </a:lnTo>
                <a:lnTo>
                  <a:pt x="227485" y="277875"/>
                </a:lnTo>
                <a:lnTo>
                  <a:pt x="196878" y="221741"/>
                </a:lnTo>
                <a:close/>
              </a:path>
              <a:path w="342674" h="409413">
                <a:moveTo>
                  <a:pt x="251615" y="205866"/>
                </a:moveTo>
                <a:lnTo>
                  <a:pt x="245448" y="210259"/>
                </a:lnTo>
                <a:lnTo>
                  <a:pt x="250760" y="218314"/>
                </a:lnTo>
                <a:lnTo>
                  <a:pt x="257623" y="227865"/>
                </a:lnTo>
                <a:lnTo>
                  <a:pt x="266005" y="238914"/>
                </a:lnTo>
                <a:lnTo>
                  <a:pt x="275872" y="251460"/>
                </a:lnTo>
                <a:lnTo>
                  <a:pt x="227485" y="277875"/>
                </a:lnTo>
                <a:lnTo>
                  <a:pt x="273640" y="277875"/>
                </a:lnTo>
                <a:lnTo>
                  <a:pt x="291583" y="270491"/>
                </a:lnTo>
                <a:lnTo>
                  <a:pt x="317670" y="270491"/>
                </a:lnTo>
                <a:lnTo>
                  <a:pt x="285206" y="244373"/>
                </a:lnTo>
                <a:lnTo>
                  <a:pt x="259859" y="216261"/>
                </a:lnTo>
                <a:lnTo>
                  <a:pt x="251615" y="205866"/>
                </a:lnTo>
                <a:close/>
              </a:path>
              <a:path w="342674" h="409413">
                <a:moveTo>
                  <a:pt x="103684" y="240791"/>
                </a:moveTo>
                <a:lnTo>
                  <a:pt x="85753" y="240791"/>
                </a:lnTo>
                <a:lnTo>
                  <a:pt x="92611" y="243077"/>
                </a:lnTo>
                <a:lnTo>
                  <a:pt x="100739" y="250570"/>
                </a:lnTo>
                <a:lnTo>
                  <a:pt x="106895" y="245440"/>
                </a:lnTo>
                <a:lnTo>
                  <a:pt x="103684" y="240791"/>
                </a:lnTo>
                <a:close/>
              </a:path>
              <a:path w="342674" h="409413">
                <a:moveTo>
                  <a:pt x="81859" y="133437"/>
                </a:moveTo>
                <a:lnTo>
                  <a:pt x="73342" y="133437"/>
                </a:lnTo>
                <a:lnTo>
                  <a:pt x="67191" y="144389"/>
                </a:lnTo>
                <a:lnTo>
                  <a:pt x="62607" y="155810"/>
                </a:lnTo>
                <a:lnTo>
                  <a:pt x="59563" y="168157"/>
                </a:lnTo>
                <a:lnTo>
                  <a:pt x="58034" y="181884"/>
                </a:lnTo>
                <a:lnTo>
                  <a:pt x="59274" y="191316"/>
                </a:lnTo>
                <a:lnTo>
                  <a:pt x="62120" y="202219"/>
                </a:lnTo>
                <a:lnTo>
                  <a:pt x="66560" y="214602"/>
                </a:lnTo>
                <a:lnTo>
                  <a:pt x="72579" y="228472"/>
                </a:lnTo>
                <a:lnTo>
                  <a:pt x="80165" y="243839"/>
                </a:lnTo>
                <a:lnTo>
                  <a:pt x="85753" y="240791"/>
                </a:lnTo>
                <a:lnTo>
                  <a:pt x="103684" y="240791"/>
                </a:lnTo>
                <a:lnTo>
                  <a:pt x="79970" y="199801"/>
                </a:lnTo>
                <a:lnTo>
                  <a:pt x="76355" y="190118"/>
                </a:lnTo>
                <a:lnTo>
                  <a:pt x="104422" y="174751"/>
                </a:lnTo>
                <a:lnTo>
                  <a:pt x="115429" y="174751"/>
                </a:lnTo>
                <a:lnTo>
                  <a:pt x="113050" y="170397"/>
                </a:lnTo>
                <a:lnTo>
                  <a:pt x="72567" y="170397"/>
                </a:lnTo>
                <a:lnTo>
                  <a:pt x="73517" y="159127"/>
                </a:lnTo>
                <a:lnTo>
                  <a:pt x="76658" y="146743"/>
                </a:lnTo>
                <a:lnTo>
                  <a:pt x="81859" y="133437"/>
                </a:lnTo>
                <a:close/>
              </a:path>
              <a:path w="342674" h="409413">
                <a:moveTo>
                  <a:pt x="115429" y="174751"/>
                </a:moveTo>
                <a:lnTo>
                  <a:pt x="104422" y="174751"/>
                </a:lnTo>
                <a:lnTo>
                  <a:pt x="130838" y="223265"/>
                </a:lnTo>
                <a:lnTo>
                  <a:pt x="140109" y="198119"/>
                </a:lnTo>
                <a:lnTo>
                  <a:pt x="125631" y="193420"/>
                </a:lnTo>
                <a:lnTo>
                  <a:pt x="115429" y="174751"/>
                </a:lnTo>
                <a:close/>
              </a:path>
              <a:path w="342674" h="409413">
                <a:moveTo>
                  <a:pt x="146953" y="157606"/>
                </a:moveTo>
                <a:lnTo>
                  <a:pt x="135918" y="157606"/>
                </a:lnTo>
                <a:lnTo>
                  <a:pt x="166906" y="214502"/>
                </a:lnTo>
                <a:lnTo>
                  <a:pt x="176939" y="186943"/>
                </a:lnTo>
                <a:lnTo>
                  <a:pt x="160048" y="181610"/>
                </a:lnTo>
                <a:lnTo>
                  <a:pt x="146953" y="157606"/>
                </a:lnTo>
                <a:close/>
              </a:path>
              <a:path w="342674" h="409413">
                <a:moveTo>
                  <a:pt x="154858" y="113411"/>
                </a:moveTo>
                <a:lnTo>
                  <a:pt x="143665" y="113411"/>
                </a:lnTo>
                <a:lnTo>
                  <a:pt x="167922" y="157861"/>
                </a:lnTo>
                <a:lnTo>
                  <a:pt x="159540" y="162560"/>
                </a:lnTo>
                <a:lnTo>
                  <a:pt x="174559" y="174320"/>
                </a:lnTo>
                <a:lnTo>
                  <a:pt x="180702" y="170652"/>
                </a:lnTo>
                <a:lnTo>
                  <a:pt x="189346" y="165680"/>
                </a:lnTo>
                <a:lnTo>
                  <a:pt x="211536" y="153288"/>
                </a:lnTo>
                <a:lnTo>
                  <a:pt x="176558" y="153288"/>
                </a:lnTo>
                <a:lnTo>
                  <a:pt x="154858" y="113411"/>
                </a:lnTo>
                <a:close/>
              </a:path>
              <a:path w="342674" h="409413">
                <a:moveTo>
                  <a:pt x="104549" y="79882"/>
                </a:moveTo>
                <a:lnTo>
                  <a:pt x="98326" y="94233"/>
                </a:lnTo>
                <a:lnTo>
                  <a:pt x="103406" y="99822"/>
                </a:lnTo>
                <a:lnTo>
                  <a:pt x="107597" y="105790"/>
                </a:lnTo>
                <a:lnTo>
                  <a:pt x="111153" y="112140"/>
                </a:lnTo>
                <a:lnTo>
                  <a:pt x="127917" y="142875"/>
                </a:lnTo>
                <a:lnTo>
                  <a:pt x="72567" y="170397"/>
                </a:lnTo>
                <a:lnTo>
                  <a:pt x="113050" y="170397"/>
                </a:lnTo>
                <a:lnTo>
                  <a:pt x="112931" y="170179"/>
                </a:lnTo>
                <a:lnTo>
                  <a:pt x="135918" y="157606"/>
                </a:lnTo>
                <a:lnTo>
                  <a:pt x="146953" y="157606"/>
                </a:lnTo>
                <a:lnTo>
                  <a:pt x="104549" y="79882"/>
                </a:lnTo>
                <a:close/>
              </a:path>
              <a:path w="342674" h="409413">
                <a:moveTo>
                  <a:pt x="182368" y="98298"/>
                </a:moveTo>
                <a:lnTo>
                  <a:pt x="171351" y="98298"/>
                </a:lnTo>
                <a:lnTo>
                  <a:pt x="195608" y="142875"/>
                </a:lnTo>
                <a:lnTo>
                  <a:pt x="176558" y="153288"/>
                </a:lnTo>
                <a:lnTo>
                  <a:pt x="211536" y="153288"/>
                </a:lnTo>
                <a:lnTo>
                  <a:pt x="230279" y="143001"/>
                </a:lnTo>
                <a:lnTo>
                  <a:pt x="239034" y="143001"/>
                </a:lnTo>
                <a:lnTo>
                  <a:pt x="239778" y="138175"/>
                </a:lnTo>
                <a:lnTo>
                  <a:pt x="204244" y="138175"/>
                </a:lnTo>
                <a:lnTo>
                  <a:pt x="182368" y="98298"/>
                </a:lnTo>
                <a:close/>
              </a:path>
              <a:path w="342674" h="409413">
                <a:moveTo>
                  <a:pt x="239034" y="143001"/>
                </a:moveTo>
                <a:lnTo>
                  <a:pt x="230279" y="143001"/>
                </a:lnTo>
                <a:lnTo>
                  <a:pt x="238661" y="145414"/>
                </a:lnTo>
                <a:lnTo>
                  <a:pt x="239034" y="143001"/>
                </a:lnTo>
                <a:close/>
              </a:path>
              <a:path w="342674" h="409413">
                <a:moveTo>
                  <a:pt x="208632" y="84074"/>
                </a:moveTo>
                <a:lnTo>
                  <a:pt x="197513" y="84074"/>
                </a:lnTo>
                <a:lnTo>
                  <a:pt x="221770" y="128524"/>
                </a:lnTo>
                <a:lnTo>
                  <a:pt x="204244" y="138175"/>
                </a:lnTo>
                <a:lnTo>
                  <a:pt x="239778" y="138175"/>
                </a:lnTo>
                <a:lnTo>
                  <a:pt x="241836" y="124840"/>
                </a:lnTo>
                <a:lnTo>
                  <a:pt x="229898" y="123316"/>
                </a:lnTo>
                <a:lnTo>
                  <a:pt x="208632" y="84074"/>
                </a:lnTo>
                <a:close/>
              </a:path>
              <a:path w="342674" h="409413">
                <a:moveTo>
                  <a:pt x="9680" y="114553"/>
                </a:moveTo>
                <a:lnTo>
                  <a:pt x="48601" y="133049"/>
                </a:lnTo>
                <a:lnTo>
                  <a:pt x="60969" y="133883"/>
                </a:lnTo>
                <a:lnTo>
                  <a:pt x="73342" y="133437"/>
                </a:lnTo>
                <a:lnTo>
                  <a:pt x="81859" y="133437"/>
                </a:lnTo>
                <a:lnTo>
                  <a:pt x="81943" y="133223"/>
                </a:lnTo>
                <a:lnTo>
                  <a:pt x="91049" y="130916"/>
                </a:lnTo>
                <a:lnTo>
                  <a:pt x="96548" y="129666"/>
                </a:lnTo>
                <a:lnTo>
                  <a:pt x="103104" y="129666"/>
                </a:lnTo>
                <a:lnTo>
                  <a:pt x="99973" y="119709"/>
                </a:lnTo>
                <a:lnTo>
                  <a:pt x="47003" y="119709"/>
                </a:lnTo>
                <a:lnTo>
                  <a:pt x="33905" y="118934"/>
                </a:lnTo>
                <a:lnTo>
                  <a:pt x="21470" y="117227"/>
                </a:lnTo>
                <a:lnTo>
                  <a:pt x="9680" y="114553"/>
                </a:lnTo>
                <a:close/>
              </a:path>
              <a:path w="342674" h="409413">
                <a:moveTo>
                  <a:pt x="103104" y="129666"/>
                </a:moveTo>
                <a:lnTo>
                  <a:pt x="96548" y="129666"/>
                </a:lnTo>
                <a:lnTo>
                  <a:pt x="104422" y="133857"/>
                </a:lnTo>
                <a:lnTo>
                  <a:pt x="103104" y="129666"/>
                </a:lnTo>
                <a:close/>
              </a:path>
              <a:path w="342674" h="409413">
                <a:moveTo>
                  <a:pt x="96952" y="110099"/>
                </a:moveTo>
                <a:lnTo>
                  <a:pt x="85225" y="114224"/>
                </a:lnTo>
                <a:lnTo>
                  <a:pt x="73241" y="117194"/>
                </a:lnTo>
                <a:lnTo>
                  <a:pt x="60626" y="119018"/>
                </a:lnTo>
                <a:lnTo>
                  <a:pt x="47003" y="119709"/>
                </a:lnTo>
                <a:lnTo>
                  <a:pt x="99973" y="119709"/>
                </a:lnTo>
                <a:lnTo>
                  <a:pt x="96952" y="110099"/>
                </a:lnTo>
                <a:close/>
              </a:path>
              <a:path w="342674" h="409413">
                <a:moveTo>
                  <a:pt x="201948" y="61781"/>
                </a:moveTo>
                <a:lnTo>
                  <a:pt x="156821" y="87183"/>
                </a:lnTo>
                <a:lnTo>
                  <a:pt x="123726" y="104266"/>
                </a:lnTo>
                <a:lnTo>
                  <a:pt x="137569" y="116712"/>
                </a:lnTo>
                <a:lnTo>
                  <a:pt x="143665" y="113411"/>
                </a:lnTo>
                <a:lnTo>
                  <a:pt x="154858" y="113411"/>
                </a:lnTo>
                <a:lnTo>
                  <a:pt x="152301" y="108712"/>
                </a:lnTo>
                <a:lnTo>
                  <a:pt x="171351" y="98298"/>
                </a:lnTo>
                <a:lnTo>
                  <a:pt x="182368" y="98298"/>
                </a:lnTo>
                <a:lnTo>
                  <a:pt x="179860" y="93725"/>
                </a:lnTo>
                <a:lnTo>
                  <a:pt x="197513" y="84074"/>
                </a:lnTo>
                <a:lnTo>
                  <a:pt x="208632" y="84074"/>
                </a:lnTo>
                <a:lnTo>
                  <a:pt x="205260" y="77850"/>
                </a:lnTo>
                <a:lnTo>
                  <a:pt x="201948" y="61781"/>
                </a:lnTo>
                <a:close/>
              </a:path>
              <a:path w="342674" h="409413">
                <a:moveTo>
                  <a:pt x="11585" y="66675"/>
                </a:moveTo>
                <a:lnTo>
                  <a:pt x="5585" y="79556"/>
                </a:lnTo>
                <a:lnTo>
                  <a:pt x="4876" y="92837"/>
                </a:lnTo>
                <a:lnTo>
                  <a:pt x="4825" y="93478"/>
                </a:lnTo>
                <a:lnTo>
                  <a:pt x="0" y="100281"/>
                </a:lnTo>
                <a:lnTo>
                  <a:pt x="11563" y="108280"/>
                </a:lnTo>
                <a:lnTo>
                  <a:pt x="22570" y="110818"/>
                </a:lnTo>
                <a:lnTo>
                  <a:pt x="33048" y="107950"/>
                </a:lnTo>
                <a:lnTo>
                  <a:pt x="59635" y="93472"/>
                </a:lnTo>
                <a:lnTo>
                  <a:pt x="25809" y="93472"/>
                </a:lnTo>
                <a:lnTo>
                  <a:pt x="22888" y="92837"/>
                </a:lnTo>
                <a:lnTo>
                  <a:pt x="20729" y="88900"/>
                </a:lnTo>
                <a:lnTo>
                  <a:pt x="18443" y="84836"/>
                </a:lnTo>
                <a:lnTo>
                  <a:pt x="15522" y="77469"/>
                </a:lnTo>
                <a:lnTo>
                  <a:pt x="11585" y="66675"/>
                </a:lnTo>
                <a:close/>
              </a:path>
              <a:path w="342674" h="409413">
                <a:moveTo>
                  <a:pt x="64671" y="30733"/>
                </a:moveTo>
                <a:lnTo>
                  <a:pt x="54003" y="51435"/>
                </a:lnTo>
                <a:lnTo>
                  <a:pt x="63274" y="53848"/>
                </a:lnTo>
                <a:lnTo>
                  <a:pt x="69878" y="57023"/>
                </a:lnTo>
                <a:lnTo>
                  <a:pt x="76355" y="59689"/>
                </a:lnTo>
                <a:lnTo>
                  <a:pt x="82705" y="61849"/>
                </a:lnTo>
                <a:lnTo>
                  <a:pt x="29365" y="90931"/>
                </a:lnTo>
                <a:lnTo>
                  <a:pt x="25809" y="93472"/>
                </a:lnTo>
                <a:lnTo>
                  <a:pt x="59635" y="93472"/>
                </a:lnTo>
                <a:lnTo>
                  <a:pt x="97183" y="73025"/>
                </a:lnTo>
                <a:lnTo>
                  <a:pt x="117382" y="73025"/>
                </a:lnTo>
                <a:lnTo>
                  <a:pt x="108486" y="66801"/>
                </a:lnTo>
                <a:lnTo>
                  <a:pt x="129972" y="55082"/>
                </a:lnTo>
                <a:lnTo>
                  <a:pt x="93726" y="55082"/>
                </a:lnTo>
                <a:lnTo>
                  <a:pt x="81227" y="45150"/>
                </a:lnTo>
                <a:lnTo>
                  <a:pt x="71560" y="37034"/>
                </a:lnTo>
                <a:lnTo>
                  <a:pt x="64671" y="30733"/>
                </a:lnTo>
                <a:close/>
              </a:path>
              <a:path w="342674" h="409413">
                <a:moveTo>
                  <a:pt x="117382" y="73025"/>
                </a:moveTo>
                <a:lnTo>
                  <a:pt x="97183" y="73025"/>
                </a:lnTo>
                <a:lnTo>
                  <a:pt x="130330" y="90804"/>
                </a:lnTo>
                <a:lnTo>
                  <a:pt x="134267" y="84836"/>
                </a:lnTo>
                <a:lnTo>
                  <a:pt x="117382" y="73025"/>
                </a:lnTo>
                <a:close/>
              </a:path>
              <a:path w="342674" h="409413">
                <a:moveTo>
                  <a:pt x="151737" y="49275"/>
                </a:moveTo>
                <a:lnTo>
                  <a:pt x="140617" y="49275"/>
                </a:lnTo>
                <a:lnTo>
                  <a:pt x="157381" y="80010"/>
                </a:lnTo>
                <a:lnTo>
                  <a:pt x="166779" y="54863"/>
                </a:lnTo>
                <a:lnTo>
                  <a:pt x="152301" y="50291"/>
                </a:lnTo>
                <a:lnTo>
                  <a:pt x="151737" y="49275"/>
                </a:lnTo>
                <a:close/>
              </a:path>
              <a:path w="342674" h="409413">
                <a:moveTo>
                  <a:pt x="124742" y="0"/>
                </a:moveTo>
                <a:lnTo>
                  <a:pt x="118900" y="13080"/>
                </a:lnTo>
                <a:lnTo>
                  <a:pt x="126139" y="22732"/>
                </a:lnTo>
                <a:lnTo>
                  <a:pt x="132616" y="34543"/>
                </a:lnTo>
                <a:lnTo>
                  <a:pt x="93726" y="55082"/>
                </a:lnTo>
                <a:lnTo>
                  <a:pt x="129972" y="55082"/>
                </a:lnTo>
                <a:lnTo>
                  <a:pt x="140617" y="49275"/>
                </a:lnTo>
                <a:lnTo>
                  <a:pt x="151737" y="49275"/>
                </a:lnTo>
                <a:lnTo>
                  <a:pt x="149126" y="44576"/>
                </a:lnTo>
                <a:lnTo>
                  <a:pt x="174907" y="30606"/>
                </a:lnTo>
                <a:lnTo>
                  <a:pt x="183832" y="30606"/>
                </a:lnTo>
                <a:lnTo>
                  <a:pt x="183571" y="29972"/>
                </a:lnTo>
                <a:lnTo>
                  <a:pt x="141125" y="29972"/>
                </a:lnTo>
                <a:lnTo>
                  <a:pt x="124742" y="0"/>
                </a:lnTo>
                <a:close/>
              </a:path>
              <a:path w="342674" h="409413">
                <a:moveTo>
                  <a:pt x="183832" y="30606"/>
                </a:moveTo>
                <a:lnTo>
                  <a:pt x="174907" y="30606"/>
                </a:lnTo>
                <a:lnTo>
                  <a:pt x="185194" y="33908"/>
                </a:lnTo>
                <a:lnTo>
                  <a:pt x="183832" y="30606"/>
                </a:lnTo>
                <a:close/>
              </a:path>
              <a:path w="342674" h="409413">
                <a:moveTo>
                  <a:pt x="175571" y="10574"/>
                </a:moveTo>
                <a:lnTo>
                  <a:pt x="165109" y="16610"/>
                </a:lnTo>
                <a:lnTo>
                  <a:pt x="153627" y="23080"/>
                </a:lnTo>
                <a:lnTo>
                  <a:pt x="141125" y="29972"/>
                </a:lnTo>
                <a:lnTo>
                  <a:pt x="183571" y="29972"/>
                </a:lnTo>
                <a:lnTo>
                  <a:pt x="175571" y="10574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957828" y="3191255"/>
            <a:ext cx="2656331" cy="5486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754879" y="3144011"/>
            <a:ext cx="1152144" cy="5440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004822" y="3249167"/>
            <a:ext cx="3599815" cy="8997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/>
            <a:r>
              <a:rPr sz="2400" b="1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四村</a:t>
            </a:r>
            <a:endParaRPr sz="2400">
              <a:latin typeface="微软雅黑"/>
              <a:cs typeface="微软雅黑"/>
            </a:endParaRPr>
          </a:p>
          <a:p>
            <a:pPr>
              <a:lnSpc>
                <a:spcPts val="1200"/>
              </a:lnSpc>
              <a:spcBef>
                <a:spcPts val="25"/>
              </a:spcBef>
            </a:pPr>
            <a:endParaRPr sz="1200"/>
          </a:p>
          <a:p>
            <a:pPr marL="12700"/>
            <a:r>
              <a:rPr sz="2400" b="1" dirty="0" smtClean="0">
                <a:solidFill>
                  <a:srgbClr val="1C1C1C"/>
                </a:solidFill>
                <a:latin typeface="微软雅黑"/>
                <a:cs typeface="微软雅黑"/>
              </a:rPr>
              <a:t>森林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2215" y="1377060"/>
            <a:ext cx="63500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400" b="1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农业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98005" y="5020945"/>
            <a:ext cx="63500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400" b="1" dirty="0" smtClean="0">
                <a:solidFill>
                  <a:srgbClr val="1C1C1C"/>
                </a:solidFill>
                <a:latin typeface="微软雅黑"/>
                <a:cs typeface="微软雅黑"/>
              </a:rPr>
              <a:t>旅游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42919" y="1727835"/>
            <a:ext cx="1523110" cy="1025778"/>
          </a:xfrm>
          <a:custGeom>
            <a:avLst/>
            <a:gdLst/>
            <a:ahLst/>
            <a:cxnLst/>
            <a:rect l="l" t="t" r="r" b="b"/>
            <a:pathLst>
              <a:path w="1523110" h="1025778">
                <a:moveTo>
                  <a:pt x="235965" y="284352"/>
                </a:moveTo>
                <a:lnTo>
                  <a:pt x="0" y="790066"/>
                </a:lnTo>
                <a:lnTo>
                  <a:pt x="505840" y="1025778"/>
                </a:lnTo>
                <a:lnTo>
                  <a:pt x="438403" y="840486"/>
                </a:lnTo>
                <a:lnTo>
                  <a:pt x="1219707" y="556132"/>
                </a:lnTo>
                <a:lnTo>
                  <a:pt x="1373602" y="556132"/>
                </a:lnTo>
                <a:lnTo>
                  <a:pt x="1413898" y="469773"/>
                </a:lnTo>
                <a:lnTo>
                  <a:pt x="303529" y="469773"/>
                </a:lnTo>
                <a:lnTo>
                  <a:pt x="235965" y="284352"/>
                </a:lnTo>
                <a:close/>
              </a:path>
              <a:path w="1523110" h="1025778">
                <a:moveTo>
                  <a:pt x="1373602" y="556132"/>
                </a:moveTo>
                <a:lnTo>
                  <a:pt x="1219707" y="556132"/>
                </a:lnTo>
                <a:lnTo>
                  <a:pt x="1287144" y="741426"/>
                </a:lnTo>
                <a:lnTo>
                  <a:pt x="1373602" y="556132"/>
                </a:lnTo>
                <a:close/>
              </a:path>
              <a:path w="1523110" h="1025778">
                <a:moveTo>
                  <a:pt x="1017269" y="0"/>
                </a:moveTo>
                <a:lnTo>
                  <a:pt x="1084706" y="185419"/>
                </a:lnTo>
                <a:lnTo>
                  <a:pt x="303529" y="469773"/>
                </a:lnTo>
                <a:lnTo>
                  <a:pt x="1413898" y="469773"/>
                </a:lnTo>
                <a:lnTo>
                  <a:pt x="1523110" y="235712"/>
                </a:lnTo>
                <a:lnTo>
                  <a:pt x="1017269" y="0"/>
                </a:lnTo>
                <a:close/>
              </a:path>
            </a:pathLst>
          </a:custGeom>
          <a:solidFill>
            <a:srgbClr val="92ED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084065" y="2101469"/>
            <a:ext cx="435748" cy="287527"/>
          </a:xfrm>
          <a:custGeom>
            <a:avLst/>
            <a:gdLst/>
            <a:ahLst/>
            <a:cxnLst/>
            <a:rect l="l" t="t" r="r" b="b"/>
            <a:pathLst>
              <a:path w="435748" h="287527">
                <a:moveTo>
                  <a:pt x="118942" y="170814"/>
                </a:moveTo>
                <a:lnTo>
                  <a:pt x="101092" y="170814"/>
                </a:lnTo>
                <a:lnTo>
                  <a:pt x="109220" y="192912"/>
                </a:lnTo>
                <a:lnTo>
                  <a:pt x="72136" y="206375"/>
                </a:lnTo>
                <a:lnTo>
                  <a:pt x="58540" y="213993"/>
                </a:lnTo>
                <a:lnTo>
                  <a:pt x="62832" y="224946"/>
                </a:lnTo>
                <a:lnTo>
                  <a:pt x="67365" y="236905"/>
                </a:lnTo>
                <a:lnTo>
                  <a:pt x="72415" y="250565"/>
                </a:lnTo>
                <a:lnTo>
                  <a:pt x="76364" y="261894"/>
                </a:lnTo>
                <a:lnTo>
                  <a:pt x="80547" y="274215"/>
                </a:lnTo>
                <a:lnTo>
                  <a:pt x="84962" y="287527"/>
                </a:lnTo>
                <a:lnTo>
                  <a:pt x="98679" y="273938"/>
                </a:lnTo>
                <a:lnTo>
                  <a:pt x="77216" y="214883"/>
                </a:lnTo>
                <a:lnTo>
                  <a:pt x="135028" y="214883"/>
                </a:lnTo>
                <a:lnTo>
                  <a:pt x="128270" y="196341"/>
                </a:lnTo>
                <a:lnTo>
                  <a:pt x="153372" y="187197"/>
                </a:lnTo>
                <a:lnTo>
                  <a:pt x="124968" y="187197"/>
                </a:lnTo>
                <a:lnTo>
                  <a:pt x="118942" y="170814"/>
                </a:lnTo>
                <a:close/>
              </a:path>
              <a:path w="435748" h="287527">
                <a:moveTo>
                  <a:pt x="135028" y="214883"/>
                </a:moveTo>
                <a:lnTo>
                  <a:pt x="77216" y="214883"/>
                </a:lnTo>
                <a:lnTo>
                  <a:pt x="117942" y="216958"/>
                </a:lnTo>
                <a:lnTo>
                  <a:pt x="123470" y="232291"/>
                </a:lnTo>
                <a:lnTo>
                  <a:pt x="136180" y="268386"/>
                </a:lnTo>
                <a:lnTo>
                  <a:pt x="141605" y="284606"/>
                </a:lnTo>
                <a:lnTo>
                  <a:pt x="156007" y="270259"/>
                </a:lnTo>
                <a:lnTo>
                  <a:pt x="153165" y="263223"/>
                </a:lnTo>
                <a:lnTo>
                  <a:pt x="149614" y="254073"/>
                </a:lnTo>
                <a:lnTo>
                  <a:pt x="145261" y="242563"/>
                </a:lnTo>
                <a:lnTo>
                  <a:pt x="140376" y="229434"/>
                </a:lnTo>
                <a:lnTo>
                  <a:pt x="135028" y="214883"/>
                </a:lnTo>
                <a:close/>
              </a:path>
              <a:path w="435748" h="287527">
                <a:moveTo>
                  <a:pt x="182950" y="182879"/>
                </a:moveTo>
                <a:lnTo>
                  <a:pt x="165226" y="182879"/>
                </a:lnTo>
                <a:lnTo>
                  <a:pt x="180086" y="224027"/>
                </a:lnTo>
                <a:lnTo>
                  <a:pt x="181101" y="226694"/>
                </a:lnTo>
                <a:lnTo>
                  <a:pt x="179959" y="228600"/>
                </a:lnTo>
                <a:lnTo>
                  <a:pt x="176299" y="230036"/>
                </a:lnTo>
                <a:lnTo>
                  <a:pt x="167288" y="232291"/>
                </a:lnTo>
                <a:lnTo>
                  <a:pt x="150749" y="235584"/>
                </a:lnTo>
                <a:lnTo>
                  <a:pt x="157172" y="243952"/>
                </a:lnTo>
                <a:lnTo>
                  <a:pt x="171260" y="244450"/>
                </a:lnTo>
                <a:lnTo>
                  <a:pt x="182910" y="244585"/>
                </a:lnTo>
                <a:lnTo>
                  <a:pt x="193941" y="242563"/>
                </a:lnTo>
                <a:lnTo>
                  <a:pt x="198593" y="232291"/>
                </a:lnTo>
                <a:lnTo>
                  <a:pt x="197231" y="222122"/>
                </a:lnTo>
                <a:lnTo>
                  <a:pt x="182950" y="182879"/>
                </a:lnTo>
                <a:close/>
              </a:path>
              <a:path w="435748" h="287527">
                <a:moveTo>
                  <a:pt x="33400" y="173862"/>
                </a:moveTo>
                <a:lnTo>
                  <a:pt x="26240" y="184708"/>
                </a:lnTo>
                <a:lnTo>
                  <a:pt x="25778" y="198126"/>
                </a:lnTo>
                <a:lnTo>
                  <a:pt x="22351" y="207517"/>
                </a:lnTo>
                <a:lnTo>
                  <a:pt x="18287" y="213613"/>
                </a:lnTo>
                <a:lnTo>
                  <a:pt x="18796" y="217931"/>
                </a:lnTo>
                <a:lnTo>
                  <a:pt x="23875" y="220344"/>
                </a:lnTo>
                <a:lnTo>
                  <a:pt x="29083" y="222884"/>
                </a:lnTo>
                <a:lnTo>
                  <a:pt x="34036" y="221233"/>
                </a:lnTo>
                <a:lnTo>
                  <a:pt x="43942" y="210057"/>
                </a:lnTo>
                <a:lnTo>
                  <a:pt x="44450" y="202437"/>
                </a:lnTo>
                <a:lnTo>
                  <a:pt x="40386" y="192912"/>
                </a:lnTo>
                <a:lnTo>
                  <a:pt x="65505" y="183768"/>
                </a:lnTo>
                <a:lnTo>
                  <a:pt x="37084" y="183768"/>
                </a:lnTo>
                <a:lnTo>
                  <a:pt x="33400" y="173862"/>
                </a:lnTo>
                <a:close/>
              </a:path>
              <a:path w="435748" h="287527">
                <a:moveTo>
                  <a:pt x="165735" y="162051"/>
                </a:moveTo>
                <a:lnTo>
                  <a:pt x="160528" y="174243"/>
                </a:lnTo>
                <a:lnTo>
                  <a:pt x="124968" y="187197"/>
                </a:lnTo>
                <a:lnTo>
                  <a:pt x="153372" y="187197"/>
                </a:lnTo>
                <a:lnTo>
                  <a:pt x="165226" y="182879"/>
                </a:lnTo>
                <a:lnTo>
                  <a:pt x="182950" y="182879"/>
                </a:lnTo>
                <a:lnTo>
                  <a:pt x="181610" y="179196"/>
                </a:lnTo>
                <a:lnTo>
                  <a:pt x="186689" y="169925"/>
                </a:lnTo>
                <a:lnTo>
                  <a:pt x="165735" y="162051"/>
                </a:lnTo>
                <a:close/>
              </a:path>
              <a:path w="435748" h="287527">
                <a:moveTo>
                  <a:pt x="180467" y="120395"/>
                </a:moveTo>
                <a:lnTo>
                  <a:pt x="175387" y="133476"/>
                </a:lnTo>
                <a:lnTo>
                  <a:pt x="37084" y="183768"/>
                </a:lnTo>
                <a:lnTo>
                  <a:pt x="65505" y="183768"/>
                </a:lnTo>
                <a:lnTo>
                  <a:pt x="101092" y="170814"/>
                </a:lnTo>
                <a:lnTo>
                  <a:pt x="118942" y="170814"/>
                </a:lnTo>
                <a:lnTo>
                  <a:pt x="116839" y="165100"/>
                </a:lnTo>
                <a:lnTo>
                  <a:pt x="178435" y="142620"/>
                </a:lnTo>
                <a:lnTo>
                  <a:pt x="195252" y="142620"/>
                </a:lnTo>
                <a:lnTo>
                  <a:pt x="197383" y="140036"/>
                </a:lnTo>
                <a:lnTo>
                  <a:pt x="205359" y="134365"/>
                </a:lnTo>
                <a:lnTo>
                  <a:pt x="180467" y="120395"/>
                </a:lnTo>
                <a:close/>
              </a:path>
              <a:path w="435748" h="287527">
                <a:moveTo>
                  <a:pt x="64491" y="148757"/>
                </a:moveTo>
                <a:lnTo>
                  <a:pt x="46520" y="148757"/>
                </a:lnTo>
                <a:lnTo>
                  <a:pt x="50626" y="160875"/>
                </a:lnTo>
                <a:lnTo>
                  <a:pt x="54356" y="172846"/>
                </a:lnTo>
                <a:lnTo>
                  <a:pt x="69723" y="160781"/>
                </a:lnTo>
                <a:lnTo>
                  <a:pt x="66039" y="152526"/>
                </a:lnTo>
                <a:lnTo>
                  <a:pt x="64491" y="148757"/>
                </a:lnTo>
                <a:close/>
              </a:path>
              <a:path w="435748" h="287527">
                <a:moveTo>
                  <a:pt x="195252" y="142620"/>
                </a:moveTo>
                <a:lnTo>
                  <a:pt x="178435" y="142620"/>
                </a:lnTo>
                <a:lnTo>
                  <a:pt x="174117" y="163829"/>
                </a:lnTo>
                <a:lnTo>
                  <a:pt x="181500" y="163386"/>
                </a:lnTo>
                <a:lnTo>
                  <a:pt x="189405" y="149709"/>
                </a:lnTo>
                <a:lnTo>
                  <a:pt x="195252" y="142620"/>
                </a:lnTo>
                <a:close/>
              </a:path>
              <a:path w="435748" h="287527">
                <a:moveTo>
                  <a:pt x="55372" y="106171"/>
                </a:moveTo>
                <a:lnTo>
                  <a:pt x="32898" y="112496"/>
                </a:lnTo>
                <a:lnTo>
                  <a:pt x="37681" y="124713"/>
                </a:lnTo>
                <a:lnTo>
                  <a:pt x="42037" y="136270"/>
                </a:lnTo>
                <a:lnTo>
                  <a:pt x="0" y="151637"/>
                </a:lnTo>
                <a:lnTo>
                  <a:pt x="12192" y="159384"/>
                </a:lnTo>
                <a:lnTo>
                  <a:pt x="20193" y="154558"/>
                </a:lnTo>
                <a:lnTo>
                  <a:pt x="46520" y="148757"/>
                </a:lnTo>
                <a:lnTo>
                  <a:pt x="64491" y="148757"/>
                </a:lnTo>
                <a:lnTo>
                  <a:pt x="63119" y="145414"/>
                </a:lnTo>
                <a:lnTo>
                  <a:pt x="61087" y="139700"/>
                </a:lnTo>
                <a:lnTo>
                  <a:pt x="87222" y="132508"/>
                </a:lnTo>
                <a:lnTo>
                  <a:pt x="105081" y="132508"/>
                </a:lnTo>
                <a:lnTo>
                  <a:pt x="104556" y="131190"/>
                </a:lnTo>
                <a:lnTo>
                  <a:pt x="104329" y="130555"/>
                </a:lnTo>
                <a:lnTo>
                  <a:pt x="57785" y="130555"/>
                </a:lnTo>
                <a:lnTo>
                  <a:pt x="52197" y="115188"/>
                </a:lnTo>
                <a:lnTo>
                  <a:pt x="55372" y="106171"/>
                </a:lnTo>
                <a:close/>
              </a:path>
              <a:path w="435748" h="287527">
                <a:moveTo>
                  <a:pt x="105081" y="132508"/>
                </a:moveTo>
                <a:lnTo>
                  <a:pt x="87222" y="132508"/>
                </a:lnTo>
                <a:lnTo>
                  <a:pt x="91002" y="143712"/>
                </a:lnTo>
                <a:lnTo>
                  <a:pt x="95250" y="157098"/>
                </a:lnTo>
                <a:lnTo>
                  <a:pt x="110489" y="145033"/>
                </a:lnTo>
                <a:lnTo>
                  <a:pt x="107442" y="138302"/>
                </a:lnTo>
                <a:lnTo>
                  <a:pt x="105081" y="132508"/>
                </a:lnTo>
                <a:close/>
              </a:path>
              <a:path w="435748" h="287527">
                <a:moveTo>
                  <a:pt x="145687" y="118630"/>
                </a:moveTo>
                <a:lnTo>
                  <a:pt x="127776" y="118630"/>
                </a:lnTo>
                <a:lnTo>
                  <a:pt x="131686" y="129987"/>
                </a:lnTo>
                <a:lnTo>
                  <a:pt x="135889" y="143255"/>
                </a:lnTo>
                <a:lnTo>
                  <a:pt x="151130" y="131190"/>
                </a:lnTo>
                <a:lnTo>
                  <a:pt x="148024" y="124319"/>
                </a:lnTo>
                <a:lnTo>
                  <a:pt x="145687" y="118630"/>
                </a:lnTo>
                <a:close/>
              </a:path>
              <a:path w="435748" h="287527">
                <a:moveTo>
                  <a:pt x="96266" y="90550"/>
                </a:moveTo>
                <a:lnTo>
                  <a:pt x="73948" y="97442"/>
                </a:lnTo>
                <a:lnTo>
                  <a:pt x="78582" y="109246"/>
                </a:lnTo>
                <a:lnTo>
                  <a:pt x="83185" y="121411"/>
                </a:lnTo>
                <a:lnTo>
                  <a:pt x="57785" y="130555"/>
                </a:lnTo>
                <a:lnTo>
                  <a:pt x="104329" y="130555"/>
                </a:lnTo>
                <a:lnTo>
                  <a:pt x="102235" y="124713"/>
                </a:lnTo>
                <a:lnTo>
                  <a:pt x="127776" y="118630"/>
                </a:lnTo>
                <a:lnTo>
                  <a:pt x="145687" y="118630"/>
                </a:lnTo>
                <a:lnTo>
                  <a:pt x="145161" y="117347"/>
                </a:lnTo>
                <a:lnTo>
                  <a:pt x="144505" y="115569"/>
                </a:lnTo>
                <a:lnTo>
                  <a:pt x="98933" y="115569"/>
                </a:lnTo>
                <a:lnTo>
                  <a:pt x="92710" y="98678"/>
                </a:lnTo>
                <a:lnTo>
                  <a:pt x="96266" y="90550"/>
                </a:lnTo>
                <a:close/>
              </a:path>
              <a:path w="435748" h="287527">
                <a:moveTo>
                  <a:pt x="136906" y="76707"/>
                </a:moveTo>
                <a:lnTo>
                  <a:pt x="114305" y="82826"/>
                </a:lnTo>
                <a:lnTo>
                  <a:pt x="118939" y="94640"/>
                </a:lnTo>
                <a:lnTo>
                  <a:pt x="123444" y="106679"/>
                </a:lnTo>
                <a:lnTo>
                  <a:pt x="98933" y="115569"/>
                </a:lnTo>
                <a:lnTo>
                  <a:pt x="144505" y="115569"/>
                </a:lnTo>
                <a:lnTo>
                  <a:pt x="142494" y="110108"/>
                </a:lnTo>
                <a:lnTo>
                  <a:pt x="167547" y="100964"/>
                </a:lnTo>
                <a:lnTo>
                  <a:pt x="139192" y="100964"/>
                </a:lnTo>
                <a:lnTo>
                  <a:pt x="133350" y="84835"/>
                </a:lnTo>
                <a:lnTo>
                  <a:pt x="136906" y="76707"/>
                </a:lnTo>
                <a:close/>
              </a:path>
              <a:path w="435748" h="287527">
                <a:moveTo>
                  <a:pt x="158496" y="79882"/>
                </a:moveTo>
                <a:lnTo>
                  <a:pt x="150113" y="96900"/>
                </a:lnTo>
                <a:lnTo>
                  <a:pt x="139192" y="100964"/>
                </a:lnTo>
                <a:lnTo>
                  <a:pt x="167547" y="100964"/>
                </a:lnTo>
                <a:lnTo>
                  <a:pt x="185293" y="94487"/>
                </a:lnTo>
                <a:lnTo>
                  <a:pt x="158496" y="79882"/>
                </a:lnTo>
                <a:close/>
              </a:path>
              <a:path w="435748" h="287527">
                <a:moveTo>
                  <a:pt x="360753" y="64134"/>
                </a:moveTo>
                <a:lnTo>
                  <a:pt x="330073" y="64134"/>
                </a:lnTo>
                <a:lnTo>
                  <a:pt x="343700" y="65113"/>
                </a:lnTo>
                <a:lnTo>
                  <a:pt x="347176" y="77278"/>
                </a:lnTo>
                <a:lnTo>
                  <a:pt x="350076" y="89481"/>
                </a:lnTo>
                <a:lnTo>
                  <a:pt x="352430" y="101911"/>
                </a:lnTo>
                <a:lnTo>
                  <a:pt x="354256" y="114654"/>
                </a:lnTo>
                <a:lnTo>
                  <a:pt x="354925" y="126269"/>
                </a:lnTo>
                <a:lnTo>
                  <a:pt x="354874" y="128002"/>
                </a:lnTo>
                <a:lnTo>
                  <a:pt x="345454" y="175772"/>
                </a:lnTo>
                <a:lnTo>
                  <a:pt x="325374" y="211200"/>
                </a:lnTo>
                <a:lnTo>
                  <a:pt x="335098" y="210615"/>
                </a:lnTo>
                <a:lnTo>
                  <a:pt x="361405" y="168446"/>
                </a:lnTo>
                <a:lnTo>
                  <a:pt x="370488" y="126269"/>
                </a:lnTo>
                <a:lnTo>
                  <a:pt x="370417" y="116696"/>
                </a:lnTo>
                <a:lnTo>
                  <a:pt x="369483" y="103948"/>
                </a:lnTo>
                <a:lnTo>
                  <a:pt x="367523" y="91813"/>
                </a:lnTo>
                <a:lnTo>
                  <a:pt x="364900" y="79449"/>
                </a:lnTo>
                <a:lnTo>
                  <a:pt x="361605" y="66874"/>
                </a:lnTo>
                <a:lnTo>
                  <a:pt x="360753" y="64134"/>
                </a:lnTo>
                <a:close/>
              </a:path>
              <a:path w="435748" h="287527">
                <a:moveTo>
                  <a:pt x="289703" y="110547"/>
                </a:moveTo>
                <a:lnTo>
                  <a:pt x="266218" y="110547"/>
                </a:lnTo>
                <a:lnTo>
                  <a:pt x="265895" y="121030"/>
                </a:lnTo>
                <a:lnTo>
                  <a:pt x="264630" y="134044"/>
                </a:lnTo>
                <a:lnTo>
                  <a:pt x="262323" y="150221"/>
                </a:lnTo>
                <a:lnTo>
                  <a:pt x="258734" y="167173"/>
                </a:lnTo>
                <a:lnTo>
                  <a:pt x="254308" y="179052"/>
                </a:lnTo>
                <a:lnTo>
                  <a:pt x="249047" y="185800"/>
                </a:lnTo>
                <a:lnTo>
                  <a:pt x="270770" y="196737"/>
                </a:lnTo>
                <a:lnTo>
                  <a:pt x="276943" y="190594"/>
                </a:lnTo>
                <a:lnTo>
                  <a:pt x="285734" y="183482"/>
                </a:lnTo>
                <a:lnTo>
                  <a:pt x="296207" y="176064"/>
                </a:lnTo>
                <a:lnTo>
                  <a:pt x="265437" y="176064"/>
                </a:lnTo>
                <a:lnTo>
                  <a:pt x="269173" y="168866"/>
                </a:lnTo>
                <a:lnTo>
                  <a:pt x="273032" y="158962"/>
                </a:lnTo>
                <a:lnTo>
                  <a:pt x="277282" y="145330"/>
                </a:lnTo>
                <a:lnTo>
                  <a:pt x="282212" y="126878"/>
                </a:lnTo>
                <a:lnTo>
                  <a:pt x="286979" y="114654"/>
                </a:lnTo>
                <a:lnTo>
                  <a:pt x="289703" y="110547"/>
                </a:lnTo>
                <a:close/>
              </a:path>
              <a:path w="435748" h="287527">
                <a:moveTo>
                  <a:pt x="407690" y="51304"/>
                </a:moveTo>
                <a:lnTo>
                  <a:pt x="389897" y="51304"/>
                </a:lnTo>
                <a:lnTo>
                  <a:pt x="395332" y="67697"/>
                </a:lnTo>
                <a:lnTo>
                  <a:pt x="400154" y="82464"/>
                </a:lnTo>
                <a:lnTo>
                  <a:pt x="413729" y="126947"/>
                </a:lnTo>
                <a:lnTo>
                  <a:pt x="416962" y="147408"/>
                </a:lnTo>
                <a:lnTo>
                  <a:pt x="412152" y="156126"/>
                </a:lnTo>
                <a:lnTo>
                  <a:pt x="400354" y="158973"/>
                </a:lnTo>
                <a:lnTo>
                  <a:pt x="381508" y="161797"/>
                </a:lnTo>
                <a:lnTo>
                  <a:pt x="386369" y="170675"/>
                </a:lnTo>
                <a:lnTo>
                  <a:pt x="401544" y="172633"/>
                </a:lnTo>
                <a:lnTo>
                  <a:pt x="413386" y="174949"/>
                </a:lnTo>
                <a:lnTo>
                  <a:pt x="423086" y="176654"/>
                </a:lnTo>
                <a:lnTo>
                  <a:pt x="431121" y="167085"/>
                </a:lnTo>
                <a:lnTo>
                  <a:pt x="435368" y="155808"/>
                </a:lnTo>
                <a:lnTo>
                  <a:pt x="435748" y="142303"/>
                </a:lnTo>
                <a:lnTo>
                  <a:pt x="434310" y="135482"/>
                </a:lnTo>
                <a:lnTo>
                  <a:pt x="421186" y="91037"/>
                </a:lnTo>
                <a:lnTo>
                  <a:pt x="410203" y="58488"/>
                </a:lnTo>
                <a:lnTo>
                  <a:pt x="407690" y="51304"/>
                </a:lnTo>
                <a:close/>
              </a:path>
              <a:path w="435748" h="287527">
                <a:moveTo>
                  <a:pt x="298196" y="120395"/>
                </a:moveTo>
                <a:lnTo>
                  <a:pt x="303143" y="133331"/>
                </a:lnTo>
                <a:lnTo>
                  <a:pt x="312982" y="141421"/>
                </a:lnTo>
                <a:lnTo>
                  <a:pt x="322325" y="149351"/>
                </a:lnTo>
                <a:lnTo>
                  <a:pt x="265437" y="176064"/>
                </a:lnTo>
                <a:lnTo>
                  <a:pt x="296207" y="176064"/>
                </a:lnTo>
                <a:lnTo>
                  <a:pt x="297141" y="175402"/>
                </a:lnTo>
                <a:lnTo>
                  <a:pt x="311160" y="166354"/>
                </a:lnTo>
                <a:lnTo>
                  <a:pt x="327787" y="156336"/>
                </a:lnTo>
                <a:lnTo>
                  <a:pt x="348615" y="156336"/>
                </a:lnTo>
                <a:lnTo>
                  <a:pt x="348488" y="153415"/>
                </a:lnTo>
                <a:lnTo>
                  <a:pt x="344219" y="145871"/>
                </a:lnTo>
                <a:lnTo>
                  <a:pt x="338705" y="140750"/>
                </a:lnTo>
                <a:lnTo>
                  <a:pt x="329210" y="134790"/>
                </a:lnTo>
                <a:lnTo>
                  <a:pt x="315714" y="128002"/>
                </a:lnTo>
                <a:lnTo>
                  <a:pt x="298196" y="120395"/>
                </a:lnTo>
                <a:close/>
              </a:path>
              <a:path w="435748" h="287527">
                <a:moveTo>
                  <a:pt x="348615" y="156336"/>
                </a:moveTo>
                <a:lnTo>
                  <a:pt x="327787" y="156336"/>
                </a:lnTo>
                <a:lnTo>
                  <a:pt x="330172" y="159257"/>
                </a:lnTo>
                <a:lnTo>
                  <a:pt x="336362" y="167173"/>
                </a:lnTo>
                <a:lnTo>
                  <a:pt x="339217" y="170941"/>
                </a:lnTo>
                <a:lnTo>
                  <a:pt x="342392" y="170306"/>
                </a:lnTo>
                <a:lnTo>
                  <a:pt x="345567" y="164845"/>
                </a:lnTo>
                <a:lnTo>
                  <a:pt x="348742" y="159257"/>
                </a:lnTo>
                <a:lnTo>
                  <a:pt x="348615" y="156336"/>
                </a:lnTo>
                <a:close/>
              </a:path>
              <a:path w="435748" h="287527">
                <a:moveTo>
                  <a:pt x="306578" y="69850"/>
                </a:moveTo>
                <a:lnTo>
                  <a:pt x="299212" y="84581"/>
                </a:lnTo>
                <a:lnTo>
                  <a:pt x="220725" y="113156"/>
                </a:lnTo>
                <a:lnTo>
                  <a:pt x="232791" y="121030"/>
                </a:lnTo>
                <a:lnTo>
                  <a:pt x="242443" y="115696"/>
                </a:lnTo>
                <a:lnTo>
                  <a:pt x="266218" y="110547"/>
                </a:lnTo>
                <a:lnTo>
                  <a:pt x="289703" y="110547"/>
                </a:lnTo>
                <a:lnTo>
                  <a:pt x="292100" y="106933"/>
                </a:lnTo>
                <a:lnTo>
                  <a:pt x="275971" y="103377"/>
                </a:lnTo>
                <a:lnTo>
                  <a:pt x="331088" y="83311"/>
                </a:lnTo>
                <a:lnTo>
                  <a:pt x="306578" y="69850"/>
                </a:lnTo>
                <a:close/>
              </a:path>
              <a:path w="435748" h="287527">
                <a:moveTo>
                  <a:pt x="279781" y="32130"/>
                </a:moveTo>
                <a:lnTo>
                  <a:pt x="272414" y="46862"/>
                </a:lnTo>
                <a:lnTo>
                  <a:pt x="212089" y="68833"/>
                </a:lnTo>
                <a:lnTo>
                  <a:pt x="225425" y="77088"/>
                </a:lnTo>
                <a:lnTo>
                  <a:pt x="230505" y="73405"/>
                </a:lnTo>
                <a:lnTo>
                  <a:pt x="235966" y="70484"/>
                </a:lnTo>
                <a:lnTo>
                  <a:pt x="241681" y="68325"/>
                </a:lnTo>
                <a:lnTo>
                  <a:pt x="304292" y="45592"/>
                </a:lnTo>
                <a:lnTo>
                  <a:pt x="279781" y="32130"/>
                </a:lnTo>
                <a:close/>
              </a:path>
              <a:path w="435748" h="287527">
                <a:moveTo>
                  <a:pt x="344550" y="0"/>
                </a:moveTo>
                <a:lnTo>
                  <a:pt x="320242" y="2048"/>
                </a:lnTo>
                <a:lnTo>
                  <a:pt x="324320" y="12389"/>
                </a:lnTo>
                <a:lnTo>
                  <a:pt x="328751" y="23928"/>
                </a:lnTo>
                <a:lnTo>
                  <a:pt x="333545" y="36684"/>
                </a:lnTo>
                <a:lnTo>
                  <a:pt x="338709" y="50672"/>
                </a:lnTo>
                <a:lnTo>
                  <a:pt x="307467" y="62102"/>
                </a:lnTo>
                <a:lnTo>
                  <a:pt x="319532" y="69850"/>
                </a:lnTo>
                <a:lnTo>
                  <a:pt x="330073" y="64134"/>
                </a:lnTo>
                <a:lnTo>
                  <a:pt x="360753" y="64134"/>
                </a:lnTo>
                <a:lnTo>
                  <a:pt x="357632" y="54101"/>
                </a:lnTo>
                <a:lnTo>
                  <a:pt x="389897" y="51304"/>
                </a:lnTo>
                <a:lnTo>
                  <a:pt x="407690" y="51304"/>
                </a:lnTo>
                <a:lnTo>
                  <a:pt x="405471" y="44957"/>
                </a:lnTo>
                <a:lnTo>
                  <a:pt x="354457" y="44957"/>
                </a:lnTo>
                <a:lnTo>
                  <a:pt x="341375" y="9016"/>
                </a:lnTo>
                <a:lnTo>
                  <a:pt x="344550" y="0"/>
                </a:lnTo>
                <a:close/>
              </a:path>
              <a:path w="435748" h="287527">
                <a:moveTo>
                  <a:pt x="387985" y="23367"/>
                </a:moveTo>
                <a:lnTo>
                  <a:pt x="383413" y="34416"/>
                </a:lnTo>
                <a:lnTo>
                  <a:pt x="354457" y="44957"/>
                </a:lnTo>
                <a:lnTo>
                  <a:pt x="405471" y="44957"/>
                </a:lnTo>
                <a:lnTo>
                  <a:pt x="403606" y="39623"/>
                </a:lnTo>
                <a:lnTo>
                  <a:pt x="407797" y="30606"/>
                </a:lnTo>
                <a:lnTo>
                  <a:pt x="387985" y="23367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047744" y="4471034"/>
            <a:ext cx="1523110" cy="1025778"/>
          </a:xfrm>
          <a:custGeom>
            <a:avLst/>
            <a:gdLst/>
            <a:ahLst/>
            <a:cxnLst/>
            <a:rect l="l" t="t" r="r" b="b"/>
            <a:pathLst>
              <a:path w="1523110" h="1025778">
                <a:moveTo>
                  <a:pt x="1413957" y="556132"/>
                </a:moveTo>
                <a:lnTo>
                  <a:pt x="303529" y="556132"/>
                </a:lnTo>
                <a:lnTo>
                  <a:pt x="1084706" y="840485"/>
                </a:lnTo>
                <a:lnTo>
                  <a:pt x="1017269" y="1025778"/>
                </a:lnTo>
                <a:lnTo>
                  <a:pt x="1523110" y="790066"/>
                </a:lnTo>
                <a:lnTo>
                  <a:pt x="1413957" y="556132"/>
                </a:lnTo>
                <a:close/>
              </a:path>
              <a:path w="1523110" h="1025778">
                <a:moveTo>
                  <a:pt x="505840" y="0"/>
                </a:moveTo>
                <a:lnTo>
                  <a:pt x="0" y="235712"/>
                </a:lnTo>
                <a:lnTo>
                  <a:pt x="235965" y="741426"/>
                </a:lnTo>
                <a:lnTo>
                  <a:pt x="303529" y="556132"/>
                </a:lnTo>
                <a:lnTo>
                  <a:pt x="1413957" y="556132"/>
                </a:lnTo>
                <a:lnTo>
                  <a:pt x="1373661" y="469772"/>
                </a:lnTo>
                <a:lnTo>
                  <a:pt x="1219707" y="469772"/>
                </a:lnTo>
                <a:lnTo>
                  <a:pt x="438403" y="185419"/>
                </a:lnTo>
                <a:lnTo>
                  <a:pt x="505840" y="0"/>
                </a:lnTo>
                <a:close/>
              </a:path>
              <a:path w="1523110" h="1025778">
                <a:moveTo>
                  <a:pt x="1287144" y="284352"/>
                </a:moveTo>
                <a:lnTo>
                  <a:pt x="1219707" y="469772"/>
                </a:lnTo>
                <a:lnTo>
                  <a:pt x="1373661" y="469772"/>
                </a:lnTo>
                <a:lnTo>
                  <a:pt x="1287144" y="284352"/>
                </a:lnTo>
                <a:close/>
              </a:path>
            </a:pathLst>
          </a:custGeom>
          <a:solidFill>
            <a:srgbClr val="92ED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593590" y="4831027"/>
            <a:ext cx="427736" cy="318441"/>
          </a:xfrm>
          <a:custGeom>
            <a:avLst/>
            <a:gdLst/>
            <a:ahLst/>
            <a:cxnLst/>
            <a:rect l="l" t="t" r="r" b="b"/>
            <a:pathLst>
              <a:path w="427736" h="318441">
                <a:moveTo>
                  <a:pt x="253573" y="233986"/>
                </a:moveTo>
                <a:lnTo>
                  <a:pt x="240411" y="233986"/>
                </a:lnTo>
                <a:lnTo>
                  <a:pt x="241767" y="235037"/>
                </a:lnTo>
                <a:lnTo>
                  <a:pt x="245994" y="241733"/>
                </a:lnTo>
                <a:lnTo>
                  <a:pt x="274322" y="277930"/>
                </a:lnTo>
                <a:lnTo>
                  <a:pt x="309850" y="295555"/>
                </a:lnTo>
                <a:lnTo>
                  <a:pt x="370332" y="318441"/>
                </a:lnTo>
                <a:lnTo>
                  <a:pt x="371475" y="312091"/>
                </a:lnTo>
                <a:lnTo>
                  <a:pt x="378840" y="309551"/>
                </a:lnTo>
                <a:lnTo>
                  <a:pt x="393005" y="309551"/>
                </a:lnTo>
                <a:lnTo>
                  <a:pt x="394515" y="303000"/>
                </a:lnTo>
                <a:lnTo>
                  <a:pt x="382461" y="300304"/>
                </a:lnTo>
                <a:lnTo>
                  <a:pt x="370405" y="297254"/>
                </a:lnTo>
                <a:lnTo>
                  <a:pt x="323101" y="281913"/>
                </a:lnTo>
                <a:lnTo>
                  <a:pt x="284690" y="265167"/>
                </a:lnTo>
                <a:lnTo>
                  <a:pt x="266013" y="250380"/>
                </a:lnTo>
                <a:lnTo>
                  <a:pt x="265430" y="250380"/>
                </a:lnTo>
                <a:lnTo>
                  <a:pt x="260223" y="244527"/>
                </a:lnTo>
                <a:lnTo>
                  <a:pt x="261026" y="244231"/>
                </a:lnTo>
                <a:lnTo>
                  <a:pt x="257964" y="240456"/>
                </a:lnTo>
                <a:lnTo>
                  <a:pt x="253573" y="233986"/>
                </a:lnTo>
                <a:close/>
              </a:path>
              <a:path w="427736" h="318441">
                <a:moveTo>
                  <a:pt x="393005" y="309551"/>
                </a:moveTo>
                <a:lnTo>
                  <a:pt x="378840" y="309551"/>
                </a:lnTo>
                <a:lnTo>
                  <a:pt x="392684" y="310948"/>
                </a:lnTo>
                <a:lnTo>
                  <a:pt x="393005" y="309551"/>
                </a:lnTo>
                <a:close/>
              </a:path>
              <a:path w="427736" h="318441">
                <a:moveTo>
                  <a:pt x="356535" y="208078"/>
                </a:moveTo>
                <a:lnTo>
                  <a:pt x="328295" y="208078"/>
                </a:lnTo>
                <a:lnTo>
                  <a:pt x="353639" y="225707"/>
                </a:lnTo>
                <a:lnTo>
                  <a:pt x="346708" y="244527"/>
                </a:lnTo>
                <a:lnTo>
                  <a:pt x="343118" y="254163"/>
                </a:lnTo>
                <a:lnTo>
                  <a:pt x="338765" y="265623"/>
                </a:lnTo>
                <a:lnTo>
                  <a:pt x="335011" y="275238"/>
                </a:lnTo>
                <a:lnTo>
                  <a:pt x="331850" y="283008"/>
                </a:lnTo>
                <a:lnTo>
                  <a:pt x="353527" y="276891"/>
                </a:lnTo>
                <a:lnTo>
                  <a:pt x="356542" y="267791"/>
                </a:lnTo>
                <a:lnTo>
                  <a:pt x="360654" y="255952"/>
                </a:lnTo>
                <a:lnTo>
                  <a:pt x="368753" y="233351"/>
                </a:lnTo>
                <a:lnTo>
                  <a:pt x="372110" y="224080"/>
                </a:lnTo>
                <a:lnTo>
                  <a:pt x="409337" y="224080"/>
                </a:lnTo>
                <a:lnTo>
                  <a:pt x="408012" y="220397"/>
                </a:lnTo>
                <a:lnTo>
                  <a:pt x="390525" y="220397"/>
                </a:lnTo>
                <a:lnTo>
                  <a:pt x="375412" y="214936"/>
                </a:lnTo>
                <a:lnTo>
                  <a:pt x="377490" y="209221"/>
                </a:lnTo>
                <a:lnTo>
                  <a:pt x="359663" y="209221"/>
                </a:lnTo>
                <a:lnTo>
                  <a:pt x="356535" y="208078"/>
                </a:lnTo>
                <a:close/>
              </a:path>
              <a:path w="427736" h="318441">
                <a:moveTo>
                  <a:pt x="261026" y="244231"/>
                </a:moveTo>
                <a:lnTo>
                  <a:pt x="260223" y="244527"/>
                </a:lnTo>
                <a:lnTo>
                  <a:pt x="265430" y="250380"/>
                </a:lnTo>
                <a:lnTo>
                  <a:pt x="265930" y="250277"/>
                </a:lnTo>
                <a:lnTo>
                  <a:pt x="261026" y="244231"/>
                </a:lnTo>
                <a:close/>
              </a:path>
              <a:path w="427736" h="318441">
                <a:moveTo>
                  <a:pt x="265930" y="250277"/>
                </a:moveTo>
                <a:lnTo>
                  <a:pt x="265430" y="250380"/>
                </a:lnTo>
                <a:lnTo>
                  <a:pt x="266013" y="250380"/>
                </a:lnTo>
                <a:close/>
              </a:path>
              <a:path w="427736" h="318441">
                <a:moveTo>
                  <a:pt x="275844" y="178614"/>
                </a:moveTo>
                <a:lnTo>
                  <a:pt x="280670" y="193600"/>
                </a:lnTo>
                <a:lnTo>
                  <a:pt x="288036" y="194362"/>
                </a:lnTo>
                <a:lnTo>
                  <a:pt x="295275" y="196013"/>
                </a:lnTo>
                <a:lnTo>
                  <a:pt x="302133" y="198553"/>
                </a:lnTo>
                <a:lnTo>
                  <a:pt x="311266" y="205825"/>
                </a:lnTo>
                <a:lnTo>
                  <a:pt x="304909" y="216107"/>
                </a:lnTo>
                <a:lnTo>
                  <a:pt x="296626" y="225129"/>
                </a:lnTo>
                <a:lnTo>
                  <a:pt x="286417" y="232880"/>
                </a:lnTo>
                <a:lnTo>
                  <a:pt x="274282" y="239349"/>
                </a:lnTo>
                <a:lnTo>
                  <a:pt x="261026" y="244231"/>
                </a:lnTo>
                <a:lnTo>
                  <a:pt x="265930" y="250277"/>
                </a:lnTo>
                <a:lnTo>
                  <a:pt x="304841" y="236411"/>
                </a:lnTo>
                <a:lnTo>
                  <a:pt x="328295" y="208078"/>
                </a:lnTo>
                <a:lnTo>
                  <a:pt x="356535" y="208078"/>
                </a:lnTo>
                <a:lnTo>
                  <a:pt x="331850" y="199061"/>
                </a:lnTo>
                <a:lnTo>
                  <a:pt x="333929" y="193346"/>
                </a:lnTo>
                <a:lnTo>
                  <a:pt x="316102" y="193346"/>
                </a:lnTo>
                <a:lnTo>
                  <a:pt x="275844" y="178614"/>
                </a:lnTo>
                <a:close/>
              </a:path>
              <a:path w="427736" h="318441">
                <a:moveTo>
                  <a:pt x="228726" y="136323"/>
                </a:moveTo>
                <a:lnTo>
                  <a:pt x="233680" y="151309"/>
                </a:lnTo>
                <a:lnTo>
                  <a:pt x="241046" y="152071"/>
                </a:lnTo>
                <a:lnTo>
                  <a:pt x="248158" y="153722"/>
                </a:lnTo>
                <a:lnTo>
                  <a:pt x="259969" y="158040"/>
                </a:lnTo>
                <a:lnTo>
                  <a:pt x="230373" y="225707"/>
                </a:lnTo>
                <a:lnTo>
                  <a:pt x="217960" y="229585"/>
                </a:lnTo>
                <a:lnTo>
                  <a:pt x="206013" y="233671"/>
                </a:lnTo>
                <a:lnTo>
                  <a:pt x="194563" y="237923"/>
                </a:lnTo>
                <a:lnTo>
                  <a:pt x="212146" y="249382"/>
                </a:lnTo>
                <a:lnTo>
                  <a:pt x="223634" y="242136"/>
                </a:lnTo>
                <a:lnTo>
                  <a:pt x="231775" y="237669"/>
                </a:lnTo>
                <a:lnTo>
                  <a:pt x="237236" y="235002"/>
                </a:lnTo>
                <a:lnTo>
                  <a:pt x="240411" y="233986"/>
                </a:lnTo>
                <a:lnTo>
                  <a:pt x="253573" y="233986"/>
                </a:lnTo>
                <a:lnTo>
                  <a:pt x="251333" y="230684"/>
                </a:lnTo>
                <a:lnTo>
                  <a:pt x="274955" y="165787"/>
                </a:lnTo>
                <a:lnTo>
                  <a:pt x="284734" y="161977"/>
                </a:lnTo>
                <a:lnTo>
                  <a:pt x="278741" y="148515"/>
                </a:lnTo>
                <a:lnTo>
                  <a:pt x="262000" y="148515"/>
                </a:lnTo>
                <a:lnTo>
                  <a:pt x="228726" y="136323"/>
                </a:lnTo>
                <a:close/>
              </a:path>
              <a:path w="427736" h="318441">
                <a:moveTo>
                  <a:pt x="83879" y="162543"/>
                </a:moveTo>
                <a:lnTo>
                  <a:pt x="75245" y="162543"/>
                </a:lnTo>
                <a:lnTo>
                  <a:pt x="78304" y="174366"/>
                </a:lnTo>
                <a:lnTo>
                  <a:pt x="98329" y="208078"/>
                </a:lnTo>
                <a:lnTo>
                  <a:pt x="139890" y="235037"/>
                </a:lnTo>
                <a:lnTo>
                  <a:pt x="154686" y="241733"/>
                </a:lnTo>
                <a:lnTo>
                  <a:pt x="157987" y="236272"/>
                </a:lnTo>
                <a:lnTo>
                  <a:pt x="164846" y="233478"/>
                </a:lnTo>
                <a:lnTo>
                  <a:pt x="175006" y="233351"/>
                </a:lnTo>
                <a:lnTo>
                  <a:pt x="170971" y="224862"/>
                </a:lnTo>
                <a:lnTo>
                  <a:pt x="159999" y="222425"/>
                </a:lnTo>
                <a:lnTo>
                  <a:pt x="147747" y="218566"/>
                </a:lnTo>
                <a:lnTo>
                  <a:pt x="133333" y="212907"/>
                </a:lnTo>
                <a:lnTo>
                  <a:pt x="121672" y="206688"/>
                </a:lnTo>
                <a:lnTo>
                  <a:pt x="112649" y="200204"/>
                </a:lnTo>
                <a:lnTo>
                  <a:pt x="116517" y="189536"/>
                </a:lnTo>
                <a:lnTo>
                  <a:pt x="98679" y="189536"/>
                </a:lnTo>
                <a:lnTo>
                  <a:pt x="95504" y="185091"/>
                </a:lnTo>
                <a:lnTo>
                  <a:pt x="91948" y="178995"/>
                </a:lnTo>
                <a:lnTo>
                  <a:pt x="88137" y="171248"/>
                </a:lnTo>
                <a:lnTo>
                  <a:pt x="84200" y="163374"/>
                </a:lnTo>
                <a:lnTo>
                  <a:pt x="83879" y="162543"/>
                </a:lnTo>
                <a:close/>
              </a:path>
              <a:path w="427736" h="318441">
                <a:moveTo>
                  <a:pt x="409337" y="224080"/>
                </a:moveTo>
                <a:lnTo>
                  <a:pt x="372110" y="224080"/>
                </a:lnTo>
                <a:lnTo>
                  <a:pt x="414909" y="239574"/>
                </a:lnTo>
                <a:lnTo>
                  <a:pt x="409337" y="224080"/>
                </a:lnTo>
                <a:close/>
              </a:path>
              <a:path w="427736" h="318441">
                <a:moveTo>
                  <a:pt x="405638" y="213793"/>
                </a:moveTo>
                <a:lnTo>
                  <a:pt x="390525" y="220397"/>
                </a:lnTo>
                <a:lnTo>
                  <a:pt x="408012" y="220397"/>
                </a:lnTo>
                <a:lnTo>
                  <a:pt x="405638" y="213793"/>
                </a:lnTo>
                <a:close/>
              </a:path>
              <a:path w="427736" h="318441">
                <a:moveTo>
                  <a:pt x="375539" y="157151"/>
                </a:moveTo>
                <a:lnTo>
                  <a:pt x="347090" y="157151"/>
                </a:lnTo>
                <a:lnTo>
                  <a:pt x="374904" y="167311"/>
                </a:lnTo>
                <a:lnTo>
                  <a:pt x="359663" y="209221"/>
                </a:lnTo>
                <a:lnTo>
                  <a:pt x="377490" y="209221"/>
                </a:lnTo>
                <a:lnTo>
                  <a:pt x="390651" y="173026"/>
                </a:lnTo>
                <a:lnTo>
                  <a:pt x="422894" y="173026"/>
                </a:lnTo>
                <a:lnTo>
                  <a:pt x="420839" y="167311"/>
                </a:lnTo>
                <a:lnTo>
                  <a:pt x="403351" y="167311"/>
                </a:lnTo>
                <a:lnTo>
                  <a:pt x="393954" y="163882"/>
                </a:lnTo>
                <a:lnTo>
                  <a:pt x="396044" y="158167"/>
                </a:lnTo>
                <a:lnTo>
                  <a:pt x="378333" y="158167"/>
                </a:lnTo>
                <a:lnTo>
                  <a:pt x="375539" y="157151"/>
                </a:lnTo>
                <a:close/>
              </a:path>
              <a:path w="427736" h="318441">
                <a:moveTo>
                  <a:pt x="79739" y="115272"/>
                </a:moveTo>
                <a:lnTo>
                  <a:pt x="55154" y="158290"/>
                </a:lnTo>
                <a:lnTo>
                  <a:pt x="27114" y="186296"/>
                </a:lnTo>
                <a:lnTo>
                  <a:pt x="16510" y="192711"/>
                </a:lnTo>
                <a:lnTo>
                  <a:pt x="23370" y="197790"/>
                </a:lnTo>
                <a:lnTo>
                  <a:pt x="35019" y="192789"/>
                </a:lnTo>
                <a:lnTo>
                  <a:pt x="45879" y="186769"/>
                </a:lnTo>
                <a:lnTo>
                  <a:pt x="56521" y="179268"/>
                </a:lnTo>
                <a:lnTo>
                  <a:pt x="66328" y="170427"/>
                </a:lnTo>
                <a:lnTo>
                  <a:pt x="75245" y="162543"/>
                </a:lnTo>
                <a:lnTo>
                  <a:pt x="83879" y="162543"/>
                </a:lnTo>
                <a:lnTo>
                  <a:pt x="81787" y="157151"/>
                </a:lnTo>
                <a:lnTo>
                  <a:pt x="80732" y="152579"/>
                </a:lnTo>
                <a:lnTo>
                  <a:pt x="80723" y="152071"/>
                </a:lnTo>
                <a:lnTo>
                  <a:pt x="85230" y="144808"/>
                </a:lnTo>
                <a:lnTo>
                  <a:pt x="89281" y="137593"/>
                </a:lnTo>
                <a:lnTo>
                  <a:pt x="93090" y="130354"/>
                </a:lnTo>
                <a:lnTo>
                  <a:pt x="101346" y="126163"/>
                </a:lnTo>
                <a:lnTo>
                  <a:pt x="79739" y="115272"/>
                </a:lnTo>
                <a:close/>
              </a:path>
              <a:path w="427736" h="318441">
                <a:moveTo>
                  <a:pt x="299338" y="129465"/>
                </a:moveTo>
                <a:lnTo>
                  <a:pt x="304164" y="144324"/>
                </a:lnTo>
                <a:lnTo>
                  <a:pt x="311658" y="145213"/>
                </a:lnTo>
                <a:lnTo>
                  <a:pt x="318770" y="146864"/>
                </a:lnTo>
                <a:lnTo>
                  <a:pt x="325627" y="149277"/>
                </a:lnTo>
                <a:lnTo>
                  <a:pt x="331343" y="151436"/>
                </a:lnTo>
                <a:lnTo>
                  <a:pt x="316102" y="193346"/>
                </a:lnTo>
                <a:lnTo>
                  <a:pt x="333929" y="193346"/>
                </a:lnTo>
                <a:lnTo>
                  <a:pt x="347090" y="157151"/>
                </a:lnTo>
                <a:lnTo>
                  <a:pt x="375539" y="157151"/>
                </a:lnTo>
                <a:lnTo>
                  <a:pt x="350393" y="148007"/>
                </a:lnTo>
                <a:lnTo>
                  <a:pt x="352466" y="142292"/>
                </a:lnTo>
                <a:lnTo>
                  <a:pt x="334645" y="142292"/>
                </a:lnTo>
                <a:lnTo>
                  <a:pt x="299338" y="129465"/>
                </a:lnTo>
                <a:close/>
              </a:path>
              <a:path w="427736" h="318441">
                <a:moveTo>
                  <a:pt x="62447" y="72188"/>
                </a:moveTo>
                <a:lnTo>
                  <a:pt x="44450" y="72188"/>
                </a:lnTo>
                <a:lnTo>
                  <a:pt x="22426" y="132767"/>
                </a:lnTo>
                <a:lnTo>
                  <a:pt x="12896" y="158290"/>
                </a:lnTo>
                <a:lnTo>
                  <a:pt x="4489" y="180351"/>
                </a:lnTo>
                <a:lnTo>
                  <a:pt x="0" y="191949"/>
                </a:lnTo>
                <a:lnTo>
                  <a:pt x="20176" y="190343"/>
                </a:lnTo>
                <a:lnTo>
                  <a:pt x="25951" y="173026"/>
                </a:lnTo>
                <a:lnTo>
                  <a:pt x="29271" y="163224"/>
                </a:lnTo>
                <a:lnTo>
                  <a:pt x="32615" y="153722"/>
                </a:lnTo>
                <a:lnTo>
                  <a:pt x="62230" y="72315"/>
                </a:lnTo>
                <a:lnTo>
                  <a:pt x="62447" y="72188"/>
                </a:lnTo>
                <a:close/>
              </a:path>
              <a:path w="427736" h="318441">
                <a:moveTo>
                  <a:pt x="135455" y="97715"/>
                </a:moveTo>
                <a:lnTo>
                  <a:pt x="107061" y="97715"/>
                </a:lnTo>
                <a:lnTo>
                  <a:pt x="129159" y="105716"/>
                </a:lnTo>
                <a:lnTo>
                  <a:pt x="98679" y="189536"/>
                </a:lnTo>
                <a:lnTo>
                  <a:pt x="116517" y="189536"/>
                </a:lnTo>
                <a:lnTo>
                  <a:pt x="129921" y="152579"/>
                </a:lnTo>
                <a:lnTo>
                  <a:pt x="158047" y="152579"/>
                </a:lnTo>
                <a:lnTo>
                  <a:pt x="133223" y="143562"/>
                </a:lnTo>
                <a:lnTo>
                  <a:pt x="144907" y="111558"/>
                </a:lnTo>
                <a:lnTo>
                  <a:pt x="187987" y="111558"/>
                </a:lnTo>
                <a:lnTo>
                  <a:pt x="188351" y="110415"/>
                </a:lnTo>
                <a:lnTo>
                  <a:pt x="170307" y="110415"/>
                </a:lnTo>
                <a:lnTo>
                  <a:pt x="135455" y="97715"/>
                </a:lnTo>
                <a:close/>
              </a:path>
              <a:path w="427736" h="318441">
                <a:moveTo>
                  <a:pt x="422894" y="173026"/>
                </a:moveTo>
                <a:lnTo>
                  <a:pt x="390651" y="173026"/>
                </a:lnTo>
                <a:lnTo>
                  <a:pt x="427736" y="186488"/>
                </a:lnTo>
                <a:lnTo>
                  <a:pt x="422894" y="173026"/>
                </a:lnTo>
                <a:close/>
              </a:path>
              <a:path w="427736" h="318441">
                <a:moveTo>
                  <a:pt x="158047" y="152579"/>
                </a:moveTo>
                <a:lnTo>
                  <a:pt x="129921" y="152579"/>
                </a:lnTo>
                <a:lnTo>
                  <a:pt x="186689" y="173280"/>
                </a:lnTo>
                <a:lnTo>
                  <a:pt x="179143" y="153849"/>
                </a:lnTo>
                <a:lnTo>
                  <a:pt x="161544" y="153849"/>
                </a:lnTo>
                <a:lnTo>
                  <a:pt x="158047" y="152579"/>
                </a:lnTo>
                <a:close/>
              </a:path>
              <a:path w="427736" h="318441">
                <a:moveTo>
                  <a:pt x="418464" y="160707"/>
                </a:moveTo>
                <a:lnTo>
                  <a:pt x="403351" y="167311"/>
                </a:lnTo>
                <a:lnTo>
                  <a:pt x="420839" y="167311"/>
                </a:lnTo>
                <a:lnTo>
                  <a:pt x="418464" y="160707"/>
                </a:lnTo>
                <a:close/>
              </a:path>
              <a:path w="427736" h="318441">
                <a:moveTo>
                  <a:pt x="390618" y="122640"/>
                </a:moveTo>
                <a:lnTo>
                  <a:pt x="386470" y="134899"/>
                </a:lnTo>
                <a:lnTo>
                  <a:pt x="382112" y="147475"/>
                </a:lnTo>
                <a:lnTo>
                  <a:pt x="378333" y="158167"/>
                </a:lnTo>
                <a:lnTo>
                  <a:pt x="396044" y="158167"/>
                </a:lnTo>
                <a:lnTo>
                  <a:pt x="403479" y="137847"/>
                </a:lnTo>
                <a:lnTo>
                  <a:pt x="413765" y="132767"/>
                </a:lnTo>
                <a:lnTo>
                  <a:pt x="390618" y="122640"/>
                </a:lnTo>
                <a:close/>
              </a:path>
              <a:path w="427736" h="318441">
                <a:moveTo>
                  <a:pt x="176530" y="147118"/>
                </a:moveTo>
                <a:lnTo>
                  <a:pt x="161544" y="153849"/>
                </a:lnTo>
                <a:lnTo>
                  <a:pt x="179143" y="153849"/>
                </a:lnTo>
                <a:lnTo>
                  <a:pt x="176530" y="147118"/>
                </a:lnTo>
                <a:close/>
              </a:path>
              <a:path w="427736" h="318441">
                <a:moveTo>
                  <a:pt x="275971" y="142292"/>
                </a:moveTo>
                <a:lnTo>
                  <a:pt x="262000" y="148515"/>
                </a:lnTo>
                <a:lnTo>
                  <a:pt x="278741" y="148515"/>
                </a:lnTo>
                <a:lnTo>
                  <a:pt x="275971" y="142292"/>
                </a:lnTo>
                <a:close/>
              </a:path>
              <a:path w="427736" h="318441">
                <a:moveTo>
                  <a:pt x="346867" y="107031"/>
                </a:moveTo>
                <a:lnTo>
                  <a:pt x="342649" y="119559"/>
                </a:lnTo>
                <a:lnTo>
                  <a:pt x="338613" y="131207"/>
                </a:lnTo>
                <a:lnTo>
                  <a:pt x="334645" y="142292"/>
                </a:lnTo>
                <a:lnTo>
                  <a:pt x="352466" y="142292"/>
                </a:lnTo>
                <a:lnTo>
                  <a:pt x="359790" y="122099"/>
                </a:lnTo>
                <a:lnTo>
                  <a:pt x="369824" y="117908"/>
                </a:lnTo>
                <a:lnTo>
                  <a:pt x="346867" y="107031"/>
                </a:lnTo>
                <a:close/>
              </a:path>
              <a:path w="427736" h="318441">
                <a:moveTo>
                  <a:pt x="279146" y="78284"/>
                </a:moveTo>
                <a:lnTo>
                  <a:pt x="273938" y="81332"/>
                </a:lnTo>
                <a:lnTo>
                  <a:pt x="276693" y="90003"/>
                </a:lnTo>
                <a:lnTo>
                  <a:pt x="279194" y="102668"/>
                </a:lnTo>
                <a:lnTo>
                  <a:pt x="279321" y="107031"/>
                </a:lnTo>
                <a:lnTo>
                  <a:pt x="279433" y="115272"/>
                </a:lnTo>
                <a:lnTo>
                  <a:pt x="278764" y="123623"/>
                </a:lnTo>
                <a:lnTo>
                  <a:pt x="281305" y="127814"/>
                </a:lnTo>
                <a:lnTo>
                  <a:pt x="292481" y="125528"/>
                </a:lnTo>
                <a:lnTo>
                  <a:pt x="296418" y="122861"/>
                </a:lnTo>
                <a:lnTo>
                  <a:pt x="298576" y="118543"/>
                </a:lnTo>
                <a:lnTo>
                  <a:pt x="300863" y="114352"/>
                </a:lnTo>
                <a:lnTo>
                  <a:pt x="300482" y="109272"/>
                </a:lnTo>
                <a:lnTo>
                  <a:pt x="295863" y="99787"/>
                </a:lnTo>
                <a:lnTo>
                  <a:pt x="289196" y="90226"/>
                </a:lnTo>
                <a:lnTo>
                  <a:pt x="279146" y="78284"/>
                </a:lnTo>
                <a:close/>
              </a:path>
              <a:path w="427736" h="318441">
                <a:moveTo>
                  <a:pt x="187987" y="111558"/>
                </a:moveTo>
                <a:lnTo>
                  <a:pt x="144907" y="111558"/>
                </a:lnTo>
                <a:lnTo>
                  <a:pt x="167005" y="119559"/>
                </a:lnTo>
                <a:lnTo>
                  <a:pt x="164592" y="126163"/>
                </a:lnTo>
                <a:lnTo>
                  <a:pt x="184570" y="122273"/>
                </a:lnTo>
                <a:lnTo>
                  <a:pt x="187987" y="111558"/>
                </a:lnTo>
                <a:close/>
              </a:path>
              <a:path w="427736" h="318441">
                <a:moveTo>
                  <a:pt x="154900" y="44248"/>
                </a:moveTo>
                <a:lnTo>
                  <a:pt x="126492" y="44248"/>
                </a:lnTo>
                <a:lnTo>
                  <a:pt x="186436" y="66092"/>
                </a:lnTo>
                <a:lnTo>
                  <a:pt x="170307" y="110415"/>
                </a:lnTo>
                <a:lnTo>
                  <a:pt x="188351" y="110415"/>
                </a:lnTo>
                <a:lnTo>
                  <a:pt x="192659" y="98096"/>
                </a:lnTo>
                <a:lnTo>
                  <a:pt x="201422" y="73966"/>
                </a:lnTo>
                <a:lnTo>
                  <a:pt x="210947" y="70918"/>
                </a:lnTo>
                <a:lnTo>
                  <a:pt x="204257" y="57075"/>
                </a:lnTo>
                <a:lnTo>
                  <a:pt x="190119" y="57075"/>
                </a:lnTo>
                <a:lnTo>
                  <a:pt x="154900" y="44248"/>
                </a:lnTo>
                <a:close/>
              </a:path>
              <a:path w="427736" h="318441">
                <a:moveTo>
                  <a:pt x="115938" y="22138"/>
                </a:moveTo>
                <a:lnTo>
                  <a:pt x="96621" y="77281"/>
                </a:lnTo>
                <a:lnTo>
                  <a:pt x="86613" y="102414"/>
                </a:lnTo>
                <a:lnTo>
                  <a:pt x="105283" y="102668"/>
                </a:lnTo>
                <a:lnTo>
                  <a:pt x="107061" y="97715"/>
                </a:lnTo>
                <a:lnTo>
                  <a:pt x="135455" y="97715"/>
                </a:lnTo>
                <a:lnTo>
                  <a:pt x="110362" y="88571"/>
                </a:lnTo>
                <a:lnTo>
                  <a:pt x="126492" y="44248"/>
                </a:lnTo>
                <a:lnTo>
                  <a:pt x="154900" y="44248"/>
                </a:lnTo>
                <a:lnTo>
                  <a:pt x="129794" y="35104"/>
                </a:lnTo>
                <a:lnTo>
                  <a:pt x="115938" y="22138"/>
                </a:lnTo>
                <a:close/>
              </a:path>
              <a:path w="427736" h="318441">
                <a:moveTo>
                  <a:pt x="89876" y="0"/>
                </a:moveTo>
                <a:lnTo>
                  <a:pt x="58523" y="40946"/>
                </a:lnTo>
                <a:lnTo>
                  <a:pt x="23136" y="76446"/>
                </a:lnTo>
                <a:lnTo>
                  <a:pt x="2539" y="92762"/>
                </a:lnTo>
                <a:lnTo>
                  <a:pt x="13127" y="95662"/>
                </a:lnTo>
                <a:lnTo>
                  <a:pt x="23518" y="89416"/>
                </a:lnTo>
                <a:lnTo>
                  <a:pt x="33969" y="81586"/>
                </a:lnTo>
                <a:lnTo>
                  <a:pt x="44450" y="72188"/>
                </a:lnTo>
                <a:lnTo>
                  <a:pt x="62447" y="72188"/>
                </a:lnTo>
                <a:lnTo>
                  <a:pt x="70485" y="67489"/>
                </a:lnTo>
                <a:lnTo>
                  <a:pt x="69919" y="52501"/>
                </a:lnTo>
                <a:lnTo>
                  <a:pt x="78999" y="43407"/>
                </a:lnTo>
                <a:lnTo>
                  <a:pt x="94361" y="27484"/>
                </a:lnTo>
                <a:lnTo>
                  <a:pt x="101092" y="23293"/>
                </a:lnTo>
                <a:lnTo>
                  <a:pt x="107442" y="22277"/>
                </a:lnTo>
                <a:lnTo>
                  <a:pt x="89876" y="0"/>
                </a:lnTo>
                <a:close/>
              </a:path>
              <a:path w="427736" h="318441">
                <a:moveTo>
                  <a:pt x="201802" y="51995"/>
                </a:moveTo>
                <a:lnTo>
                  <a:pt x="190119" y="57075"/>
                </a:lnTo>
                <a:lnTo>
                  <a:pt x="204257" y="57075"/>
                </a:lnTo>
                <a:lnTo>
                  <a:pt x="201802" y="5199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975969" y="995172"/>
            <a:ext cx="2441829" cy="455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112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75969" y="995172"/>
            <a:ext cx="2441829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32101" y="2086102"/>
            <a:ext cx="4641850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800" spc="-30" dirty="0" smtClean="0">
                <a:solidFill>
                  <a:srgbClr val="1C1C1C"/>
                </a:solidFill>
                <a:latin typeface="微软雅黑"/>
                <a:cs typeface="微软雅黑"/>
              </a:rPr>
              <a:t>乡村森林公园；我的美丽乡愁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417" y="2965322"/>
            <a:ext cx="8820150" cy="1384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95020">
              <a:lnSpc>
                <a:spcPct val="150000"/>
              </a:lnSpc>
            </a:pP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立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足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四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村生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态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环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境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结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合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贵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州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公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园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省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贵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安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新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国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际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旅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游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度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假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发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展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定 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位，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坚持高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标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准建设原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则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将四村打造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成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为中国最美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乡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村森林度假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养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生旅游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/>
            <a:r>
              <a:rPr sz="2000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，黔中世外桃源，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现代</a:t>
            </a:r>
            <a:r>
              <a:rPr sz="20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人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寻找</a:t>
            </a:r>
            <a:r>
              <a:rPr sz="20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美丽</a:t>
            </a:r>
            <a:r>
              <a:rPr sz="20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乡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愁。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112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75969" y="880872"/>
            <a:ext cx="2443606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3269" y="1545082"/>
            <a:ext cx="4287520" cy="4260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55"/>
              </a:lnSpc>
            </a:pPr>
            <a:r>
              <a:rPr sz="2800" spc="-35" dirty="0" smtClean="0">
                <a:solidFill>
                  <a:srgbClr val="1C1C1C"/>
                </a:solidFill>
                <a:latin typeface="微软雅黑"/>
                <a:cs typeface="微软雅黑"/>
              </a:rPr>
              <a:t>第一、生态基底</a:t>
            </a:r>
            <a:r>
              <a:rPr sz="2800" spc="-3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800" spc="-35" dirty="0" smtClean="0">
                <a:solidFill>
                  <a:srgbClr val="1C1C1C"/>
                </a:solidFill>
                <a:latin typeface="微软雅黑"/>
                <a:cs typeface="微软雅黑"/>
              </a:rPr>
              <a:t>古树引擎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417" y="1996897"/>
            <a:ext cx="8565515" cy="3396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20725">
              <a:lnSpc>
                <a:spcPct val="150000"/>
              </a:lnSpc>
            </a:pP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良好的自然生态是四村发展的基石和源动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力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，四村的旅游发展必须依 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托森林资源，突出森林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文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化特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色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 marL="12700" marR="18415" indent="795020">
              <a:lnSpc>
                <a:spcPct val="150000"/>
              </a:lnSpc>
            </a:pP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深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度挖掘村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内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千年古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树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科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考旅游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价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值</a:t>
            </a:r>
            <a:r>
              <a:rPr sz="2000" spc="2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导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入当地民俗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文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化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，从而使 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四村旅游产品拥有丰富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内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涵和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持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久魅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力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1400"/>
              </a:lnSpc>
              <a:spcBef>
                <a:spcPts val="80"/>
              </a:spcBef>
            </a:pPr>
            <a:endParaRPr sz="1400"/>
          </a:p>
          <a:p>
            <a:pPr marL="733425"/>
            <a:r>
              <a:rPr sz="2800" spc="-35" dirty="0" smtClean="0">
                <a:solidFill>
                  <a:srgbClr val="1C1C1C"/>
                </a:solidFill>
                <a:latin typeface="微软雅黑"/>
                <a:cs typeface="微软雅黑"/>
              </a:rPr>
              <a:t>第二、村落整治</a:t>
            </a:r>
            <a:r>
              <a:rPr sz="2800" spc="-3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800" spc="-35" dirty="0" smtClean="0">
                <a:solidFill>
                  <a:srgbClr val="1C1C1C"/>
                </a:solidFill>
                <a:latin typeface="微软雅黑"/>
                <a:cs typeface="微软雅黑"/>
              </a:rPr>
              <a:t>精品驱动</a:t>
            </a:r>
            <a:endParaRPr sz="2800">
              <a:latin typeface="微软雅黑"/>
              <a:cs typeface="微软雅黑"/>
            </a:endParaRPr>
          </a:p>
          <a:p>
            <a:pPr marL="12700" marR="18415" indent="720725">
              <a:lnSpc>
                <a:spcPct val="150000"/>
              </a:lnSpc>
              <a:spcBef>
                <a:spcPts val="200"/>
              </a:spcBef>
            </a:pP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争取新农村建设支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持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，对现有村庄进行整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治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，完善村内基础设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施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打 造造型别致、特色突出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乡村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景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观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112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2472" y="1080008"/>
            <a:ext cx="4286885" cy="4260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55"/>
              </a:lnSpc>
            </a:pPr>
            <a:r>
              <a:rPr sz="2800" spc="-30" dirty="0" smtClean="0">
                <a:solidFill>
                  <a:srgbClr val="1C1C1C"/>
                </a:solidFill>
                <a:latin typeface="微软雅黑"/>
                <a:cs typeface="微软雅黑"/>
              </a:rPr>
              <a:t>第三、产业集群、产品复合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532382"/>
            <a:ext cx="8566150" cy="3383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20725">
              <a:lnSpc>
                <a:spcPct val="150000"/>
              </a:lnSpc>
            </a:pP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与已有投资商形成合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作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，整合村内资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源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，形成规模效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应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，丰富四村旅 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游产品体系，增强四村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旅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游产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品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吸引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力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1400"/>
              </a:lnSpc>
              <a:spcBef>
                <a:spcPts val="80"/>
              </a:spcBef>
            </a:pPr>
            <a:endParaRPr sz="1400"/>
          </a:p>
          <a:p>
            <a:pPr marL="733425"/>
            <a:r>
              <a:rPr sz="2800" spc="-35" dirty="0" smtClean="0">
                <a:solidFill>
                  <a:srgbClr val="1C1C1C"/>
                </a:solidFill>
                <a:latin typeface="微软雅黑"/>
                <a:cs typeface="微软雅黑"/>
              </a:rPr>
              <a:t>第四、林村互动、农旅共荣</a:t>
            </a:r>
            <a:endParaRPr sz="2800">
              <a:latin typeface="微软雅黑"/>
              <a:cs typeface="微软雅黑"/>
            </a:endParaRPr>
          </a:p>
          <a:p>
            <a:pPr marL="12700" marR="12700" indent="720725">
              <a:lnSpc>
                <a:spcPct val="150000"/>
              </a:lnSpc>
              <a:spcBef>
                <a:spcPts val="200"/>
              </a:spcBef>
            </a:pP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依托山地景观，充分开发农业资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源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、林业资源，发展森林度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假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、乡村 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休闲旅游，实现乡村旅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游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与森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林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旅游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比翼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齐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飞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733425"/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以农促旅，以旅兴农，实现“村”与“旅”的联动发展，共生共荣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1200"/>
              </a:lnSpc>
            </a:pPr>
            <a:endParaRPr sz="1200"/>
          </a:p>
          <a:p>
            <a:pPr marR="2945765" algn="ctr">
              <a:lnSpc>
                <a:spcPts val="2395"/>
              </a:lnSpc>
            </a:pPr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成为贵安乡村脱贫典范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贵安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乡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村旅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游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度假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品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牌。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112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80567" y="899744"/>
            <a:ext cx="2441829" cy="455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7867" y="1833245"/>
            <a:ext cx="587311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根据四村资源分布与土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地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利用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情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况分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为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三大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功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能区：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253" y="2539745"/>
            <a:ext cx="2511425" cy="2573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50000"/>
              </a:lnSpc>
            </a:pPr>
            <a:r>
              <a:rPr sz="2800" spc="-30" dirty="0" smtClean="0">
                <a:solidFill>
                  <a:srgbClr val="1C1C1C"/>
                </a:solidFill>
                <a:latin typeface="微软雅黑"/>
                <a:cs typeface="微软雅黑"/>
              </a:rPr>
              <a:t>森林度假旅游区</a:t>
            </a:r>
            <a:r>
              <a:rPr sz="28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 </a:t>
            </a:r>
            <a:r>
              <a:rPr sz="2800" spc="-35" dirty="0" smtClean="0">
                <a:solidFill>
                  <a:srgbClr val="1C1C1C"/>
                </a:solidFill>
                <a:latin typeface="微软雅黑"/>
                <a:cs typeface="微软雅黑"/>
              </a:rPr>
              <a:t>乡村民俗体验区</a:t>
            </a:r>
            <a:r>
              <a:rPr sz="28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 </a:t>
            </a:r>
            <a:r>
              <a:rPr sz="2800" spc="-30" dirty="0" smtClean="0">
                <a:solidFill>
                  <a:srgbClr val="1C1C1C"/>
                </a:solidFill>
                <a:latin typeface="微软雅黑"/>
                <a:cs typeface="微软雅黑"/>
              </a:rPr>
              <a:t>景观农业观赏区</a:t>
            </a:r>
            <a:r>
              <a:rPr sz="28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 </a:t>
            </a:r>
            <a:r>
              <a:rPr sz="2800" spc="-35" dirty="0" smtClean="0">
                <a:solidFill>
                  <a:srgbClr val="1C1C1C"/>
                </a:solidFill>
                <a:latin typeface="微软雅黑"/>
                <a:cs typeface="微软雅黑"/>
              </a:rPr>
              <a:t>水库休闲旅游区</a:t>
            </a:r>
            <a:endParaRPr sz="2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112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80567" y="899744"/>
            <a:ext cx="2441829" cy="455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3327" y="1564004"/>
            <a:ext cx="8006080" cy="4260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55"/>
              </a:lnSpc>
            </a:pPr>
            <a:r>
              <a:rPr sz="2800" spc="25" dirty="0" smtClean="0">
                <a:solidFill>
                  <a:srgbClr val="1C1C1C"/>
                </a:solidFill>
                <a:latin typeface="微软雅黑"/>
                <a:cs typeface="微软雅黑"/>
              </a:rPr>
              <a:t>森林度</a:t>
            </a:r>
            <a:r>
              <a:rPr sz="28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假</a:t>
            </a:r>
            <a:r>
              <a:rPr sz="2800" spc="25" dirty="0" smtClean="0">
                <a:solidFill>
                  <a:srgbClr val="1C1C1C"/>
                </a:solidFill>
                <a:latin typeface="微软雅黑"/>
                <a:cs typeface="微软雅黑"/>
              </a:rPr>
              <a:t>旅游区</a:t>
            </a:r>
            <a:r>
              <a:rPr sz="2800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：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位于万亩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林</a:t>
            </a:r>
            <a:r>
              <a:rPr sz="2000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场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根据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资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源性质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开展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森</a:t>
            </a:r>
            <a:r>
              <a:rPr sz="2000" spc="75" dirty="0" smtClean="0">
                <a:solidFill>
                  <a:srgbClr val="1C1C1C"/>
                </a:solidFill>
                <a:latin typeface="微软雅黑"/>
                <a:cs typeface="微软雅黑"/>
              </a:rPr>
              <a:t>林</a:t>
            </a:r>
            <a:r>
              <a:rPr sz="2500" b="1" spc="-65" dirty="0" smtClean="0">
                <a:solidFill>
                  <a:srgbClr val="1C1C1C"/>
                </a:solidFill>
                <a:latin typeface="微软雅黑"/>
                <a:cs typeface="微软雅黑"/>
              </a:rPr>
              <a:t>度假</a:t>
            </a:r>
            <a:endParaRPr sz="25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015" y="2173985"/>
            <a:ext cx="8829675" cy="3213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500" b="1" spc="-55" dirty="0" smtClean="0">
                <a:solidFill>
                  <a:srgbClr val="1C1C1C"/>
                </a:solidFill>
                <a:latin typeface="微软雅黑"/>
                <a:cs typeface="微软雅黑"/>
              </a:rPr>
              <a:t>养生、</a:t>
            </a:r>
            <a:r>
              <a:rPr sz="2500" b="1" spc="-45" dirty="0" smtClean="0">
                <a:solidFill>
                  <a:srgbClr val="1C1C1C"/>
                </a:solidFill>
                <a:latin typeface="微软雅黑"/>
                <a:cs typeface="微软雅黑"/>
              </a:rPr>
              <a:t>探险</a:t>
            </a:r>
            <a:r>
              <a:rPr sz="2500" b="1" spc="-55" dirty="0" smtClean="0">
                <a:solidFill>
                  <a:srgbClr val="1C1C1C"/>
                </a:solidFill>
                <a:latin typeface="微软雅黑"/>
                <a:cs typeface="微软雅黑"/>
              </a:rPr>
              <a:t>、露营</a:t>
            </a:r>
            <a:r>
              <a:rPr sz="2500" b="1" spc="-45" dirty="0" smtClean="0">
                <a:solidFill>
                  <a:srgbClr val="1C1C1C"/>
                </a:solidFill>
                <a:latin typeface="微软雅黑"/>
                <a:cs typeface="微软雅黑"/>
              </a:rPr>
              <a:t>、越</a:t>
            </a:r>
            <a:r>
              <a:rPr sz="2500" b="1" spc="-55" dirty="0" smtClean="0">
                <a:solidFill>
                  <a:srgbClr val="1C1C1C"/>
                </a:solidFill>
                <a:latin typeface="微软雅黑"/>
                <a:cs typeface="微软雅黑"/>
              </a:rPr>
              <a:t>野、骑</a:t>
            </a:r>
            <a:r>
              <a:rPr sz="2500" b="1" spc="-45" dirty="0" smtClean="0">
                <a:solidFill>
                  <a:srgbClr val="1C1C1C"/>
                </a:solidFill>
                <a:latin typeface="微软雅黑"/>
                <a:cs typeface="微软雅黑"/>
              </a:rPr>
              <a:t>行</a:t>
            </a:r>
            <a:r>
              <a:rPr sz="2500" b="1" spc="-4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500" b="1" spc="-55" dirty="0" smtClean="0">
                <a:solidFill>
                  <a:srgbClr val="1C1C1C"/>
                </a:solidFill>
                <a:latin typeface="微软雅黑"/>
                <a:cs typeface="微软雅黑"/>
              </a:rPr>
              <a:t>丛林</a:t>
            </a:r>
            <a:r>
              <a:rPr sz="2500" b="1" spc="-70" dirty="0" smtClean="0">
                <a:solidFill>
                  <a:srgbClr val="1C1C1C"/>
                </a:solidFill>
                <a:latin typeface="微软雅黑"/>
                <a:cs typeface="微软雅黑"/>
              </a:rPr>
              <a:t>C</a:t>
            </a:r>
            <a:r>
              <a:rPr sz="2500" b="1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S</a:t>
            </a:r>
            <a:r>
              <a:rPr sz="2500" b="1" spc="-4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500" b="1" spc="-55" dirty="0" smtClean="0">
                <a:solidFill>
                  <a:srgbClr val="1C1C1C"/>
                </a:solidFill>
                <a:latin typeface="微软雅黑"/>
                <a:cs typeface="微软雅黑"/>
              </a:rPr>
              <a:t>素质拓</a:t>
            </a:r>
            <a:r>
              <a:rPr sz="2500" b="1" spc="-45" dirty="0" smtClean="0">
                <a:solidFill>
                  <a:srgbClr val="1C1C1C"/>
                </a:solidFill>
                <a:latin typeface="微软雅黑"/>
                <a:cs typeface="微软雅黑"/>
              </a:rPr>
              <a:t>展、</a:t>
            </a:r>
            <a:r>
              <a:rPr sz="2500" b="1" spc="-55" dirty="0" smtClean="0">
                <a:solidFill>
                  <a:srgbClr val="1C1C1C"/>
                </a:solidFill>
                <a:latin typeface="微软雅黑"/>
                <a:cs typeface="微软雅黑"/>
              </a:rPr>
              <a:t>赏景</a:t>
            </a:r>
            <a:r>
              <a:rPr sz="2500" b="1" spc="-6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500" b="1" spc="-100" dirty="0" smtClean="0">
                <a:solidFill>
                  <a:srgbClr val="1C1C1C"/>
                </a:solidFill>
                <a:latin typeface="微软雅黑"/>
                <a:cs typeface="微软雅黑"/>
              </a:rPr>
              <a:t>森</a:t>
            </a:r>
            <a:endParaRPr sz="2500">
              <a:latin typeface="微软雅黑"/>
              <a:cs typeface="微软雅黑"/>
            </a:endParaRPr>
          </a:p>
          <a:p>
            <a:pPr>
              <a:lnSpc>
                <a:spcPts val="1300"/>
              </a:lnSpc>
              <a:spcBef>
                <a:spcPts val="20"/>
              </a:spcBef>
            </a:pPr>
            <a:endParaRPr sz="1300"/>
          </a:p>
          <a:p>
            <a:pPr marL="12700"/>
            <a:r>
              <a:rPr sz="2500" b="1" spc="-100" dirty="0" smtClean="0">
                <a:solidFill>
                  <a:srgbClr val="1C1C1C"/>
                </a:solidFill>
                <a:latin typeface="微软雅黑"/>
                <a:cs typeface="微软雅黑"/>
              </a:rPr>
              <a:t>林节庆科普教育等项目。</a:t>
            </a:r>
            <a:endParaRPr sz="2500">
              <a:latin typeface="微软雅黑"/>
              <a:cs typeface="微软雅黑"/>
            </a:endParaRPr>
          </a:p>
          <a:p>
            <a:pPr marL="12700" marR="12700" indent="720725">
              <a:lnSpc>
                <a:spcPct val="146000"/>
              </a:lnSpc>
              <a:spcBef>
                <a:spcPts val="20"/>
              </a:spcBef>
            </a:pPr>
            <a:r>
              <a:rPr sz="2800" spc="15" dirty="0" smtClean="0">
                <a:solidFill>
                  <a:srgbClr val="1C1C1C"/>
                </a:solidFill>
                <a:latin typeface="微软雅黑"/>
                <a:cs typeface="微软雅黑"/>
              </a:rPr>
              <a:t>乡村民俗体验区</a:t>
            </a:r>
            <a:r>
              <a:rPr sz="28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：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通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过对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村落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民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居进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整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治，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对黔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中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民俗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文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化 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的挖掘与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植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入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，成为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黔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中民俗缩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影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与典型代</a:t>
            </a:r>
            <a:r>
              <a:rPr sz="2000" spc="85" dirty="0" smtClean="0">
                <a:solidFill>
                  <a:srgbClr val="1C1C1C"/>
                </a:solidFill>
                <a:latin typeface="微软雅黑"/>
                <a:cs typeface="微软雅黑"/>
              </a:rPr>
              <a:t>表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，开展</a:t>
            </a:r>
            <a:r>
              <a:rPr sz="2400" b="1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乡</a:t>
            </a:r>
            <a:r>
              <a:rPr sz="2400" b="1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村</a:t>
            </a:r>
            <a:r>
              <a:rPr sz="2400" b="1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民俗</a:t>
            </a:r>
            <a:r>
              <a:rPr sz="2400" b="1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体</a:t>
            </a:r>
            <a:r>
              <a:rPr sz="2400" b="1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验、</a:t>
            </a:r>
            <a:r>
              <a:rPr sz="2400" b="1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乡村</a:t>
            </a:r>
            <a:endParaRPr sz="2400">
              <a:latin typeface="微软雅黑"/>
              <a:cs typeface="微软雅黑"/>
            </a:endParaRPr>
          </a:p>
          <a:p>
            <a:pPr marL="12700" marR="20955">
              <a:lnSpc>
                <a:spcPts val="4320"/>
              </a:lnSpc>
              <a:spcBef>
                <a:spcPts val="380"/>
              </a:spcBef>
            </a:pPr>
            <a:r>
              <a:rPr sz="2400" b="1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民宿度</a:t>
            </a:r>
            <a:r>
              <a:rPr sz="2400" b="1" spc="85" dirty="0" smtClean="0">
                <a:solidFill>
                  <a:srgbClr val="1C1C1C"/>
                </a:solidFill>
                <a:latin typeface="微软雅黑"/>
                <a:cs typeface="微软雅黑"/>
              </a:rPr>
              <a:t>假</a:t>
            </a:r>
            <a:r>
              <a:rPr sz="2400" b="1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、会议</a:t>
            </a:r>
            <a:r>
              <a:rPr sz="2400" b="1" spc="8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400" b="1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农耕体</a:t>
            </a:r>
            <a:r>
              <a:rPr sz="2400" b="1" spc="85" dirty="0" smtClean="0">
                <a:solidFill>
                  <a:srgbClr val="1C1C1C"/>
                </a:solidFill>
                <a:latin typeface="微软雅黑"/>
                <a:cs typeface="微软雅黑"/>
              </a:rPr>
              <a:t>验</a:t>
            </a:r>
            <a:r>
              <a:rPr sz="2400" b="1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400" b="1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乡村</a:t>
            </a:r>
            <a:r>
              <a:rPr sz="2400" b="1" spc="80" dirty="0" smtClean="0">
                <a:solidFill>
                  <a:srgbClr val="1C1C1C"/>
                </a:solidFill>
                <a:latin typeface="微软雅黑"/>
                <a:cs typeface="微软雅黑"/>
              </a:rPr>
              <a:t>娱</a:t>
            </a:r>
            <a:r>
              <a:rPr sz="2400" b="1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乐体</a:t>
            </a:r>
            <a:r>
              <a:rPr sz="2400" b="1" spc="85" dirty="0" smtClean="0">
                <a:solidFill>
                  <a:srgbClr val="1C1C1C"/>
                </a:solidFill>
                <a:latin typeface="微软雅黑"/>
                <a:cs typeface="微软雅黑"/>
              </a:rPr>
              <a:t>验</a:t>
            </a:r>
            <a:r>
              <a:rPr sz="2400" b="1" spc="8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400" b="1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乡村景</a:t>
            </a:r>
            <a:r>
              <a:rPr sz="2400" b="1" spc="80" dirty="0" smtClean="0">
                <a:solidFill>
                  <a:srgbClr val="1C1C1C"/>
                </a:solidFill>
                <a:latin typeface="微软雅黑"/>
                <a:cs typeface="微软雅黑"/>
              </a:rPr>
              <a:t>观</a:t>
            </a:r>
            <a:r>
              <a:rPr sz="2400" b="1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观</a:t>
            </a:r>
            <a:r>
              <a:rPr sz="2400" b="1" spc="95" dirty="0" smtClean="0">
                <a:solidFill>
                  <a:srgbClr val="1C1C1C"/>
                </a:solidFill>
                <a:latin typeface="微软雅黑"/>
                <a:cs typeface="微软雅黑"/>
              </a:rPr>
              <a:t>赏</a:t>
            </a:r>
            <a:r>
              <a:rPr sz="2400" b="1" spc="8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400" b="1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亲 子活动等项目。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112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3327" y="1561338"/>
            <a:ext cx="8002905" cy="4260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55"/>
              </a:lnSpc>
            </a:pPr>
            <a:r>
              <a:rPr sz="28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景观农业观赏区：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村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煤矿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旧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址附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近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域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计划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用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地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8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0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0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目，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种植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015" y="2183638"/>
            <a:ext cx="8823325" cy="2207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红桃，形成景观，</a:t>
            </a:r>
            <a:r>
              <a:rPr sz="2400" b="1" dirty="0" smtClean="0">
                <a:solidFill>
                  <a:srgbClr val="1C1C1C"/>
                </a:solidFill>
                <a:latin typeface="微软雅黑"/>
                <a:cs typeface="微软雅黑"/>
              </a:rPr>
              <a:t>可开展赏花、摘果、认领果树等项目。</a:t>
            </a:r>
            <a:endParaRPr sz="2400">
              <a:latin typeface="微软雅黑"/>
              <a:cs typeface="微软雅黑"/>
            </a:endParaRPr>
          </a:p>
          <a:p>
            <a:pPr>
              <a:lnSpc>
                <a:spcPts val="600"/>
              </a:lnSpc>
              <a:spcBef>
                <a:spcPts val="20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733425"/>
            <a:r>
              <a:rPr sz="2800" spc="15" dirty="0" smtClean="0">
                <a:solidFill>
                  <a:srgbClr val="1C1C1C"/>
                </a:solidFill>
                <a:latin typeface="微软雅黑"/>
                <a:cs typeface="微软雅黑"/>
              </a:rPr>
              <a:t>水库休闲旅游区</a:t>
            </a:r>
            <a:r>
              <a:rPr sz="28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：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当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地正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在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规划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建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设水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库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域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围绕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水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库区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域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可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/>
            <a:r>
              <a:rPr sz="2000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开</a:t>
            </a:r>
            <a:r>
              <a:rPr sz="2400" b="1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展垂</a:t>
            </a:r>
            <a:r>
              <a:rPr sz="2400" b="1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钓</a:t>
            </a:r>
            <a:r>
              <a:rPr sz="2400" b="1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、餐饮、品茗、漫游等休闲娱乐活</a:t>
            </a:r>
            <a:r>
              <a:rPr sz="2400" b="1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动。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80567" y="880872"/>
            <a:ext cx="3255899" cy="4556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0567" y="1612341"/>
            <a:ext cx="2485643" cy="455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7015" y="983488"/>
            <a:ext cx="8824595" cy="1574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82035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选址00</a:t>
            </a:r>
            <a:r>
              <a:rPr sz="2000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1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县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道旁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入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村小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道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入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口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marL="2804795"/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对入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村道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路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两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旁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民居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进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行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改</a:t>
            </a:r>
            <a:r>
              <a:rPr sz="2000" spc="75" dirty="0" smtClean="0">
                <a:solidFill>
                  <a:srgbClr val="1C1C1C"/>
                </a:solidFill>
                <a:latin typeface="微软雅黑"/>
                <a:cs typeface="微软雅黑"/>
              </a:rPr>
              <a:t>造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整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治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拆除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违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章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建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筑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，根据新农村建设，改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造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成为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建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筑特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色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鲜明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黔中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民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居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5400" y="2592832"/>
            <a:ext cx="3975100" cy="3522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292852" y="6019800"/>
            <a:ext cx="2898648" cy="617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692140" y="6099047"/>
            <a:ext cx="2226564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809615" y="6160211"/>
            <a:ext cx="1813560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</a:pPr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民居改造</a:t>
            </a:r>
            <a:r>
              <a:rPr sz="2000" spc="0" dirty="0" smtClean="0">
                <a:solidFill>
                  <a:srgbClr val="1C1C1C"/>
                </a:solidFill>
                <a:latin typeface="黑体"/>
                <a:cs typeface="黑体"/>
              </a:rPr>
              <a:t>意向图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7419" y="2782976"/>
            <a:ext cx="4860036" cy="3240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403603" y="6047232"/>
            <a:ext cx="2898648" cy="617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314955" y="6126479"/>
            <a:ext cx="1203959" cy="384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431542" y="6187643"/>
            <a:ext cx="793750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</a:pPr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现状图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7" name="object 5"/>
          <p:cNvSpPr txBox="1">
            <a:spLocks noGrp="1"/>
          </p:cNvSpPr>
          <p:nvPr>
            <p:ph type="title"/>
          </p:nvPr>
        </p:nvSpPr>
        <p:spPr>
          <a:xfrm>
            <a:off x="809027" y="136696"/>
            <a:ext cx="7525945" cy="703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2390775">
              <a:lnSpc>
                <a:spcPts val="4205"/>
              </a:lnSpc>
            </a:pPr>
            <a:r>
              <a:rPr lang="zh-CN" altLang="" sz="3600" b="1" spc="10" dirty="0" smtClean="0">
                <a:solidFill>
                  <a:schemeClr val="bg1"/>
                </a:solidFill>
                <a:latin typeface="黑体"/>
                <a:ea typeface="宋体" charset="0"/>
                <a:cs typeface="黑体"/>
              </a:rPr>
              <a:t>四</a:t>
            </a:r>
            <a:r>
              <a:rPr sz="3600" b="1" spc="10" dirty="0" smtClean="0">
                <a:solidFill>
                  <a:schemeClr val="bg1"/>
                </a:solidFill>
                <a:latin typeface="黑体"/>
                <a:cs typeface="黑体"/>
              </a:rPr>
              <a:t>、</a:t>
            </a:r>
            <a:r>
              <a:rPr lang="zh-CN" altLang="" sz="3600" b="1" spc="10" dirty="0" smtClean="0">
                <a:solidFill>
                  <a:schemeClr val="bg1"/>
                </a:solidFill>
                <a:latin typeface="黑体"/>
                <a:ea typeface="宋体" charset="0"/>
                <a:cs typeface="黑体"/>
              </a:rPr>
              <a:t>重点项目</a:t>
            </a:r>
            <a:endParaRPr lang="zh-CN" altLang="" sz="3600" b="1" spc="10" dirty="0" smtClean="0">
              <a:solidFill>
                <a:schemeClr val="bg1"/>
              </a:solidFill>
              <a:latin typeface="黑体"/>
              <a:ea typeface="宋体" charset="0"/>
              <a:cs typeface="黑体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667" y="595325"/>
            <a:ext cx="2833116" cy="4559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1647" y="1276984"/>
            <a:ext cx="432434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dirty="0" smtClean="0">
                <a:solidFill>
                  <a:srgbClr val="2D03CD"/>
                </a:solidFill>
                <a:latin typeface="宋体"/>
                <a:cs typeface="宋体"/>
              </a:rPr>
              <a:t>∕</a:t>
            </a:r>
            <a:endParaRPr sz="3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815" y="1326769"/>
            <a:ext cx="3519855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97815" y="2058365"/>
            <a:ext cx="841248" cy="455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5739" y="2161285"/>
            <a:ext cx="268859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spc="105" dirty="0" smtClean="0">
                <a:solidFill>
                  <a:srgbClr val="1C1C1C"/>
                </a:solidFill>
                <a:latin typeface="微软雅黑"/>
                <a:cs typeface="微软雅黑"/>
              </a:rPr>
              <a:t>修</a:t>
            </a:r>
            <a:r>
              <a:rPr sz="2000" spc="90" dirty="0" smtClean="0">
                <a:solidFill>
                  <a:srgbClr val="1C1C1C"/>
                </a:solidFill>
                <a:latin typeface="微软雅黑"/>
                <a:cs typeface="微软雅黑"/>
              </a:rPr>
              <a:t>复</a:t>
            </a:r>
            <a:r>
              <a:rPr sz="2000" spc="105" dirty="0" smtClean="0">
                <a:solidFill>
                  <a:srgbClr val="1C1C1C"/>
                </a:solidFill>
                <a:latin typeface="微软雅黑"/>
                <a:cs typeface="微软雅黑"/>
              </a:rPr>
              <a:t>原</a:t>
            </a:r>
            <a:r>
              <a:rPr sz="2000" spc="90" dirty="0" smtClean="0">
                <a:solidFill>
                  <a:srgbClr val="1C1C1C"/>
                </a:solidFill>
                <a:latin typeface="微软雅黑"/>
                <a:cs typeface="微软雅黑"/>
              </a:rPr>
              <a:t>有</a:t>
            </a:r>
            <a:r>
              <a:rPr sz="2000" spc="105" dirty="0" smtClean="0">
                <a:solidFill>
                  <a:srgbClr val="1C1C1C"/>
                </a:solidFill>
                <a:latin typeface="微软雅黑"/>
                <a:cs typeface="微软雅黑"/>
              </a:rPr>
              <a:t>民居</a:t>
            </a:r>
            <a:r>
              <a:rPr sz="2000" spc="90" dirty="0" smtClean="0">
                <a:solidFill>
                  <a:srgbClr val="1C1C1C"/>
                </a:solidFill>
                <a:latin typeface="微软雅黑"/>
                <a:cs typeface="微软雅黑"/>
              </a:rPr>
              <a:t>旧</a:t>
            </a:r>
            <a:r>
              <a:rPr sz="2000" spc="120" dirty="0" smtClean="0">
                <a:solidFill>
                  <a:srgbClr val="1C1C1C"/>
                </a:solidFill>
                <a:latin typeface="微软雅黑"/>
                <a:cs typeface="微软雅黑"/>
              </a:rPr>
              <a:t>宅</a:t>
            </a:r>
            <a:r>
              <a:rPr sz="2000" spc="9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作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115" y="2534665"/>
            <a:ext cx="3112135" cy="275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50000"/>
              </a:lnSpc>
            </a:pP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为森林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入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口服务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r>
              <a:rPr sz="2000" spc="2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为 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游客提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供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服务，并规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划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农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俗 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体验馆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向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游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客展示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农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耕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、 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民俗科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普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知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识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与文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化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农事 </a:t>
            </a:r>
            <a:r>
              <a:rPr sz="2000" spc="95" dirty="0" smtClean="0">
                <a:solidFill>
                  <a:srgbClr val="1C1C1C"/>
                </a:solidFill>
                <a:latin typeface="微软雅黑"/>
                <a:cs typeface="微软雅黑"/>
              </a:rPr>
              <a:t>农</a:t>
            </a:r>
            <a:r>
              <a:rPr sz="2000" spc="80" dirty="0" smtClean="0">
                <a:solidFill>
                  <a:srgbClr val="1C1C1C"/>
                </a:solidFill>
                <a:latin typeface="微软雅黑"/>
                <a:cs typeface="微软雅黑"/>
              </a:rPr>
              <a:t>具</a:t>
            </a:r>
            <a:r>
              <a:rPr sz="2000" spc="9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80" dirty="0" smtClean="0">
                <a:solidFill>
                  <a:srgbClr val="1C1C1C"/>
                </a:solidFill>
                <a:latin typeface="微软雅黑"/>
                <a:cs typeface="微软雅黑"/>
              </a:rPr>
              <a:t>土特</a:t>
            </a:r>
            <a:r>
              <a:rPr sz="2000" spc="90" dirty="0" smtClean="0">
                <a:solidFill>
                  <a:srgbClr val="1C1C1C"/>
                </a:solidFill>
                <a:latin typeface="微软雅黑"/>
                <a:cs typeface="微软雅黑"/>
              </a:rPr>
              <a:t>产</a:t>
            </a:r>
            <a:r>
              <a:rPr sz="2000" spc="80" dirty="0" smtClean="0">
                <a:solidFill>
                  <a:srgbClr val="1C1C1C"/>
                </a:solidFill>
                <a:latin typeface="微软雅黑"/>
                <a:cs typeface="微软雅黑"/>
              </a:rPr>
              <a:t>品</a:t>
            </a:r>
            <a:r>
              <a:rPr sz="2000" spc="90" dirty="0" smtClean="0">
                <a:solidFill>
                  <a:srgbClr val="1C1C1C"/>
                </a:solidFill>
                <a:latin typeface="微软雅黑"/>
                <a:cs typeface="微软雅黑"/>
              </a:rPr>
              <a:t>销</a:t>
            </a:r>
            <a:r>
              <a:rPr sz="2000" spc="95" dirty="0" smtClean="0">
                <a:solidFill>
                  <a:srgbClr val="1C1C1C"/>
                </a:solidFill>
                <a:latin typeface="微软雅黑"/>
                <a:cs typeface="微软雅黑"/>
              </a:rPr>
              <a:t>售、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DIY 体验等项目。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56051" y="3705225"/>
            <a:ext cx="5600700" cy="261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96384" y="6268211"/>
            <a:ext cx="2898648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995671" y="6345935"/>
            <a:ext cx="2226564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112511" y="6408013"/>
            <a:ext cx="1812289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</a:pPr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接待中心</a:t>
            </a:r>
            <a:r>
              <a:rPr sz="2000" spc="0" dirty="0" smtClean="0">
                <a:solidFill>
                  <a:srgbClr val="1C1C1C"/>
                </a:solidFill>
                <a:latin typeface="黑体"/>
                <a:cs typeface="黑体"/>
              </a:rPr>
              <a:t>意向图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39514" y="353695"/>
            <a:ext cx="4536059" cy="3023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305044" y="3224783"/>
            <a:ext cx="2898648" cy="617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217920" y="3302508"/>
            <a:ext cx="1203959" cy="384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334505" y="3363976"/>
            <a:ext cx="792480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</a:pPr>
            <a:r>
              <a:rPr sz="2000" spc="10" dirty="0" smtClean="0">
                <a:solidFill>
                  <a:srgbClr val="1C1C1C"/>
                </a:solidFill>
                <a:effectLst/>
                <a:latin typeface="黑体"/>
                <a:cs typeface="黑体"/>
              </a:rPr>
              <a:t>现</a:t>
            </a:r>
            <a:r>
              <a:rPr sz="2000" spc="5" dirty="0" smtClean="0">
                <a:solidFill>
                  <a:srgbClr val="1C1C1C"/>
                </a:solidFill>
                <a:effectLst/>
                <a:latin typeface="黑体"/>
                <a:cs typeface="黑体"/>
              </a:rPr>
              <a:t>状</a:t>
            </a:r>
            <a:r>
              <a:rPr sz="2000" spc="0" dirty="0" smtClean="0">
                <a:solidFill>
                  <a:srgbClr val="1C1C1C"/>
                </a:solidFill>
                <a:effectLst/>
                <a:latin typeface="黑体"/>
                <a:cs typeface="黑体"/>
              </a:rPr>
              <a:t>图</a:t>
            </a:r>
            <a:endParaRPr sz="2000">
              <a:effectLst/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5319" y="1581213"/>
            <a:ext cx="3994530" cy="49672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18667" y="595325"/>
            <a:ext cx="3283839" cy="455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5115" y="531241"/>
            <a:ext cx="8292465" cy="146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594100">
              <a:lnSpc>
                <a:spcPts val="4140"/>
              </a:lnSpc>
            </a:pP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围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绕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杜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鹃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王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种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植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花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卉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或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小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株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杜</a:t>
            </a:r>
            <a:r>
              <a:rPr sz="2000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鹃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形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成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百 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花拥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簇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景象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为增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加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景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观观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赏型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与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美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感</a:t>
            </a:r>
            <a:r>
              <a:rPr sz="2000" spc="2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利用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杜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鹃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王旁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边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自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然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形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成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具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有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梯度的坡面及山下沟谷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引水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形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成瀑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布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4771" y="6192011"/>
            <a:ext cx="289864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071615" y="6269735"/>
            <a:ext cx="1716024" cy="384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0126" y="2141473"/>
            <a:ext cx="4860036" cy="3240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388363" y="5454396"/>
            <a:ext cx="2898648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301239" y="5533644"/>
            <a:ext cx="1203960" cy="384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17191" y="5594807"/>
            <a:ext cx="5076190" cy="1039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spc="5" dirty="0" smtClean="0">
                <a:solidFill>
                  <a:srgbClr val="1C1C1C"/>
                </a:solidFill>
                <a:latin typeface="黑体"/>
                <a:cs typeface="黑体"/>
              </a:rPr>
              <a:t>现状图</a:t>
            </a:r>
            <a:endParaRPr sz="2000">
              <a:latin typeface="黑体"/>
              <a:cs typeface="黑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"/>
              </a:spcBef>
            </a:pPr>
            <a:endParaRPr sz="1400"/>
          </a:p>
          <a:p>
            <a:pPr marR="12700" algn="r">
              <a:lnSpc>
                <a:spcPts val="2380"/>
              </a:lnSpc>
            </a:pPr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景观意向图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7776" y="5177028"/>
            <a:ext cx="641604" cy="5989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008251" y="5167248"/>
            <a:ext cx="609600" cy="566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008251" y="5167248"/>
            <a:ext cx="609600" cy="566801"/>
          </a:xfrm>
          <a:custGeom>
            <a:avLst/>
            <a:gdLst/>
            <a:ahLst/>
            <a:cxnLst/>
            <a:rect l="l" t="t" r="r" b="b"/>
            <a:pathLst>
              <a:path w="609600" h="566801">
                <a:moveTo>
                  <a:pt x="609600" y="0"/>
                </a:moveTo>
                <a:lnTo>
                  <a:pt x="609599" y="42362"/>
                </a:lnTo>
                <a:lnTo>
                  <a:pt x="609600" y="84536"/>
                </a:lnTo>
                <a:lnTo>
                  <a:pt x="609599" y="126305"/>
                </a:lnTo>
                <a:lnTo>
                  <a:pt x="609600" y="167456"/>
                </a:lnTo>
                <a:lnTo>
                  <a:pt x="609600" y="207773"/>
                </a:lnTo>
                <a:lnTo>
                  <a:pt x="609599" y="247044"/>
                </a:lnTo>
                <a:lnTo>
                  <a:pt x="609599" y="285053"/>
                </a:lnTo>
                <a:lnTo>
                  <a:pt x="609600" y="321586"/>
                </a:lnTo>
                <a:lnTo>
                  <a:pt x="609600" y="356428"/>
                </a:lnTo>
                <a:lnTo>
                  <a:pt x="609600" y="389366"/>
                </a:lnTo>
                <a:lnTo>
                  <a:pt x="609600" y="420184"/>
                </a:lnTo>
                <a:lnTo>
                  <a:pt x="609600" y="448668"/>
                </a:lnTo>
                <a:lnTo>
                  <a:pt x="609600" y="474604"/>
                </a:lnTo>
                <a:lnTo>
                  <a:pt x="609599" y="497778"/>
                </a:lnTo>
                <a:lnTo>
                  <a:pt x="609600" y="517975"/>
                </a:lnTo>
                <a:lnTo>
                  <a:pt x="609600" y="566801"/>
                </a:lnTo>
                <a:lnTo>
                  <a:pt x="270382" y="565213"/>
                </a:lnTo>
                <a:lnTo>
                  <a:pt x="224609" y="556729"/>
                </a:lnTo>
                <a:lnTo>
                  <a:pt x="173807" y="537683"/>
                </a:lnTo>
                <a:lnTo>
                  <a:pt x="136627" y="518000"/>
                </a:lnTo>
                <a:lnTo>
                  <a:pt x="99619" y="492137"/>
                </a:lnTo>
                <a:lnTo>
                  <a:pt x="65198" y="459591"/>
                </a:lnTo>
                <a:lnTo>
                  <a:pt x="35782" y="419856"/>
                </a:lnTo>
                <a:lnTo>
                  <a:pt x="13788" y="372426"/>
                </a:lnTo>
                <a:lnTo>
                  <a:pt x="1632" y="316797"/>
                </a:lnTo>
                <a:lnTo>
                  <a:pt x="0" y="285750"/>
                </a:lnTo>
                <a:lnTo>
                  <a:pt x="1504" y="254663"/>
                </a:lnTo>
                <a:lnTo>
                  <a:pt x="12747" y="198645"/>
                </a:lnTo>
                <a:lnTo>
                  <a:pt x="33220" y="150500"/>
                </a:lnTo>
                <a:lnTo>
                  <a:pt x="60819" y="109829"/>
                </a:lnTo>
                <a:lnTo>
                  <a:pt x="93443" y="76231"/>
                </a:lnTo>
                <a:lnTo>
                  <a:pt x="128988" y="49306"/>
                </a:lnTo>
                <a:lnTo>
                  <a:pt x="165353" y="28655"/>
                </a:lnTo>
                <a:lnTo>
                  <a:pt x="216838" y="8564"/>
                </a:lnTo>
                <a:lnTo>
                  <a:pt x="258342" y="338"/>
                </a:lnTo>
                <a:lnTo>
                  <a:pt x="268731" y="0"/>
                </a:lnTo>
                <a:lnTo>
                  <a:pt x="609600" y="0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727960" y="4303776"/>
            <a:ext cx="4561332" cy="598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717800" y="4294123"/>
            <a:ext cx="4530725" cy="567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717800" y="4294123"/>
            <a:ext cx="4530725" cy="567477"/>
          </a:xfrm>
          <a:custGeom>
            <a:avLst/>
            <a:gdLst/>
            <a:ahLst/>
            <a:cxnLst/>
            <a:rect l="l" t="t" r="r" b="b"/>
            <a:pathLst>
              <a:path w="4530725" h="567477">
                <a:moveTo>
                  <a:pt x="0" y="8000"/>
                </a:moveTo>
                <a:lnTo>
                  <a:pt x="0" y="566801"/>
                </a:lnTo>
                <a:lnTo>
                  <a:pt x="50707" y="567007"/>
                </a:lnTo>
                <a:lnTo>
                  <a:pt x="152822" y="567171"/>
                </a:lnTo>
                <a:lnTo>
                  <a:pt x="300602" y="567296"/>
                </a:lnTo>
                <a:lnTo>
                  <a:pt x="488302" y="567386"/>
                </a:lnTo>
                <a:lnTo>
                  <a:pt x="710180" y="567443"/>
                </a:lnTo>
                <a:lnTo>
                  <a:pt x="960490" y="567473"/>
                </a:lnTo>
                <a:lnTo>
                  <a:pt x="1233489" y="567477"/>
                </a:lnTo>
                <a:lnTo>
                  <a:pt x="1523435" y="567459"/>
                </a:lnTo>
                <a:lnTo>
                  <a:pt x="1824582" y="567423"/>
                </a:lnTo>
                <a:lnTo>
                  <a:pt x="2131187" y="567372"/>
                </a:lnTo>
                <a:lnTo>
                  <a:pt x="2437506" y="567310"/>
                </a:lnTo>
                <a:lnTo>
                  <a:pt x="2737795" y="567239"/>
                </a:lnTo>
                <a:lnTo>
                  <a:pt x="3026312" y="567165"/>
                </a:lnTo>
                <a:lnTo>
                  <a:pt x="3297311" y="567089"/>
                </a:lnTo>
                <a:lnTo>
                  <a:pt x="3545050" y="567015"/>
                </a:lnTo>
                <a:lnTo>
                  <a:pt x="3763784" y="566947"/>
                </a:lnTo>
                <a:lnTo>
                  <a:pt x="3947769" y="566888"/>
                </a:lnTo>
                <a:lnTo>
                  <a:pt x="4091263" y="566842"/>
                </a:lnTo>
                <a:lnTo>
                  <a:pt x="4188520" y="566811"/>
                </a:lnTo>
                <a:lnTo>
                  <a:pt x="4233799" y="566801"/>
                </a:lnTo>
                <a:lnTo>
                  <a:pt x="4288722" y="562584"/>
                </a:lnTo>
                <a:lnTo>
                  <a:pt x="4327735" y="554422"/>
                </a:lnTo>
                <a:lnTo>
                  <a:pt x="4367011" y="541235"/>
                </a:lnTo>
                <a:lnTo>
                  <a:pt x="4405131" y="522384"/>
                </a:lnTo>
                <a:lnTo>
                  <a:pt x="4440676" y="497230"/>
                </a:lnTo>
                <a:lnTo>
                  <a:pt x="4472228" y="465136"/>
                </a:lnTo>
                <a:lnTo>
                  <a:pt x="4498367" y="425461"/>
                </a:lnTo>
                <a:lnTo>
                  <a:pt x="4517675" y="377569"/>
                </a:lnTo>
                <a:lnTo>
                  <a:pt x="4528733" y="320820"/>
                </a:lnTo>
                <a:lnTo>
                  <a:pt x="4530725" y="288925"/>
                </a:lnTo>
                <a:lnTo>
                  <a:pt x="4529997" y="256966"/>
                </a:lnTo>
                <a:lnTo>
                  <a:pt x="4521734" y="199650"/>
                </a:lnTo>
                <a:lnTo>
                  <a:pt x="4505315" y="150715"/>
                </a:lnTo>
                <a:lnTo>
                  <a:pt x="4481845" y="109657"/>
                </a:lnTo>
                <a:lnTo>
                  <a:pt x="4452431" y="75972"/>
                </a:lnTo>
                <a:lnTo>
                  <a:pt x="4418177" y="49157"/>
                </a:lnTo>
                <a:lnTo>
                  <a:pt x="4380190" y="28709"/>
                </a:lnTo>
                <a:lnTo>
                  <a:pt x="4339576" y="14122"/>
                </a:lnTo>
                <a:lnTo>
                  <a:pt x="4297439" y="4895"/>
                </a:lnTo>
                <a:lnTo>
                  <a:pt x="4254886" y="522"/>
                </a:lnTo>
                <a:lnTo>
                  <a:pt x="4233799" y="0"/>
                </a:lnTo>
                <a:lnTo>
                  <a:pt x="4185266" y="58"/>
                </a:lnTo>
                <a:lnTo>
                  <a:pt x="4085375" y="224"/>
                </a:lnTo>
                <a:lnTo>
                  <a:pt x="3939824" y="486"/>
                </a:lnTo>
                <a:lnTo>
                  <a:pt x="3754311" y="832"/>
                </a:lnTo>
                <a:lnTo>
                  <a:pt x="3534531" y="1250"/>
                </a:lnTo>
                <a:lnTo>
                  <a:pt x="3286182" y="1728"/>
                </a:lnTo>
                <a:lnTo>
                  <a:pt x="3014961" y="2254"/>
                </a:lnTo>
                <a:lnTo>
                  <a:pt x="2726567" y="2816"/>
                </a:lnTo>
                <a:lnTo>
                  <a:pt x="2426694" y="3402"/>
                </a:lnTo>
                <a:lnTo>
                  <a:pt x="2121042" y="4000"/>
                </a:lnTo>
                <a:lnTo>
                  <a:pt x="1815307" y="4598"/>
                </a:lnTo>
                <a:lnTo>
                  <a:pt x="1515187" y="5184"/>
                </a:lnTo>
                <a:lnTo>
                  <a:pt x="1226378" y="5746"/>
                </a:lnTo>
                <a:lnTo>
                  <a:pt x="954577" y="6272"/>
                </a:lnTo>
                <a:lnTo>
                  <a:pt x="705483" y="6750"/>
                </a:lnTo>
                <a:lnTo>
                  <a:pt x="484791" y="7168"/>
                </a:lnTo>
                <a:lnTo>
                  <a:pt x="298200" y="7514"/>
                </a:lnTo>
                <a:lnTo>
                  <a:pt x="151406" y="7776"/>
                </a:lnTo>
                <a:lnTo>
                  <a:pt x="50107" y="7942"/>
                </a:lnTo>
                <a:lnTo>
                  <a:pt x="0" y="8000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990344" y="4305300"/>
            <a:ext cx="641604" cy="598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981200" y="4295775"/>
            <a:ext cx="609600" cy="566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981200" y="4295775"/>
            <a:ext cx="609600" cy="566674"/>
          </a:xfrm>
          <a:custGeom>
            <a:avLst/>
            <a:gdLst/>
            <a:ahLst/>
            <a:cxnLst/>
            <a:rect l="l" t="t" r="r" b="b"/>
            <a:pathLst>
              <a:path w="609600" h="566674">
                <a:moveTo>
                  <a:pt x="609600" y="0"/>
                </a:moveTo>
                <a:lnTo>
                  <a:pt x="609599" y="42361"/>
                </a:lnTo>
                <a:lnTo>
                  <a:pt x="609600" y="84532"/>
                </a:lnTo>
                <a:lnTo>
                  <a:pt x="609599" y="126297"/>
                </a:lnTo>
                <a:lnTo>
                  <a:pt x="609600" y="167442"/>
                </a:lnTo>
                <a:lnTo>
                  <a:pt x="609600" y="207754"/>
                </a:lnTo>
                <a:lnTo>
                  <a:pt x="609600" y="247017"/>
                </a:lnTo>
                <a:lnTo>
                  <a:pt x="609599" y="285017"/>
                </a:lnTo>
                <a:lnTo>
                  <a:pt x="609600" y="321541"/>
                </a:lnTo>
                <a:lnTo>
                  <a:pt x="609600" y="356374"/>
                </a:lnTo>
                <a:lnTo>
                  <a:pt x="609600" y="389302"/>
                </a:lnTo>
                <a:lnTo>
                  <a:pt x="609600" y="420111"/>
                </a:lnTo>
                <a:lnTo>
                  <a:pt x="609600" y="448586"/>
                </a:lnTo>
                <a:lnTo>
                  <a:pt x="609600" y="558436"/>
                </a:lnTo>
                <a:lnTo>
                  <a:pt x="609599" y="564578"/>
                </a:lnTo>
                <a:lnTo>
                  <a:pt x="609600" y="566674"/>
                </a:lnTo>
                <a:lnTo>
                  <a:pt x="270382" y="565150"/>
                </a:lnTo>
                <a:lnTo>
                  <a:pt x="262216" y="564650"/>
                </a:lnTo>
                <a:lnTo>
                  <a:pt x="224657" y="556660"/>
                </a:lnTo>
                <a:lnTo>
                  <a:pt x="173863" y="537607"/>
                </a:lnTo>
                <a:lnTo>
                  <a:pt x="136679" y="517921"/>
                </a:lnTo>
                <a:lnTo>
                  <a:pt x="99661" y="492058"/>
                </a:lnTo>
                <a:lnTo>
                  <a:pt x="65228" y="459517"/>
                </a:lnTo>
                <a:lnTo>
                  <a:pt x="35800" y="419792"/>
                </a:lnTo>
                <a:lnTo>
                  <a:pt x="13795" y="372381"/>
                </a:lnTo>
                <a:lnTo>
                  <a:pt x="1633" y="316779"/>
                </a:lnTo>
                <a:lnTo>
                  <a:pt x="0" y="285750"/>
                </a:lnTo>
                <a:lnTo>
                  <a:pt x="1504" y="254645"/>
                </a:lnTo>
                <a:lnTo>
                  <a:pt x="12755" y="198596"/>
                </a:lnTo>
                <a:lnTo>
                  <a:pt x="33238" y="150429"/>
                </a:lnTo>
                <a:lnTo>
                  <a:pt x="60850" y="109743"/>
                </a:lnTo>
                <a:lnTo>
                  <a:pt x="93485" y="76137"/>
                </a:lnTo>
                <a:lnTo>
                  <a:pt x="129040" y="49212"/>
                </a:lnTo>
                <a:lnTo>
                  <a:pt x="165409" y="28568"/>
                </a:lnTo>
                <a:lnTo>
                  <a:pt x="216887" y="8503"/>
                </a:lnTo>
                <a:lnTo>
                  <a:pt x="258359" y="320"/>
                </a:lnTo>
                <a:lnTo>
                  <a:pt x="268731" y="0"/>
                </a:lnTo>
                <a:lnTo>
                  <a:pt x="609600" y="0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727960" y="3345179"/>
            <a:ext cx="4561332" cy="598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717800" y="3335401"/>
            <a:ext cx="4530725" cy="5673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717800" y="3335401"/>
            <a:ext cx="4530725" cy="567406"/>
          </a:xfrm>
          <a:custGeom>
            <a:avLst/>
            <a:gdLst/>
            <a:ahLst/>
            <a:cxnLst/>
            <a:rect l="l" t="t" r="r" b="b"/>
            <a:pathLst>
              <a:path w="4530725" h="567406">
                <a:moveTo>
                  <a:pt x="0" y="7874"/>
                </a:moveTo>
                <a:lnTo>
                  <a:pt x="0" y="566674"/>
                </a:lnTo>
                <a:lnTo>
                  <a:pt x="50707" y="566897"/>
                </a:lnTo>
                <a:lnTo>
                  <a:pt x="152822" y="567075"/>
                </a:lnTo>
                <a:lnTo>
                  <a:pt x="300602" y="567210"/>
                </a:lnTo>
                <a:lnTo>
                  <a:pt x="488302" y="567307"/>
                </a:lnTo>
                <a:lnTo>
                  <a:pt x="710180" y="567370"/>
                </a:lnTo>
                <a:lnTo>
                  <a:pt x="960490" y="567402"/>
                </a:lnTo>
                <a:lnTo>
                  <a:pt x="1233489" y="567406"/>
                </a:lnTo>
                <a:lnTo>
                  <a:pt x="1523435" y="567387"/>
                </a:lnTo>
                <a:lnTo>
                  <a:pt x="1824582" y="567348"/>
                </a:lnTo>
                <a:lnTo>
                  <a:pt x="2131187" y="567293"/>
                </a:lnTo>
                <a:lnTo>
                  <a:pt x="2437506" y="567225"/>
                </a:lnTo>
                <a:lnTo>
                  <a:pt x="2737795" y="567149"/>
                </a:lnTo>
                <a:lnTo>
                  <a:pt x="3026312" y="567068"/>
                </a:lnTo>
                <a:lnTo>
                  <a:pt x="3297311" y="566986"/>
                </a:lnTo>
                <a:lnTo>
                  <a:pt x="3545050" y="566906"/>
                </a:lnTo>
                <a:lnTo>
                  <a:pt x="3763784" y="566832"/>
                </a:lnTo>
                <a:lnTo>
                  <a:pt x="3947769" y="566768"/>
                </a:lnTo>
                <a:lnTo>
                  <a:pt x="4091263" y="566718"/>
                </a:lnTo>
                <a:lnTo>
                  <a:pt x="4188520" y="566685"/>
                </a:lnTo>
                <a:lnTo>
                  <a:pt x="4233799" y="566674"/>
                </a:lnTo>
                <a:lnTo>
                  <a:pt x="4288722" y="562457"/>
                </a:lnTo>
                <a:lnTo>
                  <a:pt x="4327735" y="554297"/>
                </a:lnTo>
                <a:lnTo>
                  <a:pt x="4367011" y="541113"/>
                </a:lnTo>
                <a:lnTo>
                  <a:pt x="4405131" y="522268"/>
                </a:lnTo>
                <a:lnTo>
                  <a:pt x="4440676" y="497124"/>
                </a:lnTo>
                <a:lnTo>
                  <a:pt x="4472228" y="465044"/>
                </a:lnTo>
                <a:lnTo>
                  <a:pt x="4498367" y="425388"/>
                </a:lnTo>
                <a:lnTo>
                  <a:pt x="4517675" y="377520"/>
                </a:lnTo>
                <a:lnTo>
                  <a:pt x="4528733" y="320802"/>
                </a:lnTo>
                <a:lnTo>
                  <a:pt x="4530725" y="288925"/>
                </a:lnTo>
                <a:lnTo>
                  <a:pt x="4529997" y="256949"/>
                </a:lnTo>
                <a:lnTo>
                  <a:pt x="4521734" y="199609"/>
                </a:lnTo>
                <a:lnTo>
                  <a:pt x="4505315" y="150661"/>
                </a:lnTo>
                <a:lnTo>
                  <a:pt x="4481845" y="109600"/>
                </a:lnTo>
                <a:lnTo>
                  <a:pt x="4452431" y="75920"/>
                </a:lnTo>
                <a:lnTo>
                  <a:pt x="4418177" y="49115"/>
                </a:lnTo>
                <a:lnTo>
                  <a:pt x="4380190" y="28678"/>
                </a:lnTo>
                <a:lnTo>
                  <a:pt x="4339576" y="14104"/>
                </a:lnTo>
                <a:lnTo>
                  <a:pt x="4297439" y="4888"/>
                </a:lnTo>
                <a:lnTo>
                  <a:pt x="4254886" y="522"/>
                </a:lnTo>
                <a:lnTo>
                  <a:pt x="4233799" y="0"/>
                </a:lnTo>
                <a:lnTo>
                  <a:pt x="4185266" y="57"/>
                </a:lnTo>
                <a:lnTo>
                  <a:pt x="4085375" y="220"/>
                </a:lnTo>
                <a:lnTo>
                  <a:pt x="3939824" y="478"/>
                </a:lnTo>
                <a:lnTo>
                  <a:pt x="3754311" y="818"/>
                </a:lnTo>
                <a:lnTo>
                  <a:pt x="3534531" y="1230"/>
                </a:lnTo>
                <a:lnTo>
                  <a:pt x="3286182" y="1700"/>
                </a:lnTo>
                <a:lnTo>
                  <a:pt x="3014961" y="2218"/>
                </a:lnTo>
                <a:lnTo>
                  <a:pt x="2726567" y="2771"/>
                </a:lnTo>
                <a:lnTo>
                  <a:pt x="2426694" y="3348"/>
                </a:lnTo>
                <a:lnTo>
                  <a:pt x="2121042" y="3937"/>
                </a:lnTo>
                <a:lnTo>
                  <a:pt x="1815307" y="4525"/>
                </a:lnTo>
                <a:lnTo>
                  <a:pt x="1515187" y="5102"/>
                </a:lnTo>
                <a:lnTo>
                  <a:pt x="1226378" y="5655"/>
                </a:lnTo>
                <a:lnTo>
                  <a:pt x="954577" y="6173"/>
                </a:lnTo>
                <a:lnTo>
                  <a:pt x="705483" y="6643"/>
                </a:lnTo>
                <a:lnTo>
                  <a:pt x="484791" y="7055"/>
                </a:lnTo>
                <a:lnTo>
                  <a:pt x="298200" y="7395"/>
                </a:lnTo>
                <a:lnTo>
                  <a:pt x="151406" y="7653"/>
                </a:lnTo>
                <a:lnTo>
                  <a:pt x="50107" y="7816"/>
                </a:lnTo>
                <a:lnTo>
                  <a:pt x="0" y="7874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990344" y="3346703"/>
            <a:ext cx="641604" cy="598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981200" y="3336925"/>
            <a:ext cx="609600" cy="5668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981200" y="3336925"/>
            <a:ext cx="609600" cy="566801"/>
          </a:xfrm>
          <a:custGeom>
            <a:avLst/>
            <a:gdLst/>
            <a:ahLst/>
            <a:cxnLst/>
            <a:rect l="l" t="t" r="r" b="b"/>
            <a:pathLst>
              <a:path w="609600" h="566801">
                <a:moveTo>
                  <a:pt x="609600" y="0"/>
                </a:moveTo>
                <a:lnTo>
                  <a:pt x="609599" y="42362"/>
                </a:lnTo>
                <a:lnTo>
                  <a:pt x="609600" y="84536"/>
                </a:lnTo>
                <a:lnTo>
                  <a:pt x="609599" y="126305"/>
                </a:lnTo>
                <a:lnTo>
                  <a:pt x="609600" y="167456"/>
                </a:lnTo>
                <a:lnTo>
                  <a:pt x="609600" y="207773"/>
                </a:lnTo>
                <a:lnTo>
                  <a:pt x="609600" y="247044"/>
                </a:lnTo>
                <a:lnTo>
                  <a:pt x="609599" y="285053"/>
                </a:lnTo>
                <a:lnTo>
                  <a:pt x="609600" y="321586"/>
                </a:lnTo>
                <a:lnTo>
                  <a:pt x="609600" y="356428"/>
                </a:lnTo>
                <a:lnTo>
                  <a:pt x="609600" y="389366"/>
                </a:lnTo>
                <a:lnTo>
                  <a:pt x="609600" y="420184"/>
                </a:lnTo>
                <a:lnTo>
                  <a:pt x="609600" y="448668"/>
                </a:lnTo>
                <a:lnTo>
                  <a:pt x="609600" y="558560"/>
                </a:lnTo>
                <a:lnTo>
                  <a:pt x="609599" y="564705"/>
                </a:lnTo>
                <a:lnTo>
                  <a:pt x="609600" y="566801"/>
                </a:lnTo>
                <a:lnTo>
                  <a:pt x="270382" y="565150"/>
                </a:lnTo>
                <a:lnTo>
                  <a:pt x="262216" y="564651"/>
                </a:lnTo>
                <a:lnTo>
                  <a:pt x="224657" y="556672"/>
                </a:lnTo>
                <a:lnTo>
                  <a:pt x="173863" y="537638"/>
                </a:lnTo>
                <a:lnTo>
                  <a:pt x="136679" y="517963"/>
                </a:lnTo>
                <a:lnTo>
                  <a:pt x="99661" y="492110"/>
                </a:lnTo>
                <a:lnTo>
                  <a:pt x="65228" y="459573"/>
                </a:lnTo>
                <a:lnTo>
                  <a:pt x="35800" y="419846"/>
                </a:lnTo>
                <a:lnTo>
                  <a:pt x="13795" y="372422"/>
                </a:lnTo>
                <a:lnTo>
                  <a:pt x="1633" y="316796"/>
                </a:lnTo>
                <a:lnTo>
                  <a:pt x="0" y="285750"/>
                </a:lnTo>
                <a:lnTo>
                  <a:pt x="1504" y="254663"/>
                </a:lnTo>
                <a:lnTo>
                  <a:pt x="12755" y="198645"/>
                </a:lnTo>
                <a:lnTo>
                  <a:pt x="33238" y="150500"/>
                </a:lnTo>
                <a:lnTo>
                  <a:pt x="60850" y="109829"/>
                </a:lnTo>
                <a:lnTo>
                  <a:pt x="93485" y="76231"/>
                </a:lnTo>
                <a:lnTo>
                  <a:pt x="129040" y="49306"/>
                </a:lnTo>
                <a:lnTo>
                  <a:pt x="165409" y="28655"/>
                </a:lnTo>
                <a:lnTo>
                  <a:pt x="216887" y="8564"/>
                </a:lnTo>
                <a:lnTo>
                  <a:pt x="258359" y="338"/>
                </a:lnTo>
                <a:lnTo>
                  <a:pt x="268731" y="0"/>
                </a:lnTo>
                <a:lnTo>
                  <a:pt x="609600" y="0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27960" y="2380488"/>
            <a:ext cx="4561332" cy="598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717800" y="2370201"/>
            <a:ext cx="4530725" cy="5672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717800" y="2370201"/>
            <a:ext cx="4530725" cy="567350"/>
          </a:xfrm>
          <a:custGeom>
            <a:avLst/>
            <a:gdLst/>
            <a:ahLst/>
            <a:cxnLst/>
            <a:rect l="l" t="t" r="r" b="b"/>
            <a:pathLst>
              <a:path w="4530725" h="567350">
                <a:moveTo>
                  <a:pt x="0" y="7874"/>
                </a:moveTo>
                <a:lnTo>
                  <a:pt x="0" y="566674"/>
                </a:lnTo>
                <a:lnTo>
                  <a:pt x="50707" y="566880"/>
                </a:lnTo>
                <a:lnTo>
                  <a:pt x="152822" y="567044"/>
                </a:lnTo>
                <a:lnTo>
                  <a:pt x="300602" y="567169"/>
                </a:lnTo>
                <a:lnTo>
                  <a:pt x="488302" y="567259"/>
                </a:lnTo>
                <a:lnTo>
                  <a:pt x="710180" y="567316"/>
                </a:lnTo>
                <a:lnTo>
                  <a:pt x="960490" y="567346"/>
                </a:lnTo>
                <a:lnTo>
                  <a:pt x="1233489" y="567350"/>
                </a:lnTo>
                <a:lnTo>
                  <a:pt x="1523435" y="567332"/>
                </a:lnTo>
                <a:lnTo>
                  <a:pt x="1824582" y="567296"/>
                </a:lnTo>
                <a:lnTo>
                  <a:pt x="2131187" y="567245"/>
                </a:lnTo>
                <a:lnTo>
                  <a:pt x="2437506" y="567183"/>
                </a:lnTo>
                <a:lnTo>
                  <a:pt x="2737795" y="567112"/>
                </a:lnTo>
                <a:lnTo>
                  <a:pt x="3026312" y="567038"/>
                </a:lnTo>
                <a:lnTo>
                  <a:pt x="3297311" y="566962"/>
                </a:lnTo>
                <a:lnTo>
                  <a:pt x="3545050" y="566888"/>
                </a:lnTo>
                <a:lnTo>
                  <a:pt x="3763784" y="566820"/>
                </a:lnTo>
                <a:lnTo>
                  <a:pt x="3947769" y="566761"/>
                </a:lnTo>
                <a:lnTo>
                  <a:pt x="4091263" y="566715"/>
                </a:lnTo>
                <a:lnTo>
                  <a:pt x="4188520" y="566684"/>
                </a:lnTo>
                <a:lnTo>
                  <a:pt x="4233799" y="566674"/>
                </a:lnTo>
                <a:lnTo>
                  <a:pt x="4288722" y="562457"/>
                </a:lnTo>
                <a:lnTo>
                  <a:pt x="4327735" y="554297"/>
                </a:lnTo>
                <a:lnTo>
                  <a:pt x="4367011" y="541113"/>
                </a:lnTo>
                <a:lnTo>
                  <a:pt x="4405131" y="522268"/>
                </a:lnTo>
                <a:lnTo>
                  <a:pt x="4440676" y="497124"/>
                </a:lnTo>
                <a:lnTo>
                  <a:pt x="4472228" y="465044"/>
                </a:lnTo>
                <a:lnTo>
                  <a:pt x="4498367" y="425388"/>
                </a:lnTo>
                <a:lnTo>
                  <a:pt x="4517675" y="377520"/>
                </a:lnTo>
                <a:lnTo>
                  <a:pt x="4528733" y="320802"/>
                </a:lnTo>
                <a:lnTo>
                  <a:pt x="4530725" y="288925"/>
                </a:lnTo>
                <a:lnTo>
                  <a:pt x="4529997" y="256949"/>
                </a:lnTo>
                <a:lnTo>
                  <a:pt x="4521734" y="199609"/>
                </a:lnTo>
                <a:lnTo>
                  <a:pt x="4505315" y="150661"/>
                </a:lnTo>
                <a:lnTo>
                  <a:pt x="4481845" y="109600"/>
                </a:lnTo>
                <a:lnTo>
                  <a:pt x="4452431" y="75920"/>
                </a:lnTo>
                <a:lnTo>
                  <a:pt x="4418177" y="49115"/>
                </a:lnTo>
                <a:lnTo>
                  <a:pt x="4380190" y="28678"/>
                </a:lnTo>
                <a:lnTo>
                  <a:pt x="4339576" y="14104"/>
                </a:lnTo>
                <a:lnTo>
                  <a:pt x="4297439" y="4888"/>
                </a:lnTo>
                <a:lnTo>
                  <a:pt x="4254886" y="522"/>
                </a:lnTo>
                <a:lnTo>
                  <a:pt x="4233799" y="0"/>
                </a:lnTo>
                <a:lnTo>
                  <a:pt x="4185266" y="57"/>
                </a:lnTo>
                <a:lnTo>
                  <a:pt x="4085375" y="220"/>
                </a:lnTo>
                <a:lnTo>
                  <a:pt x="3939824" y="478"/>
                </a:lnTo>
                <a:lnTo>
                  <a:pt x="3754311" y="818"/>
                </a:lnTo>
                <a:lnTo>
                  <a:pt x="3534531" y="1230"/>
                </a:lnTo>
                <a:lnTo>
                  <a:pt x="3286182" y="1700"/>
                </a:lnTo>
                <a:lnTo>
                  <a:pt x="3014961" y="2218"/>
                </a:lnTo>
                <a:lnTo>
                  <a:pt x="2726567" y="2771"/>
                </a:lnTo>
                <a:lnTo>
                  <a:pt x="2426694" y="3348"/>
                </a:lnTo>
                <a:lnTo>
                  <a:pt x="2121042" y="3937"/>
                </a:lnTo>
                <a:lnTo>
                  <a:pt x="1815307" y="4525"/>
                </a:lnTo>
                <a:lnTo>
                  <a:pt x="1515187" y="5102"/>
                </a:lnTo>
                <a:lnTo>
                  <a:pt x="1226378" y="5655"/>
                </a:lnTo>
                <a:lnTo>
                  <a:pt x="954577" y="6173"/>
                </a:lnTo>
                <a:lnTo>
                  <a:pt x="705483" y="6643"/>
                </a:lnTo>
                <a:lnTo>
                  <a:pt x="484791" y="7055"/>
                </a:lnTo>
                <a:lnTo>
                  <a:pt x="298200" y="7395"/>
                </a:lnTo>
                <a:lnTo>
                  <a:pt x="151406" y="7653"/>
                </a:lnTo>
                <a:lnTo>
                  <a:pt x="50107" y="7816"/>
                </a:lnTo>
                <a:lnTo>
                  <a:pt x="0" y="7874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990344" y="2382011"/>
            <a:ext cx="641604" cy="5974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981200" y="2371725"/>
            <a:ext cx="609600" cy="5666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981200" y="2371725"/>
            <a:ext cx="609600" cy="566674"/>
          </a:xfrm>
          <a:custGeom>
            <a:avLst/>
            <a:gdLst/>
            <a:ahLst/>
            <a:cxnLst/>
            <a:rect l="l" t="t" r="r" b="b"/>
            <a:pathLst>
              <a:path w="609600" h="566674">
                <a:moveTo>
                  <a:pt x="609600" y="0"/>
                </a:moveTo>
                <a:lnTo>
                  <a:pt x="609599" y="42361"/>
                </a:lnTo>
                <a:lnTo>
                  <a:pt x="609600" y="84532"/>
                </a:lnTo>
                <a:lnTo>
                  <a:pt x="609599" y="126297"/>
                </a:lnTo>
                <a:lnTo>
                  <a:pt x="609600" y="167442"/>
                </a:lnTo>
                <a:lnTo>
                  <a:pt x="609600" y="207754"/>
                </a:lnTo>
                <a:lnTo>
                  <a:pt x="609600" y="247017"/>
                </a:lnTo>
                <a:lnTo>
                  <a:pt x="609599" y="285017"/>
                </a:lnTo>
                <a:lnTo>
                  <a:pt x="609600" y="321541"/>
                </a:lnTo>
                <a:lnTo>
                  <a:pt x="609600" y="356374"/>
                </a:lnTo>
                <a:lnTo>
                  <a:pt x="609600" y="389302"/>
                </a:lnTo>
                <a:lnTo>
                  <a:pt x="609600" y="420111"/>
                </a:lnTo>
                <a:lnTo>
                  <a:pt x="609600" y="448586"/>
                </a:lnTo>
                <a:lnTo>
                  <a:pt x="609600" y="558436"/>
                </a:lnTo>
                <a:lnTo>
                  <a:pt x="609599" y="564578"/>
                </a:lnTo>
                <a:lnTo>
                  <a:pt x="609600" y="566674"/>
                </a:lnTo>
                <a:lnTo>
                  <a:pt x="270382" y="565150"/>
                </a:lnTo>
                <a:lnTo>
                  <a:pt x="262216" y="564650"/>
                </a:lnTo>
                <a:lnTo>
                  <a:pt x="224657" y="556660"/>
                </a:lnTo>
                <a:lnTo>
                  <a:pt x="173863" y="537607"/>
                </a:lnTo>
                <a:lnTo>
                  <a:pt x="136679" y="517921"/>
                </a:lnTo>
                <a:lnTo>
                  <a:pt x="99661" y="492058"/>
                </a:lnTo>
                <a:lnTo>
                  <a:pt x="65228" y="459517"/>
                </a:lnTo>
                <a:lnTo>
                  <a:pt x="35800" y="419792"/>
                </a:lnTo>
                <a:lnTo>
                  <a:pt x="13795" y="372381"/>
                </a:lnTo>
                <a:lnTo>
                  <a:pt x="1633" y="316779"/>
                </a:lnTo>
                <a:lnTo>
                  <a:pt x="0" y="285750"/>
                </a:lnTo>
                <a:lnTo>
                  <a:pt x="1504" y="254663"/>
                </a:lnTo>
                <a:lnTo>
                  <a:pt x="12755" y="198645"/>
                </a:lnTo>
                <a:lnTo>
                  <a:pt x="33238" y="150500"/>
                </a:lnTo>
                <a:lnTo>
                  <a:pt x="60850" y="109829"/>
                </a:lnTo>
                <a:lnTo>
                  <a:pt x="93485" y="76231"/>
                </a:lnTo>
                <a:lnTo>
                  <a:pt x="129040" y="49306"/>
                </a:lnTo>
                <a:lnTo>
                  <a:pt x="165409" y="28655"/>
                </a:lnTo>
                <a:lnTo>
                  <a:pt x="216887" y="8564"/>
                </a:lnTo>
                <a:lnTo>
                  <a:pt x="258359" y="338"/>
                </a:lnTo>
                <a:lnTo>
                  <a:pt x="268731" y="0"/>
                </a:lnTo>
                <a:lnTo>
                  <a:pt x="609600" y="0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27960" y="1449324"/>
            <a:ext cx="4561332" cy="5989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717800" y="1439925"/>
            <a:ext cx="4530725" cy="5673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717800" y="1439925"/>
            <a:ext cx="4530725" cy="567406"/>
          </a:xfrm>
          <a:custGeom>
            <a:avLst/>
            <a:gdLst/>
            <a:ahLst/>
            <a:cxnLst/>
            <a:rect l="l" t="t" r="r" b="b"/>
            <a:pathLst>
              <a:path w="4530725" h="567406">
                <a:moveTo>
                  <a:pt x="0" y="7874"/>
                </a:moveTo>
                <a:lnTo>
                  <a:pt x="0" y="566674"/>
                </a:lnTo>
                <a:lnTo>
                  <a:pt x="50707" y="566897"/>
                </a:lnTo>
                <a:lnTo>
                  <a:pt x="152822" y="567075"/>
                </a:lnTo>
                <a:lnTo>
                  <a:pt x="300602" y="567210"/>
                </a:lnTo>
                <a:lnTo>
                  <a:pt x="488302" y="567307"/>
                </a:lnTo>
                <a:lnTo>
                  <a:pt x="710180" y="567370"/>
                </a:lnTo>
                <a:lnTo>
                  <a:pt x="960490" y="567402"/>
                </a:lnTo>
                <a:lnTo>
                  <a:pt x="1233489" y="567406"/>
                </a:lnTo>
                <a:lnTo>
                  <a:pt x="1523435" y="567387"/>
                </a:lnTo>
                <a:lnTo>
                  <a:pt x="1824582" y="567348"/>
                </a:lnTo>
                <a:lnTo>
                  <a:pt x="2131187" y="567293"/>
                </a:lnTo>
                <a:lnTo>
                  <a:pt x="2437506" y="567225"/>
                </a:lnTo>
                <a:lnTo>
                  <a:pt x="2737795" y="567149"/>
                </a:lnTo>
                <a:lnTo>
                  <a:pt x="3026312" y="567068"/>
                </a:lnTo>
                <a:lnTo>
                  <a:pt x="3297311" y="566986"/>
                </a:lnTo>
                <a:lnTo>
                  <a:pt x="3545050" y="566906"/>
                </a:lnTo>
                <a:lnTo>
                  <a:pt x="3763784" y="566832"/>
                </a:lnTo>
                <a:lnTo>
                  <a:pt x="3947769" y="566768"/>
                </a:lnTo>
                <a:lnTo>
                  <a:pt x="4091263" y="566718"/>
                </a:lnTo>
                <a:lnTo>
                  <a:pt x="4188520" y="566685"/>
                </a:lnTo>
                <a:lnTo>
                  <a:pt x="4233799" y="566674"/>
                </a:lnTo>
                <a:lnTo>
                  <a:pt x="4288722" y="562457"/>
                </a:lnTo>
                <a:lnTo>
                  <a:pt x="4327735" y="554297"/>
                </a:lnTo>
                <a:lnTo>
                  <a:pt x="4367011" y="541113"/>
                </a:lnTo>
                <a:lnTo>
                  <a:pt x="4405131" y="522268"/>
                </a:lnTo>
                <a:lnTo>
                  <a:pt x="4440676" y="497124"/>
                </a:lnTo>
                <a:lnTo>
                  <a:pt x="4472228" y="465044"/>
                </a:lnTo>
                <a:lnTo>
                  <a:pt x="4498367" y="425388"/>
                </a:lnTo>
                <a:lnTo>
                  <a:pt x="4517675" y="377520"/>
                </a:lnTo>
                <a:lnTo>
                  <a:pt x="4528733" y="320802"/>
                </a:lnTo>
                <a:lnTo>
                  <a:pt x="4530725" y="288925"/>
                </a:lnTo>
                <a:lnTo>
                  <a:pt x="4529997" y="256949"/>
                </a:lnTo>
                <a:lnTo>
                  <a:pt x="4521734" y="199609"/>
                </a:lnTo>
                <a:lnTo>
                  <a:pt x="4505315" y="150661"/>
                </a:lnTo>
                <a:lnTo>
                  <a:pt x="4481845" y="109600"/>
                </a:lnTo>
                <a:lnTo>
                  <a:pt x="4452431" y="75920"/>
                </a:lnTo>
                <a:lnTo>
                  <a:pt x="4418177" y="49115"/>
                </a:lnTo>
                <a:lnTo>
                  <a:pt x="4380190" y="28678"/>
                </a:lnTo>
                <a:lnTo>
                  <a:pt x="4339576" y="14104"/>
                </a:lnTo>
                <a:lnTo>
                  <a:pt x="4297439" y="4888"/>
                </a:lnTo>
                <a:lnTo>
                  <a:pt x="4254886" y="522"/>
                </a:lnTo>
                <a:lnTo>
                  <a:pt x="4233799" y="0"/>
                </a:lnTo>
                <a:lnTo>
                  <a:pt x="4185266" y="57"/>
                </a:lnTo>
                <a:lnTo>
                  <a:pt x="4085375" y="220"/>
                </a:lnTo>
                <a:lnTo>
                  <a:pt x="3939824" y="478"/>
                </a:lnTo>
                <a:lnTo>
                  <a:pt x="3754311" y="818"/>
                </a:lnTo>
                <a:lnTo>
                  <a:pt x="3534531" y="1230"/>
                </a:lnTo>
                <a:lnTo>
                  <a:pt x="3286182" y="1700"/>
                </a:lnTo>
                <a:lnTo>
                  <a:pt x="3014961" y="2218"/>
                </a:lnTo>
                <a:lnTo>
                  <a:pt x="2726567" y="2771"/>
                </a:lnTo>
                <a:lnTo>
                  <a:pt x="2426694" y="3348"/>
                </a:lnTo>
                <a:lnTo>
                  <a:pt x="2121042" y="3937"/>
                </a:lnTo>
                <a:lnTo>
                  <a:pt x="1815307" y="4525"/>
                </a:lnTo>
                <a:lnTo>
                  <a:pt x="1515187" y="5102"/>
                </a:lnTo>
                <a:lnTo>
                  <a:pt x="1226378" y="5655"/>
                </a:lnTo>
                <a:lnTo>
                  <a:pt x="954577" y="6173"/>
                </a:lnTo>
                <a:lnTo>
                  <a:pt x="705483" y="6643"/>
                </a:lnTo>
                <a:lnTo>
                  <a:pt x="484791" y="7055"/>
                </a:lnTo>
                <a:lnTo>
                  <a:pt x="298200" y="7395"/>
                </a:lnTo>
                <a:lnTo>
                  <a:pt x="151406" y="7653"/>
                </a:lnTo>
                <a:lnTo>
                  <a:pt x="50107" y="7816"/>
                </a:lnTo>
                <a:lnTo>
                  <a:pt x="0" y="7874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990344" y="1450847"/>
            <a:ext cx="641604" cy="5989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981200" y="1441450"/>
            <a:ext cx="609600" cy="5668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981200" y="1441450"/>
            <a:ext cx="609600" cy="566801"/>
          </a:xfrm>
          <a:custGeom>
            <a:avLst/>
            <a:gdLst/>
            <a:ahLst/>
            <a:cxnLst/>
            <a:rect l="l" t="t" r="r" b="b"/>
            <a:pathLst>
              <a:path w="609600" h="566801">
                <a:moveTo>
                  <a:pt x="609600" y="0"/>
                </a:moveTo>
                <a:lnTo>
                  <a:pt x="609599" y="42362"/>
                </a:lnTo>
                <a:lnTo>
                  <a:pt x="609600" y="84536"/>
                </a:lnTo>
                <a:lnTo>
                  <a:pt x="609599" y="126305"/>
                </a:lnTo>
                <a:lnTo>
                  <a:pt x="609600" y="167456"/>
                </a:lnTo>
                <a:lnTo>
                  <a:pt x="609600" y="207773"/>
                </a:lnTo>
                <a:lnTo>
                  <a:pt x="609600" y="247044"/>
                </a:lnTo>
                <a:lnTo>
                  <a:pt x="609599" y="285053"/>
                </a:lnTo>
                <a:lnTo>
                  <a:pt x="609600" y="321586"/>
                </a:lnTo>
                <a:lnTo>
                  <a:pt x="609600" y="356428"/>
                </a:lnTo>
                <a:lnTo>
                  <a:pt x="609600" y="389366"/>
                </a:lnTo>
                <a:lnTo>
                  <a:pt x="609600" y="420184"/>
                </a:lnTo>
                <a:lnTo>
                  <a:pt x="609600" y="448668"/>
                </a:lnTo>
                <a:lnTo>
                  <a:pt x="609600" y="558560"/>
                </a:lnTo>
                <a:lnTo>
                  <a:pt x="609599" y="564705"/>
                </a:lnTo>
                <a:lnTo>
                  <a:pt x="609600" y="566801"/>
                </a:lnTo>
                <a:lnTo>
                  <a:pt x="270382" y="565150"/>
                </a:lnTo>
                <a:lnTo>
                  <a:pt x="262216" y="564651"/>
                </a:lnTo>
                <a:lnTo>
                  <a:pt x="224657" y="556672"/>
                </a:lnTo>
                <a:lnTo>
                  <a:pt x="173863" y="537638"/>
                </a:lnTo>
                <a:lnTo>
                  <a:pt x="136679" y="517963"/>
                </a:lnTo>
                <a:lnTo>
                  <a:pt x="99661" y="492110"/>
                </a:lnTo>
                <a:lnTo>
                  <a:pt x="65228" y="459573"/>
                </a:lnTo>
                <a:lnTo>
                  <a:pt x="35800" y="419846"/>
                </a:lnTo>
                <a:lnTo>
                  <a:pt x="13795" y="372422"/>
                </a:lnTo>
                <a:lnTo>
                  <a:pt x="1633" y="316796"/>
                </a:lnTo>
                <a:lnTo>
                  <a:pt x="0" y="285750"/>
                </a:lnTo>
                <a:lnTo>
                  <a:pt x="1504" y="254663"/>
                </a:lnTo>
                <a:lnTo>
                  <a:pt x="12755" y="198645"/>
                </a:lnTo>
                <a:lnTo>
                  <a:pt x="33238" y="150500"/>
                </a:lnTo>
                <a:lnTo>
                  <a:pt x="60850" y="109829"/>
                </a:lnTo>
                <a:lnTo>
                  <a:pt x="93485" y="76231"/>
                </a:lnTo>
                <a:lnTo>
                  <a:pt x="129040" y="49306"/>
                </a:lnTo>
                <a:lnTo>
                  <a:pt x="165409" y="28655"/>
                </a:lnTo>
                <a:lnTo>
                  <a:pt x="216887" y="8564"/>
                </a:lnTo>
                <a:lnTo>
                  <a:pt x="258359" y="338"/>
                </a:lnTo>
                <a:lnTo>
                  <a:pt x="268731" y="0"/>
                </a:lnTo>
                <a:lnTo>
                  <a:pt x="609600" y="0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4383" y="403859"/>
            <a:ext cx="9119616" cy="8641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396996" y="376427"/>
            <a:ext cx="2909316" cy="7650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178046" y="522223"/>
            <a:ext cx="1297305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660"/>
              </a:lnSpc>
            </a:pPr>
            <a:r>
              <a:rPr sz="4000" spc="-40" dirty="0" smtClean="0">
                <a:solidFill>
                  <a:srgbClr val="1C1C1C"/>
                </a:solidFill>
                <a:latin typeface="黑体"/>
                <a:cs typeface="黑体"/>
              </a:rPr>
              <a:t>目</a:t>
            </a:r>
            <a:r>
              <a:rPr sz="4000" spc="15" dirty="0" smtClean="0">
                <a:solidFill>
                  <a:srgbClr val="1C1C1C"/>
                </a:solidFill>
                <a:latin typeface="黑体"/>
                <a:cs typeface="黑体"/>
              </a:rPr>
              <a:t> </a:t>
            </a:r>
            <a:r>
              <a:rPr sz="4000" spc="-40" dirty="0" smtClean="0">
                <a:solidFill>
                  <a:srgbClr val="1C1C1C"/>
                </a:solidFill>
                <a:latin typeface="黑体"/>
                <a:cs typeface="黑体"/>
              </a:rPr>
              <a:t>录</a:t>
            </a:r>
            <a:endParaRPr sz="4000">
              <a:latin typeface="黑体"/>
              <a:cs typeface="黑体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08960" y="2429255"/>
            <a:ext cx="3584447" cy="4602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4102608" y="2383535"/>
            <a:ext cx="1748027" cy="4602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262373" y="2473197"/>
            <a:ext cx="125095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0"/>
              </a:lnSpc>
            </a:pPr>
            <a:r>
              <a:rPr sz="2400" spc="10" dirty="0" smtClean="0">
                <a:solidFill>
                  <a:srgbClr val="FFFFFF"/>
                </a:solidFill>
                <a:latin typeface="黑体"/>
                <a:cs typeface="黑体"/>
              </a:rPr>
              <a:t>考察总结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31820" y="4373879"/>
            <a:ext cx="3584448" cy="4602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126991" y="4328159"/>
            <a:ext cx="1748027" cy="4602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286250" y="4418329"/>
            <a:ext cx="125222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0"/>
              </a:lnSpc>
            </a:pPr>
            <a:r>
              <a:rPr sz="2400" spc="10" dirty="0" smtClean="0">
                <a:solidFill>
                  <a:srgbClr val="FFFFFF"/>
                </a:solidFill>
                <a:latin typeface="黑体"/>
                <a:cs typeface="黑体"/>
              </a:rPr>
              <a:t>重点项目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00655" y="1417319"/>
            <a:ext cx="307848" cy="6446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950720" y="1327403"/>
            <a:ext cx="932688" cy="68732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189479" y="1440434"/>
            <a:ext cx="28003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600" b="1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73223" y="2343911"/>
            <a:ext cx="307848" cy="6431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924811" y="2253995"/>
            <a:ext cx="932688" cy="6873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162682" y="2366136"/>
            <a:ext cx="28003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600" b="1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173223" y="3296411"/>
            <a:ext cx="307848" cy="6431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924811" y="3206495"/>
            <a:ext cx="932688" cy="68732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162682" y="3319017"/>
            <a:ext cx="28003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600" b="1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164079" y="4258055"/>
            <a:ext cx="307848" cy="6446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914144" y="4168140"/>
            <a:ext cx="932688" cy="6873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121151" y="1514855"/>
            <a:ext cx="3584448" cy="46024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114800" y="1469136"/>
            <a:ext cx="1748027" cy="46024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096767" y="3425952"/>
            <a:ext cx="3584448" cy="46024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091940" y="3380232"/>
            <a:ext cx="1748027" cy="4602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769107" y="5161788"/>
            <a:ext cx="4561332" cy="5989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2759075" y="5151373"/>
            <a:ext cx="4530725" cy="56747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2759075" y="5151373"/>
            <a:ext cx="4530725" cy="567505"/>
          </a:xfrm>
          <a:custGeom>
            <a:avLst/>
            <a:gdLst/>
            <a:ahLst/>
            <a:cxnLst/>
            <a:rect l="l" t="t" r="r" b="b"/>
            <a:pathLst>
              <a:path w="4530725" h="567505">
                <a:moveTo>
                  <a:pt x="0" y="8000"/>
                </a:moveTo>
                <a:lnTo>
                  <a:pt x="0" y="566801"/>
                </a:lnTo>
                <a:lnTo>
                  <a:pt x="50707" y="567015"/>
                </a:lnTo>
                <a:lnTo>
                  <a:pt x="152822" y="567186"/>
                </a:lnTo>
                <a:lnTo>
                  <a:pt x="300602" y="567317"/>
                </a:lnTo>
                <a:lnTo>
                  <a:pt x="488302" y="567410"/>
                </a:lnTo>
                <a:lnTo>
                  <a:pt x="710180" y="567470"/>
                </a:lnTo>
                <a:lnTo>
                  <a:pt x="960490" y="567501"/>
                </a:lnTo>
                <a:lnTo>
                  <a:pt x="1233489" y="567505"/>
                </a:lnTo>
                <a:lnTo>
                  <a:pt x="1523435" y="567486"/>
                </a:lnTo>
                <a:lnTo>
                  <a:pt x="1824582" y="567449"/>
                </a:lnTo>
                <a:lnTo>
                  <a:pt x="2131187" y="567396"/>
                </a:lnTo>
                <a:lnTo>
                  <a:pt x="2437506" y="567331"/>
                </a:lnTo>
                <a:lnTo>
                  <a:pt x="2737795" y="567258"/>
                </a:lnTo>
                <a:lnTo>
                  <a:pt x="3026312" y="567180"/>
                </a:lnTo>
                <a:lnTo>
                  <a:pt x="3297311" y="567101"/>
                </a:lnTo>
                <a:lnTo>
                  <a:pt x="3545050" y="567024"/>
                </a:lnTo>
                <a:lnTo>
                  <a:pt x="3763784" y="566953"/>
                </a:lnTo>
                <a:lnTo>
                  <a:pt x="3947769" y="566892"/>
                </a:lnTo>
                <a:lnTo>
                  <a:pt x="4091263" y="566843"/>
                </a:lnTo>
                <a:lnTo>
                  <a:pt x="4188520" y="566812"/>
                </a:lnTo>
                <a:lnTo>
                  <a:pt x="4233799" y="566801"/>
                </a:lnTo>
                <a:lnTo>
                  <a:pt x="4288722" y="562584"/>
                </a:lnTo>
                <a:lnTo>
                  <a:pt x="4327735" y="554424"/>
                </a:lnTo>
                <a:lnTo>
                  <a:pt x="4367011" y="541240"/>
                </a:lnTo>
                <a:lnTo>
                  <a:pt x="4405131" y="522395"/>
                </a:lnTo>
                <a:lnTo>
                  <a:pt x="4440676" y="497251"/>
                </a:lnTo>
                <a:lnTo>
                  <a:pt x="4472228" y="465171"/>
                </a:lnTo>
                <a:lnTo>
                  <a:pt x="4498367" y="425515"/>
                </a:lnTo>
                <a:lnTo>
                  <a:pt x="4517675" y="377647"/>
                </a:lnTo>
                <a:lnTo>
                  <a:pt x="4528733" y="320929"/>
                </a:lnTo>
                <a:lnTo>
                  <a:pt x="4530725" y="289051"/>
                </a:lnTo>
                <a:lnTo>
                  <a:pt x="4529997" y="257075"/>
                </a:lnTo>
                <a:lnTo>
                  <a:pt x="4521734" y="199728"/>
                </a:lnTo>
                <a:lnTo>
                  <a:pt x="4505315" y="150768"/>
                </a:lnTo>
                <a:lnTo>
                  <a:pt x="4481845" y="109692"/>
                </a:lnTo>
                <a:lnTo>
                  <a:pt x="4452431" y="75993"/>
                </a:lnTo>
                <a:lnTo>
                  <a:pt x="4418177" y="49169"/>
                </a:lnTo>
                <a:lnTo>
                  <a:pt x="4380190" y="28714"/>
                </a:lnTo>
                <a:lnTo>
                  <a:pt x="4339576" y="14124"/>
                </a:lnTo>
                <a:lnTo>
                  <a:pt x="4297439" y="4895"/>
                </a:lnTo>
                <a:lnTo>
                  <a:pt x="4254886" y="522"/>
                </a:lnTo>
                <a:lnTo>
                  <a:pt x="4233799" y="0"/>
                </a:lnTo>
                <a:lnTo>
                  <a:pt x="4185266" y="58"/>
                </a:lnTo>
                <a:lnTo>
                  <a:pt x="4085375" y="224"/>
                </a:lnTo>
                <a:lnTo>
                  <a:pt x="3939824" y="486"/>
                </a:lnTo>
                <a:lnTo>
                  <a:pt x="3754311" y="832"/>
                </a:lnTo>
                <a:lnTo>
                  <a:pt x="3534531" y="1250"/>
                </a:lnTo>
                <a:lnTo>
                  <a:pt x="3286182" y="1728"/>
                </a:lnTo>
                <a:lnTo>
                  <a:pt x="3014961" y="2254"/>
                </a:lnTo>
                <a:lnTo>
                  <a:pt x="2726567" y="2816"/>
                </a:lnTo>
                <a:lnTo>
                  <a:pt x="2426694" y="3402"/>
                </a:lnTo>
                <a:lnTo>
                  <a:pt x="2121042" y="4000"/>
                </a:lnTo>
                <a:lnTo>
                  <a:pt x="1815307" y="4598"/>
                </a:lnTo>
                <a:lnTo>
                  <a:pt x="1515187" y="5184"/>
                </a:lnTo>
                <a:lnTo>
                  <a:pt x="1226378" y="5746"/>
                </a:lnTo>
                <a:lnTo>
                  <a:pt x="954577" y="6272"/>
                </a:lnTo>
                <a:lnTo>
                  <a:pt x="705483" y="6750"/>
                </a:lnTo>
                <a:lnTo>
                  <a:pt x="484791" y="7168"/>
                </a:lnTo>
                <a:lnTo>
                  <a:pt x="298200" y="7514"/>
                </a:lnTo>
                <a:lnTo>
                  <a:pt x="151406" y="7776"/>
                </a:lnTo>
                <a:lnTo>
                  <a:pt x="50107" y="7942"/>
                </a:lnTo>
                <a:lnTo>
                  <a:pt x="0" y="8000"/>
                </a:lnTo>
                <a:close/>
              </a:path>
            </a:pathLst>
          </a:custGeom>
          <a:ln w="28575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186939" y="5129784"/>
            <a:ext cx="307848" cy="64312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938527" y="5039867"/>
            <a:ext cx="932688" cy="68732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152904" y="4281170"/>
            <a:ext cx="303530" cy="1428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600" b="1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5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6195"/>
            <a:r>
              <a:rPr sz="3600" b="1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75201" y="1558797"/>
            <a:ext cx="125095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0"/>
              </a:lnSpc>
            </a:pPr>
            <a:r>
              <a:rPr sz="2400" spc="5" dirty="0" smtClean="0">
                <a:solidFill>
                  <a:srgbClr val="FFFFFF"/>
                </a:solidFill>
                <a:latin typeface="黑体"/>
                <a:cs typeface="黑体"/>
              </a:rPr>
              <a:t>背景解读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51197" y="3470402"/>
            <a:ext cx="125095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0"/>
              </a:lnSpc>
            </a:pPr>
            <a:r>
              <a:rPr sz="2400" spc="10" dirty="0" smtClean="0">
                <a:solidFill>
                  <a:srgbClr val="FFFFFF"/>
                </a:solidFill>
                <a:latin typeface="黑体"/>
                <a:cs typeface="黑体"/>
              </a:rPr>
              <a:t>项目构思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162300" y="5225796"/>
            <a:ext cx="3584448" cy="46024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155947" y="5180076"/>
            <a:ext cx="1748027" cy="46024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4316348" y="5271261"/>
            <a:ext cx="125222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0"/>
              </a:lnSpc>
            </a:pPr>
            <a:r>
              <a:rPr sz="2400" spc="10" dirty="0" smtClean="0">
                <a:solidFill>
                  <a:srgbClr val="FFFFFF"/>
                </a:solidFill>
                <a:latin typeface="黑体"/>
                <a:cs typeface="黑体"/>
              </a:rPr>
              <a:t>投资估算</a:t>
            </a:r>
            <a:endParaRPr sz="24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2004" y="410464"/>
            <a:ext cx="3763645" cy="4768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defTabSz="-635">
              <a:lnSpc>
                <a:spcPts val="3750"/>
              </a:lnSpc>
              <a:tabLst>
                <a:tab pos="2092960" algn="l"/>
                <a:tab pos="3342640" algn="l"/>
              </a:tabLst>
            </a:pPr>
            <a:r>
              <a:rPr sz="3200" dirty="0" smtClean="0">
                <a:solidFill>
                  <a:srgbClr val="2D03CD"/>
                </a:solidFill>
                <a:latin typeface="宋体"/>
                <a:cs typeface="宋体"/>
              </a:rPr>
              <a:t>∕	∕	∕</a:t>
            </a:r>
            <a:endParaRPr sz="32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8667" y="459943"/>
            <a:ext cx="7081316" cy="4559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794625" y="459943"/>
            <a:ext cx="832103" cy="455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197977" y="562864"/>
            <a:ext cx="28067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利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115" y="935939"/>
            <a:ext cx="8294370" cy="927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0000"/>
              </a:lnSpc>
            </a:pP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用山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中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已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荒废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的土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地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搭建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木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屋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观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景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亭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驿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站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等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，丰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富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林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中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业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态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35" dirty="0" smtClean="0">
                <a:solidFill>
                  <a:srgbClr val="1C1C1C"/>
                </a:solidFill>
                <a:latin typeface="微软雅黑"/>
                <a:cs typeface="微软雅黑"/>
              </a:rPr>
              <a:t>给予 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游客多层次体验。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30165" y="1604391"/>
            <a:ext cx="3991483" cy="4666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14771" y="6192011"/>
            <a:ext cx="2898648" cy="617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815584" y="6269735"/>
            <a:ext cx="2226564" cy="38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032380"/>
            <a:ext cx="4590034" cy="3059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11580" y="5289803"/>
            <a:ext cx="2898647" cy="618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122932" y="5369052"/>
            <a:ext cx="1203959" cy="384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39772" y="5430824"/>
            <a:ext cx="5504180" cy="1203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现状图</a:t>
            </a:r>
            <a:endParaRPr sz="2000">
              <a:latin typeface="黑体"/>
              <a:cs typeface="黑体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2700" algn="r">
              <a:lnSpc>
                <a:spcPts val="2380"/>
              </a:lnSpc>
            </a:pPr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林中木屋</a:t>
            </a:r>
            <a:r>
              <a:rPr sz="2000" spc="0" dirty="0" smtClean="0">
                <a:solidFill>
                  <a:srgbClr val="1C1C1C"/>
                </a:solidFill>
                <a:latin typeface="黑体"/>
                <a:cs typeface="黑体"/>
              </a:rPr>
              <a:t>意向图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0375" y="1418208"/>
            <a:ext cx="4860036" cy="32400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2291" y="823544"/>
            <a:ext cx="3038983" cy="455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926465"/>
            <a:ext cx="3606800" cy="1301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在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500"/>
              </a:lnSpc>
              <a:spcBef>
                <a:spcPts val="35"/>
              </a:spcBef>
            </a:pPr>
            <a:endParaRPr sz="500"/>
          </a:p>
          <a:p>
            <a:pPr marL="12700" marR="15875">
              <a:lnSpc>
                <a:spcPct val="150000"/>
              </a:lnSpc>
            </a:pP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原煤矿旧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址上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改建碳体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验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馆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进 行碳文化科普教育。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" y="2389251"/>
            <a:ext cx="4764151" cy="316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19783" y="5696711"/>
            <a:ext cx="2898648" cy="617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975104" y="5774435"/>
            <a:ext cx="1716023" cy="38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795771" y="4768596"/>
            <a:ext cx="2898648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707123" y="4846320"/>
            <a:ext cx="1203959" cy="384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91308" y="4908042"/>
            <a:ext cx="5525770" cy="1231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/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现状</a:t>
            </a:r>
            <a:r>
              <a:rPr sz="2000" spc="0" dirty="0" smtClean="0">
                <a:solidFill>
                  <a:srgbClr val="1C1C1C"/>
                </a:solidFill>
                <a:latin typeface="黑体"/>
                <a:cs typeface="黑体"/>
              </a:rPr>
              <a:t>图</a:t>
            </a:r>
            <a:endParaRPr sz="2000">
              <a:latin typeface="黑体"/>
              <a:cs typeface="黑体"/>
            </a:endParaRPr>
          </a:p>
          <a:p>
            <a:pPr>
              <a:lnSpc>
                <a:spcPts val="900"/>
              </a:lnSpc>
              <a:spcBef>
                <a:spcPts val="10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2380"/>
              </a:lnSpc>
            </a:pPr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开发意向图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6991"/>
            <a:ext cx="4860036" cy="324002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12291" y="576072"/>
            <a:ext cx="2902076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512064"/>
            <a:ext cx="8985885" cy="1009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208655">
              <a:lnSpc>
                <a:spcPts val="4140"/>
              </a:lnSpc>
            </a:pP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利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用村中农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田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现有起伏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趋</a:t>
            </a:r>
            <a:r>
              <a:rPr sz="2000" spc="80" dirty="0" smtClean="0">
                <a:solidFill>
                  <a:srgbClr val="1C1C1C"/>
                </a:solidFill>
                <a:latin typeface="微软雅黑"/>
                <a:cs typeface="微软雅黑"/>
              </a:rPr>
              <a:t>势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种植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草</a:t>
            </a:r>
            <a:r>
              <a:rPr sz="2000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坪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开展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草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上 运动，露营、野餐或用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于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举办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婚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礼，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舞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会等。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1576" y="1619250"/>
            <a:ext cx="4414774" cy="2087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759200" y="3809936"/>
            <a:ext cx="5251450" cy="2484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300471" y="6210300"/>
            <a:ext cx="2898648" cy="617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957315" y="6289547"/>
            <a:ext cx="1716024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69619" y="5398008"/>
            <a:ext cx="2898648" cy="617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680972" y="5477255"/>
            <a:ext cx="1203960" cy="384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97811" y="5538723"/>
            <a:ext cx="5581650" cy="1115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现状图</a:t>
            </a:r>
            <a:endParaRPr sz="2000">
              <a:latin typeface="黑体"/>
              <a:cs typeface="黑体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2700" algn="r">
              <a:lnSpc>
                <a:spcPts val="2380"/>
              </a:lnSpc>
            </a:pPr>
            <a:r>
              <a:rPr sz="2000" spc="5" dirty="0" smtClean="0">
                <a:solidFill>
                  <a:srgbClr val="1C1C1C"/>
                </a:solidFill>
                <a:latin typeface="黑体"/>
                <a:cs typeface="黑体"/>
              </a:rPr>
              <a:t>开发意向图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291" y="563244"/>
            <a:ext cx="1628013" cy="4556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0570" y="665860"/>
            <a:ext cx="688784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利用大型节庆活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动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扩大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四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村旅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游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影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响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迅速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打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开景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知名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度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97" y="1189100"/>
            <a:ext cx="4560697" cy="3384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74647" y="4986528"/>
            <a:ext cx="2898648" cy="617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029967" y="5065776"/>
            <a:ext cx="1716024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146554" y="5126608"/>
            <a:ext cx="1305560" cy="30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0"/>
              </a:lnSpc>
            </a:pPr>
            <a:r>
              <a:rPr sz="2000" spc="10" dirty="0" smtClean="0">
                <a:solidFill>
                  <a:srgbClr val="1C1C1C"/>
                </a:solidFill>
                <a:latin typeface="黑体"/>
                <a:cs typeface="黑体"/>
              </a:rPr>
              <a:t>节庆意向图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6040" y="3002457"/>
            <a:ext cx="4497958" cy="2988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8925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57556" y="0"/>
            <a:ext cx="8689848" cy="101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87419" y="4434078"/>
            <a:ext cx="1026919" cy="636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362145" y="3807242"/>
            <a:ext cx="1284658" cy="1261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57569" y="2003149"/>
            <a:ext cx="942419" cy="761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15358" y="2467609"/>
            <a:ext cx="21234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r"/>
            <a:r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8223" y="2467609"/>
            <a:ext cx="21031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50"/>
            <a:r>
              <a:rPr sz="1800" b="1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"/>
                <a:cs typeface="Arial"/>
              </a:rPr>
              <a:t>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854" y="304800"/>
            <a:ext cx="2132076" cy="1091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81583" y="559308"/>
            <a:ext cx="1655064" cy="384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4014" y="601853"/>
            <a:ext cx="129984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单位：万元</a:t>
            </a:r>
            <a:endParaRPr sz="2000">
              <a:latin typeface="微软雅黑"/>
              <a:cs typeface="微软雅黑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03212" y="1035050"/>
          <a:ext cx="8430577" cy="436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2929"/>
                <a:gridCol w="2102866"/>
                <a:gridCol w="2102866"/>
                <a:gridCol w="2102866"/>
              </a:tblGrid>
              <a:tr h="829690">
                <a:tc>
                  <a:txBody>
                    <a:bodyPr/>
                    <a:lstStyle/>
                    <a:p>
                      <a:pPr marL="536575"/>
                      <a:r>
                        <a:rPr sz="2000" b="1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项目类别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6575"/>
                      <a:r>
                        <a:rPr sz="2000" b="1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重点项目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3575"/>
                      <a:r>
                        <a:rPr sz="2000" b="1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总投资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7210"/>
                      <a:r>
                        <a:rPr sz="2000" b="1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近期投资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153670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森林度假旅游区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B w="12700">
                      <a:solidFill>
                        <a:srgbClr val="F5ADAB"/>
                      </a:solidFill>
                      <a:prstDash val="solid"/>
                    </a:lnB>
                    <a:solidFill>
                      <a:srgbClr val="F5ADAB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129540" algn="ctr"/>
                      <a:r>
                        <a:rPr sz="18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游客中心、森林木 屋、景观瀑布、野 </a:t>
                      </a:r>
                      <a:r>
                        <a:rPr sz="1800" spc="-5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外拓展等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B w="12700">
                      <a:solidFill>
                        <a:srgbClr val="F5ADAB"/>
                      </a:solidFill>
                      <a:prstDash val="solid"/>
                    </a:lnB>
                    <a:solidFill>
                      <a:srgbClr val="F5ADAB"/>
                    </a:solidFill>
                  </a:tcPr>
                </a:tc>
                <a:tc>
                  <a:txBody>
                    <a:bodyPr/>
                    <a:lstStyle/>
                    <a:p>
                      <a:pPr marL="544195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1，5000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B w="12700">
                      <a:solidFill>
                        <a:srgbClr val="F5ADAB"/>
                      </a:solidFill>
                      <a:prstDash val="solid"/>
                    </a:lnB>
                    <a:solidFill>
                      <a:srgbClr val="F5ADA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待定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B w="12700">
                      <a:solidFill>
                        <a:srgbClr val="F5ADAB"/>
                      </a:solidFill>
                      <a:prstDash val="solid"/>
                    </a:lnB>
                    <a:solidFill>
                      <a:srgbClr val="F5ADA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53670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乡村民俗体验区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 marR="129540" algn="ctr"/>
                      <a:r>
                        <a:rPr sz="18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景区大门、民居改 造、煤炭博物馆、 基础设施建设等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4195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1，0000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待定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</a:tcPr>
                </a:tc>
              </a:tr>
              <a:tr h="842517">
                <a:tc>
                  <a:txBody>
                    <a:bodyPr/>
                    <a:lstStyle/>
                    <a:p>
                      <a:pPr marL="153670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景观农业观赏区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  <a:solidFill>
                      <a:srgbClr val="F5ADAB"/>
                    </a:solidFill>
                  </a:tcPr>
                </a:tc>
                <a:tc>
                  <a:txBody>
                    <a:bodyPr/>
                    <a:lstStyle/>
                    <a:p>
                      <a:pPr marL="360045"/>
                      <a:r>
                        <a:rPr sz="18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景观农业种植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  <a:solidFill>
                      <a:srgbClr val="F5ADAB"/>
                    </a:solidFill>
                  </a:tcPr>
                </a:tc>
                <a:tc>
                  <a:txBody>
                    <a:bodyPr/>
                    <a:lstStyle/>
                    <a:p>
                      <a:pPr marL="536575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外商投资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  <a:solidFill>
                      <a:srgbClr val="F5ADAB"/>
                    </a:solidFill>
                  </a:tcPr>
                </a:tc>
                <a:tc>
                  <a:txBody>
                    <a:bodyPr/>
                    <a:lstStyle/>
                    <a:p>
                      <a:pPr marL="537210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外商投资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  <a:solidFill>
                      <a:srgbClr val="F5ADAB"/>
                    </a:solidFill>
                  </a:tcPr>
                </a:tc>
              </a:tr>
              <a:tr h="842391">
                <a:tc>
                  <a:txBody>
                    <a:bodyPr/>
                    <a:lstStyle/>
                    <a:p>
                      <a:pPr marL="153670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水库休闲旅游区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8645"/>
                      <a:r>
                        <a:rPr sz="18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人工水库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6575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政府修建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7210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政府修建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5ADAB"/>
                      </a:solidFill>
                      <a:prstDash val="solid"/>
                    </a:lnL>
                    <a:lnR w="12700">
                      <a:solidFill>
                        <a:srgbClr val="F5ADAB"/>
                      </a:solidFill>
                      <a:prstDash val="solid"/>
                    </a:lnR>
                    <a:lnT w="12700">
                      <a:solidFill>
                        <a:srgbClr val="F5ADAB"/>
                      </a:solidFill>
                      <a:prstDash val="solid"/>
                    </a:lnT>
                    <a:lnB w="12700">
                      <a:solidFill>
                        <a:srgbClr val="F5ADA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5"/>
          <p:cNvSpPr txBox="1">
            <a:spLocks noGrp="1"/>
          </p:cNvSpPr>
          <p:nvPr>
            <p:ph type="title"/>
          </p:nvPr>
        </p:nvSpPr>
        <p:spPr>
          <a:xfrm>
            <a:off x="809027" y="136696"/>
            <a:ext cx="7525945" cy="703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2390775">
              <a:lnSpc>
                <a:spcPts val="4205"/>
              </a:lnSpc>
            </a:pPr>
            <a:r>
              <a:rPr lang="zh-CN" altLang="" sz="3600" b="1" spc="10" dirty="0" smtClean="0">
                <a:solidFill>
                  <a:schemeClr val="bg1"/>
                </a:solidFill>
                <a:latin typeface="黑体"/>
                <a:ea typeface="宋体" charset="0"/>
                <a:cs typeface="黑体"/>
              </a:rPr>
              <a:t>五</a:t>
            </a:r>
            <a:r>
              <a:rPr sz="3600" b="1" spc="10" dirty="0" smtClean="0">
                <a:solidFill>
                  <a:schemeClr val="bg1"/>
                </a:solidFill>
                <a:latin typeface="黑体"/>
                <a:cs typeface="黑体"/>
              </a:rPr>
              <a:t>、</a:t>
            </a:r>
            <a:r>
              <a:rPr lang="zh-CN" altLang="" sz="3600" b="1" spc="10" dirty="0" smtClean="0">
                <a:solidFill>
                  <a:schemeClr val="bg1"/>
                </a:solidFill>
                <a:latin typeface="黑体"/>
                <a:ea typeface="宋体" charset="0"/>
                <a:cs typeface="黑体"/>
              </a:rPr>
              <a:t>投资预算</a:t>
            </a:r>
            <a:endParaRPr lang="zh-CN" altLang="" sz="3600" b="1" spc="10" dirty="0" smtClean="0">
              <a:solidFill>
                <a:schemeClr val="bg1"/>
              </a:solidFill>
              <a:latin typeface="黑体"/>
              <a:ea typeface="宋体" charset="0"/>
              <a:cs typeface="黑体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291" y="237743"/>
            <a:ext cx="2441829" cy="4556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58925"/>
            <a:ext cx="9144000" cy="406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23328" y="2707004"/>
            <a:ext cx="4467923" cy="1685544"/>
          </a:xfrm>
          <a:custGeom>
            <a:avLst/>
            <a:gdLst/>
            <a:ahLst/>
            <a:cxnLst/>
            <a:rect l="l" t="t" r="r" b="b"/>
            <a:pathLst>
              <a:path w="4467923" h="1685544">
                <a:moveTo>
                  <a:pt x="4467923" y="1264158"/>
                </a:moveTo>
                <a:lnTo>
                  <a:pt x="3625151" y="1264158"/>
                </a:lnTo>
                <a:lnTo>
                  <a:pt x="4046537" y="1685544"/>
                </a:lnTo>
                <a:lnTo>
                  <a:pt x="4467923" y="1264158"/>
                </a:lnTo>
                <a:close/>
              </a:path>
              <a:path w="4467923" h="1685544">
                <a:moveTo>
                  <a:pt x="4257230" y="1095248"/>
                </a:moveTo>
                <a:lnTo>
                  <a:pt x="3835844" y="1095248"/>
                </a:lnTo>
                <a:lnTo>
                  <a:pt x="3835844" y="1264158"/>
                </a:lnTo>
                <a:lnTo>
                  <a:pt x="4257230" y="1264158"/>
                </a:lnTo>
                <a:lnTo>
                  <a:pt x="4257230" y="1095248"/>
                </a:lnTo>
                <a:close/>
              </a:path>
              <a:path w="4467923" h="1685544">
                <a:moveTo>
                  <a:pt x="8093138" y="0"/>
                </a:moveTo>
                <a:lnTo>
                  <a:pt x="0" y="0"/>
                </a:lnTo>
                <a:lnTo>
                  <a:pt x="0" y="1095248"/>
                </a:lnTo>
                <a:lnTo>
                  <a:pt x="8093138" y="1095248"/>
                </a:lnTo>
                <a:lnTo>
                  <a:pt x="8093138" y="0"/>
                </a:lnTo>
                <a:close/>
              </a:path>
            </a:pathLst>
          </a:custGeom>
          <a:solidFill>
            <a:srgbClr val="B7D2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3328" y="2707004"/>
            <a:ext cx="8093138" cy="1685544"/>
          </a:xfrm>
          <a:custGeom>
            <a:avLst/>
            <a:gdLst/>
            <a:ahLst/>
            <a:cxnLst/>
            <a:rect l="l" t="t" r="r" b="b"/>
            <a:pathLst>
              <a:path w="8093138" h="1685544">
                <a:moveTo>
                  <a:pt x="8093138" y="1095248"/>
                </a:moveTo>
                <a:lnTo>
                  <a:pt x="4257230" y="1095248"/>
                </a:lnTo>
                <a:lnTo>
                  <a:pt x="4257230" y="1264158"/>
                </a:lnTo>
                <a:lnTo>
                  <a:pt x="4467923" y="1264158"/>
                </a:lnTo>
                <a:lnTo>
                  <a:pt x="4046537" y="1685544"/>
                </a:lnTo>
                <a:lnTo>
                  <a:pt x="3625151" y="1264158"/>
                </a:lnTo>
                <a:lnTo>
                  <a:pt x="3835844" y="1264158"/>
                </a:lnTo>
                <a:lnTo>
                  <a:pt x="3835844" y="1095248"/>
                </a:lnTo>
                <a:lnTo>
                  <a:pt x="0" y="1095248"/>
                </a:lnTo>
                <a:lnTo>
                  <a:pt x="0" y="0"/>
                </a:lnTo>
                <a:lnTo>
                  <a:pt x="8093138" y="0"/>
                </a:lnTo>
                <a:lnTo>
                  <a:pt x="8093138" y="109524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249039" y="2839973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社会效益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3328" y="3298672"/>
            <a:ext cx="4046601" cy="503961"/>
          </a:xfrm>
          <a:custGeom>
            <a:avLst/>
            <a:gdLst/>
            <a:ahLst/>
            <a:cxnLst/>
            <a:rect l="l" t="t" r="r" b="b"/>
            <a:pathLst>
              <a:path w="4046601" h="503961">
                <a:moveTo>
                  <a:pt x="0" y="503961"/>
                </a:moveTo>
                <a:lnTo>
                  <a:pt x="4046601" y="503961"/>
                </a:lnTo>
                <a:lnTo>
                  <a:pt x="4046601" y="0"/>
                </a:lnTo>
                <a:lnTo>
                  <a:pt x="0" y="0"/>
                </a:lnTo>
                <a:lnTo>
                  <a:pt x="0" y="503961"/>
                </a:lnTo>
                <a:close/>
              </a:path>
            </a:pathLst>
          </a:custGeom>
          <a:solidFill>
            <a:srgbClr val="D0E1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3328" y="3298672"/>
            <a:ext cx="4046601" cy="503961"/>
          </a:xfrm>
          <a:custGeom>
            <a:avLst/>
            <a:gdLst/>
            <a:ahLst/>
            <a:cxnLst/>
            <a:rect l="l" t="t" r="r" b="b"/>
            <a:pathLst>
              <a:path w="4046601" h="503961">
                <a:moveTo>
                  <a:pt x="0" y="503961"/>
                </a:moveTo>
                <a:lnTo>
                  <a:pt x="4046601" y="503961"/>
                </a:lnTo>
                <a:lnTo>
                  <a:pt x="4046601" y="0"/>
                </a:lnTo>
                <a:lnTo>
                  <a:pt x="0" y="0"/>
                </a:lnTo>
                <a:lnTo>
                  <a:pt x="0" y="503961"/>
                </a:lnTo>
                <a:close/>
              </a:path>
            </a:pathLst>
          </a:custGeom>
          <a:ln w="25399">
            <a:solidFill>
              <a:srgbClr val="F7EBE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53516" y="3387725"/>
            <a:ext cx="358711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增加就业，对传统的保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护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与延续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69865" y="3298672"/>
            <a:ext cx="4046601" cy="503961"/>
          </a:xfrm>
          <a:custGeom>
            <a:avLst/>
            <a:gdLst/>
            <a:ahLst/>
            <a:cxnLst/>
            <a:rect l="l" t="t" r="r" b="b"/>
            <a:pathLst>
              <a:path w="4046601" h="503961">
                <a:moveTo>
                  <a:pt x="0" y="503961"/>
                </a:moveTo>
                <a:lnTo>
                  <a:pt x="4046601" y="503961"/>
                </a:lnTo>
                <a:lnTo>
                  <a:pt x="4046601" y="0"/>
                </a:lnTo>
                <a:lnTo>
                  <a:pt x="0" y="0"/>
                </a:lnTo>
                <a:lnTo>
                  <a:pt x="0" y="503961"/>
                </a:lnTo>
                <a:close/>
              </a:path>
            </a:pathLst>
          </a:custGeom>
          <a:solidFill>
            <a:srgbClr val="D0E1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769865" y="3298672"/>
            <a:ext cx="4046601" cy="503961"/>
          </a:xfrm>
          <a:custGeom>
            <a:avLst/>
            <a:gdLst/>
            <a:ahLst/>
            <a:cxnLst/>
            <a:rect l="l" t="t" r="r" b="b"/>
            <a:pathLst>
              <a:path w="4046601" h="503961">
                <a:moveTo>
                  <a:pt x="0" y="503961"/>
                </a:moveTo>
                <a:lnTo>
                  <a:pt x="4046601" y="503961"/>
                </a:lnTo>
                <a:lnTo>
                  <a:pt x="4046601" y="0"/>
                </a:lnTo>
                <a:lnTo>
                  <a:pt x="0" y="0"/>
                </a:lnTo>
                <a:lnTo>
                  <a:pt x="0" y="503961"/>
                </a:lnTo>
                <a:close/>
              </a:path>
            </a:pathLst>
          </a:custGeom>
          <a:ln w="25399">
            <a:solidFill>
              <a:srgbClr val="F8F1F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891021" y="3387725"/>
            <a:ext cx="180721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扶贫、社会稳定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3328" y="1037971"/>
            <a:ext cx="4467923" cy="1685543"/>
          </a:xfrm>
          <a:custGeom>
            <a:avLst/>
            <a:gdLst/>
            <a:ahLst/>
            <a:cxnLst/>
            <a:rect l="l" t="t" r="r" b="b"/>
            <a:pathLst>
              <a:path w="4467923" h="1685543">
                <a:moveTo>
                  <a:pt x="4467923" y="1264157"/>
                </a:moveTo>
                <a:lnTo>
                  <a:pt x="3625151" y="1264157"/>
                </a:lnTo>
                <a:lnTo>
                  <a:pt x="4046537" y="1685543"/>
                </a:lnTo>
                <a:lnTo>
                  <a:pt x="4467923" y="1264157"/>
                </a:lnTo>
                <a:close/>
              </a:path>
              <a:path w="4467923" h="1685543">
                <a:moveTo>
                  <a:pt x="4257230" y="1095248"/>
                </a:moveTo>
                <a:lnTo>
                  <a:pt x="3835844" y="1095248"/>
                </a:lnTo>
                <a:lnTo>
                  <a:pt x="3835844" y="1264157"/>
                </a:lnTo>
                <a:lnTo>
                  <a:pt x="4257230" y="1264157"/>
                </a:lnTo>
                <a:lnTo>
                  <a:pt x="4257230" y="1095248"/>
                </a:lnTo>
                <a:close/>
              </a:path>
              <a:path w="4467923" h="1685543">
                <a:moveTo>
                  <a:pt x="8093138" y="0"/>
                </a:moveTo>
                <a:lnTo>
                  <a:pt x="0" y="0"/>
                </a:lnTo>
                <a:lnTo>
                  <a:pt x="0" y="1095248"/>
                </a:lnTo>
                <a:lnTo>
                  <a:pt x="8093138" y="1095248"/>
                </a:lnTo>
                <a:lnTo>
                  <a:pt x="8093138" y="0"/>
                </a:lnTo>
                <a:close/>
              </a:path>
            </a:pathLst>
          </a:custGeom>
          <a:solidFill>
            <a:srgbClr val="60932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23328" y="1037971"/>
            <a:ext cx="8093138" cy="1685543"/>
          </a:xfrm>
          <a:custGeom>
            <a:avLst/>
            <a:gdLst/>
            <a:ahLst/>
            <a:cxnLst/>
            <a:rect l="l" t="t" r="r" b="b"/>
            <a:pathLst>
              <a:path w="8093138" h="1685543">
                <a:moveTo>
                  <a:pt x="8093138" y="1095248"/>
                </a:moveTo>
                <a:lnTo>
                  <a:pt x="4257230" y="1095248"/>
                </a:lnTo>
                <a:lnTo>
                  <a:pt x="4257230" y="1264157"/>
                </a:lnTo>
                <a:lnTo>
                  <a:pt x="4467923" y="1264157"/>
                </a:lnTo>
                <a:lnTo>
                  <a:pt x="4046537" y="1685543"/>
                </a:lnTo>
                <a:lnTo>
                  <a:pt x="3625151" y="1264157"/>
                </a:lnTo>
                <a:lnTo>
                  <a:pt x="3835844" y="1264157"/>
                </a:lnTo>
                <a:lnTo>
                  <a:pt x="3835844" y="1095248"/>
                </a:lnTo>
                <a:lnTo>
                  <a:pt x="0" y="1095248"/>
                </a:lnTo>
                <a:lnTo>
                  <a:pt x="0" y="0"/>
                </a:lnTo>
                <a:lnTo>
                  <a:pt x="8093138" y="0"/>
                </a:lnTo>
                <a:lnTo>
                  <a:pt x="8093138" y="109524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49039" y="1170685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经济效益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3328" y="1629638"/>
            <a:ext cx="4046601" cy="503961"/>
          </a:xfrm>
          <a:custGeom>
            <a:avLst/>
            <a:gdLst/>
            <a:ahLst/>
            <a:cxnLst/>
            <a:rect l="l" t="t" r="r" b="b"/>
            <a:pathLst>
              <a:path w="4046601" h="503961">
                <a:moveTo>
                  <a:pt x="0" y="503961"/>
                </a:moveTo>
                <a:lnTo>
                  <a:pt x="4046601" y="503961"/>
                </a:lnTo>
                <a:lnTo>
                  <a:pt x="4046601" y="0"/>
                </a:lnTo>
                <a:lnTo>
                  <a:pt x="0" y="0"/>
                </a:lnTo>
                <a:lnTo>
                  <a:pt x="0" y="503961"/>
                </a:lnTo>
                <a:close/>
              </a:path>
            </a:pathLst>
          </a:custGeom>
          <a:solidFill>
            <a:srgbClr val="C6E6A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23328" y="1629638"/>
            <a:ext cx="4046601" cy="503961"/>
          </a:xfrm>
          <a:custGeom>
            <a:avLst/>
            <a:gdLst/>
            <a:ahLst/>
            <a:cxnLst/>
            <a:rect l="l" t="t" r="r" b="b"/>
            <a:pathLst>
              <a:path w="4046601" h="503961">
                <a:moveTo>
                  <a:pt x="0" y="503961"/>
                </a:moveTo>
                <a:lnTo>
                  <a:pt x="4046601" y="503961"/>
                </a:lnTo>
                <a:lnTo>
                  <a:pt x="4046601" y="0"/>
                </a:lnTo>
                <a:lnTo>
                  <a:pt x="0" y="0"/>
                </a:lnTo>
                <a:lnTo>
                  <a:pt x="0" y="503961"/>
                </a:lnTo>
                <a:close/>
              </a:path>
            </a:pathLst>
          </a:custGeom>
          <a:ln w="25400">
            <a:solidFill>
              <a:srgbClr val="F9F8F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715516" y="1718309"/>
            <a:ext cx="206184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促进村内经济发展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69865" y="1629638"/>
            <a:ext cx="4046601" cy="503961"/>
          </a:xfrm>
          <a:custGeom>
            <a:avLst/>
            <a:gdLst/>
            <a:ahLst/>
            <a:cxnLst/>
            <a:rect l="l" t="t" r="r" b="b"/>
            <a:pathLst>
              <a:path w="4046601" h="503961">
                <a:moveTo>
                  <a:pt x="0" y="503961"/>
                </a:moveTo>
                <a:lnTo>
                  <a:pt x="4046601" y="503961"/>
                </a:lnTo>
                <a:lnTo>
                  <a:pt x="4046601" y="0"/>
                </a:lnTo>
                <a:lnTo>
                  <a:pt x="0" y="0"/>
                </a:lnTo>
                <a:lnTo>
                  <a:pt x="0" y="503961"/>
                </a:lnTo>
                <a:close/>
              </a:path>
            </a:pathLst>
          </a:custGeom>
          <a:solidFill>
            <a:srgbClr val="C6E6A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769865" y="1629638"/>
            <a:ext cx="4046601" cy="503961"/>
          </a:xfrm>
          <a:custGeom>
            <a:avLst/>
            <a:gdLst/>
            <a:ahLst/>
            <a:cxnLst/>
            <a:rect l="l" t="t" r="r" b="b"/>
            <a:pathLst>
              <a:path w="4046601" h="503961">
                <a:moveTo>
                  <a:pt x="0" y="503961"/>
                </a:moveTo>
                <a:lnTo>
                  <a:pt x="4046601" y="503961"/>
                </a:lnTo>
                <a:lnTo>
                  <a:pt x="4046601" y="0"/>
                </a:lnTo>
                <a:lnTo>
                  <a:pt x="0" y="0"/>
                </a:lnTo>
                <a:lnTo>
                  <a:pt x="0" y="50396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017514" y="1718309"/>
            <a:ext cx="155257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增加居民收入</a:t>
            </a:r>
            <a:endParaRPr sz="2000">
              <a:latin typeface="微软雅黑"/>
              <a:cs typeface="微软雅黑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0628" y="4363339"/>
          <a:ext cx="8131175" cy="1110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569"/>
                <a:gridCol w="4046505"/>
              </a:tblGrid>
              <a:tr h="569937">
                <a:tc gridSpan="2">
                  <a:txBody>
                    <a:bodyPr/>
                    <a:lstStyle/>
                    <a:p>
                      <a:pPr marL="1270" algn="ctr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生态效益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400">
                      <a:solidFill>
                        <a:srgbClr val="FFFFFF"/>
                      </a:solidFill>
                      <a:prstDash val="solid"/>
                    </a:lnT>
                    <a:solidFill>
                      <a:srgbClr val="D2B5E9"/>
                    </a:solidFill>
                  </a:tcPr>
                </a:tc>
                <a:tc hMerge="1">
                  <a:tcPr marL="0" marR="0" marT="0" marB="0"/>
                </a:tc>
              </a:tr>
              <a:tr h="515023">
                <a:tc>
                  <a:txBody>
                    <a:bodyPr/>
                    <a:lstStyle/>
                    <a:p>
                      <a:pPr marL="229870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生物多样性、保护森林</a:t>
                      </a:r>
                      <a:r>
                        <a:rPr sz="2000" spc="-15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生</a:t>
                      </a:r>
                      <a:r>
                        <a:rPr sz="2000" spc="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态系统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25399">
                      <a:solidFill>
                        <a:srgbClr val="F9E8CD"/>
                      </a:solidFill>
                      <a:prstDash val="solid"/>
                    </a:lnL>
                    <a:lnR w="25399">
                      <a:solidFill>
                        <a:srgbClr val="F8E8DB"/>
                      </a:solidFill>
                      <a:prstDash val="solid"/>
                    </a:lnR>
                    <a:lnT w="25399">
                      <a:solidFill>
                        <a:srgbClr val="F9E8CD"/>
                      </a:solidFill>
                      <a:prstDash val="solid"/>
                    </a:lnT>
                    <a:lnB w="25399">
                      <a:solidFill>
                        <a:srgbClr val="F9E8CD"/>
                      </a:solidFill>
                      <a:prstDash val="solid"/>
                    </a:lnB>
                    <a:solidFill>
                      <a:srgbClr val="EBDFF5"/>
                    </a:solidFill>
                  </a:tcPr>
                </a:tc>
                <a:tc>
                  <a:txBody>
                    <a:bodyPr/>
                    <a:lstStyle/>
                    <a:p>
                      <a:pPr marL="1247140"/>
                      <a:r>
                        <a:rPr sz="2000" dirty="0" smtClean="0">
                          <a:solidFill>
                            <a:srgbClr val="1C1C1C"/>
                          </a:solidFill>
                          <a:latin typeface="微软雅黑"/>
                          <a:cs typeface="微软雅黑"/>
                        </a:rPr>
                        <a:t>保护名木古树</a:t>
                      </a:r>
                      <a:endParaRPr sz="20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25399">
                      <a:solidFill>
                        <a:srgbClr val="F8E8DB"/>
                      </a:solidFill>
                      <a:prstDash val="solid"/>
                    </a:lnL>
                    <a:lnR w="25399">
                      <a:solidFill>
                        <a:srgbClr val="F8E8DB"/>
                      </a:solidFill>
                      <a:prstDash val="solid"/>
                    </a:lnR>
                    <a:lnT w="25399">
                      <a:solidFill>
                        <a:srgbClr val="F8E8DB"/>
                      </a:solidFill>
                      <a:prstDash val="solid"/>
                    </a:lnT>
                    <a:lnB w="25399">
                      <a:solidFill>
                        <a:srgbClr val="F8E8DB"/>
                      </a:solidFill>
                      <a:prstDash val="solid"/>
                    </a:lnB>
                    <a:solidFill>
                      <a:srgbClr val="DEC7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75104"/>
            <a:ext cx="6679692" cy="48737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863840" y="5815584"/>
            <a:ext cx="864107" cy="425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993813" y="18251"/>
            <a:ext cx="2145620" cy="0"/>
          </a:xfrm>
          <a:custGeom>
            <a:avLst/>
            <a:gdLst/>
            <a:ahLst/>
            <a:cxnLst/>
            <a:rect l="l" t="t" r="r" b="b"/>
            <a:pathLst>
              <a:path w="2145620">
                <a:moveTo>
                  <a:pt x="0" y="0"/>
                </a:moveTo>
                <a:lnTo>
                  <a:pt x="2145620" y="0"/>
                </a:lnTo>
              </a:path>
            </a:pathLst>
          </a:custGeom>
          <a:ln w="9130">
            <a:solidFill>
              <a:srgbClr val="A3CCA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835185"/>
            <a:ext cx="3095172" cy="0"/>
          </a:xfrm>
          <a:custGeom>
            <a:avLst/>
            <a:gdLst/>
            <a:ahLst/>
            <a:cxnLst/>
            <a:rect l="l" t="t" r="r" b="b"/>
            <a:pathLst>
              <a:path w="3095172">
                <a:moveTo>
                  <a:pt x="0" y="0"/>
                </a:moveTo>
                <a:lnTo>
                  <a:pt x="3095172" y="0"/>
                </a:lnTo>
              </a:path>
            </a:pathLst>
          </a:custGeom>
          <a:ln w="18260">
            <a:solidFill>
              <a:srgbClr val="AFCF6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zh-CN" altLang="" sz="3300">
                <a:solidFill>
                  <a:srgbClr val="2E03CD"/>
                </a:solidFill>
                <a:latin typeface="叶根友毛笔行书2.0版" charset="0"/>
                <a:ea typeface="叶根友毛笔行书2.0版" charset="0"/>
                <a:cs typeface="宋体"/>
              </a:rPr>
              <a:t>四村：我的美丽乡愁</a:t>
            </a:r>
            <a:endParaRPr lang="zh-CN" altLang="" sz="3300">
              <a:solidFill>
                <a:srgbClr val="2E03CD"/>
              </a:solidFill>
              <a:latin typeface="叶根友毛笔行书2.0版" charset="0"/>
              <a:ea typeface="叶根友毛笔行书2.0版" charset="0"/>
              <a:cs typeface="宋体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29000" y="1524000"/>
            <a:ext cx="3119755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叶根友毛笔行书2.0版" charset="0"/>
                <a:ea typeface="叶根友毛笔行书2.0版" charset="0"/>
              </a:rPr>
              <a:t>晨风习习透微凉</a:t>
            </a:r>
            <a:endParaRPr lang="zh-CN" altLang="en-US" sz="2000">
              <a:latin typeface="叶根友毛笔行书2.0版" charset="0"/>
              <a:ea typeface="叶根友毛笔行书2.0版" charset="0"/>
            </a:endParaRPr>
          </a:p>
          <a:p>
            <a:pPr algn="ctr"/>
            <a:endParaRPr lang="zh-CN" altLang="en-US" sz="2000">
              <a:latin typeface="叶根友毛笔行书2.0版" charset="0"/>
              <a:ea typeface="叶根友毛笔行书2.0版" charset="0"/>
            </a:endParaRPr>
          </a:p>
          <a:p>
            <a:pPr algn="ctr"/>
            <a:r>
              <a:rPr lang="zh-CN" altLang="en-US" sz="2000">
                <a:latin typeface="叶根友毛笔行书2.0版" charset="0"/>
                <a:ea typeface="叶根友毛笔行书2.0版" charset="0"/>
              </a:rPr>
              <a:t>丽日温柔着我的心房，</a:t>
            </a:r>
            <a:endParaRPr lang="zh-CN" altLang="en-US" sz="2000">
              <a:latin typeface="叶根友毛笔行书2.0版" charset="0"/>
              <a:ea typeface="叶根友毛笔行书2.0版" charset="0"/>
            </a:endParaRPr>
          </a:p>
          <a:p>
            <a:pPr algn="ctr"/>
            <a:r>
              <a:rPr lang="en-US" altLang="zh-CN" sz="2000">
                <a:latin typeface="叶根友毛笔行书2.0版" charset="0"/>
                <a:ea typeface="叶根友毛笔行书2.0版" charset="0"/>
              </a:rPr>
              <a:t>……</a:t>
            </a:r>
            <a:endParaRPr lang="en-US" altLang="zh-CN" sz="2000">
              <a:latin typeface="叶根友毛笔行书2.0版" charset="0"/>
              <a:ea typeface="叶根友毛笔行书2.0版" charset="0"/>
            </a:endParaRPr>
          </a:p>
          <a:p>
            <a:pPr algn="ctr"/>
            <a:endParaRPr lang="en-US" altLang="zh-CN" sz="2000">
              <a:latin typeface="叶根友毛笔行书2.0版" charset="0"/>
              <a:ea typeface="叶根友毛笔行书2.0版" charset="0"/>
            </a:endParaRPr>
          </a:p>
          <a:p>
            <a:pPr algn="ctr"/>
            <a:r>
              <a:rPr lang="zh-CN" altLang="en-US" sz="2000">
                <a:latin typeface="叶根友毛笔行书2.0版" charset="0"/>
                <a:ea typeface="叶根友毛笔行书2.0版" charset="0"/>
              </a:rPr>
              <a:t>夏虫吟颂着午夜时光，</a:t>
            </a:r>
            <a:endParaRPr lang="zh-CN" altLang="en-US" sz="2000">
              <a:latin typeface="叶根友毛笔行书2.0版" charset="0"/>
              <a:ea typeface="叶根友毛笔行书2.0版" charset="0"/>
            </a:endParaRPr>
          </a:p>
          <a:p>
            <a:pPr algn="ctr"/>
            <a:r>
              <a:rPr lang="en-US" altLang="zh-CN" sz="2000">
                <a:latin typeface="叶根友毛笔行书2.0版" charset="0"/>
                <a:ea typeface="叶根友毛笔行书2.0版" charset="0"/>
              </a:rPr>
              <a:t>……</a:t>
            </a:r>
            <a:endParaRPr lang="en-US" altLang="zh-CN" sz="2000">
              <a:latin typeface="叶根友毛笔行书2.0版" charset="0"/>
              <a:ea typeface="叶根友毛笔行书2.0版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8925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57556" y="24383"/>
            <a:ext cx="8689848" cy="1089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9027" y="136696"/>
            <a:ext cx="7525945" cy="703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90775">
              <a:lnSpc>
                <a:spcPts val="4205"/>
              </a:lnSpc>
            </a:pPr>
            <a:r>
              <a:rPr sz="3600" b="1" spc="10" dirty="0" smtClean="0">
                <a:solidFill>
                  <a:schemeClr val="bg1"/>
                </a:solidFill>
                <a:latin typeface="黑体"/>
                <a:cs typeface="黑体"/>
              </a:rPr>
              <a:t>一、背景解读</a:t>
            </a:r>
            <a:endParaRPr sz="3600" b="1" spc="10" dirty="0" smtClean="0">
              <a:solidFill>
                <a:schemeClr val="bg1"/>
              </a:solidFill>
              <a:latin typeface="黑体"/>
              <a:cs typeface="黑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7419" y="4434078"/>
            <a:ext cx="1026919" cy="636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362145" y="3807242"/>
            <a:ext cx="1284658" cy="1261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57569" y="2003149"/>
            <a:ext cx="942419" cy="761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75969" y="952195"/>
            <a:ext cx="2034539" cy="455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603880" y="952195"/>
            <a:ext cx="813816" cy="45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10789" y="952195"/>
            <a:ext cx="2846959" cy="455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53789" rIns="0" bIns="0" rtlCol="0">
            <a:noAutofit/>
          </a:bodyPr>
          <a:lstStyle/>
          <a:p>
            <a:pPr marL="2672715" marR="12700" indent="3430905">
              <a:lnSpc>
                <a:spcPct val="154000"/>
              </a:lnSpc>
            </a:pPr>
            <a:r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br>
              <a:rPr sz="1800" b="1" spc="-1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第一、度假避暑市场层火爆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增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长趋势 </a:t>
            </a:r>
            <a:b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</a:b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第二、景区旅游者停留时间短 </a:t>
            </a:r>
            <a:b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</a:b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第三、旅游服务水平提升不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断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提高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166" y="1393052"/>
            <a:ext cx="8442325" cy="927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29285" defTabSz="-635">
              <a:lnSpc>
                <a:spcPct val="143000"/>
              </a:lnSpc>
              <a:tabLst>
                <a:tab pos="2520950" algn="l"/>
              </a:tabLst>
            </a:pPr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旅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游业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处于</a:t>
            </a:r>
            <a:r>
              <a:rPr sz="2100" spc="-105" dirty="0" smtClean="0">
                <a:solidFill>
                  <a:srgbClr val="1C1C1C"/>
                </a:solidFill>
                <a:latin typeface="微软雅黑"/>
                <a:cs typeface="微软雅黑"/>
              </a:rPr>
              <a:t>“</a:t>
            </a:r>
            <a:r>
              <a:rPr sz="2100" spc="-120" dirty="0" smtClean="0">
                <a:solidFill>
                  <a:srgbClr val="1C1C1C"/>
                </a:solidFill>
                <a:latin typeface="微软雅黑"/>
                <a:cs typeface="微软雅黑"/>
              </a:rPr>
              <a:t>从</a:t>
            </a:r>
            <a:r>
              <a:rPr sz="2100" spc="-105" dirty="0" smtClean="0">
                <a:solidFill>
                  <a:srgbClr val="1C1C1C"/>
                </a:solidFill>
                <a:latin typeface="微软雅黑"/>
                <a:cs typeface="微软雅黑"/>
              </a:rPr>
              <a:t>观</a:t>
            </a:r>
            <a:r>
              <a:rPr sz="2100" spc="-120" dirty="0" smtClean="0">
                <a:solidFill>
                  <a:srgbClr val="1C1C1C"/>
                </a:solidFill>
                <a:latin typeface="微软雅黑"/>
                <a:cs typeface="微软雅黑"/>
              </a:rPr>
              <a:t>光</a:t>
            </a:r>
            <a:r>
              <a:rPr sz="2100" spc="-105" dirty="0" smtClean="0">
                <a:solidFill>
                  <a:srgbClr val="1C1C1C"/>
                </a:solidFill>
                <a:latin typeface="微软雅黑"/>
                <a:cs typeface="微软雅黑"/>
              </a:rPr>
              <a:t>主导向</a:t>
            </a:r>
            <a:r>
              <a:rPr sz="2100" spc="-120" dirty="0" smtClean="0">
                <a:solidFill>
                  <a:srgbClr val="1C1C1C"/>
                </a:solidFill>
                <a:latin typeface="微软雅黑"/>
                <a:cs typeface="微软雅黑"/>
              </a:rPr>
              <a:t>观</a:t>
            </a:r>
            <a:r>
              <a:rPr sz="2100" spc="-105" dirty="0" smtClean="0">
                <a:solidFill>
                  <a:srgbClr val="1C1C1C"/>
                </a:solidFill>
                <a:latin typeface="微软雅黑"/>
                <a:cs typeface="微软雅黑"/>
              </a:rPr>
              <a:t>光</a:t>
            </a:r>
            <a:r>
              <a:rPr sz="2100" spc="-120" dirty="0" smtClean="0">
                <a:solidFill>
                  <a:srgbClr val="1C1C1C"/>
                </a:solidFill>
                <a:latin typeface="微软雅黑"/>
                <a:cs typeface="微软雅黑"/>
              </a:rPr>
              <a:t>与</a:t>
            </a:r>
            <a:r>
              <a:rPr sz="2100" spc="-105" dirty="0" smtClean="0">
                <a:solidFill>
                  <a:srgbClr val="1C1C1C"/>
                </a:solidFill>
                <a:latin typeface="微软雅黑"/>
                <a:cs typeface="微软雅黑"/>
              </a:rPr>
              <a:t>休闲度</a:t>
            </a:r>
            <a:r>
              <a:rPr sz="2100" spc="-120" dirty="0" smtClean="0">
                <a:solidFill>
                  <a:srgbClr val="1C1C1C"/>
                </a:solidFill>
                <a:latin typeface="微软雅黑"/>
                <a:cs typeface="微软雅黑"/>
              </a:rPr>
              <a:t>假</a:t>
            </a:r>
            <a:r>
              <a:rPr sz="2100" spc="-105" dirty="0" smtClean="0">
                <a:solidFill>
                  <a:srgbClr val="1C1C1C"/>
                </a:solidFill>
                <a:latin typeface="微软雅黑"/>
                <a:cs typeface="微软雅黑"/>
              </a:rPr>
              <a:t>并</a:t>
            </a:r>
            <a:r>
              <a:rPr sz="2100" spc="-120" dirty="0" smtClean="0">
                <a:solidFill>
                  <a:srgbClr val="1C1C1C"/>
                </a:solidFill>
                <a:latin typeface="微软雅黑"/>
                <a:cs typeface="微软雅黑"/>
              </a:rPr>
              <a:t>驾</a:t>
            </a:r>
            <a:r>
              <a:rPr sz="2100" spc="-105" dirty="0" smtClean="0">
                <a:solidFill>
                  <a:srgbClr val="1C1C1C"/>
                </a:solidFill>
                <a:latin typeface="微软雅黑"/>
                <a:cs typeface="微软雅黑"/>
              </a:rPr>
              <a:t>齐驱转</a:t>
            </a:r>
            <a:r>
              <a:rPr sz="2100" spc="-100" dirty="0" smtClean="0">
                <a:solidFill>
                  <a:srgbClr val="1C1C1C"/>
                </a:solidFill>
                <a:latin typeface="微软雅黑"/>
                <a:cs typeface="微软雅黑"/>
              </a:rPr>
              <a:t>变</a:t>
            </a:r>
            <a:r>
              <a:rPr sz="2100" spc="-30" dirty="0" smtClean="0">
                <a:solidFill>
                  <a:srgbClr val="1C1C1C"/>
                </a:solidFill>
                <a:latin typeface="微软雅黑"/>
                <a:cs typeface="微软雅黑"/>
              </a:rPr>
              <a:t>,</a:t>
            </a:r>
            <a:r>
              <a:rPr sz="2100" spc="190" dirty="0" smtClean="0">
                <a:solidFill>
                  <a:srgbClr val="1C1C1C"/>
                </a:solidFill>
                <a:latin typeface="微软雅黑"/>
                <a:cs typeface="微软雅黑"/>
              </a:rPr>
              <a:t> </a:t>
            </a:r>
            <a:r>
              <a:rPr sz="2100" spc="-120" dirty="0" smtClean="0">
                <a:solidFill>
                  <a:srgbClr val="1C1C1C"/>
                </a:solidFill>
                <a:latin typeface="微软雅黑"/>
                <a:cs typeface="微软雅黑"/>
              </a:rPr>
              <a:t>从</a:t>
            </a:r>
            <a:r>
              <a:rPr sz="2100" spc="-105" dirty="0" smtClean="0">
                <a:solidFill>
                  <a:srgbClr val="1C1C1C"/>
                </a:solidFill>
                <a:latin typeface="微软雅黑"/>
                <a:cs typeface="微软雅黑"/>
              </a:rPr>
              <a:t>资源依赖</a:t>
            </a:r>
            <a:r>
              <a:rPr sz="2100" spc="-35" dirty="0" smtClean="0">
                <a:solidFill>
                  <a:srgbClr val="1C1C1C"/>
                </a:solidFill>
                <a:latin typeface="微软雅黑"/>
                <a:cs typeface="微软雅黑"/>
              </a:rPr>
              <a:t> </a:t>
            </a:r>
            <a:r>
              <a:rPr sz="2100" spc="-85" dirty="0" smtClean="0">
                <a:solidFill>
                  <a:srgbClr val="1C1C1C"/>
                </a:solidFill>
                <a:latin typeface="微软雅黑"/>
                <a:cs typeface="微软雅黑"/>
              </a:rPr>
              <a:t>型向</a:t>
            </a:r>
            <a:r>
              <a:rPr sz="2100" spc="-95" dirty="0" smtClean="0">
                <a:solidFill>
                  <a:srgbClr val="1C1C1C"/>
                </a:solidFill>
                <a:latin typeface="微软雅黑"/>
                <a:cs typeface="微软雅黑"/>
              </a:rPr>
              <a:t>产</a:t>
            </a:r>
            <a:r>
              <a:rPr sz="2100" spc="-85" dirty="0" smtClean="0">
                <a:solidFill>
                  <a:srgbClr val="1C1C1C"/>
                </a:solidFill>
                <a:latin typeface="微软雅黑"/>
                <a:cs typeface="微软雅黑"/>
              </a:rPr>
              <a:t>品创</a:t>
            </a:r>
            <a:r>
              <a:rPr sz="2100" spc="-95" dirty="0" smtClean="0">
                <a:solidFill>
                  <a:srgbClr val="1C1C1C"/>
                </a:solidFill>
                <a:latin typeface="微软雅黑"/>
                <a:cs typeface="微软雅黑"/>
              </a:rPr>
              <a:t>新</a:t>
            </a:r>
            <a:r>
              <a:rPr sz="2100" spc="-85" dirty="0" smtClean="0">
                <a:solidFill>
                  <a:srgbClr val="1C1C1C"/>
                </a:solidFill>
                <a:latin typeface="微软雅黑"/>
                <a:cs typeface="微软雅黑"/>
              </a:rPr>
              <a:t>型转</a:t>
            </a:r>
            <a:r>
              <a:rPr sz="2100" spc="-65" dirty="0" smtClean="0">
                <a:solidFill>
                  <a:srgbClr val="1C1C1C"/>
                </a:solidFill>
                <a:latin typeface="微软雅黑"/>
                <a:cs typeface="微软雅黑"/>
              </a:rPr>
              <a:t>变</a:t>
            </a:r>
            <a:r>
              <a:rPr sz="2100" spc="-30" dirty="0" smtClean="0">
                <a:solidFill>
                  <a:srgbClr val="1C1C1C"/>
                </a:solidFill>
                <a:latin typeface="微软雅黑"/>
                <a:cs typeface="微软雅黑"/>
              </a:rPr>
              <a:t>,	</a:t>
            </a:r>
            <a:r>
              <a:rPr sz="2100" spc="-85" dirty="0" smtClean="0">
                <a:solidFill>
                  <a:srgbClr val="1C1C1C"/>
                </a:solidFill>
                <a:latin typeface="微软雅黑"/>
                <a:cs typeface="微软雅黑"/>
              </a:rPr>
              <a:t>从</a:t>
            </a:r>
            <a:r>
              <a:rPr sz="2100" spc="-95" dirty="0" smtClean="0">
                <a:solidFill>
                  <a:srgbClr val="1C1C1C"/>
                </a:solidFill>
                <a:latin typeface="微软雅黑"/>
                <a:cs typeface="微软雅黑"/>
              </a:rPr>
              <a:t>粗</a:t>
            </a:r>
            <a:r>
              <a:rPr sz="2100" spc="-85" dirty="0" smtClean="0">
                <a:solidFill>
                  <a:srgbClr val="1C1C1C"/>
                </a:solidFill>
                <a:latin typeface="微软雅黑"/>
                <a:cs typeface="微软雅黑"/>
              </a:rPr>
              <a:t>放型</a:t>
            </a:r>
            <a:r>
              <a:rPr sz="2100" spc="-95" dirty="0" smtClean="0">
                <a:solidFill>
                  <a:srgbClr val="1C1C1C"/>
                </a:solidFill>
                <a:latin typeface="微软雅黑"/>
                <a:cs typeface="微软雅黑"/>
              </a:rPr>
              <a:t>发</a:t>
            </a:r>
            <a:r>
              <a:rPr sz="2100" spc="-85" dirty="0" smtClean="0">
                <a:solidFill>
                  <a:srgbClr val="1C1C1C"/>
                </a:solidFill>
                <a:latin typeface="微软雅黑"/>
                <a:cs typeface="微软雅黑"/>
              </a:rPr>
              <a:t>展</a:t>
            </a:r>
            <a:r>
              <a:rPr sz="2100" spc="-95" dirty="0" smtClean="0">
                <a:solidFill>
                  <a:srgbClr val="1C1C1C"/>
                </a:solidFill>
                <a:latin typeface="微软雅黑"/>
                <a:cs typeface="微软雅黑"/>
              </a:rPr>
              <a:t>向精</a:t>
            </a:r>
            <a:r>
              <a:rPr sz="2100" spc="-85" dirty="0" smtClean="0">
                <a:solidFill>
                  <a:srgbClr val="1C1C1C"/>
                </a:solidFill>
                <a:latin typeface="微软雅黑"/>
                <a:cs typeface="微软雅黑"/>
              </a:rPr>
              <a:t>细化</a:t>
            </a:r>
            <a:r>
              <a:rPr sz="2100" spc="-95" dirty="0" smtClean="0">
                <a:solidFill>
                  <a:srgbClr val="1C1C1C"/>
                </a:solidFill>
                <a:latin typeface="微软雅黑"/>
                <a:cs typeface="微软雅黑"/>
              </a:rPr>
              <a:t>运</a:t>
            </a:r>
            <a:r>
              <a:rPr sz="2100" spc="-85" dirty="0" smtClean="0">
                <a:solidFill>
                  <a:srgbClr val="1C1C1C"/>
                </a:solidFill>
                <a:latin typeface="微软雅黑"/>
                <a:cs typeface="微软雅黑"/>
              </a:rPr>
              <a:t>作</a:t>
            </a:r>
            <a:r>
              <a:rPr sz="2100" spc="-95" dirty="0" smtClean="0">
                <a:solidFill>
                  <a:srgbClr val="1C1C1C"/>
                </a:solidFill>
                <a:latin typeface="微软雅黑"/>
                <a:cs typeface="微软雅黑"/>
              </a:rPr>
              <a:t>转</a:t>
            </a:r>
            <a:r>
              <a:rPr sz="2100" spc="-65" dirty="0" smtClean="0">
                <a:solidFill>
                  <a:srgbClr val="1C1C1C"/>
                </a:solidFill>
                <a:latin typeface="微软雅黑"/>
                <a:cs typeface="微软雅黑"/>
              </a:rPr>
              <a:t>变</a:t>
            </a:r>
            <a:r>
              <a:rPr sz="2100" spc="-85" dirty="0" smtClean="0">
                <a:solidFill>
                  <a:srgbClr val="1C1C1C"/>
                </a:solidFill>
                <a:latin typeface="微软雅黑"/>
                <a:cs typeface="微软雅黑"/>
              </a:rPr>
              <a:t>”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时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期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。近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年，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旅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166" y="2457830"/>
            <a:ext cx="206184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游呈现以下特征：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6166" y="4127637"/>
            <a:ext cx="8442325" cy="1939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20725" algn="just">
              <a:lnSpc>
                <a:spcPct val="148000"/>
              </a:lnSpc>
            </a:pPr>
            <a:r>
              <a:rPr sz="2400" b="1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小结</a:t>
            </a:r>
            <a:r>
              <a:rPr sz="2400" b="1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：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随着贵州省国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家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文化旅游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创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新区的成</a:t>
            </a:r>
            <a:r>
              <a:rPr sz="2000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立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，及近年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各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大城市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环 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境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问题不断出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现</a:t>
            </a:r>
            <a:r>
              <a:rPr sz="2000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贵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州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作为中国为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数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不多的净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土，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得到旅游者的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青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睐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及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政府 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重视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但由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于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历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史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经济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区位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等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众多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因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素的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限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制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贵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州旅游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业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总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体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上发 展较为滞后，部分地区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项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目雷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、体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性较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低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等问题</a:t>
            </a:r>
            <a:endParaRPr sz="2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58925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63725" y="3193033"/>
            <a:ext cx="1500251" cy="103377"/>
          </a:xfrm>
          <a:custGeom>
            <a:avLst/>
            <a:gdLst/>
            <a:ahLst/>
            <a:cxnLst/>
            <a:rect l="l" t="t" r="r" b="b"/>
            <a:pathLst>
              <a:path w="1500251" h="103377">
                <a:moveTo>
                  <a:pt x="88645" y="0"/>
                </a:moveTo>
                <a:lnTo>
                  <a:pt x="0" y="51562"/>
                </a:lnTo>
                <a:lnTo>
                  <a:pt x="85598" y="101600"/>
                </a:lnTo>
                <a:lnTo>
                  <a:pt x="88518" y="103377"/>
                </a:lnTo>
                <a:lnTo>
                  <a:pt x="92456" y="102362"/>
                </a:lnTo>
                <a:lnTo>
                  <a:pt x="94233" y="99313"/>
                </a:lnTo>
                <a:lnTo>
                  <a:pt x="96012" y="96392"/>
                </a:lnTo>
                <a:lnTo>
                  <a:pt x="94995" y="92455"/>
                </a:lnTo>
                <a:lnTo>
                  <a:pt x="35984" y="57937"/>
                </a:lnTo>
                <a:lnTo>
                  <a:pt x="12573" y="57912"/>
                </a:lnTo>
                <a:lnTo>
                  <a:pt x="12573" y="45212"/>
                </a:lnTo>
                <a:lnTo>
                  <a:pt x="36245" y="45212"/>
                </a:lnTo>
                <a:lnTo>
                  <a:pt x="95123" y="10921"/>
                </a:lnTo>
                <a:lnTo>
                  <a:pt x="96138" y="7112"/>
                </a:lnTo>
                <a:lnTo>
                  <a:pt x="92582" y="1015"/>
                </a:lnTo>
                <a:lnTo>
                  <a:pt x="88645" y="0"/>
                </a:lnTo>
                <a:close/>
              </a:path>
              <a:path w="1500251" h="103377">
                <a:moveTo>
                  <a:pt x="36200" y="45238"/>
                </a:moveTo>
                <a:lnTo>
                  <a:pt x="25213" y="51637"/>
                </a:lnTo>
                <a:lnTo>
                  <a:pt x="35984" y="57937"/>
                </a:lnTo>
                <a:lnTo>
                  <a:pt x="1500251" y="59562"/>
                </a:lnTo>
                <a:lnTo>
                  <a:pt x="1500251" y="46862"/>
                </a:lnTo>
                <a:lnTo>
                  <a:pt x="36200" y="45238"/>
                </a:lnTo>
                <a:close/>
              </a:path>
              <a:path w="1500251" h="103377">
                <a:moveTo>
                  <a:pt x="12573" y="45212"/>
                </a:moveTo>
                <a:lnTo>
                  <a:pt x="12573" y="57912"/>
                </a:lnTo>
                <a:lnTo>
                  <a:pt x="35984" y="57937"/>
                </a:lnTo>
                <a:lnTo>
                  <a:pt x="34637" y="57150"/>
                </a:lnTo>
                <a:lnTo>
                  <a:pt x="15748" y="57150"/>
                </a:lnTo>
                <a:lnTo>
                  <a:pt x="15748" y="46100"/>
                </a:lnTo>
                <a:lnTo>
                  <a:pt x="34719" y="46100"/>
                </a:lnTo>
                <a:lnTo>
                  <a:pt x="36200" y="45238"/>
                </a:lnTo>
                <a:lnTo>
                  <a:pt x="12573" y="45212"/>
                </a:lnTo>
                <a:close/>
              </a:path>
              <a:path w="1500251" h="103377">
                <a:moveTo>
                  <a:pt x="15748" y="46100"/>
                </a:moveTo>
                <a:lnTo>
                  <a:pt x="15748" y="57150"/>
                </a:lnTo>
                <a:lnTo>
                  <a:pt x="25213" y="51637"/>
                </a:lnTo>
                <a:lnTo>
                  <a:pt x="15748" y="46100"/>
                </a:lnTo>
                <a:close/>
              </a:path>
              <a:path w="1500251" h="103377">
                <a:moveTo>
                  <a:pt x="25213" y="51637"/>
                </a:moveTo>
                <a:lnTo>
                  <a:pt x="15748" y="57150"/>
                </a:lnTo>
                <a:lnTo>
                  <a:pt x="34637" y="57150"/>
                </a:lnTo>
                <a:lnTo>
                  <a:pt x="25213" y="51637"/>
                </a:lnTo>
                <a:close/>
              </a:path>
              <a:path w="1500251" h="103377">
                <a:moveTo>
                  <a:pt x="34719" y="46100"/>
                </a:moveTo>
                <a:lnTo>
                  <a:pt x="15748" y="46100"/>
                </a:lnTo>
                <a:lnTo>
                  <a:pt x="25213" y="51637"/>
                </a:lnTo>
                <a:lnTo>
                  <a:pt x="34719" y="46100"/>
                </a:lnTo>
                <a:close/>
              </a:path>
              <a:path w="1500251" h="103377">
                <a:moveTo>
                  <a:pt x="36245" y="45212"/>
                </a:moveTo>
                <a:lnTo>
                  <a:pt x="12573" y="45212"/>
                </a:lnTo>
                <a:lnTo>
                  <a:pt x="36200" y="45238"/>
                </a:lnTo>
                <a:close/>
              </a:path>
            </a:pathLst>
          </a:custGeom>
          <a:solidFill>
            <a:srgbClr val="B8DE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649976" y="3194685"/>
            <a:ext cx="1428750" cy="103377"/>
          </a:xfrm>
          <a:custGeom>
            <a:avLst/>
            <a:gdLst/>
            <a:ahLst/>
            <a:cxnLst/>
            <a:rect l="l" t="t" r="r" b="b"/>
            <a:pathLst>
              <a:path w="1428750" h="103377">
                <a:moveTo>
                  <a:pt x="1417843" y="45212"/>
                </a:moveTo>
                <a:lnTo>
                  <a:pt x="1416177" y="45212"/>
                </a:lnTo>
                <a:lnTo>
                  <a:pt x="1416177" y="57912"/>
                </a:lnTo>
                <a:lnTo>
                  <a:pt x="1392616" y="57937"/>
                </a:lnTo>
                <a:lnTo>
                  <a:pt x="1333753" y="92328"/>
                </a:lnTo>
                <a:lnTo>
                  <a:pt x="1332738" y="96265"/>
                </a:lnTo>
                <a:lnTo>
                  <a:pt x="1336294" y="102362"/>
                </a:lnTo>
                <a:lnTo>
                  <a:pt x="1340103" y="103377"/>
                </a:lnTo>
                <a:lnTo>
                  <a:pt x="1428750" y="51562"/>
                </a:lnTo>
                <a:lnTo>
                  <a:pt x="1417843" y="45212"/>
                </a:lnTo>
                <a:close/>
              </a:path>
              <a:path w="1428750" h="103377">
                <a:moveTo>
                  <a:pt x="1392615" y="45237"/>
                </a:moveTo>
                <a:lnTo>
                  <a:pt x="0" y="46736"/>
                </a:lnTo>
                <a:lnTo>
                  <a:pt x="0" y="59436"/>
                </a:lnTo>
                <a:lnTo>
                  <a:pt x="1392616" y="57937"/>
                </a:lnTo>
                <a:lnTo>
                  <a:pt x="1403507" y="51573"/>
                </a:lnTo>
                <a:lnTo>
                  <a:pt x="1392615" y="45237"/>
                </a:lnTo>
                <a:close/>
              </a:path>
              <a:path w="1428750" h="103377">
                <a:moveTo>
                  <a:pt x="1403507" y="51573"/>
                </a:moveTo>
                <a:lnTo>
                  <a:pt x="1392616" y="57937"/>
                </a:lnTo>
                <a:lnTo>
                  <a:pt x="1416177" y="57912"/>
                </a:lnTo>
                <a:lnTo>
                  <a:pt x="1416177" y="57023"/>
                </a:lnTo>
                <a:lnTo>
                  <a:pt x="1412875" y="57023"/>
                </a:lnTo>
                <a:lnTo>
                  <a:pt x="1403507" y="51573"/>
                </a:lnTo>
                <a:close/>
              </a:path>
              <a:path w="1428750" h="103377">
                <a:moveTo>
                  <a:pt x="1412875" y="46100"/>
                </a:moveTo>
                <a:lnTo>
                  <a:pt x="1403507" y="51573"/>
                </a:lnTo>
                <a:lnTo>
                  <a:pt x="1412875" y="57023"/>
                </a:lnTo>
                <a:lnTo>
                  <a:pt x="1412875" y="46100"/>
                </a:lnTo>
                <a:close/>
              </a:path>
              <a:path w="1428750" h="103377">
                <a:moveTo>
                  <a:pt x="1416177" y="46100"/>
                </a:moveTo>
                <a:lnTo>
                  <a:pt x="1412875" y="46100"/>
                </a:lnTo>
                <a:lnTo>
                  <a:pt x="1412875" y="57023"/>
                </a:lnTo>
                <a:lnTo>
                  <a:pt x="1416177" y="57023"/>
                </a:lnTo>
                <a:lnTo>
                  <a:pt x="1416177" y="46100"/>
                </a:lnTo>
                <a:close/>
              </a:path>
              <a:path w="1428750" h="103377">
                <a:moveTo>
                  <a:pt x="1416177" y="45212"/>
                </a:moveTo>
                <a:lnTo>
                  <a:pt x="1392615" y="45237"/>
                </a:lnTo>
                <a:lnTo>
                  <a:pt x="1403507" y="51573"/>
                </a:lnTo>
                <a:lnTo>
                  <a:pt x="1412875" y="46100"/>
                </a:lnTo>
                <a:lnTo>
                  <a:pt x="1416177" y="46100"/>
                </a:lnTo>
                <a:lnTo>
                  <a:pt x="1416177" y="45212"/>
                </a:lnTo>
                <a:close/>
              </a:path>
              <a:path w="1428750" h="103377">
                <a:moveTo>
                  <a:pt x="1339977" y="0"/>
                </a:moveTo>
                <a:lnTo>
                  <a:pt x="1336167" y="1015"/>
                </a:lnTo>
                <a:lnTo>
                  <a:pt x="1334389" y="4063"/>
                </a:lnTo>
                <a:lnTo>
                  <a:pt x="1332610" y="6985"/>
                </a:lnTo>
                <a:lnTo>
                  <a:pt x="1333627" y="10922"/>
                </a:lnTo>
                <a:lnTo>
                  <a:pt x="1392615" y="45237"/>
                </a:lnTo>
                <a:lnTo>
                  <a:pt x="1417843" y="45212"/>
                </a:lnTo>
                <a:lnTo>
                  <a:pt x="1343025" y="1650"/>
                </a:lnTo>
                <a:lnTo>
                  <a:pt x="1339977" y="0"/>
                </a:lnTo>
                <a:close/>
              </a:path>
            </a:pathLst>
          </a:custGeom>
          <a:solidFill>
            <a:srgbClr val="B8DE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324100" y="1955673"/>
            <a:ext cx="1256411" cy="510793"/>
          </a:xfrm>
          <a:custGeom>
            <a:avLst/>
            <a:gdLst/>
            <a:ahLst/>
            <a:cxnLst/>
            <a:rect l="l" t="t" r="r" b="b"/>
            <a:pathLst>
              <a:path w="1256411" h="510793">
                <a:moveTo>
                  <a:pt x="35824" y="23249"/>
                </a:moveTo>
                <a:lnTo>
                  <a:pt x="23449" y="25215"/>
                </a:lnTo>
                <a:lnTo>
                  <a:pt x="31274" y="35069"/>
                </a:lnTo>
                <a:lnTo>
                  <a:pt x="1251839" y="510793"/>
                </a:lnTo>
                <a:lnTo>
                  <a:pt x="1256411" y="498982"/>
                </a:lnTo>
                <a:lnTo>
                  <a:pt x="35824" y="23249"/>
                </a:lnTo>
                <a:close/>
              </a:path>
              <a:path w="1256411" h="510793">
                <a:moveTo>
                  <a:pt x="101345" y="0"/>
                </a:moveTo>
                <a:lnTo>
                  <a:pt x="97917" y="635"/>
                </a:lnTo>
                <a:lnTo>
                  <a:pt x="0" y="16001"/>
                </a:lnTo>
                <a:lnTo>
                  <a:pt x="61594" y="93599"/>
                </a:lnTo>
                <a:lnTo>
                  <a:pt x="63754" y="96392"/>
                </a:lnTo>
                <a:lnTo>
                  <a:pt x="67818" y="96900"/>
                </a:lnTo>
                <a:lnTo>
                  <a:pt x="70485" y="94614"/>
                </a:lnTo>
                <a:lnTo>
                  <a:pt x="73279" y="92455"/>
                </a:lnTo>
                <a:lnTo>
                  <a:pt x="73787" y="88518"/>
                </a:lnTo>
                <a:lnTo>
                  <a:pt x="71500" y="85725"/>
                </a:lnTo>
                <a:lnTo>
                  <a:pt x="31274" y="35069"/>
                </a:lnTo>
                <a:lnTo>
                  <a:pt x="9398" y="26542"/>
                </a:lnTo>
                <a:lnTo>
                  <a:pt x="13969" y="14731"/>
                </a:lnTo>
                <a:lnTo>
                  <a:pt x="89431" y="14731"/>
                </a:lnTo>
                <a:lnTo>
                  <a:pt x="99822" y="13080"/>
                </a:lnTo>
                <a:lnTo>
                  <a:pt x="103377" y="12573"/>
                </a:lnTo>
                <a:lnTo>
                  <a:pt x="105663" y="9398"/>
                </a:lnTo>
                <a:lnTo>
                  <a:pt x="104648" y="2412"/>
                </a:lnTo>
                <a:lnTo>
                  <a:pt x="101345" y="0"/>
                </a:lnTo>
                <a:close/>
              </a:path>
              <a:path w="1256411" h="510793">
                <a:moveTo>
                  <a:pt x="13969" y="14731"/>
                </a:moveTo>
                <a:lnTo>
                  <a:pt x="9398" y="26542"/>
                </a:lnTo>
                <a:lnTo>
                  <a:pt x="31274" y="35069"/>
                </a:lnTo>
                <a:lnTo>
                  <a:pt x="24806" y="26924"/>
                </a:lnTo>
                <a:lnTo>
                  <a:pt x="12700" y="26924"/>
                </a:lnTo>
                <a:lnTo>
                  <a:pt x="16637" y="16637"/>
                </a:lnTo>
                <a:lnTo>
                  <a:pt x="18857" y="16637"/>
                </a:lnTo>
                <a:lnTo>
                  <a:pt x="13969" y="14731"/>
                </a:lnTo>
                <a:close/>
              </a:path>
              <a:path w="1256411" h="510793">
                <a:moveTo>
                  <a:pt x="16637" y="16637"/>
                </a:moveTo>
                <a:lnTo>
                  <a:pt x="12700" y="26924"/>
                </a:lnTo>
                <a:lnTo>
                  <a:pt x="23449" y="25215"/>
                </a:lnTo>
                <a:lnTo>
                  <a:pt x="16637" y="16637"/>
                </a:lnTo>
                <a:close/>
              </a:path>
              <a:path w="1256411" h="510793">
                <a:moveTo>
                  <a:pt x="23449" y="25215"/>
                </a:moveTo>
                <a:lnTo>
                  <a:pt x="12700" y="26924"/>
                </a:lnTo>
                <a:lnTo>
                  <a:pt x="24806" y="26924"/>
                </a:lnTo>
                <a:lnTo>
                  <a:pt x="23449" y="25215"/>
                </a:lnTo>
                <a:close/>
              </a:path>
              <a:path w="1256411" h="510793">
                <a:moveTo>
                  <a:pt x="18857" y="16637"/>
                </a:moveTo>
                <a:lnTo>
                  <a:pt x="16637" y="16637"/>
                </a:lnTo>
                <a:lnTo>
                  <a:pt x="23449" y="25215"/>
                </a:lnTo>
                <a:lnTo>
                  <a:pt x="35824" y="23249"/>
                </a:lnTo>
                <a:lnTo>
                  <a:pt x="18857" y="16637"/>
                </a:lnTo>
                <a:close/>
              </a:path>
              <a:path w="1256411" h="510793">
                <a:moveTo>
                  <a:pt x="89431" y="14731"/>
                </a:moveTo>
                <a:lnTo>
                  <a:pt x="13969" y="14731"/>
                </a:lnTo>
                <a:lnTo>
                  <a:pt x="35824" y="23249"/>
                </a:lnTo>
                <a:lnTo>
                  <a:pt x="89431" y="14731"/>
                </a:lnTo>
                <a:close/>
              </a:path>
            </a:pathLst>
          </a:custGeom>
          <a:solidFill>
            <a:srgbClr val="B8DE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252598" y="3954779"/>
            <a:ext cx="1360042" cy="629538"/>
          </a:xfrm>
          <a:custGeom>
            <a:avLst/>
            <a:gdLst/>
            <a:ahLst/>
            <a:cxnLst/>
            <a:rect l="l" t="t" r="r" b="b"/>
            <a:pathLst>
              <a:path w="1360042" h="629538">
                <a:moveTo>
                  <a:pt x="63500" y="534670"/>
                </a:moveTo>
                <a:lnTo>
                  <a:pt x="59562" y="535305"/>
                </a:lnTo>
                <a:lnTo>
                  <a:pt x="57531" y="538226"/>
                </a:lnTo>
                <a:lnTo>
                  <a:pt x="0" y="618998"/>
                </a:lnTo>
                <a:lnTo>
                  <a:pt x="102107" y="629539"/>
                </a:lnTo>
                <a:lnTo>
                  <a:pt x="105282" y="626999"/>
                </a:lnTo>
                <a:lnTo>
                  <a:pt x="105537" y="623570"/>
                </a:lnTo>
                <a:lnTo>
                  <a:pt x="105918" y="620014"/>
                </a:lnTo>
                <a:lnTo>
                  <a:pt x="105494" y="619506"/>
                </a:lnTo>
                <a:lnTo>
                  <a:pt x="14096" y="619506"/>
                </a:lnTo>
                <a:lnTo>
                  <a:pt x="8889" y="607949"/>
                </a:lnTo>
                <a:lnTo>
                  <a:pt x="30444" y="598212"/>
                </a:lnTo>
                <a:lnTo>
                  <a:pt x="67818" y="545592"/>
                </a:lnTo>
                <a:lnTo>
                  <a:pt x="69850" y="542671"/>
                </a:lnTo>
                <a:lnTo>
                  <a:pt x="69214" y="538734"/>
                </a:lnTo>
                <a:lnTo>
                  <a:pt x="66293" y="536702"/>
                </a:lnTo>
                <a:lnTo>
                  <a:pt x="63500" y="534670"/>
                </a:lnTo>
                <a:close/>
              </a:path>
              <a:path w="1360042" h="629538">
                <a:moveTo>
                  <a:pt x="30444" y="598212"/>
                </a:moveTo>
                <a:lnTo>
                  <a:pt x="8889" y="607949"/>
                </a:lnTo>
                <a:lnTo>
                  <a:pt x="14096" y="619506"/>
                </a:lnTo>
                <a:lnTo>
                  <a:pt x="18595" y="617474"/>
                </a:lnTo>
                <a:lnTo>
                  <a:pt x="16763" y="617474"/>
                </a:lnTo>
                <a:lnTo>
                  <a:pt x="12192" y="607441"/>
                </a:lnTo>
                <a:lnTo>
                  <a:pt x="23889" y="607441"/>
                </a:lnTo>
                <a:lnTo>
                  <a:pt x="30444" y="598212"/>
                </a:lnTo>
                <a:close/>
              </a:path>
              <a:path w="1360042" h="629538">
                <a:moveTo>
                  <a:pt x="35444" y="609863"/>
                </a:moveTo>
                <a:lnTo>
                  <a:pt x="14096" y="619506"/>
                </a:lnTo>
                <a:lnTo>
                  <a:pt x="105494" y="619506"/>
                </a:lnTo>
                <a:lnTo>
                  <a:pt x="103377" y="616966"/>
                </a:lnTo>
                <a:lnTo>
                  <a:pt x="35444" y="609863"/>
                </a:lnTo>
                <a:close/>
              </a:path>
              <a:path w="1360042" h="629538">
                <a:moveTo>
                  <a:pt x="12192" y="607441"/>
                </a:moveTo>
                <a:lnTo>
                  <a:pt x="16763" y="617474"/>
                </a:lnTo>
                <a:lnTo>
                  <a:pt x="23083" y="608575"/>
                </a:lnTo>
                <a:lnTo>
                  <a:pt x="12192" y="607441"/>
                </a:lnTo>
                <a:close/>
              </a:path>
              <a:path w="1360042" h="629538">
                <a:moveTo>
                  <a:pt x="23083" y="608575"/>
                </a:moveTo>
                <a:lnTo>
                  <a:pt x="16763" y="617474"/>
                </a:lnTo>
                <a:lnTo>
                  <a:pt x="18595" y="617474"/>
                </a:lnTo>
                <a:lnTo>
                  <a:pt x="35444" y="609863"/>
                </a:lnTo>
                <a:lnTo>
                  <a:pt x="23083" y="608575"/>
                </a:lnTo>
                <a:close/>
              </a:path>
              <a:path w="1360042" h="629538">
                <a:moveTo>
                  <a:pt x="1354709" y="0"/>
                </a:moveTo>
                <a:lnTo>
                  <a:pt x="30444" y="598212"/>
                </a:lnTo>
                <a:lnTo>
                  <a:pt x="23083" y="608575"/>
                </a:lnTo>
                <a:lnTo>
                  <a:pt x="35444" y="609863"/>
                </a:lnTo>
                <a:lnTo>
                  <a:pt x="1360042" y="11557"/>
                </a:lnTo>
                <a:lnTo>
                  <a:pt x="1354709" y="0"/>
                </a:lnTo>
                <a:close/>
              </a:path>
              <a:path w="1360042" h="629538">
                <a:moveTo>
                  <a:pt x="23889" y="607441"/>
                </a:moveTo>
                <a:lnTo>
                  <a:pt x="12192" y="607441"/>
                </a:lnTo>
                <a:lnTo>
                  <a:pt x="23083" y="608575"/>
                </a:lnTo>
                <a:lnTo>
                  <a:pt x="23889" y="607441"/>
                </a:lnTo>
                <a:close/>
              </a:path>
            </a:pathLst>
          </a:custGeom>
          <a:solidFill>
            <a:srgbClr val="B8DE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503798" y="3883659"/>
            <a:ext cx="1217676" cy="718184"/>
          </a:xfrm>
          <a:custGeom>
            <a:avLst/>
            <a:gdLst/>
            <a:ahLst/>
            <a:cxnLst/>
            <a:rect l="l" t="t" r="r" b="b"/>
            <a:pathLst>
              <a:path w="1217676" h="718184">
                <a:moveTo>
                  <a:pt x="1115186" y="705103"/>
                </a:moveTo>
                <a:lnTo>
                  <a:pt x="1112266" y="708025"/>
                </a:lnTo>
                <a:lnTo>
                  <a:pt x="1112266" y="715009"/>
                </a:lnTo>
                <a:lnTo>
                  <a:pt x="1115059" y="717803"/>
                </a:lnTo>
                <a:lnTo>
                  <a:pt x="1118616" y="717931"/>
                </a:lnTo>
                <a:lnTo>
                  <a:pt x="1217676" y="718184"/>
                </a:lnTo>
                <a:lnTo>
                  <a:pt x="1217177" y="717295"/>
                </a:lnTo>
                <a:lnTo>
                  <a:pt x="1203578" y="717295"/>
                </a:lnTo>
                <a:lnTo>
                  <a:pt x="1183179" y="705323"/>
                </a:lnTo>
                <a:lnTo>
                  <a:pt x="1118616" y="705231"/>
                </a:lnTo>
                <a:lnTo>
                  <a:pt x="1115186" y="705103"/>
                </a:lnTo>
                <a:close/>
              </a:path>
              <a:path w="1217676" h="718184">
                <a:moveTo>
                  <a:pt x="1183179" y="705323"/>
                </a:moveTo>
                <a:lnTo>
                  <a:pt x="1203578" y="717295"/>
                </a:lnTo>
                <a:lnTo>
                  <a:pt x="1204993" y="714882"/>
                </a:lnTo>
                <a:lnTo>
                  <a:pt x="1201293" y="714882"/>
                </a:lnTo>
                <a:lnTo>
                  <a:pt x="1195940" y="705342"/>
                </a:lnTo>
                <a:lnTo>
                  <a:pt x="1183179" y="705323"/>
                </a:lnTo>
                <a:close/>
              </a:path>
              <a:path w="1217676" h="718184">
                <a:moveTo>
                  <a:pt x="1163574" y="627633"/>
                </a:moveTo>
                <a:lnTo>
                  <a:pt x="1160526" y="629284"/>
                </a:lnTo>
                <a:lnTo>
                  <a:pt x="1157477" y="631063"/>
                </a:lnTo>
                <a:lnTo>
                  <a:pt x="1156334" y="634872"/>
                </a:lnTo>
                <a:lnTo>
                  <a:pt x="1158112" y="637920"/>
                </a:lnTo>
                <a:lnTo>
                  <a:pt x="1189768" y="694342"/>
                </a:lnTo>
                <a:lnTo>
                  <a:pt x="1210055" y="706246"/>
                </a:lnTo>
                <a:lnTo>
                  <a:pt x="1203578" y="717295"/>
                </a:lnTo>
                <a:lnTo>
                  <a:pt x="1217177" y="717295"/>
                </a:lnTo>
                <a:lnTo>
                  <a:pt x="1169161" y="631697"/>
                </a:lnTo>
                <a:lnTo>
                  <a:pt x="1167383" y="628650"/>
                </a:lnTo>
                <a:lnTo>
                  <a:pt x="1163574" y="627633"/>
                </a:lnTo>
                <a:close/>
              </a:path>
              <a:path w="1217676" h="718184">
                <a:moveTo>
                  <a:pt x="1195940" y="705342"/>
                </a:moveTo>
                <a:lnTo>
                  <a:pt x="1201293" y="714882"/>
                </a:lnTo>
                <a:lnTo>
                  <a:pt x="1206880" y="705357"/>
                </a:lnTo>
                <a:lnTo>
                  <a:pt x="1195940" y="705342"/>
                </a:lnTo>
                <a:close/>
              </a:path>
              <a:path w="1217676" h="718184">
                <a:moveTo>
                  <a:pt x="1189768" y="694342"/>
                </a:moveTo>
                <a:lnTo>
                  <a:pt x="1195940" y="705342"/>
                </a:lnTo>
                <a:lnTo>
                  <a:pt x="1206880" y="705357"/>
                </a:lnTo>
                <a:lnTo>
                  <a:pt x="1201293" y="714882"/>
                </a:lnTo>
                <a:lnTo>
                  <a:pt x="1204993" y="714882"/>
                </a:lnTo>
                <a:lnTo>
                  <a:pt x="1210055" y="706246"/>
                </a:lnTo>
                <a:lnTo>
                  <a:pt x="1189768" y="694342"/>
                </a:lnTo>
                <a:close/>
              </a:path>
              <a:path w="1217676" h="718184">
                <a:moveTo>
                  <a:pt x="6476" y="0"/>
                </a:moveTo>
                <a:lnTo>
                  <a:pt x="0" y="10921"/>
                </a:lnTo>
                <a:lnTo>
                  <a:pt x="1183179" y="705323"/>
                </a:lnTo>
                <a:lnTo>
                  <a:pt x="1195940" y="705342"/>
                </a:lnTo>
                <a:lnTo>
                  <a:pt x="1189768" y="694342"/>
                </a:lnTo>
                <a:lnTo>
                  <a:pt x="6476" y="0"/>
                </a:lnTo>
                <a:close/>
              </a:path>
            </a:pathLst>
          </a:custGeom>
          <a:solidFill>
            <a:srgbClr val="B8DE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33314" y="1955926"/>
            <a:ext cx="1248537" cy="510539"/>
          </a:xfrm>
          <a:custGeom>
            <a:avLst/>
            <a:gdLst/>
            <a:ahLst/>
            <a:cxnLst/>
            <a:rect l="l" t="t" r="r" b="b"/>
            <a:pathLst>
              <a:path w="1248536" h="510539">
                <a:moveTo>
                  <a:pt x="1212590" y="23049"/>
                </a:moveTo>
                <a:lnTo>
                  <a:pt x="0" y="498728"/>
                </a:lnTo>
                <a:lnTo>
                  <a:pt x="4572" y="510539"/>
                </a:lnTo>
                <a:lnTo>
                  <a:pt x="1217153" y="34912"/>
                </a:lnTo>
                <a:lnTo>
                  <a:pt x="1224989" y="24980"/>
                </a:lnTo>
                <a:lnTo>
                  <a:pt x="1212590" y="23049"/>
                </a:lnTo>
                <a:close/>
              </a:path>
              <a:path w="1248536" h="510539">
                <a:moveTo>
                  <a:pt x="1240377" y="14477"/>
                </a:moveTo>
                <a:lnTo>
                  <a:pt x="1234439" y="14477"/>
                </a:lnTo>
                <a:lnTo>
                  <a:pt x="1239139" y="26288"/>
                </a:lnTo>
                <a:lnTo>
                  <a:pt x="1217153" y="34912"/>
                </a:lnTo>
                <a:lnTo>
                  <a:pt x="1177163" y="85598"/>
                </a:lnTo>
                <a:lnTo>
                  <a:pt x="1174877" y="88392"/>
                </a:lnTo>
                <a:lnTo>
                  <a:pt x="1175385" y="92328"/>
                </a:lnTo>
                <a:lnTo>
                  <a:pt x="1180845" y="96774"/>
                </a:lnTo>
                <a:lnTo>
                  <a:pt x="1184910" y="96265"/>
                </a:lnTo>
                <a:lnTo>
                  <a:pt x="1187068" y="93472"/>
                </a:lnTo>
                <a:lnTo>
                  <a:pt x="1248537" y="15748"/>
                </a:lnTo>
                <a:lnTo>
                  <a:pt x="1240377" y="14477"/>
                </a:lnTo>
                <a:close/>
              </a:path>
              <a:path w="1248536" h="510539">
                <a:moveTo>
                  <a:pt x="1224989" y="24980"/>
                </a:moveTo>
                <a:lnTo>
                  <a:pt x="1217153" y="34912"/>
                </a:lnTo>
                <a:lnTo>
                  <a:pt x="1238167" y="26670"/>
                </a:lnTo>
                <a:lnTo>
                  <a:pt x="1235837" y="26670"/>
                </a:lnTo>
                <a:lnTo>
                  <a:pt x="1224989" y="24980"/>
                </a:lnTo>
                <a:close/>
              </a:path>
              <a:path w="1248536" h="510539">
                <a:moveTo>
                  <a:pt x="1231772" y="16383"/>
                </a:moveTo>
                <a:lnTo>
                  <a:pt x="1224989" y="24980"/>
                </a:lnTo>
                <a:lnTo>
                  <a:pt x="1235837" y="26670"/>
                </a:lnTo>
                <a:lnTo>
                  <a:pt x="1231772" y="16383"/>
                </a:lnTo>
                <a:close/>
              </a:path>
              <a:path w="1248536" h="510539">
                <a:moveTo>
                  <a:pt x="1235197" y="16383"/>
                </a:moveTo>
                <a:lnTo>
                  <a:pt x="1231772" y="16383"/>
                </a:lnTo>
                <a:lnTo>
                  <a:pt x="1235837" y="26670"/>
                </a:lnTo>
                <a:lnTo>
                  <a:pt x="1238167" y="26670"/>
                </a:lnTo>
                <a:lnTo>
                  <a:pt x="1239139" y="26288"/>
                </a:lnTo>
                <a:lnTo>
                  <a:pt x="1235197" y="16383"/>
                </a:lnTo>
                <a:close/>
              </a:path>
              <a:path w="1248536" h="510539">
                <a:moveTo>
                  <a:pt x="1234439" y="14477"/>
                </a:moveTo>
                <a:lnTo>
                  <a:pt x="1212590" y="23049"/>
                </a:lnTo>
                <a:lnTo>
                  <a:pt x="1224989" y="24980"/>
                </a:lnTo>
                <a:lnTo>
                  <a:pt x="1231772" y="16383"/>
                </a:lnTo>
                <a:lnTo>
                  <a:pt x="1235197" y="16383"/>
                </a:lnTo>
                <a:lnTo>
                  <a:pt x="1234439" y="14477"/>
                </a:lnTo>
                <a:close/>
              </a:path>
              <a:path w="1248536" h="510539">
                <a:moveTo>
                  <a:pt x="1147190" y="0"/>
                </a:moveTo>
                <a:lnTo>
                  <a:pt x="1143889" y="2412"/>
                </a:lnTo>
                <a:lnTo>
                  <a:pt x="1143381" y="5842"/>
                </a:lnTo>
                <a:lnTo>
                  <a:pt x="1142745" y="9271"/>
                </a:lnTo>
                <a:lnTo>
                  <a:pt x="1145159" y="12573"/>
                </a:lnTo>
                <a:lnTo>
                  <a:pt x="1212590" y="23049"/>
                </a:lnTo>
                <a:lnTo>
                  <a:pt x="1234439" y="14477"/>
                </a:lnTo>
                <a:lnTo>
                  <a:pt x="1240377" y="14477"/>
                </a:lnTo>
                <a:lnTo>
                  <a:pt x="1147190" y="0"/>
                </a:lnTo>
                <a:close/>
              </a:path>
            </a:pathLst>
          </a:custGeom>
          <a:solidFill>
            <a:srgbClr val="B8DE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06437" y="3031998"/>
            <a:ext cx="1246162" cy="499999"/>
          </a:xfrm>
          <a:custGeom>
            <a:avLst/>
            <a:gdLst/>
            <a:ahLst/>
            <a:cxnLst/>
            <a:rect l="l" t="t" r="r" b="b"/>
            <a:pathLst>
              <a:path w="1246162" h="499999">
                <a:moveTo>
                  <a:pt x="1162850" y="0"/>
                </a:moveTo>
                <a:lnTo>
                  <a:pt x="79215" y="99"/>
                </a:lnTo>
                <a:lnTo>
                  <a:pt x="39073" y="12688"/>
                </a:lnTo>
                <a:lnTo>
                  <a:pt x="10735" y="42340"/>
                </a:lnTo>
                <a:lnTo>
                  <a:pt x="0" y="83312"/>
                </a:lnTo>
                <a:lnTo>
                  <a:pt x="105" y="420789"/>
                </a:lnTo>
                <a:lnTo>
                  <a:pt x="12748" y="460940"/>
                </a:lnTo>
                <a:lnTo>
                  <a:pt x="42421" y="489270"/>
                </a:lnTo>
                <a:lnTo>
                  <a:pt x="83337" y="499999"/>
                </a:lnTo>
                <a:lnTo>
                  <a:pt x="1167048" y="499894"/>
                </a:lnTo>
                <a:lnTo>
                  <a:pt x="1207127" y="487246"/>
                </a:lnTo>
                <a:lnTo>
                  <a:pt x="1235435" y="457540"/>
                </a:lnTo>
                <a:lnTo>
                  <a:pt x="1246162" y="416560"/>
                </a:lnTo>
                <a:lnTo>
                  <a:pt x="1246062" y="79203"/>
                </a:lnTo>
                <a:lnTo>
                  <a:pt x="1233449" y="39032"/>
                </a:lnTo>
                <a:lnTo>
                  <a:pt x="1203770" y="10715"/>
                </a:lnTo>
                <a:lnTo>
                  <a:pt x="116285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06437" y="3031998"/>
            <a:ext cx="1246162" cy="499999"/>
          </a:xfrm>
          <a:custGeom>
            <a:avLst/>
            <a:gdLst/>
            <a:ahLst/>
            <a:cxnLst/>
            <a:rect l="l" t="t" r="r" b="b"/>
            <a:pathLst>
              <a:path w="1246162" h="499999">
                <a:moveTo>
                  <a:pt x="0" y="83312"/>
                </a:moveTo>
                <a:lnTo>
                  <a:pt x="10735" y="42340"/>
                </a:lnTo>
                <a:lnTo>
                  <a:pt x="39073" y="12688"/>
                </a:lnTo>
                <a:lnTo>
                  <a:pt x="79215" y="99"/>
                </a:lnTo>
                <a:lnTo>
                  <a:pt x="83337" y="0"/>
                </a:lnTo>
                <a:lnTo>
                  <a:pt x="1162850" y="0"/>
                </a:lnTo>
                <a:lnTo>
                  <a:pt x="1177379" y="1261"/>
                </a:lnTo>
                <a:lnTo>
                  <a:pt x="1191091" y="4904"/>
                </a:lnTo>
                <a:lnTo>
                  <a:pt x="1225164" y="27992"/>
                </a:lnTo>
                <a:lnTo>
                  <a:pt x="1244113" y="64850"/>
                </a:lnTo>
                <a:lnTo>
                  <a:pt x="1246162" y="83312"/>
                </a:lnTo>
                <a:lnTo>
                  <a:pt x="1246162" y="416560"/>
                </a:lnTo>
                <a:lnTo>
                  <a:pt x="1244898" y="431115"/>
                </a:lnTo>
                <a:lnTo>
                  <a:pt x="1241251" y="444847"/>
                </a:lnTo>
                <a:lnTo>
                  <a:pt x="1218157" y="478954"/>
                </a:lnTo>
                <a:lnTo>
                  <a:pt x="1181357" y="497931"/>
                </a:lnTo>
                <a:lnTo>
                  <a:pt x="1162850" y="499999"/>
                </a:lnTo>
                <a:lnTo>
                  <a:pt x="83337" y="499999"/>
                </a:lnTo>
                <a:lnTo>
                  <a:pt x="68806" y="498735"/>
                </a:lnTo>
                <a:lnTo>
                  <a:pt x="55096" y="495088"/>
                </a:lnTo>
                <a:lnTo>
                  <a:pt x="21032" y="471982"/>
                </a:lnTo>
                <a:lnTo>
                  <a:pt x="2070" y="435129"/>
                </a:lnTo>
                <a:lnTo>
                  <a:pt x="0" y="416560"/>
                </a:lnTo>
                <a:lnTo>
                  <a:pt x="0" y="83312"/>
                </a:lnTo>
                <a:close/>
              </a:path>
            </a:pathLst>
          </a:custGeom>
          <a:ln w="25400">
            <a:solidFill>
              <a:srgbClr val="DBEDF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506851" y="2246248"/>
            <a:ext cx="2000250" cy="1999995"/>
          </a:xfrm>
          <a:custGeom>
            <a:avLst/>
            <a:gdLst/>
            <a:ahLst/>
            <a:cxnLst/>
            <a:rect l="l" t="t" r="r" b="b"/>
            <a:pathLst>
              <a:path w="2000250" h="1999996">
                <a:moveTo>
                  <a:pt x="1000125" y="0"/>
                </a:moveTo>
                <a:lnTo>
                  <a:pt x="918086" y="3314"/>
                </a:lnTo>
                <a:lnTo>
                  <a:pt x="837876" y="13087"/>
                </a:lnTo>
                <a:lnTo>
                  <a:pt x="759752" y="29060"/>
                </a:lnTo>
                <a:lnTo>
                  <a:pt x="683971" y="50976"/>
                </a:lnTo>
                <a:lnTo>
                  <a:pt x="610790" y="78579"/>
                </a:lnTo>
                <a:lnTo>
                  <a:pt x="540467" y="111610"/>
                </a:lnTo>
                <a:lnTo>
                  <a:pt x="473259" y="149813"/>
                </a:lnTo>
                <a:lnTo>
                  <a:pt x="409422" y="192930"/>
                </a:lnTo>
                <a:lnTo>
                  <a:pt x="349215" y="240704"/>
                </a:lnTo>
                <a:lnTo>
                  <a:pt x="292893" y="292877"/>
                </a:lnTo>
                <a:lnTo>
                  <a:pt x="240715" y="349193"/>
                </a:lnTo>
                <a:lnTo>
                  <a:pt x="192938" y="409395"/>
                </a:lnTo>
                <a:lnTo>
                  <a:pt x="149818" y="473224"/>
                </a:lnTo>
                <a:lnTo>
                  <a:pt x="111613" y="540423"/>
                </a:lnTo>
                <a:lnTo>
                  <a:pt x="78581" y="610737"/>
                </a:lnTo>
                <a:lnTo>
                  <a:pt x="50977" y="683906"/>
                </a:lnTo>
                <a:lnTo>
                  <a:pt x="29060" y="759674"/>
                </a:lnTo>
                <a:lnTo>
                  <a:pt x="13087" y="837783"/>
                </a:lnTo>
                <a:lnTo>
                  <a:pt x="3314" y="917977"/>
                </a:lnTo>
                <a:lnTo>
                  <a:pt x="0" y="999998"/>
                </a:lnTo>
                <a:lnTo>
                  <a:pt x="3314" y="1082018"/>
                </a:lnTo>
                <a:lnTo>
                  <a:pt x="13087" y="1162212"/>
                </a:lnTo>
                <a:lnTo>
                  <a:pt x="29060" y="1240321"/>
                </a:lnTo>
                <a:lnTo>
                  <a:pt x="50977" y="1316089"/>
                </a:lnTo>
                <a:lnTo>
                  <a:pt x="78581" y="1389258"/>
                </a:lnTo>
                <a:lnTo>
                  <a:pt x="111613" y="1459572"/>
                </a:lnTo>
                <a:lnTo>
                  <a:pt x="149818" y="1526771"/>
                </a:lnTo>
                <a:lnTo>
                  <a:pt x="192938" y="1590600"/>
                </a:lnTo>
                <a:lnTo>
                  <a:pt x="240715" y="1650802"/>
                </a:lnTo>
                <a:lnTo>
                  <a:pt x="292893" y="1707118"/>
                </a:lnTo>
                <a:lnTo>
                  <a:pt x="349215" y="1759291"/>
                </a:lnTo>
                <a:lnTo>
                  <a:pt x="409422" y="1807065"/>
                </a:lnTo>
                <a:lnTo>
                  <a:pt x="473259" y="1850182"/>
                </a:lnTo>
                <a:lnTo>
                  <a:pt x="540467" y="1888385"/>
                </a:lnTo>
                <a:lnTo>
                  <a:pt x="610790" y="1921416"/>
                </a:lnTo>
                <a:lnTo>
                  <a:pt x="683971" y="1949019"/>
                </a:lnTo>
                <a:lnTo>
                  <a:pt x="759752" y="1970935"/>
                </a:lnTo>
                <a:lnTo>
                  <a:pt x="837876" y="1986908"/>
                </a:lnTo>
                <a:lnTo>
                  <a:pt x="918086" y="1996681"/>
                </a:lnTo>
                <a:lnTo>
                  <a:pt x="1000125" y="1999995"/>
                </a:lnTo>
                <a:lnTo>
                  <a:pt x="1082146" y="1996681"/>
                </a:lnTo>
                <a:lnTo>
                  <a:pt x="1162342" y="1986908"/>
                </a:lnTo>
                <a:lnTo>
                  <a:pt x="1240456" y="1970935"/>
                </a:lnTo>
                <a:lnTo>
                  <a:pt x="1316230" y="1949019"/>
                </a:lnTo>
                <a:lnTo>
                  <a:pt x="1389405" y="1921416"/>
                </a:lnTo>
                <a:lnTo>
                  <a:pt x="1459726" y="1888385"/>
                </a:lnTo>
                <a:lnTo>
                  <a:pt x="1526934" y="1850182"/>
                </a:lnTo>
                <a:lnTo>
                  <a:pt x="1590772" y="1807065"/>
                </a:lnTo>
                <a:lnTo>
                  <a:pt x="1650983" y="1759291"/>
                </a:lnTo>
                <a:lnTo>
                  <a:pt x="1707308" y="1707118"/>
                </a:lnTo>
                <a:lnTo>
                  <a:pt x="1759491" y="1650802"/>
                </a:lnTo>
                <a:lnTo>
                  <a:pt x="1807275" y="1590600"/>
                </a:lnTo>
                <a:lnTo>
                  <a:pt x="1850400" y="1526771"/>
                </a:lnTo>
                <a:lnTo>
                  <a:pt x="1888612" y="1459572"/>
                </a:lnTo>
                <a:lnTo>
                  <a:pt x="1921650" y="1389258"/>
                </a:lnTo>
                <a:lnTo>
                  <a:pt x="1949260" y="1316089"/>
                </a:lnTo>
                <a:lnTo>
                  <a:pt x="1971181" y="1240321"/>
                </a:lnTo>
                <a:lnTo>
                  <a:pt x="1987159" y="1162212"/>
                </a:lnTo>
                <a:lnTo>
                  <a:pt x="1996934" y="1082018"/>
                </a:lnTo>
                <a:lnTo>
                  <a:pt x="2000250" y="999998"/>
                </a:lnTo>
                <a:lnTo>
                  <a:pt x="1996934" y="917977"/>
                </a:lnTo>
                <a:lnTo>
                  <a:pt x="1987159" y="837783"/>
                </a:lnTo>
                <a:lnTo>
                  <a:pt x="1971181" y="759674"/>
                </a:lnTo>
                <a:lnTo>
                  <a:pt x="1949260" y="683906"/>
                </a:lnTo>
                <a:lnTo>
                  <a:pt x="1921650" y="610737"/>
                </a:lnTo>
                <a:lnTo>
                  <a:pt x="1888612" y="540423"/>
                </a:lnTo>
                <a:lnTo>
                  <a:pt x="1850400" y="473224"/>
                </a:lnTo>
                <a:lnTo>
                  <a:pt x="1807275" y="409395"/>
                </a:lnTo>
                <a:lnTo>
                  <a:pt x="1759491" y="349193"/>
                </a:lnTo>
                <a:lnTo>
                  <a:pt x="1707308" y="292877"/>
                </a:lnTo>
                <a:lnTo>
                  <a:pt x="1650983" y="240704"/>
                </a:lnTo>
                <a:lnTo>
                  <a:pt x="1590772" y="192930"/>
                </a:lnTo>
                <a:lnTo>
                  <a:pt x="1526934" y="149813"/>
                </a:lnTo>
                <a:lnTo>
                  <a:pt x="1459726" y="111610"/>
                </a:lnTo>
                <a:lnTo>
                  <a:pt x="1389405" y="78579"/>
                </a:lnTo>
                <a:lnTo>
                  <a:pt x="1316230" y="50976"/>
                </a:lnTo>
                <a:lnTo>
                  <a:pt x="1240456" y="29060"/>
                </a:lnTo>
                <a:lnTo>
                  <a:pt x="1162342" y="13087"/>
                </a:lnTo>
                <a:lnTo>
                  <a:pt x="1082146" y="3314"/>
                </a:lnTo>
                <a:lnTo>
                  <a:pt x="1000125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506851" y="2246248"/>
            <a:ext cx="2000250" cy="1999995"/>
          </a:xfrm>
          <a:custGeom>
            <a:avLst/>
            <a:gdLst/>
            <a:ahLst/>
            <a:cxnLst/>
            <a:rect l="l" t="t" r="r" b="b"/>
            <a:pathLst>
              <a:path w="2000250" h="1999996">
                <a:moveTo>
                  <a:pt x="0" y="999998"/>
                </a:moveTo>
                <a:lnTo>
                  <a:pt x="3314" y="917977"/>
                </a:lnTo>
                <a:lnTo>
                  <a:pt x="13087" y="837783"/>
                </a:lnTo>
                <a:lnTo>
                  <a:pt x="29060" y="759674"/>
                </a:lnTo>
                <a:lnTo>
                  <a:pt x="50977" y="683906"/>
                </a:lnTo>
                <a:lnTo>
                  <a:pt x="78581" y="610737"/>
                </a:lnTo>
                <a:lnTo>
                  <a:pt x="111613" y="540423"/>
                </a:lnTo>
                <a:lnTo>
                  <a:pt x="149818" y="473224"/>
                </a:lnTo>
                <a:lnTo>
                  <a:pt x="192938" y="409395"/>
                </a:lnTo>
                <a:lnTo>
                  <a:pt x="240715" y="349193"/>
                </a:lnTo>
                <a:lnTo>
                  <a:pt x="292893" y="292877"/>
                </a:lnTo>
                <a:lnTo>
                  <a:pt x="349215" y="240704"/>
                </a:lnTo>
                <a:lnTo>
                  <a:pt x="409422" y="192930"/>
                </a:lnTo>
                <a:lnTo>
                  <a:pt x="473259" y="149813"/>
                </a:lnTo>
                <a:lnTo>
                  <a:pt x="540467" y="111610"/>
                </a:lnTo>
                <a:lnTo>
                  <a:pt x="610790" y="78579"/>
                </a:lnTo>
                <a:lnTo>
                  <a:pt x="683971" y="50976"/>
                </a:lnTo>
                <a:lnTo>
                  <a:pt x="759752" y="29060"/>
                </a:lnTo>
                <a:lnTo>
                  <a:pt x="837876" y="13087"/>
                </a:lnTo>
                <a:lnTo>
                  <a:pt x="918086" y="3314"/>
                </a:lnTo>
                <a:lnTo>
                  <a:pt x="1000125" y="0"/>
                </a:lnTo>
                <a:lnTo>
                  <a:pt x="1082146" y="3314"/>
                </a:lnTo>
                <a:lnTo>
                  <a:pt x="1162342" y="13087"/>
                </a:lnTo>
                <a:lnTo>
                  <a:pt x="1240456" y="29060"/>
                </a:lnTo>
                <a:lnTo>
                  <a:pt x="1316230" y="50976"/>
                </a:lnTo>
                <a:lnTo>
                  <a:pt x="1389405" y="78579"/>
                </a:lnTo>
                <a:lnTo>
                  <a:pt x="1459726" y="111610"/>
                </a:lnTo>
                <a:lnTo>
                  <a:pt x="1526934" y="149813"/>
                </a:lnTo>
                <a:lnTo>
                  <a:pt x="1590772" y="192930"/>
                </a:lnTo>
                <a:lnTo>
                  <a:pt x="1650983" y="240704"/>
                </a:lnTo>
                <a:lnTo>
                  <a:pt x="1707308" y="292877"/>
                </a:lnTo>
                <a:lnTo>
                  <a:pt x="1759491" y="349193"/>
                </a:lnTo>
                <a:lnTo>
                  <a:pt x="1807275" y="409395"/>
                </a:lnTo>
                <a:lnTo>
                  <a:pt x="1850400" y="473224"/>
                </a:lnTo>
                <a:lnTo>
                  <a:pt x="1888612" y="540423"/>
                </a:lnTo>
                <a:lnTo>
                  <a:pt x="1921650" y="610737"/>
                </a:lnTo>
                <a:lnTo>
                  <a:pt x="1949260" y="683906"/>
                </a:lnTo>
                <a:lnTo>
                  <a:pt x="1971181" y="759674"/>
                </a:lnTo>
                <a:lnTo>
                  <a:pt x="1987159" y="837783"/>
                </a:lnTo>
                <a:lnTo>
                  <a:pt x="1996934" y="917977"/>
                </a:lnTo>
                <a:lnTo>
                  <a:pt x="2000250" y="999998"/>
                </a:lnTo>
                <a:lnTo>
                  <a:pt x="1996934" y="1082018"/>
                </a:lnTo>
                <a:lnTo>
                  <a:pt x="1987159" y="1162212"/>
                </a:lnTo>
                <a:lnTo>
                  <a:pt x="1971181" y="1240321"/>
                </a:lnTo>
                <a:lnTo>
                  <a:pt x="1949260" y="1316089"/>
                </a:lnTo>
                <a:lnTo>
                  <a:pt x="1921650" y="1389258"/>
                </a:lnTo>
                <a:lnTo>
                  <a:pt x="1888612" y="1459572"/>
                </a:lnTo>
                <a:lnTo>
                  <a:pt x="1850400" y="1526771"/>
                </a:lnTo>
                <a:lnTo>
                  <a:pt x="1807275" y="1590600"/>
                </a:lnTo>
                <a:lnTo>
                  <a:pt x="1759491" y="1650802"/>
                </a:lnTo>
                <a:lnTo>
                  <a:pt x="1707308" y="1707118"/>
                </a:lnTo>
                <a:lnTo>
                  <a:pt x="1650983" y="1759291"/>
                </a:lnTo>
                <a:lnTo>
                  <a:pt x="1590772" y="1807065"/>
                </a:lnTo>
                <a:lnTo>
                  <a:pt x="1526934" y="1850182"/>
                </a:lnTo>
                <a:lnTo>
                  <a:pt x="1459726" y="1888385"/>
                </a:lnTo>
                <a:lnTo>
                  <a:pt x="1389405" y="1921416"/>
                </a:lnTo>
                <a:lnTo>
                  <a:pt x="1316230" y="1949019"/>
                </a:lnTo>
                <a:lnTo>
                  <a:pt x="1240456" y="1970935"/>
                </a:lnTo>
                <a:lnTo>
                  <a:pt x="1162342" y="1986908"/>
                </a:lnTo>
                <a:lnTo>
                  <a:pt x="1082146" y="1996681"/>
                </a:lnTo>
                <a:lnTo>
                  <a:pt x="1000125" y="1999995"/>
                </a:lnTo>
                <a:lnTo>
                  <a:pt x="918086" y="1996681"/>
                </a:lnTo>
                <a:lnTo>
                  <a:pt x="837876" y="1986908"/>
                </a:lnTo>
                <a:lnTo>
                  <a:pt x="759752" y="1970935"/>
                </a:lnTo>
                <a:lnTo>
                  <a:pt x="683971" y="1949019"/>
                </a:lnTo>
                <a:lnTo>
                  <a:pt x="610790" y="1921416"/>
                </a:lnTo>
                <a:lnTo>
                  <a:pt x="540467" y="1888385"/>
                </a:lnTo>
                <a:lnTo>
                  <a:pt x="473259" y="1850182"/>
                </a:lnTo>
                <a:lnTo>
                  <a:pt x="409422" y="1807065"/>
                </a:lnTo>
                <a:lnTo>
                  <a:pt x="349215" y="1759291"/>
                </a:lnTo>
                <a:lnTo>
                  <a:pt x="292893" y="1707118"/>
                </a:lnTo>
                <a:lnTo>
                  <a:pt x="240715" y="1650802"/>
                </a:lnTo>
                <a:lnTo>
                  <a:pt x="192938" y="1590600"/>
                </a:lnTo>
                <a:lnTo>
                  <a:pt x="149818" y="1526771"/>
                </a:lnTo>
                <a:lnTo>
                  <a:pt x="111613" y="1459572"/>
                </a:lnTo>
                <a:lnTo>
                  <a:pt x="78581" y="1389258"/>
                </a:lnTo>
                <a:lnTo>
                  <a:pt x="50977" y="1316089"/>
                </a:lnTo>
                <a:lnTo>
                  <a:pt x="29060" y="1240321"/>
                </a:lnTo>
                <a:lnTo>
                  <a:pt x="13087" y="1162212"/>
                </a:lnTo>
                <a:lnTo>
                  <a:pt x="3314" y="1082018"/>
                </a:lnTo>
                <a:lnTo>
                  <a:pt x="0" y="999998"/>
                </a:lnTo>
                <a:close/>
              </a:path>
            </a:pathLst>
          </a:custGeom>
          <a:ln w="25399">
            <a:solidFill>
              <a:srgbClr val="DBEDF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63638" y="4317619"/>
            <a:ext cx="1246212" cy="499999"/>
          </a:xfrm>
          <a:custGeom>
            <a:avLst/>
            <a:gdLst/>
            <a:ahLst/>
            <a:cxnLst/>
            <a:rect l="l" t="t" r="r" b="b"/>
            <a:pathLst>
              <a:path w="1246212" h="499999">
                <a:moveTo>
                  <a:pt x="1162773" y="0"/>
                </a:moveTo>
                <a:lnTo>
                  <a:pt x="79215" y="100"/>
                </a:lnTo>
                <a:lnTo>
                  <a:pt x="39073" y="12719"/>
                </a:lnTo>
                <a:lnTo>
                  <a:pt x="10735" y="42397"/>
                </a:lnTo>
                <a:lnTo>
                  <a:pt x="0" y="83311"/>
                </a:lnTo>
                <a:lnTo>
                  <a:pt x="100" y="420815"/>
                </a:lnTo>
                <a:lnTo>
                  <a:pt x="12714" y="460977"/>
                </a:lnTo>
                <a:lnTo>
                  <a:pt x="42393" y="489286"/>
                </a:lnTo>
                <a:lnTo>
                  <a:pt x="83337" y="499998"/>
                </a:lnTo>
                <a:lnTo>
                  <a:pt x="1166983" y="499895"/>
                </a:lnTo>
                <a:lnTo>
                  <a:pt x="1207143" y="487283"/>
                </a:lnTo>
                <a:lnTo>
                  <a:pt x="1235481" y="457636"/>
                </a:lnTo>
                <a:lnTo>
                  <a:pt x="1246212" y="416686"/>
                </a:lnTo>
                <a:lnTo>
                  <a:pt x="1246108" y="79113"/>
                </a:lnTo>
                <a:lnTo>
                  <a:pt x="1233460" y="39034"/>
                </a:lnTo>
                <a:lnTo>
                  <a:pt x="1203754" y="10727"/>
                </a:lnTo>
                <a:lnTo>
                  <a:pt x="1162773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63638" y="4317619"/>
            <a:ext cx="1246212" cy="499999"/>
          </a:xfrm>
          <a:custGeom>
            <a:avLst/>
            <a:gdLst/>
            <a:ahLst/>
            <a:cxnLst/>
            <a:rect l="l" t="t" r="r" b="b"/>
            <a:pathLst>
              <a:path w="1246212" h="499999">
                <a:moveTo>
                  <a:pt x="0" y="83311"/>
                </a:moveTo>
                <a:lnTo>
                  <a:pt x="10735" y="42397"/>
                </a:lnTo>
                <a:lnTo>
                  <a:pt x="39073" y="12719"/>
                </a:lnTo>
                <a:lnTo>
                  <a:pt x="79215" y="100"/>
                </a:lnTo>
                <a:lnTo>
                  <a:pt x="83337" y="0"/>
                </a:lnTo>
                <a:lnTo>
                  <a:pt x="1162773" y="0"/>
                </a:lnTo>
                <a:lnTo>
                  <a:pt x="1177329" y="1263"/>
                </a:lnTo>
                <a:lnTo>
                  <a:pt x="1191061" y="4911"/>
                </a:lnTo>
                <a:lnTo>
                  <a:pt x="1225168" y="28004"/>
                </a:lnTo>
                <a:lnTo>
                  <a:pt x="1244145" y="64804"/>
                </a:lnTo>
                <a:lnTo>
                  <a:pt x="1246212" y="83311"/>
                </a:lnTo>
                <a:lnTo>
                  <a:pt x="1246212" y="416686"/>
                </a:lnTo>
                <a:lnTo>
                  <a:pt x="1244949" y="431238"/>
                </a:lnTo>
                <a:lnTo>
                  <a:pt x="1241300" y="444959"/>
                </a:lnTo>
                <a:lnTo>
                  <a:pt x="1218188" y="479010"/>
                </a:lnTo>
                <a:lnTo>
                  <a:pt x="1181326" y="497937"/>
                </a:lnTo>
                <a:lnTo>
                  <a:pt x="1162773" y="499998"/>
                </a:lnTo>
                <a:lnTo>
                  <a:pt x="83337" y="499998"/>
                </a:lnTo>
                <a:lnTo>
                  <a:pt x="68795" y="498737"/>
                </a:lnTo>
                <a:lnTo>
                  <a:pt x="55076" y="495096"/>
                </a:lnTo>
                <a:lnTo>
                  <a:pt x="20998" y="472014"/>
                </a:lnTo>
                <a:lnTo>
                  <a:pt x="2050" y="435165"/>
                </a:lnTo>
                <a:lnTo>
                  <a:pt x="0" y="416686"/>
                </a:lnTo>
                <a:lnTo>
                  <a:pt x="0" y="83311"/>
                </a:lnTo>
                <a:close/>
              </a:path>
            </a:pathLst>
          </a:custGeom>
          <a:ln w="25400">
            <a:solidFill>
              <a:srgbClr val="DBEDF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221601" y="3031998"/>
            <a:ext cx="1246124" cy="499999"/>
          </a:xfrm>
          <a:custGeom>
            <a:avLst/>
            <a:gdLst/>
            <a:ahLst/>
            <a:cxnLst/>
            <a:rect l="l" t="t" r="r" b="b"/>
            <a:pathLst>
              <a:path w="1246124" h="499999">
                <a:moveTo>
                  <a:pt x="1162812" y="0"/>
                </a:moveTo>
                <a:lnTo>
                  <a:pt x="79203" y="98"/>
                </a:lnTo>
                <a:lnTo>
                  <a:pt x="39032" y="12682"/>
                </a:lnTo>
                <a:lnTo>
                  <a:pt x="10715" y="42335"/>
                </a:lnTo>
                <a:lnTo>
                  <a:pt x="0" y="83312"/>
                </a:lnTo>
                <a:lnTo>
                  <a:pt x="103" y="420769"/>
                </a:lnTo>
                <a:lnTo>
                  <a:pt x="12715" y="460929"/>
                </a:lnTo>
                <a:lnTo>
                  <a:pt x="42362" y="489267"/>
                </a:lnTo>
                <a:lnTo>
                  <a:pt x="83312" y="499999"/>
                </a:lnTo>
                <a:lnTo>
                  <a:pt x="1167010" y="499894"/>
                </a:lnTo>
                <a:lnTo>
                  <a:pt x="1207089" y="487246"/>
                </a:lnTo>
                <a:lnTo>
                  <a:pt x="1235396" y="457540"/>
                </a:lnTo>
                <a:lnTo>
                  <a:pt x="1246124" y="416560"/>
                </a:lnTo>
                <a:lnTo>
                  <a:pt x="1246024" y="79203"/>
                </a:lnTo>
                <a:lnTo>
                  <a:pt x="1233411" y="39032"/>
                </a:lnTo>
                <a:lnTo>
                  <a:pt x="1203732" y="10715"/>
                </a:lnTo>
                <a:lnTo>
                  <a:pt x="1162812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221601" y="3031998"/>
            <a:ext cx="1246124" cy="499999"/>
          </a:xfrm>
          <a:custGeom>
            <a:avLst/>
            <a:gdLst/>
            <a:ahLst/>
            <a:cxnLst/>
            <a:rect l="l" t="t" r="r" b="b"/>
            <a:pathLst>
              <a:path w="1246124" h="499999">
                <a:moveTo>
                  <a:pt x="0" y="83312"/>
                </a:moveTo>
                <a:lnTo>
                  <a:pt x="10715" y="42335"/>
                </a:lnTo>
                <a:lnTo>
                  <a:pt x="39032" y="12682"/>
                </a:lnTo>
                <a:lnTo>
                  <a:pt x="79203" y="98"/>
                </a:lnTo>
                <a:lnTo>
                  <a:pt x="83312" y="0"/>
                </a:lnTo>
                <a:lnTo>
                  <a:pt x="1162812" y="0"/>
                </a:lnTo>
                <a:lnTo>
                  <a:pt x="1177341" y="1261"/>
                </a:lnTo>
                <a:lnTo>
                  <a:pt x="1191053" y="4904"/>
                </a:lnTo>
                <a:lnTo>
                  <a:pt x="1225126" y="27992"/>
                </a:lnTo>
                <a:lnTo>
                  <a:pt x="1244075" y="64850"/>
                </a:lnTo>
                <a:lnTo>
                  <a:pt x="1246124" y="83312"/>
                </a:lnTo>
                <a:lnTo>
                  <a:pt x="1246124" y="416560"/>
                </a:lnTo>
                <a:lnTo>
                  <a:pt x="1244860" y="431115"/>
                </a:lnTo>
                <a:lnTo>
                  <a:pt x="1241212" y="444847"/>
                </a:lnTo>
                <a:lnTo>
                  <a:pt x="1218119" y="478954"/>
                </a:lnTo>
                <a:lnTo>
                  <a:pt x="1181319" y="497931"/>
                </a:lnTo>
                <a:lnTo>
                  <a:pt x="1162812" y="499999"/>
                </a:lnTo>
                <a:lnTo>
                  <a:pt x="83312" y="499999"/>
                </a:lnTo>
                <a:lnTo>
                  <a:pt x="68760" y="498735"/>
                </a:lnTo>
                <a:lnTo>
                  <a:pt x="55039" y="495086"/>
                </a:lnTo>
                <a:lnTo>
                  <a:pt x="20988" y="471974"/>
                </a:lnTo>
                <a:lnTo>
                  <a:pt x="2061" y="435112"/>
                </a:lnTo>
                <a:lnTo>
                  <a:pt x="0" y="416560"/>
                </a:lnTo>
                <a:lnTo>
                  <a:pt x="0" y="83312"/>
                </a:lnTo>
                <a:close/>
              </a:path>
            </a:pathLst>
          </a:custGeom>
          <a:ln w="25400">
            <a:solidFill>
              <a:srgbClr val="DBEDF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864350" y="4389120"/>
            <a:ext cx="1246124" cy="499999"/>
          </a:xfrm>
          <a:custGeom>
            <a:avLst/>
            <a:gdLst/>
            <a:ahLst/>
            <a:cxnLst/>
            <a:rect l="l" t="t" r="r" b="b"/>
            <a:pathLst>
              <a:path w="1246124" h="499999">
                <a:moveTo>
                  <a:pt x="1162811" y="0"/>
                </a:moveTo>
                <a:lnTo>
                  <a:pt x="79214" y="99"/>
                </a:lnTo>
                <a:lnTo>
                  <a:pt x="39088" y="12712"/>
                </a:lnTo>
                <a:lnTo>
                  <a:pt x="10742" y="42391"/>
                </a:lnTo>
                <a:lnTo>
                  <a:pt x="0" y="83311"/>
                </a:lnTo>
                <a:lnTo>
                  <a:pt x="99" y="420784"/>
                </a:lnTo>
                <a:lnTo>
                  <a:pt x="12712" y="460910"/>
                </a:lnTo>
                <a:lnTo>
                  <a:pt x="42391" y="489256"/>
                </a:lnTo>
                <a:lnTo>
                  <a:pt x="83311" y="499998"/>
                </a:lnTo>
                <a:lnTo>
                  <a:pt x="1166920" y="499899"/>
                </a:lnTo>
                <a:lnTo>
                  <a:pt x="1207091" y="487286"/>
                </a:lnTo>
                <a:lnTo>
                  <a:pt x="1235408" y="457607"/>
                </a:lnTo>
                <a:lnTo>
                  <a:pt x="1246124" y="416686"/>
                </a:lnTo>
                <a:lnTo>
                  <a:pt x="1246025" y="79214"/>
                </a:lnTo>
                <a:lnTo>
                  <a:pt x="1233441" y="39088"/>
                </a:lnTo>
                <a:lnTo>
                  <a:pt x="1203788" y="10742"/>
                </a:lnTo>
                <a:lnTo>
                  <a:pt x="1162811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864350" y="4389120"/>
            <a:ext cx="1246124" cy="499999"/>
          </a:xfrm>
          <a:custGeom>
            <a:avLst/>
            <a:gdLst/>
            <a:ahLst/>
            <a:cxnLst/>
            <a:rect l="l" t="t" r="r" b="b"/>
            <a:pathLst>
              <a:path w="1246124" h="499999">
                <a:moveTo>
                  <a:pt x="0" y="83311"/>
                </a:moveTo>
                <a:lnTo>
                  <a:pt x="10742" y="42391"/>
                </a:lnTo>
                <a:lnTo>
                  <a:pt x="39088" y="12712"/>
                </a:lnTo>
                <a:lnTo>
                  <a:pt x="79214" y="99"/>
                </a:lnTo>
                <a:lnTo>
                  <a:pt x="83311" y="0"/>
                </a:lnTo>
                <a:lnTo>
                  <a:pt x="1162811" y="0"/>
                </a:lnTo>
                <a:lnTo>
                  <a:pt x="1177374" y="1265"/>
                </a:lnTo>
                <a:lnTo>
                  <a:pt x="1191104" y="4918"/>
                </a:lnTo>
                <a:lnTo>
                  <a:pt x="1225170" y="28043"/>
                </a:lnTo>
                <a:lnTo>
                  <a:pt x="1244081" y="64889"/>
                </a:lnTo>
                <a:lnTo>
                  <a:pt x="1246124" y="83311"/>
                </a:lnTo>
                <a:lnTo>
                  <a:pt x="1246124" y="416686"/>
                </a:lnTo>
                <a:lnTo>
                  <a:pt x="1244862" y="431216"/>
                </a:lnTo>
                <a:lnTo>
                  <a:pt x="1241219" y="444928"/>
                </a:lnTo>
                <a:lnTo>
                  <a:pt x="1218131" y="479001"/>
                </a:lnTo>
                <a:lnTo>
                  <a:pt x="1181273" y="497950"/>
                </a:lnTo>
                <a:lnTo>
                  <a:pt x="1162811" y="499998"/>
                </a:lnTo>
                <a:lnTo>
                  <a:pt x="83311" y="499998"/>
                </a:lnTo>
                <a:lnTo>
                  <a:pt x="68782" y="498733"/>
                </a:lnTo>
                <a:lnTo>
                  <a:pt x="55070" y="495080"/>
                </a:lnTo>
                <a:lnTo>
                  <a:pt x="20997" y="471955"/>
                </a:lnTo>
                <a:lnTo>
                  <a:pt x="2048" y="435109"/>
                </a:lnTo>
                <a:lnTo>
                  <a:pt x="0" y="416686"/>
                </a:lnTo>
                <a:lnTo>
                  <a:pt x="0" y="83311"/>
                </a:lnTo>
                <a:close/>
              </a:path>
            </a:pathLst>
          </a:custGeom>
          <a:ln w="25400">
            <a:solidFill>
              <a:srgbClr val="DBEDF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95375" y="1674876"/>
            <a:ext cx="1349349" cy="499872"/>
          </a:xfrm>
          <a:custGeom>
            <a:avLst/>
            <a:gdLst/>
            <a:ahLst/>
            <a:cxnLst/>
            <a:rect l="l" t="t" r="r" b="b"/>
            <a:pathLst>
              <a:path w="1349349" h="499872">
                <a:moveTo>
                  <a:pt x="1266037" y="0"/>
                </a:moveTo>
                <a:lnTo>
                  <a:pt x="79215" y="99"/>
                </a:lnTo>
                <a:lnTo>
                  <a:pt x="39073" y="12688"/>
                </a:lnTo>
                <a:lnTo>
                  <a:pt x="10735" y="42340"/>
                </a:lnTo>
                <a:lnTo>
                  <a:pt x="0" y="83312"/>
                </a:lnTo>
                <a:lnTo>
                  <a:pt x="100" y="420688"/>
                </a:lnTo>
                <a:lnTo>
                  <a:pt x="12714" y="460850"/>
                </a:lnTo>
                <a:lnTo>
                  <a:pt x="42393" y="489159"/>
                </a:lnTo>
                <a:lnTo>
                  <a:pt x="83337" y="499872"/>
                </a:lnTo>
                <a:lnTo>
                  <a:pt x="1270135" y="499773"/>
                </a:lnTo>
                <a:lnTo>
                  <a:pt x="1310261" y="487189"/>
                </a:lnTo>
                <a:lnTo>
                  <a:pt x="1338606" y="457536"/>
                </a:lnTo>
                <a:lnTo>
                  <a:pt x="1349349" y="416560"/>
                </a:lnTo>
                <a:lnTo>
                  <a:pt x="1349250" y="79203"/>
                </a:lnTo>
                <a:lnTo>
                  <a:pt x="1336636" y="39032"/>
                </a:lnTo>
                <a:lnTo>
                  <a:pt x="1306957" y="10715"/>
                </a:lnTo>
                <a:lnTo>
                  <a:pt x="1266037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95375" y="1674876"/>
            <a:ext cx="1349349" cy="499872"/>
          </a:xfrm>
          <a:custGeom>
            <a:avLst/>
            <a:gdLst/>
            <a:ahLst/>
            <a:cxnLst/>
            <a:rect l="l" t="t" r="r" b="b"/>
            <a:pathLst>
              <a:path w="1349349" h="499872">
                <a:moveTo>
                  <a:pt x="0" y="83312"/>
                </a:moveTo>
                <a:lnTo>
                  <a:pt x="10735" y="42340"/>
                </a:lnTo>
                <a:lnTo>
                  <a:pt x="39073" y="12688"/>
                </a:lnTo>
                <a:lnTo>
                  <a:pt x="79215" y="99"/>
                </a:lnTo>
                <a:lnTo>
                  <a:pt x="83337" y="0"/>
                </a:lnTo>
                <a:lnTo>
                  <a:pt x="1266037" y="0"/>
                </a:lnTo>
                <a:lnTo>
                  <a:pt x="1280567" y="1261"/>
                </a:lnTo>
                <a:lnTo>
                  <a:pt x="1294279" y="4904"/>
                </a:lnTo>
                <a:lnTo>
                  <a:pt x="1328352" y="27992"/>
                </a:lnTo>
                <a:lnTo>
                  <a:pt x="1347301" y="64850"/>
                </a:lnTo>
                <a:lnTo>
                  <a:pt x="1349349" y="83312"/>
                </a:lnTo>
                <a:lnTo>
                  <a:pt x="1349349" y="416560"/>
                </a:lnTo>
                <a:lnTo>
                  <a:pt x="1348084" y="431122"/>
                </a:lnTo>
                <a:lnTo>
                  <a:pt x="1344431" y="444852"/>
                </a:lnTo>
                <a:lnTo>
                  <a:pt x="1321306" y="478918"/>
                </a:lnTo>
                <a:lnTo>
                  <a:pt x="1284459" y="497829"/>
                </a:lnTo>
                <a:lnTo>
                  <a:pt x="1266037" y="499872"/>
                </a:lnTo>
                <a:lnTo>
                  <a:pt x="83337" y="499872"/>
                </a:lnTo>
                <a:lnTo>
                  <a:pt x="68795" y="498610"/>
                </a:lnTo>
                <a:lnTo>
                  <a:pt x="55076" y="494969"/>
                </a:lnTo>
                <a:lnTo>
                  <a:pt x="20998" y="471887"/>
                </a:lnTo>
                <a:lnTo>
                  <a:pt x="2050" y="435038"/>
                </a:lnTo>
                <a:lnTo>
                  <a:pt x="0" y="416560"/>
                </a:lnTo>
                <a:lnTo>
                  <a:pt x="0" y="83312"/>
                </a:lnTo>
                <a:close/>
              </a:path>
            </a:pathLst>
          </a:custGeom>
          <a:ln w="25400">
            <a:solidFill>
              <a:srgbClr val="DBEDF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792976" y="1674876"/>
            <a:ext cx="1317625" cy="499872"/>
          </a:xfrm>
          <a:custGeom>
            <a:avLst/>
            <a:gdLst/>
            <a:ahLst/>
            <a:cxnLst/>
            <a:rect l="l" t="t" r="r" b="b"/>
            <a:pathLst>
              <a:path w="1317625" h="499872">
                <a:moveTo>
                  <a:pt x="1234313" y="0"/>
                </a:moveTo>
                <a:lnTo>
                  <a:pt x="79214" y="98"/>
                </a:lnTo>
                <a:lnTo>
                  <a:pt x="39088" y="12682"/>
                </a:lnTo>
                <a:lnTo>
                  <a:pt x="10742" y="42335"/>
                </a:lnTo>
                <a:lnTo>
                  <a:pt x="0" y="83312"/>
                </a:lnTo>
                <a:lnTo>
                  <a:pt x="99" y="420668"/>
                </a:lnTo>
                <a:lnTo>
                  <a:pt x="12712" y="460839"/>
                </a:lnTo>
                <a:lnTo>
                  <a:pt x="42391" y="489156"/>
                </a:lnTo>
                <a:lnTo>
                  <a:pt x="83312" y="499872"/>
                </a:lnTo>
                <a:lnTo>
                  <a:pt x="1238410" y="499773"/>
                </a:lnTo>
                <a:lnTo>
                  <a:pt x="1278536" y="487189"/>
                </a:lnTo>
                <a:lnTo>
                  <a:pt x="1306882" y="457536"/>
                </a:lnTo>
                <a:lnTo>
                  <a:pt x="1317625" y="416560"/>
                </a:lnTo>
                <a:lnTo>
                  <a:pt x="1317525" y="79203"/>
                </a:lnTo>
                <a:lnTo>
                  <a:pt x="1304912" y="39032"/>
                </a:lnTo>
                <a:lnTo>
                  <a:pt x="1275233" y="10715"/>
                </a:lnTo>
                <a:lnTo>
                  <a:pt x="1234313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792976" y="1674876"/>
            <a:ext cx="1317625" cy="499872"/>
          </a:xfrm>
          <a:custGeom>
            <a:avLst/>
            <a:gdLst/>
            <a:ahLst/>
            <a:cxnLst/>
            <a:rect l="l" t="t" r="r" b="b"/>
            <a:pathLst>
              <a:path w="1317625" h="499872">
                <a:moveTo>
                  <a:pt x="0" y="83312"/>
                </a:moveTo>
                <a:lnTo>
                  <a:pt x="10742" y="42335"/>
                </a:lnTo>
                <a:lnTo>
                  <a:pt x="39088" y="12682"/>
                </a:lnTo>
                <a:lnTo>
                  <a:pt x="79214" y="98"/>
                </a:lnTo>
                <a:lnTo>
                  <a:pt x="83312" y="0"/>
                </a:lnTo>
                <a:lnTo>
                  <a:pt x="1234313" y="0"/>
                </a:lnTo>
                <a:lnTo>
                  <a:pt x="1248842" y="1261"/>
                </a:lnTo>
                <a:lnTo>
                  <a:pt x="1262554" y="4904"/>
                </a:lnTo>
                <a:lnTo>
                  <a:pt x="1296627" y="27992"/>
                </a:lnTo>
                <a:lnTo>
                  <a:pt x="1315576" y="64850"/>
                </a:lnTo>
                <a:lnTo>
                  <a:pt x="1317625" y="83312"/>
                </a:lnTo>
                <a:lnTo>
                  <a:pt x="1317625" y="416560"/>
                </a:lnTo>
                <a:lnTo>
                  <a:pt x="1316359" y="431122"/>
                </a:lnTo>
                <a:lnTo>
                  <a:pt x="1312706" y="444852"/>
                </a:lnTo>
                <a:lnTo>
                  <a:pt x="1289581" y="478918"/>
                </a:lnTo>
                <a:lnTo>
                  <a:pt x="1252735" y="497829"/>
                </a:lnTo>
                <a:lnTo>
                  <a:pt x="1234313" y="499872"/>
                </a:lnTo>
                <a:lnTo>
                  <a:pt x="83312" y="499872"/>
                </a:lnTo>
                <a:lnTo>
                  <a:pt x="68782" y="498610"/>
                </a:lnTo>
                <a:lnTo>
                  <a:pt x="55070" y="494967"/>
                </a:lnTo>
                <a:lnTo>
                  <a:pt x="20997" y="471879"/>
                </a:lnTo>
                <a:lnTo>
                  <a:pt x="2048" y="435021"/>
                </a:lnTo>
                <a:lnTo>
                  <a:pt x="0" y="416560"/>
                </a:lnTo>
                <a:lnTo>
                  <a:pt x="0" y="83312"/>
                </a:lnTo>
                <a:close/>
              </a:path>
            </a:pathLst>
          </a:custGeom>
          <a:ln w="25400">
            <a:solidFill>
              <a:srgbClr val="DBEDF4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94487" y="3140709"/>
            <a:ext cx="1444625" cy="930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0010" algn="ctr"/>
            <a:r>
              <a:rPr sz="1800" dirty="0" smtClean="0">
                <a:solidFill>
                  <a:srgbClr val="1C1C1C"/>
                </a:solidFill>
                <a:latin typeface="微软雅黑"/>
                <a:cs typeface="微软雅黑"/>
              </a:rPr>
              <a:t>消费特征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ts val="1200"/>
              </a:lnSpc>
              <a:spcBef>
                <a:spcPts val="30"/>
              </a:spcBef>
            </a:pPr>
            <a:endParaRPr sz="1200"/>
          </a:p>
          <a:p>
            <a:pPr marL="12700" marR="12700" indent="0" algn="ctr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门票、住宿、餐</a:t>
            </a:r>
            <a:r>
              <a:rPr sz="16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 饮消费为主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8100" y="4426330"/>
            <a:ext cx="1444625" cy="930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11760" algn="ctr"/>
            <a:r>
              <a:rPr sz="1800" dirty="0" smtClean="0">
                <a:solidFill>
                  <a:srgbClr val="1C1C1C"/>
                </a:solidFill>
                <a:latin typeface="微软雅黑"/>
                <a:cs typeface="微软雅黑"/>
              </a:rPr>
              <a:t>出游时间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ts val="1200"/>
              </a:lnSpc>
              <a:spcBef>
                <a:spcPts val="25"/>
              </a:spcBef>
            </a:pPr>
            <a:endParaRPr sz="1200"/>
          </a:p>
          <a:p>
            <a:pPr algn="ctr"/>
            <a:r>
              <a:rPr sz="1600" spc="-25" dirty="0" smtClean="0">
                <a:solidFill>
                  <a:srgbClr val="1C1C1C"/>
                </a:solidFill>
                <a:latin typeface="微软雅黑"/>
                <a:cs typeface="微软雅黑"/>
              </a:rPr>
              <a:t>集中于周末及法</a:t>
            </a:r>
            <a:endParaRPr sz="1600">
              <a:latin typeface="微软雅黑"/>
              <a:cs typeface="微软雅黑"/>
            </a:endParaRPr>
          </a:p>
          <a:p>
            <a:pPr marL="1270" algn="ctr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定节假日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3198" y="3140709"/>
            <a:ext cx="1444625" cy="916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2280"/>
            <a:r>
              <a:rPr sz="1800" dirty="0" smtClean="0">
                <a:solidFill>
                  <a:srgbClr val="1C1C1C"/>
                </a:solidFill>
                <a:latin typeface="微软雅黑"/>
                <a:cs typeface="微软雅黑"/>
              </a:rPr>
              <a:t>出游动机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ts val="1100"/>
              </a:lnSpc>
              <a:spcBef>
                <a:spcPts val="15"/>
              </a:spcBef>
            </a:pPr>
            <a:endParaRPr sz="1100"/>
          </a:p>
          <a:p>
            <a:pPr marL="215265" marR="12700" indent="-203200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休闲度假康体意</a:t>
            </a:r>
            <a:r>
              <a:rPr sz="16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 愿逐步升温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95998" y="4497578"/>
            <a:ext cx="1849755" cy="930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61975"/>
            <a:r>
              <a:rPr sz="1800" dirty="0" smtClean="0">
                <a:solidFill>
                  <a:srgbClr val="1C1C1C"/>
                </a:solidFill>
                <a:latin typeface="微软雅黑"/>
                <a:cs typeface="微软雅黑"/>
              </a:rPr>
              <a:t>出行方式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ts val="1200"/>
              </a:lnSpc>
              <a:spcBef>
                <a:spcPts val="25"/>
              </a:spcBef>
            </a:pPr>
            <a:endParaRPr sz="1200"/>
          </a:p>
          <a:p>
            <a:pPr marL="722630" marR="12700" indent="-710565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自助游、自驾游比例</a:t>
            </a:r>
            <a:r>
              <a:rPr sz="16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 扩大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2011" y="1770634"/>
            <a:ext cx="1168400" cy="274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dirty="0" smtClean="0">
                <a:solidFill>
                  <a:srgbClr val="1C1C1C"/>
                </a:solidFill>
                <a:latin typeface="微软雅黑"/>
                <a:cs typeface="微软雅黑"/>
              </a:rPr>
              <a:t>出游目的地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13981" y="1770634"/>
            <a:ext cx="1444625" cy="1186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3545"/>
            <a:r>
              <a:rPr sz="1800" dirty="0" smtClean="0">
                <a:solidFill>
                  <a:srgbClr val="1C1C1C"/>
                </a:solidFill>
                <a:latin typeface="微软雅黑"/>
                <a:cs typeface="微软雅黑"/>
              </a:rPr>
              <a:t>人群特点</a:t>
            </a:r>
            <a:endParaRPr sz="1800">
              <a:latin typeface="微软雅黑"/>
              <a:cs typeface="微软雅黑"/>
            </a:endParaRPr>
          </a:p>
          <a:p>
            <a:pPr>
              <a:lnSpc>
                <a:spcPts val="1300"/>
              </a:lnSpc>
              <a:spcBef>
                <a:spcPts val="25"/>
              </a:spcBef>
            </a:pPr>
            <a:endParaRPr sz="1300"/>
          </a:p>
          <a:p>
            <a:pPr marL="12700" marR="12700" algn="ctr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旅游者组成结构</a:t>
            </a:r>
            <a:r>
              <a:rPr sz="16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 多样化，家庭出 游不断增多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80815" y="3097276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出游特征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5337" y="2200402"/>
            <a:ext cx="2052320" cy="731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长假旅游以省外为主，</a:t>
            </a:r>
            <a:r>
              <a:rPr sz="16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 短假旅游以省内周边景 区一日游为主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6546" y="639444"/>
            <a:ext cx="5696077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546" y="639444"/>
            <a:ext cx="4882261" cy="4556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90951" y="2286000"/>
            <a:ext cx="2749550" cy="2374900"/>
          </a:xfrm>
          <a:custGeom>
            <a:avLst/>
            <a:gdLst/>
            <a:ahLst/>
            <a:cxnLst/>
            <a:rect l="l" t="t" r="r" b="b"/>
            <a:pathLst>
              <a:path w="2749550" h="2374900">
                <a:moveTo>
                  <a:pt x="0" y="2374900"/>
                </a:moveTo>
                <a:lnTo>
                  <a:pt x="2749550" y="2374900"/>
                </a:lnTo>
                <a:lnTo>
                  <a:pt x="2749550" y="0"/>
                </a:lnTo>
                <a:lnTo>
                  <a:pt x="0" y="0"/>
                </a:lnTo>
                <a:lnTo>
                  <a:pt x="0" y="2374900"/>
                </a:lnTo>
                <a:close/>
              </a:path>
            </a:pathLst>
          </a:custGeom>
          <a:solidFill>
            <a:srgbClr val="FFE87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156325" y="2278126"/>
            <a:ext cx="2738501" cy="2357374"/>
          </a:xfrm>
          <a:custGeom>
            <a:avLst/>
            <a:gdLst/>
            <a:ahLst/>
            <a:cxnLst/>
            <a:rect l="l" t="t" r="r" b="b"/>
            <a:pathLst>
              <a:path w="2738501" h="2357374">
                <a:moveTo>
                  <a:pt x="0" y="2357374"/>
                </a:moveTo>
                <a:lnTo>
                  <a:pt x="2738501" y="2357374"/>
                </a:lnTo>
                <a:lnTo>
                  <a:pt x="2738501" y="0"/>
                </a:lnTo>
                <a:lnTo>
                  <a:pt x="0" y="0"/>
                </a:lnTo>
                <a:lnTo>
                  <a:pt x="0" y="2357374"/>
                </a:lnTo>
                <a:close/>
              </a:path>
            </a:pathLst>
          </a:custGeom>
          <a:solidFill>
            <a:srgbClr val="C0E2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93712" y="2278126"/>
            <a:ext cx="2709799" cy="2357374"/>
          </a:xfrm>
          <a:custGeom>
            <a:avLst/>
            <a:gdLst/>
            <a:ahLst/>
            <a:cxnLst/>
            <a:rect l="l" t="t" r="r" b="b"/>
            <a:pathLst>
              <a:path w="2709799" h="2357374">
                <a:moveTo>
                  <a:pt x="0" y="2357374"/>
                </a:moveTo>
                <a:lnTo>
                  <a:pt x="2709799" y="2357374"/>
                </a:lnTo>
                <a:lnTo>
                  <a:pt x="2709799" y="0"/>
                </a:lnTo>
                <a:lnTo>
                  <a:pt x="0" y="0"/>
                </a:lnTo>
                <a:lnTo>
                  <a:pt x="0" y="2357374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290951" y="2857373"/>
            <a:ext cx="2749550" cy="1786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3768" y="2403475"/>
            <a:ext cx="227520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参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与性</a:t>
            </a:r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休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闲</a:t>
            </a:r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旅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游</a:t>
            </a:r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成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为主</a:t>
            </a:r>
            <a:r>
              <a:rPr sz="1600" spc="-20" dirty="0" smtClean="0">
                <a:solidFill>
                  <a:srgbClr val="1C1C1C"/>
                </a:solidFill>
                <a:latin typeface="新宋体"/>
                <a:cs typeface="新宋体"/>
              </a:rPr>
              <a:t>流</a:t>
            </a:r>
            <a:endParaRPr sz="1600">
              <a:latin typeface="新宋体"/>
              <a:cs typeface="新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0703" y="2395473"/>
            <a:ext cx="2071370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城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市近</a:t>
            </a:r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郊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旅</a:t>
            </a:r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游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成</a:t>
            </a:r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为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首</a:t>
            </a:r>
            <a:r>
              <a:rPr sz="1600" spc="-20" dirty="0" smtClean="0">
                <a:solidFill>
                  <a:srgbClr val="1C1C1C"/>
                </a:solidFill>
                <a:latin typeface="新宋体"/>
                <a:cs typeface="新宋体"/>
              </a:rPr>
              <a:t>选</a:t>
            </a:r>
            <a:endParaRPr sz="1600">
              <a:latin typeface="新宋体"/>
              <a:cs typeface="新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9661" y="2403475"/>
            <a:ext cx="1661160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生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态健</a:t>
            </a:r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康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引</a:t>
            </a:r>
            <a:r>
              <a:rPr sz="1600" spc="0" dirty="0" smtClean="0">
                <a:solidFill>
                  <a:srgbClr val="1C1C1C"/>
                </a:solidFill>
                <a:latin typeface="新宋体"/>
                <a:cs typeface="新宋体"/>
              </a:rPr>
              <a:t>领</a:t>
            </a:r>
            <a:r>
              <a:rPr sz="1600" spc="-10" dirty="0" smtClean="0">
                <a:solidFill>
                  <a:srgbClr val="1C1C1C"/>
                </a:solidFill>
                <a:latin typeface="新宋体"/>
                <a:cs typeface="新宋体"/>
              </a:rPr>
              <a:t>新</a:t>
            </a:r>
            <a:r>
              <a:rPr sz="1600" spc="-20" dirty="0" smtClean="0">
                <a:solidFill>
                  <a:srgbClr val="1C1C1C"/>
                </a:solidFill>
                <a:latin typeface="新宋体"/>
                <a:cs typeface="新宋体"/>
              </a:rPr>
              <a:t>潮</a:t>
            </a:r>
            <a:endParaRPr sz="1600">
              <a:latin typeface="新宋体"/>
              <a:cs typeface="新宋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3237" y="2857373"/>
            <a:ext cx="2682875" cy="1786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144895" y="2839720"/>
            <a:ext cx="2749550" cy="1813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215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ADD92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55192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ED351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835900" y="6394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207" y="15454"/>
                </a:lnTo>
                <a:lnTo>
                  <a:pt x="5349" y="48110"/>
                </a:lnTo>
                <a:lnTo>
                  <a:pt x="0" y="76200"/>
                </a:lnTo>
                <a:lnTo>
                  <a:pt x="330" y="83337"/>
                </a:lnTo>
                <a:lnTo>
                  <a:pt x="15469" y="122214"/>
                </a:lnTo>
                <a:lnTo>
                  <a:pt x="48131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F3BC3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075676" y="639286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30153" y="15454"/>
                </a:lnTo>
                <a:lnTo>
                  <a:pt x="5333" y="48110"/>
                </a:lnTo>
                <a:lnTo>
                  <a:pt x="0" y="76200"/>
                </a:lnTo>
                <a:lnTo>
                  <a:pt x="329" y="83337"/>
                </a:lnTo>
                <a:lnTo>
                  <a:pt x="15431" y="122214"/>
                </a:lnTo>
                <a:lnTo>
                  <a:pt x="48079" y="147056"/>
                </a:lnTo>
                <a:lnTo>
                  <a:pt x="76200" y="152400"/>
                </a:lnTo>
                <a:lnTo>
                  <a:pt x="83330" y="152070"/>
                </a:lnTo>
                <a:lnTo>
                  <a:pt x="122192" y="136945"/>
                </a:lnTo>
                <a:lnTo>
                  <a:pt x="147050" y="104289"/>
                </a:lnTo>
                <a:lnTo>
                  <a:pt x="152400" y="76200"/>
                </a:lnTo>
                <a:lnTo>
                  <a:pt x="152069" y="69062"/>
                </a:lnTo>
                <a:lnTo>
                  <a:pt x="136930" y="30185"/>
                </a:lnTo>
                <a:lnTo>
                  <a:pt x="104268" y="5343"/>
                </a:lnTo>
                <a:lnTo>
                  <a:pt x="76200" y="0"/>
                </a:lnTo>
                <a:close/>
              </a:path>
            </a:pathLst>
          </a:custGeom>
          <a:solidFill>
            <a:srgbClr val="4E9D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159507" y="6354455"/>
            <a:ext cx="533976" cy="32763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33578" y="5567171"/>
            <a:ext cx="846122" cy="53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77495" y="5652617"/>
            <a:ext cx="758494" cy="36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57694" y="5788075"/>
            <a:ext cx="676198" cy="647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146987" y="5906033"/>
            <a:ext cx="481787" cy="433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558925"/>
            <a:ext cx="9144000" cy="4067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893061" y="2065985"/>
            <a:ext cx="1628013" cy="45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01085" y="2168905"/>
            <a:ext cx="434784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四村作为生态体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型旅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游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的大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好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载体，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7776" y="3172459"/>
            <a:ext cx="7949565" cy="438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能够有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效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填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补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市场空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缺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满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足旅游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需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求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具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有</a:t>
            </a:r>
            <a:r>
              <a:rPr sz="2800" spc="-30" dirty="0" smtClean="0">
                <a:solidFill>
                  <a:srgbClr val="B91D16"/>
                </a:solidFill>
                <a:latin typeface="微软雅黑"/>
                <a:cs typeface="微软雅黑"/>
              </a:rPr>
              <a:t>极大的市场</a:t>
            </a:r>
            <a:r>
              <a:rPr sz="2800" spc="-25" dirty="0" smtClean="0">
                <a:solidFill>
                  <a:srgbClr val="B91D16"/>
                </a:solidFill>
                <a:latin typeface="微软雅黑"/>
                <a:cs typeface="微软雅黑"/>
              </a:rPr>
              <a:t>空</a:t>
            </a:r>
            <a:r>
              <a:rPr sz="2800" spc="-30" dirty="0" smtClean="0">
                <a:solidFill>
                  <a:srgbClr val="B91D16"/>
                </a:solidFill>
                <a:latin typeface="微软雅黑"/>
                <a:cs typeface="微软雅黑"/>
              </a:rPr>
              <a:t>间！</a:t>
            </a:r>
            <a:endParaRPr sz="2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73212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57556" y="24383"/>
            <a:ext cx="8689848" cy="1089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220842" y="2410026"/>
            <a:ext cx="903757" cy="1394766"/>
          </a:xfrm>
          <a:custGeom>
            <a:avLst/>
            <a:gdLst/>
            <a:ahLst/>
            <a:cxnLst/>
            <a:rect l="l" t="t" r="r" b="b"/>
            <a:pathLst>
              <a:path w="903757" h="1394766">
                <a:moveTo>
                  <a:pt x="84810" y="0"/>
                </a:moveTo>
                <a:lnTo>
                  <a:pt x="54629" y="2928"/>
                </a:lnTo>
                <a:lnTo>
                  <a:pt x="26298" y="10479"/>
                </a:lnTo>
                <a:lnTo>
                  <a:pt x="0" y="22785"/>
                </a:lnTo>
                <a:lnTo>
                  <a:pt x="50008" y="52788"/>
                </a:lnTo>
                <a:lnTo>
                  <a:pt x="100039" y="87468"/>
                </a:lnTo>
                <a:lnTo>
                  <a:pt x="149893" y="126530"/>
                </a:lnTo>
                <a:lnTo>
                  <a:pt x="199370" y="169678"/>
                </a:lnTo>
                <a:lnTo>
                  <a:pt x="248271" y="216614"/>
                </a:lnTo>
                <a:lnTo>
                  <a:pt x="296394" y="267044"/>
                </a:lnTo>
                <a:lnTo>
                  <a:pt x="343541" y="320670"/>
                </a:lnTo>
                <a:lnTo>
                  <a:pt x="389512" y="377196"/>
                </a:lnTo>
                <a:lnTo>
                  <a:pt x="434105" y="436326"/>
                </a:lnTo>
                <a:lnTo>
                  <a:pt x="477123" y="497765"/>
                </a:lnTo>
                <a:lnTo>
                  <a:pt x="518364" y="561215"/>
                </a:lnTo>
                <a:lnTo>
                  <a:pt x="557628" y="626380"/>
                </a:lnTo>
                <a:lnTo>
                  <a:pt x="594716" y="692965"/>
                </a:lnTo>
                <a:lnTo>
                  <a:pt x="629428" y="760672"/>
                </a:lnTo>
                <a:lnTo>
                  <a:pt x="661564" y="829207"/>
                </a:lnTo>
                <a:lnTo>
                  <a:pt x="690924" y="898272"/>
                </a:lnTo>
                <a:lnTo>
                  <a:pt x="717308" y="967571"/>
                </a:lnTo>
                <a:lnTo>
                  <a:pt x="740516" y="1036809"/>
                </a:lnTo>
                <a:lnTo>
                  <a:pt x="760348" y="1105688"/>
                </a:lnTo>
                <a:lnTo>
                  <a:pt x="776605" y="1173913"/>
                </a:lnTo>
                <a:lnTo>
                  <a:pt x="784580" y="1214318"/>
                </a:lnTo>
                <a:lnTo>
                  <a:pt x="791007" y="1253756"/>
                </a:lnTo>
                <a:lnTo>
                  <a:pt x="795884" y="1292154"/>
                </a:lnTo>
                <a:lnTo>
                  <a:pt x="799966" y="1341606"/>
                </a:lnTo>
                <a:lnTo>
                  <a:pt x="801243" y="1394766"/>
                </a:lnTo>
                <a:lnTo>
                  <a:pt x="824885" y="1377895"/>
                </a:lnTo>
                <a:lnTo>
                  <a:pt x="862764" y="1332063"/>
                </a:lnTo>
                <a:lnTo>
                  <a:pt x="888269" y="1271593"/>
                </a:lnTo>
                <a:lnTo>
                  <a:pt x="901597" y="1198263"/>
                </a:lnTo>
                <a:lnTo>
                  <a:pt x="903757" y="1157330"/>
                </a:lnTo>
                <a:lnTo>
                  <a:pt x="902947" y="1113850"/>
                </a:lnTo>
                <a:lnTo>
                  <a:pt x="899191" y="1068042"/>
                </a:lnTo>
                <a:lnTo>
                  <a:pt x="892515" y="1020131"/>
                </a:lnTo>
                <a:lnTo>
                  <a:pt x="882944" y="970338"/>
                </a:lnTo>
                <a:lnTo>
                  <a:pt x="870502" y="918885"/>
                </a:lnTo>
                <a:lnTo>
                  <a:pt x="855214" y="865995"/>
                </a:lnTo>
                <a:lnTo>
                  <a:pt x="837104" y="811889"/>
                </a:lnTo>
                <a:lnTo>
                  <a:pt x="816198" y="756791"/>
                </a:lnTo>
                <a:lnTo>
                  <a:pt x="792520" y="700922"/>
                </a:lnTo>
                <a:lnTo>
                  <a:pt x="766095" y="644504"/>
                </a:lnTo>
                <a:lnTo>
                  <a:pt x="736948" y="587760"/>
                </a:lnTo>
                <a:lnTo>
                  <a:pt x="705104" y="530912"/>
                </a:lnTo>
                <a:lnTo>
                  <a:pt x="671240" y="475243"/>
                </a:lnTo>
                <a:lnTo>
                  <a:pt x="636141" y="421975"/>
                </a:lnTo>
                <a:lnTo>
                  <a:pt x="599987" y="371240"/>
                </a:lnTo>
                <a:lnTo>
                  <a:pt x="562961" y="323167"/>
                </a:lnTo>
                <a:lnTo>
                  <a:pt x="525244" y="277888"/>
                </a:lnTo>
                <a:lnTo>
                  <a:pt x="487017" y="235533"/>
                </a:lnTo>
                <a:lnTo>
                  <a:pt x="448462" y="196233"/>
                </a:lnTo>
                <a:lnTo>
                  <a:pt x="409760" y="160118"/>
                </a:lnTo>
                <a:lnTo>
                  <a:pt x="371094" y="127320"/>
                </a:lnTo>
                <a:lnTo>
                  <a:pt x="332644" y="97969"/>
                </a:lnTo>
                <a:lnTo>
                  <a:pt x="294593" y="72195"/>
                </a:lnTo>
                <a:lnTo>
                  <a:pt x="257121" y="50129"/>
                </a:lnTo>
                <a:lnTo>
                  <a:pt x="220410" y="31903"/>
                </a:lnTo>
                <a:lnTo>
                  <a:pt x="184642" y="17646"/>
                </a:lnTo>
                <a:lnTo>
                  <a:pt x="116661" y="1563"/>
                </a:lnTo>
                <a:lnTo>
                  <a:pt x="84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953508" y="2306103"/>
            <a:ext cx="1156807" cy="1195413"/>
          </a:xfrm>
          <a:custGeom>
            <a:avLst/>
            <a:gdLst/>
            <a:ahLst/>
            <a:cxnLst/>
            <a:rect l="l" t="t" r="r" b="b"/>
            <a:pathLst>
              <a:path w="1156807" h="1195413">
                <a:moveTo>
                  <a:pt x="142251" y="0"/>
                </a:moveTo>
                <a:lnTo>
                  <a:pt x="77115" y="8035"/>
                </a:lnTo>
                <a:lnTo>
                  <a:pt x="22683" y="31978"/>
                </a:lnTo>
                <a:lnTo>
                  <a:pt x="0" y="50127"/>
                </a:lnTo>
                <a:lnTo>
                  <a:pt x="55663" y="67546"/>
                </a:lnTo>
                <a:lnTo>
                  <a:pt x="112447" y="89506"/>
                </a:lnTo>
                <a:lnTo>
                  <a:pt x="170086" y="115765"/>
                </a:lnTo>
                <a:lnTo>
                  <a:pt x="228317" y="146084"/>
                </a:lnTo>
                <a:lnTo>
                  <a:pt x="286877" y="180220"/>
                </a:lnTo>
                <a:lnTo>
                  <a:pt x="345501" y="217934"/>
                </a:lnTo>
                <a:lnTo>
                  <a:pt x="403926" y="258984"/>
                </a:lnTo>
                <a:lnTo>
                  <a:pt x="461889" y="303129"/>
                </a:lnTo>
                <a:lnTo>
                  <a:pt x="519126" y="350129"/>
                </a:lnTo>
                <a:lnTo>
                  <a:pt x="575373" y="399742"/>
                </a:lnTo>
                <a:lnTo>
                  <a:pt x="630366" y="451728"/>
                </a:lnTo>
                <a:lnTo>
                  <a:pt x="683843" y="505845"/>
                </a:lnTo>
                <a:lnTo>
                  <a:pt x="735538" y="561854"/>
                </a:lnTo>
                <a:lnTo>
                  <a:pt x="785189" y="619513"/>
                </a:lnTo>
                <a:lnTo>
                  <a:pt x="832532" y="678580"/>
                </a:lnTo>
                <a:lnTo>
                  <a:pt x="877303" y="738816"/>
                </a:lnTo>
                <a:lnTo>
                  <a:pt x="919239" y="799980"/>
                </a:lnTo>
                <a:lnTo>
                  <a:pt x="958076" y="861829"/>
                </a:lnTo>
                <a:lnTo>
                  <a:pt x="993550" y="924125"/>
                </a:lnTo>
                <a:lnTo>
                  <a:pt x="1025397" y="986625"/>
                </a:lnTo>
                <a:lnTo>
                  <a:pt x="1042592" y="1024070"/>
                </a:lnTo>
                <a:lnTo>
                  <a:pt x="1058078" y="1060930"/>
                </a:lnTo>
                <a:lnTo>
                  <a:pt x="1071828" y="1097135"/>
                </a:lnTo>
                <a:lnTo>
                  <a:pt x="1087414" y="1144272"/>
                </a:lnTo>
                <a:lnTo>
                  <a:pt x="1099803" y="1189957"/>
                </a:lnTo>
                <a:lnTo>
                  <a:pt x="1101089" y="1195413"/>
                </a:lnTo>
                <a:lnTo>
                  <a:pt x="1120123" y="1173484"/>
                </a:lnTo>
                <a:lnTo>
                  <a:pt x="1135135" y="1148301"/>
                </a:lnTo>
                <a:lnTo>
                  <a:pt x="1146202" y="1120073"/>
                </a:lnTo>
                <a:lnTo>
                  <a:pt x="1153400" y="1089012"/>
                </a:lnTo>
                <a:lnTo>
                  <a:pt x="1156807" y="1055328"/>
                </a:lnTo>
                <a:lnTo>
                  <a:pt x="1156498" y="1019231"/>
                </a:lnTo>
                <a:lnTo>
                  <a:pt x="1152549" y="980932"/>
                </a:lnTo>
                <a:lnTo>
                  <a:pt x="1145038" y="940641"/>
                </a:lnTo>
                <a:lnTo>
                  <a:pt x="1134040" y="898569"/>
                </a:lnTo>
                <a:lnTo>
                  <a:pt x="1119632" y="854926"/>
                </a:lnTo>
                <a:lnTo>
                  <a:pt x="1101890" y="809923"/>
                </a:lnTo>
                <a:lnTo>
                  <a:pt x="1080890" y="763770"/>
                </a:lnTo>
                <a:lnTo>
                  <a:pt x="1056710" y="716679"/>
                </a:lnTo>
                <a:lnTo>
                  <a:pt x="1029425" y="668858"/>
                </a:lnTo>
                <a:lnTo>
                  <a:pt x="999112" y="620520"/>
                </a:lnTo>
                <a:lnTo>
                  <a:pt x="965848" y="571873"/>
                </a:lnTo>
                <a:lnTo>
                  <a:pt x="929708" y="523130"/>
                </a:lnTo>
                <a:lnTo>
                  <a:pt x="890768" y="474500"/>
                </a:lnTo>
                <a:lnTo>
                  <a:pt x="849107" y="426194"/>
                </a:lnTo>
                <a:lnTo>
                  <a:pt x="804799" y="378422"/>
                </a:lnTo>
                <a:lnTo>
                  <a:pt x="758805" y="332270"/>
                </a:lnTo>
                <a:lnTo>
                  <a:pt x="712175" y="288741"/>
                </a:lnTo>
                <a:lnTo>
                  <a:pt x="665116" y="247918"/>
                </a:lnTo>
                <a:lnTo>
                  <a:pt x="617833" y="209887"/>
                </a:lnTo>
                <a:lnTo>
                  <a:pt x="570535" y="174732"/>
                </a:lnTo>
                <a:lnTo>
                  <a:pt x="523428" y="142537"/>
                </a:lnTo>
                <a:lnTo>
                  <a:pt x="476720" y="113389"/>
                </a:lnTo>
                <a:lnTo>
                  <a:pt x="430618" y="87370"/>
                </a:lnTo>
                <a:lnTo>
                  <a:pt x="385328" y="64567"/>
                </a:lnTo>
                <a:lnTo>
                  <a:pt x="341058" y="45063"/>
                </a:lnTo>
                <a:lnTo>
                  <a:pt x="298015" y="28943"/>
                </a:lnTo>
                <a:lnTo>
                  <a:pt x="256405" y="16292"/>
                </a:lnTo>
                <a:lnTo>
                  <a:pt x="216437" y="7195"/>
                </a:lnTo>
                <a:lnTo>
                  <a:pt x="178317" y="1736"/>
                </a:lnTo>
                <a:lnTo>
                  <a:pt x="142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08854" y="2246284"/>
            <a:ext cx="1238888" cy="1110072"/>
          </a:xfrm>
          <a:custGeom>
            <a:avLst/>
            <a:gdLst/>
            <a:ahLst/>
            <a:cxnLst/>
            <a:rect l="l" t="t" r="r" b="b"/>
            <a:pathLst>
              <a:path w="1238888" h="1110072">
                <a:moveTo>
                  <a:pt x="173451" y="0"/>
                </a:moveTo>
                <a:lnTo>
                  <a:pt x="103882" y="6325"/>
                </a:lnTo>
                <a:lnTo>
                  <a:pt x="45496" y="27303"/>
                </a:lnTo>
                <a:lnTo>
                  <a:pt x="0" y="63465"/>
                </a:lnTo>
                <a:lnTo>
                  <a:pt x="56950" y="76038"/>
                </a:lnTo>
                <a:lnTo>
                  <a:pt x="115407" y="93041"/>
                </a:lnTo>
                <a:lnTo>
                  <a:pt x="175088" y="114255"/>
                </a:lnTo>
                <a:lnTo>
                  <a:pt x="235708" y="139462"/>
                </a:lnTo>
                <a:lnTo>
                  <a:pt x="296985" y="168446"/>
                </a:lnTo>
                <a:lnTo>
                  <a:pt x="358634" y="200988"/>
                </a:lnTo>
                <a:lnTo>
                  <a:pt x="420372" y="236871"/>
                </a:lnTo>
                <a:lnTo>
                  <a:pt x="481915" y="275878"/>
                </a:lnTo>
                <a:lnTo>
                  <a:pt x="542979" y="317790"/>
                </a:lnTo>
                <a:lnTo>
                  <a:pt x="603281" y="362391"/>
                </a:lnTo>
                <a:lnTo>
                  <a:pt x="662538" y="409462"/>
                </a:lnTo>
                <a:lnTo>
                  <a:pt x="720464" y="458787"/>
                </a:lnTo>
                <a:lnTo>
                  <a:pt x="776778" y="510148"/>
                </a:lnTo>
                <a:lnTo>
                  <a:pt x="831195" y="563326"/>
                </a:lnTo>
                <a:lnTo>
                  <a:pt x="883431" y="618105"/>
                </a:lnTo>
                <a:lnTo>
                  <a:pt x="933204" y="674268"/>
                </a:lnTo>
                <a:lnTo>
                  <a:pt x="980228" y="731595"/>
                </a:lnTo>
                <a:lnTo>
                  <a:pt x="1024221" y="789871"/>
                </a:lnTo>
                <a:lnTo>
                  <a:pt x="1064899" y="848877"/>
                </a:lnTo>
                <a:lnTo>
                  <a:pt x="1101979" y="908396"/>
                </a:lnTo>
                <a:lnTo>
                  <a:pt x="1122335" y="944242"/>
                </a:lnTo>
                <a:lnTo>
                  <a:pt x="1140938" y="979643"/>
                </a:lnTo>
                <a:lnTo>
                  <a:pt x="1157755" y="1014533"/>
                </a:lnTo>
                <a:lnTo>
                  <a:pt x="1177361" y="1060180"/>
                </a:lnTo>
                <a:lnTo>
                  <a:pt x="1193640" y="1104579"/>
                </a:lnTo>
                <a:lnTo>
                  <a:pt x="1195451" y="1110072"/>
                </a:lnTo>
                <a:lnTo>
                  <a:pt x="1212518" y="1086573"/>
                </a:lnTo>
                <a:lnTo>
                  <a:pt x="1225311" y="1060146"/>
                </a:lnTo>
                <a:lnTo>
                  <a:pt x="1233895" y="1031095"/>
                </a:lnTo>
                <a:lnTo>
                  <a:pt x="1238393" y="999522"/>
                </a:lnTo>
                <a:lnTo>
                  <a:pt x="1238888" y="965663"/>
                </a:lnTo>
                <a:lnTo>
                  <a:pt x="1235476" y="929721"/>
                </a:lnTo>
                <a:lnTo>
                  <a:pt x="1228249" y="891900"/>
                </a:lnTo>
                <a:lnTo>
                  <a:pt x="1217303" y="852402"/>
                </a:lnTo>
                <a:lnTo>
                  <a:pt x="1202729" y="811430"/>
                </a:lnTo>
                <a:lnTo>
                  <a:pt x="1184624" y="769188"/>
                </a:lnTo>
                <a:lnTo>
                  <a:pt x="1163080" y="725878"/>
                </a:lnTo>
                <a:lnTo>
                  <a:pt x="1138191" y="681703"/>
                </a:lnTo>
                <a:lnTo>
                  <a:pt x="1110051" y="636866"/>
                </a:lnTo>
                <a:lnTo>
                  <a:pt x="1078755" y="591570"/>
                </a:lnTo>
                <a:lnTo>
                  <a:pt x="1044396" y="546019"/>
                </a:lnTo>
                <a:lnTo>
                  <a:pt x="1007068" y="500415"/>
                </a:lnTo>
                <a:lnTo>
                  <a:pt x="966865" y="454961"/>
                </a:lnTo>
                <a:lnTo>
                  <a:pt x="923881" y="409859"/>
                </a:lnTo>
                <a:lnTo>
                  <a:pt x="878209" y="365315"/>
                </a:lnTo>
                <a:lnTo>
                  <a:pt x="829945" y="321529"/>
                </a:lnTo>
                <a:lnTo>
                  <a:pt x="780158" y="279484"/>
                </a:lnTo>
                <a:lnTo>
                  <a:pt x="729962" y="240110"/>
                </a:lnTo>
                <a:lnTo>
                  <a:pt x="679570" y="203472"/>
                </a:lnTo>
                <a:lnTo>
                  <a:pt x="629196" y="169637"/>
                </a:lnTo>
                <a:lnTo>
                  <a:pt x="579054" y="138670"/>
                </a:lnTo>
                <a:lnTo>
                  <a:pt x="529357" y="110639"/>
                </a:lnTo>
                <a:lnTo>
                  <a:pt x="480319" y="85610"/>
                </a:lnTo>
                <a:lnTo>
                  <a:pt x="432154" y="63647"/>
                </a:lnTo>
                <a:lnTo>
                  <a:pt x="385075" y="44819"/>
                </a:lnTo>
                <a:lnTo>
                  <a:pt x="339296" y="29190"/>
                </a:lnTo>
                <a:lnTo>
                  <a:pt x="295030" y="16828"/>
                </a:lnTo>
                <a:lnTo>
                  <a:pt x="252492" y="7798"/>
                </a:lnTo>
                <a:lnTo>
                  <a:pt x="211894" y="2166"/>
                </a:lnTo>
                <a:lnTo>
                  <a:pt x="1734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623561" y="2207965"/>
            <a:ext cx="1368319" cy="943666"/>
          </a:xfrm>
          <a:custGeom>
            <a:avLst/>
            <a:gdLst/>
            <a:ahLst/>
            <a:cxnLst/>
            <a:rect l="l" t="t" r="r" b="b"/>
            <a:pathLst>
              <a:path w="1368319" h="943666">
                <a:moveTo>
                  <a:pt x="240869" y="0"/>
                </a:moveTo>
                <a:lnTo>
                  <a:pt x="199890" y="703"/>
                </a:lnTo>
                <a:lnTo>
                  <a:pt x="161575" y="4498"/>
                </a:lnTo>
                <a:lnTo>
                  <a:pt x="93819" y="21497"/>
                </a:lnTo>
                <a:lnTo>
                  <a:pt x="39370" y="51256"/>
                </a:lnTo>
                <a:lnTo>
                  <a:pt x="0" y="94036"/>
                </a:lnTo>
                <a:lnTo>
                  <a:pt x="58207" y="97670"/>
                </a:lnTo>
                <a:lnTo>
                  <a:pt x="118586" y="105448"/>
                </a:lnTo>
                <a:lnTo>
                  <a:pt x="180824" y="117198"/>
                </a:lnTo>
                <a:lnTo>
                  <a:pt x="244607" y="132749"/>
                </a:lnTo>
                <a:lnTo>
                  <a:pt x="309620" y="151931"/>
                </a:lnTo>
                <a:lnTo>
                  <a:pt x="375549" y="174571"/>
                </a:lnTo>
                <a:lnTo>
                  <a:pt x="442082" y="200499"/>
                </a:lnTo>
                <a:lnTo>
                  <a:pt x="508904" y="229544"/>
                </a:lnTo>
                <a:lnTo>
                  <a:pt x="575701" y="261535"/>
                </a:lnTo>
                <a:lnTo>
                  <a:pt x="642159" y="296300"/>
                </a:lnTo>
                <a:lnTo>
                  <a:pt x="707965" y="333668"/>
                </a:lnTo>
                <a:lnTo>
                  <a:pt x="772805" y="373468"/>
                </a:lnTo>
                <a:lnTo>
                  <a:pt x="836364" y="415529"/>
                </a:lnTo>
                <a:lnTo>
                  <a:pt x="898330" y="459679"/>
                </a:lnTo>
                <a:lnTo>
                  <a:pt x="958387" y="505749"/>
                </a:lnTo>
                <a:lnTo>
                  <a:pt x="1016223" y="553565"/>
                </a:lnTo>
                <a:lnTo>
                  <a:pt x="1071523" y="602958"/>
                </a:lnTo>
                <a:lnTo>
                  <a:pt x="1123974" y="653755"/>
                </a:lnTo>
                <a:lnTo>
                  <a:pt x="1173262" y="705787"/>
                </a:lnTo>
                <a:lnTo>
                  <a:pt x="1219073" y="758881"/>
                </a:lnTo>
                <a:lnTo>
                  <a:pt x="1244757" y="791150"/>
                </a:lnTo>
                <a:lnTo>
                  <a:pt x="1268614" y="823249"/>
                </a:lnTo>
                <a:lnTo>
                  <a:pt x="1290611" y="855121"/>
                </a:lnTo>
                <a:lnTo>
                  <a:pt x="1316986" y="897164"/>
                </a:lnTo>
                <a:lnTo>
                  <a:pt x="1339908" y="938564"/>
                </a:lnTo>
                <a:lnTo>
                  <a:pt x="1342516" y="943666"/>
                </a:lnTo>
                <a:lnTo>
                  <a:pt x="1355756" y="917816"/>
                </a:lnTo>
                <a:lnTo>
                  <a:pt x="1364315" y="889767"/>
                </a:lnTo>
                <a:lnTo>
                  <a:pt x="1368319" y="859704"/>
                </a:lnTo>
                <a:lnTo>
                  <a:pt x="1367891" y="827815"/>
                </a:lnTo>
                <a:lnTo>
                  <a:pt x="1354238" y="759299"/>
                </a:lnTo>
                <a:lnTo>
                  <a:pt x="1341261" y="723045"/>
                </a:lnTo>
                <a:lnTo>
                  <a:pt x="1324350" y="685708"/>
                </a:lnTo>
                <a:lnTo>
                  <a:pt x="1303629" y="647474"/>
                </a:lnTo>
                <a:lnTo>
                  <a:pt x="1279223" y="608529"/>
                </a:lnTo>
                <a:lnTo>
                  <a:pt x="1251255" y="569060"/>
                </a:lnTo>
                <a:lnTo>
                  <a:pt x="1219850" y="529251"/>
                </a:lnTo>
                <a:lnTo>
                  <a:pt x="1185132" y="489290"/>
                </a:lnTo>
                <a:lnTo>
                  <a:pt x="1147225" y="449362"/>
                </a:lnTo>
                <a:lnTo>
                  <a:pt x="1106255" y="409653"/>
                </a:lnTo>
                <a:lnTo>
                  <a:pt x="1062344" y="370350"/>
                </a:lnTo>
                <a:lnTo>
                  <a:pt x="1015618" y="331638"/>
                </a:lnTo>
                <a:lnTo>
                  <a:pt x="966201" y="293703"/>
                </a:lnTo>
                <a:lnTo>
                  <a:pt x="914217" y="256731"/>
                </a:lnTo>
                <a:lnTo>
                  <a:pt x="859789" y="220909"/>
                </a:lnTo>
                <a:lnTo>
                  <a:pt x="804113" y="187045"/>
                </a:lnTo>
                <a:lnTo>
                  <a:pt x="748444" y="155882"/>
                </a:lnTo>
                <a:lnTo>
                  <a:pt x="693004" y="127453"/>
                </a:lnTo>
                <a:lnTo>
                  <a:pt x="638015" y="101791"/>
                </a:lnTo>
                <a:lnTo>
                  <a:pt x="583697" y="78927"/>
                </a:lnTo>
                <a:lnTo>
                  <a:pt x="530273" y="58896"/>
                </a:lnTo>
                <a:lnTo>
                  <a:pt x="477963" y="41729"/>
                </a:lnTo>
                <a:lnTo>
                  <a:pt x="426988" y="27459"/>
                </a:lnTo>
                <a:lnTo>
                  <a:pt x="377570" y="16118"/>
                </a:lnTo>
                <a:lnTo>
                  <a:pt x="329930" y="7740"/>
                </a:lnTo>
                <a:lnTo>
                  <a:pt x="284289" y="2356"/>
                </a:lnTo>
                <a:lnTo>
                  <a:pt x="240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50180" y="2229080"/>
            <a:ext cx="1301584" cy="1036471"/>
          </a:xfrm>
          <a:custGeom>
            <a:avLst/>
            <a:gdLst/>
            <a:ahLst/>
            <a:cxnLst/>
            <a:rect l="l" t="t" r="r" b="b"/>
            <a:pathLst>
              <a:path w="1301584" h="1036471">
                <a:moveTo>
                  <a:pt x="207638" y="0"/>
                </a:moveTo>
                <a:lnTo>
                  <a:pt x="169061" y="661"/>
                </a:lnTo>
                <a:lnTo>
                  <a:pt x="99949" y="12117"/>
                </a:lnTo>
                <a:lnTo>
                  <a:pt x="43013" y="37424"/>
                </a:lnTo>
                <a:lnTo>
                  <a:pt x="0" y="76986"/>
                </a:lnTo>
                <a:lnTo>
                  <a:pt x="57772" y="85384"/>
                </a:lnTo>
                <a:lnTo>
                  <a:pt x="117354" y="98105"/>
                </a:lnTo>
                <a:lnTo>
                  <a:pt x="178446" y="114950"/>
                </a:lnTo>
                <a:lnTo>
                  <a:pt x="240750" y="135724"/>
                </a:lnTo>
                <a:lnTo>
                  <a:pt x="303968" y="160228"/>
                </a:lnTo>
                <a:lnTo>
                  <a:pt x="367802" y="188267"/>
                </a:lnTo>
                <a:lnTo>
                  <a:pt x="431954" y="219643"/>
                </a:lnTo>
                <a:lnTo>
                  <a:pt x="496124" y="254160"/>
                </a:lnTo>
                <a:lnTo>
                  <a:pt x="560016" y="291620"/>
                </a:lnTo>
                <a:lnTo>
                  <a:pt x="623331" y="331827"/>
                </a:lnTo>
                <a:lnTo>
                  <a:pt x="685771" y="374584"/>
                </a:lnTo>
                <a:lnTo>
                  <a:pt x="747037" y="419694"/>
                </a:lnTo>
                <a:lnTo>
                  <a:pt x="806831" y="466959"/>
                </a:lnTo>
                <a:lnTo>
                  <a:pt x="864855" y="516184"/>
                </a:lnTo>
                <a:lnTo>
                  <a:pt x="920811" y="567172"/>
                </a:lnTo>
                <a:lnTo>
                  <a:pt x="974400" y="619725"/>
                </a:lnTo>
                <a:lnTo>
                  <a:pt x="1025325" y="673646"/>
                </a:lnTo>
                <a:lnTo>
                  <a:pt x="1073287" y="728739"/>
                </a:lnTo>
                <a:lnTo>
                  <a:pt x="1117987" y="784807"/>
                </a:lnTo>
                <a:lnTo>
                  <a:pt x="1159129" y="841653"/>
                </a:lnTo>
                <a:lnTo>
                  <a:pt x="1181889" y="875997"/>
                </a:lnTo>
                <a:lnTo>
                  <a:pt x="1202868" y="910030"/>
                </a:lnTo>
                <a:lnTo>
                  <a:pt x="1222033" y="943687"/>
                </a:lnTo>
                <a:lnTo>
                  <a:pt x="1244702" y="987864"/>
                </a:lnTo>
                <a:lnTo>
                  <a:pt x="1264002" y="1031100"/>
                </a:lnTo>
                <a:lnTo>
                  <a:pt x="1266190" y="1036471"/>
                </a:lnTo>
                <a:lnTo>
                  <a:pt x="1281649" y="1011719"/>
                </a:lnTo>
                <a:lnTo>
                  <a:pt x="1292630" y="984383"/>
                </a:lnTo>
                <a:lnTo>
                  <a:pt x="1299239" y="954658"/>
                </a:lnTo>
                <a:lnTo>
                  <a:pt x="1301584" y="922742"/>
                </a:lnTo>
                <a:lnTo>
                  <a:pt x="1299773" y="888829"/>
                </a:lnTo>
                <a:lnTo>
                  <a:pt x="1284115" y="815803"/>
                </a:lnTo>
                <a:lnTo>
                  <a:pt x="1270483" y="777082"/>
                </a:lnTo>
                <a:lnTo>
                  <a:pt x="1253127" y="737151"/>
                </a:lnTo>
                <a:lnTo>
                  <a:pt x="1232153" y="696206"/>
                </a:lnTo>
                <a:lnTo>
                  <a:pt x="1207671" y="654444"/>
                </a:lnTo>
                <a:lnTo>
                  <a:pt x="1179788" y="612061"/>
                </a:lnTo>
                <a:lnTo>
                  <a:pt x="1148611" y="569254"/>
                </a:lnTo>
                <a:lnTo>
                  <a:pt x="1114249" y="526218"/>
                </a:lnTo>
                <a:lnTo>
                  <a:pt x="1076809" y="483151"/>
                </a:lnTo>
                <a:lnTo>
                  <a:pt x="1036399" y="440249"/>
                </a:lnTo>
                <a:lnTo>
                  <a:pt x="993127" y="397708"/>
                </a:lnTo>
                <a:lnTo>
                  <a:pt x="947100" y="355725"/>
                </a:lnTo>
                <a:lnTo>
                  <a:pt x="898428" y="314496"/>
                </a:lnTo>
                <a:lnTo>
                  <a:pt x="847217" y="274217"/>
                </a:lnTo>
                <a:lnTo>
                  <a:pt x="794585" y="235794"/>
                </a:lnTo>
                <a:lnTo>
                  <a:pt x="741726" y="200073"/>
                </a:lnTo>
                <a:lnTo>
                  <a:pt x="688858" y="167105"/>
                </a:lnTo>
                <a:lnTo>
                  <a:pt x="636198" y="136942"/>
                </a:lnTo>
                <a:lnTo>
                  <a:pt x="583965" y="109633"/>
                </a:lnTo>
                <a:lnTo>
                  <a:pt x="532377" y="85228"/>
                </a:lnTo>
                <a:lnTo>
                  <a:pt x="481652" y="63780"/>
                </a:lnTo>
                <a:lnTo>
                  <a:pt x="432008" y="45338"/>
                </a:lnTo>
                <a:lnTo>
                  <a:pt x="383663" y="29953"/>
                </a:lnTo>
                <a:lnTo>
                  <a:pt x="336835" y="17677"/>
                </a:lnTo>
                <a:lnTo>
                  <a:pt x="291743" y="8558"/>
                </a:lnTo>
                <a:lnTo>
                  <a:pt x="248605" y="2649"/>
                </a:lnTo>
                <a:lnTo>
                  <a:pt x="207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74083" y="2201211"/>
            <a:ext cx="1469664" cy="771985"/>
          </a:xfrm>
          <a:custGeom>
            <a:avLst/>
            <a:gdLst/>
            <a:ahLst/>
            <a:cxnLst/>
            <a:rect l="l" t="t" r="r" b="b"/>
            <a:pathLst>
              <a:path w="1469664" h="771985">
                <a:moveTo>
                  <a:pt x="870268" y="129696"/>
                </a:moveTo>
                <a:lnTo>
                  <a:pt x="119044" y="129696"/>
                </a:lnTo>
                <a:lnTo>
                  <a:pt x="182391" y="131721"/>
                </a:lnTo>
                <a:lnTo>
                  <a:pt x="247841" y="137281"/>
                </a:lnTo>
                <a:lnTo>
                  <a:pt x="315055" y="146252"/>
                </a:lnTo>
                <a:lnTo>
                  <a:pt x="383698" y="158514"/>
                </a:lnTo>
                <a:lnTo>
                  <a:pt x="453433" y="173946"/>
                </a:lnTo>
                <a:lnTo>
                  <a:pt x="523924" y="192426"/>
                </a:lnTo>
                <a:lnTo>
                  <a:pt x="594835" y="213833"/>
                </a:lnTo>
                <a:lnTo>
                  <a:pt x="665829" y="238045"/>
                </a:lnTo>
                <a:lnTo>
                  <a:pt x="736569" y="264942"/>
                </a:lnTo>
                <a:lnTo>
                  <a:pt x="806720" y="294401"/>
                </a:lnTo>
                <a:lnTo>
                  <a:pt x="875944" y="326302"/>
                </a:lnTo>
                <a:lnTo>
                  <a:pt x="943906" y="360522"/>
                </a:lnTo>
                <a:lnTo>
                  <a:pt x="1010269" y="396942"/>
                </a:lnTo>
                <a:lnTo>
                  <a:pt x="1074696" y="435439"/>
                </a:lnTo>
                <a:lnTo>
                  <a:pt x="1136851" y="475892"/>
                </a:lnTo>
                <a:lnTo>
                  <a:pt x="1196398" y="518180"/>
                </a:lnTo>
                <a:lnTo>
                  <a:pt x="1253000" y="562181"/>
                </a:lnTo>
                <a:lnTo>
                  <a:pt x="1306321" y="607774"/>
                </a:lnTo>
                <a:lnTo>
                  <a:pt x="1336565" y="635800"/>
                </a:lnTo>
                <a:lnTo>
                  <a:pt x="1364976" y="663948"/>
                </a:lnTo>
                <a:lnTo>
                  <a:pt x="1391513" y="692160"/>
                </a:lnTo>
                <a:lnTo>
                  <a:pt x="1423905" y="729776"/>
                </a:lnTo>
                <a:lnTo>
                  <a:pt x="1452789" y="767267"/>
                </a:lnTo>
                <a:lnTo>
                  <a:pt x="1456181" y="771985"/>
                </a:lnTo>
                <a:lnTo>
                  <a:pt x="1465404" y="744283"/>
                </a:lnTo>
                <a:lnTo>
                  <a:pt x="1469664" y="715124"/>
                </a:lnTo>
                <a:lnTo>
                  <a:pt x="1469113" y="684672"/>
                </a:lnTo>
                <a:lnTo>
                  <a:pt x="1463902" y="653094"/>
                </a:lnTo>
                <a:lnTo>
                  <a:pt x="1440102" y="587217"/>
                </a:lnTo>
                <a:lnTo>
                  <a:pt x="1421815" y="553249"/>
                </a:lnTo>
                <a:lnTo>
                  <a:pt x="1399470" y="518816"/>
                </a:lnTo>
                <a:lnTo>
                  <a:pt x="1373220" y="484083"/>
                </a:lnTo>
                <a:lnTo>
                  <a:pt x="1343215" y="449214"/>
                </a:lnTo>
                <a:lnTo>
                  <a:pt x="1309605" y="414377"/>
                </a:lnTo>
                <a:lnTo>
                  <a:pt x="1272543" y="379735"/>
                </a:lnTo>
                <a:lnTo>
                  <a:pt x="1232177" y="345454"/>
                </a:lnTo>
                <a:lnTo>
                  <a:pt x="1188660" y="311700"/>
                </a:lnTo>
                <a:lnTo>
                  <a:pt x="1142142" y="278637"/>
                </a:lnTo>
                <a:lnTo>
                  <a:pt x="1092775" y="246432"/>
                </a:lnTo>
                <a:lnTo>
                  <a:pt x="1040708" y="215250"/>
                </a:lnTo>
                <a:lnTo>
                  <a:pt x="986093" y="185256"/>
                </a:lnTo>
                <a:lnTo>
                  <a:pt x="929081" y="156614"/>
                </a:lnTo>
                <a:lnTo>
                  <a:pt x="870268" y="129696"/>
                </a:lnTo>
                <a:close/>
              </a:path>
              <a:path w="1469664" h="771985">
                <a:moveTo>
                  <a:pt x="313515" y="0"/>
                </a:moveTo>
                <a:lnTo>
                  <a:pt x="267546" y="1726"/>
                </a:lnTo>
                <a:lnTo>
                  <a:pt x="224229" y="6112"/>
                </a:lnTo>
                <a:lnTo>
                  <a:pt x="183787" y="13156"/>
                </a:lnTo>
                <a:lnTo>
                  <a:pt x="146444" y="22857"/>
                </a:lnTo>
                <a:lnTo>
                  <a:pt x="81951" y="50219"/>
                </a:lnTo>
                <a:lnTo>
                  <a:pt x="32540" y="88183"/>
                </a:lnTo>
                <a:lnTo>
                  <a:pt x="0" y="136731"/>
                </a:lnTo>
                <a:lnTo>
                  <a:pt x="58135" y="131325"/>
                </a:lnTo>
                <a:lnTo>
                  <a:pt x="119044" y="129696"/>
                </a:lnTo>
                <a:lnTo>
                  <a:pt x="870268" y="129696"/>
                </a:lnTo>
                <a:lnTo>
                  <a:pt x="869822" y="129492"/>
                </a:lnTo>
                <a:lnTo>
                  <a:pt x="809643" y="104506"/>
                </a:lnTo>
                <a:lnTo>
                  <a:pt x="749877" y="82199"/>
                </a:lnTo>
                <a:lnTo>
                  <a:pt x="690750" y="62572"/>
                </a:lnTo>
                <a:lnTo>
                  <a:pt x="632484" y="45620"/>
                </a:lnTo>
                <a:lnTo>
                  <a:pt x="575304" y="31343"/>
                </a:lnTo>
                <a:lnTo>
                  <a:pt x="519432" y="19738"/>
                </a:lnTo>
                <a:lnTo>
                  <a:pt x="465094" y="10803"/>
                </a:lnTo>
                <a:lnTo>
                  <a:pt x="412513" y="4536"/>
                </a:lnTo>
                <a:lnTo>
                  <a:pt x="361912" y="936"/>
                </a:lnTo>
                <a:lnTo>
                  <a:pt x="313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322698" y="2183599"/>
            <a:ext cx="1513867" cy="674916"/>
          </a:xfrm>
          <a:custGeom>
            <a:avLst/>
            <a:gdLst/>
            <a:ahLst/>
            <a:cxnLst/>
            <a:rect l="l" t="t" r="r" b="b"/>
            <a:pathLst>
              <a:path w="1513867" h="674916">
                <a:moveTo>
                  <a:pt x="1022148" y="146422"/>
                </a:moveTo>
                <a:lnTo>
                  <a:pt x="246967" y="146422"/>
                </a:lnTo>
                <a:lnTo>
                  <a:pt x="314700" y="149585"/>
                </a:lnTo>
                <a:lnTo>
                  <a:pt x="384153" y="155904"/>
                </a:lnTo>
                <a:lnTo>
                  <a:pt x="454936" y="165284"/>
                </a:lnTo>
                <a:lnTo>
                  <a:pt x="526749" y="177637"/>
                </a:lnTo>
                <a:lnTo>
                  <a:pt x="599231" y="192870"/>
                </a:lnTo>
                <a:lnTo>
                  <a:pt x="672036" y="210890"/>
                </a:lnTo>
                <a:lnTo>
                  <a:pt x="744819" y="231606"/>
                </a:lnTo>
                <a:lnTo>
                  <a:pt x="817235" y="254925"/>
                </a:lnTo>
                <a:lnTo>
                  <a:pt x="888939" y="280756"/>
                </a:lnTo>
                <a:lnTo>
                  <a:pt x="959583" y="309007"/>
                </a:lnTo>
                <a:lnTo>
                  <a:pt x="1028825" y="339585"/>
                </a:lnTo>
                <a:lnTo>
                  <a:pt x="1096316" y="372398"/>
                </a:lnTo>
                <a:lnTo>
                  <a:pt x="1161713" y="407355"/>
                </a:lnTo>
                <a:lnTo>
                  <a:pt x="1224670" y="444364"/>
                </a:lnTo>
                <a:lnTo>
                  <a:pt x="1284841" y="483332"/>
                </a:lnTo>
                <a:lnTo>
                  <a:pt x="1341996" y="524254"/>
                </a:lnTo>
                <a:lnTo>
                  <a:pt x="1374403" y="549506"/>
                </a:lnTo>
                <a:lnTo>
                  <a:pt x="1405113" y="575112"/>
                </a:lnTo>
                <a:lnTo>
                  <a:pt x="1433965" y="600938"/>
                </a:lnTo>
                <a:lnTo>
                  <a:pt x="1469464" y="635639"/>
                </a:lnTo>
                <a:lnTo>
                  <a:pt x="1505330" y="674916"/>
                </a:lnTo>
                <a:lnTo>
                  <a:pt x="1512133" y="646538"/>
                </a:lnTo>
                <a:lnTo>
                  <a:pt x="1510697" y="586846"/>
                </a:lnTo>
                <a:lnTo>
                  <a:pt x="1490259" y="524167"/>
                </a:lnTo>
                <a:lnTo>
                  <a:pt x="1452272" y="459979"/>
                </a:lnTo>
                <a:lnTo>
                  <a:pt x="1427052" y="427589"/>
                </a:lnTo>
                <a:lnTo>
                  <a:pt x="1397915" y="395235"/>
                </a:lnTo>
                <a:lnTo>
                  <a:pt x="1365027" y="363068"/>
                </a:lnTo>
                <a:lnTo>
                  <a:pt x="1328552" y="331239"/>
                </a:lnTo>
                <a:lnTo>
                  <a:pt x="1288654" y="299902"/>
                </a:lnTo>
                <a:lnTo>
                  <a:pt x="1245499" y="269208"/>
                </a:lnTo>
                <a:lnTo>
                  <a:pt x="1199250" y="239310"/>
                </a:lnTo>
                <a:lnTo>
                  <a:pt x="1150072" y="210358"/>
                </a:lnTo>
                <a:lnTo>
                  <a:pt x="1098130" y="182506"/>
                </a:lnTo>
                <a:lnTo>
                  <a:pt x="1043584" y="155902"/>
                </a:lnTo>
                <a:lnTo>
                  <a:pt x="1022148" y="146422"/>
                </a:lnTo>
                <a:close/>
              </a:path>
              <a:path w="1513867" h="674916">
                <a:moveTo>
                  <a:pt x="399638" y="0"/>
                </a:moveTo>
                <a:lnTo>
                  <a:pt x="348911" y="763"/>
                </a:lnTo>
                <a:lnTo>
                  <a:pt x="300608" y="3991"/>
                </a:lnTo>
                <a:lnTo>
                  <a:pt x="254954" y="9662"/>
                </a:lnTo>
                <a:lnTo>
                  <a:pt x="212171" y="17755"/>
                </a:lnTo>
                <a:lnTo>
                  <a:pt x="172481" y="28249"/>
                </a:lnTo>
                <a:lnTo>
                  <a:pt x="136108" y="41123"/>
                </a:lnTo>
                <a:lnTo>
                  <a:pt x="74203" y="73928"/>
                </a:lnTo>
                <a:lnTo>
                  <a:pt x="28239" y="115999"/>
                </a:lnTo>
                <a:lnTo>
                  <a:pt x="0" y="167170"/>
                </a:lnTo>
                <a:lnTo>
                  <a:pt x="57456" y="156790"/>
                </a:lnTo>
                <a:lnTo>
                  <a:pt x="117999" y="149933"/>
                </a:lnTo>
                <a:lnTo>
                  <a:pt x="181285" y="146508"/>
                </a:lnTo>
                <a:lnTo>
                  <a:pt x="1022148" y="146422"/>
                </a:lnTo>
                <a:lnTo>
                  <a:pt x="986612" y="130706"/>
                </a:lnTo>
                <a:lnTo>
                  <a:pt x="927365" y="107064"/>
                </a:lnTo>
                <a:lnTo>
                  <a:pt x="866013" y="85128"/>
                </a:lnTo>
                <a:lnTo>
                  <a:pt x="803909" y="65420"/>
                </a:lnTo>
                <a:lnTo>
                  <a:pt x="742447" y="48345"/>
                </a:lnTo>
                <a:lnTo>
                  <a:pt x="681849" y="33881"/>
                </a:lnTo>
                <a:lnTo>
                  <a:pt x="622340" y="22008"/>
                </a:lnTo>
                <a:lnTo>
                  <a:pt x="564141" y="12704"/>
                </a:lnTo>
                <a:lnTo>
                  <a:pt x="507476" y="5949"/>
                </a:lnTo>
                <a:lnTo>
                  <a:pt x="452567" y="1721"/>
                </a:lnTo>
                <a:lnTo>
                  <a:pt x="399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148582" y="2175267"/>
            <a:ext cx="1568001" cy="509131"/>
          </a:xfrm>
          <a:custGeom>
            <a:avLst/>
            <a:gdLst/>
            <a:ahLst/>
            <a:cxnLst/>
            <a:rect l="l" t="t" r="r" b="b"/>
            <a:pathLst>
              <a:path w="1568001" h="509131">
                <a:moveTo>
                  <a:pt x="1284923" y="167609"/>
                </a:moveTo>
                <a:lnTo>
                  <a:pt x="449179" y="167609"/>
                </a:lnTo>
                <a:lnTo>
                  <a:pt x="522039" y="168738"/>
                </a:lnTo>
                <a:lnTo>
                  <a:pt x="596003" y="172609"/>
                </a:lnTo>
                <a:lnTo>
                  <a:pt x="670718" y="179185"/>
                </a:lnTo>
                <a:lnTo>
                  <a:pt x="745827" y="188427"/>
                </a:lnTo>
                <a:lnTo>
                  <a:pt x="820975" y="200299"/>
                </a:lnTo>
                <a:lnTo>
                  <a:pt x="895806" y="214763"/>
                </a:lnTo>
                <a:lnTo>
                  <a:pt x="969964" y="231781"/>
                </a:lnTo>
                <a:lnTo>
                  <a:pt x="1043094" y="251317"/>
                </a:lnTo>
                <a:lnTo>
                  <a:pt x="1114840" y="273331"/>
                </a:lnTo>
                <a:lnTo>
                  <a:pt x="1184846" y="297788"/>
                </a:lnTo>
                <a:lnTo>
                  <a:pt x="1252757" y="324648"/>
                </a:lnTo>
                <a:lnTo>
                  <a:pt x="1318217" y="353876"/>
                </a:lnTo>
                <a:lnTo>
                  <a:pt x="1380870" y="385433"/>
                </a:lnTo>
                <a:lnTo>
                  <a:pt x="1416905" y="405432"/>
                </a:lnTo>
                <a:lnTo>
                  <a:pt x="1451205" y="425974"/>
                </a:lnTo>
                <a:lnTo>
                  <a:pt x="1483712" y="447021"/>
                </a:lnTo>
                <a:lnTo>
                  <a:pt x="1524166" y="475804"/>
                </a:lnTo>
                <a:lnTo>
                  <a:pt x="1561195" y="505325"/>
                </a:lnTo>
                <a:lnTo>
                  <a:pt x="1565655" y="509131"/>
                </a:lnTo>
                <a:lnTo>
                  <a:pt x="1568001" y="480035"/>
                </a:lnTo>
                <a:lnTo>
                  <a:pt x="1557378" y="421269"/>
                </a:lnTo>
                <a:lnTo>
                  <a:pt x="1527575" y="362567"/>
                </a:lnTo>
                <a:lnTo>
                  <a:pt x="1480083" y="304925"/>
                </a:lnTo>
                <a:lnTo>
                  <a:pt x="1450169" y="276814"/>
                </a:lnTo>
                <a:lnTo>
                  <a:pt x="1416390" y="249342"/>
                </a:lnTo>
                <a:lnTo>
                  <a:pt x="1378934" y="222634"/>
                </a:lnTo>
                <a:lnTo>
                  <a:pt x="1337985" y="196815"/>
                </a:lnTo>
                <a:lnTo>
                  <a:pt x="1293731" y="172010"/>
                </a:lnTo>
                <a:lnTo>
                  <a:pt x="1284923" y="167609"/>
                </a:lnTo>
                <a:close/>
              </a:path>
              <a:path w="1568001" h="509131">
                <a:moveTo>
                  <a:pt x="533530" y="0"/>
                </a:moveTo>
                <a:lnTo>
                  <a:pt x="476493" y="2062"/>
                </a:lnTo>
                <a:lnTo>
                  <a:pt x="421582" y="6351"/>
                </a:lnTo>
                <a:lnTo>
                  <a:pt x="369015" y="12811"/>
                </a:lnTo>
                <a:lnTo>
                  <a:pt x="319008" y="21386"/>
                </a:lnTo>
                <a:lnTo>
                  <a:pt x="271779" y="32023"/>
                </a:lnTo>
                <a:lnTo>
                  <a:pt x="227545" y="44666"/>
                </a:lnTo>
                <a:lnTo>
                  <a:pt x="186523" y="59260"/>
                </a:lnTo>
                <a:lnTo>
                  <a:pt x="148929" y="75750"/>
                </a:lnTo>
                <a:lnTo>
                  <a:pt x="114981" y="94080"/>
                </a:lnTo>
                <a:lnTo>
                  <a:pt x="58889" y="136043"/>
                </a:lnTo>
                <a:lnTo>
                  <a:pt x="19983" y="184709"/>
                </a:lnTo>
                <a:lnTo>
                  <a:pt x="0" y="239637"/>
                </a:lnTo>
                <a:lnTo>
                  <a:pt x="55160" y="220520"/>
                </a:lnTo>
                <a:lnTo>
                  <a:pt x="113917" y="204409"/>
                </a:lnTo>
                <a:lnTo>
                  <a:pt x="175913" y="191265"/>
                </a:lnTo>
                <a:lnTo>
                  <a:pt x="240793" y="181050"/>
                </a:lnTo>
                <a:lnTo>
                  <a:pt x="308201" y="173728"/>
                </a:lnTo>
                <a:lnTo>
                  <a:pt x="377782" y="169260"/>
                </a:lnTo>
                <a:lnTo>
                  <a:pt x="449179" y="167609"/>
                </a:lnTo>
                <a:lnTo>
                  <a:pt x="1284923" y="167609"/>
                </a:lnTo>
                <a:lnTo>
                  <a:pt x="1246357" y="148342"/>
                </a:lnTo>
                <a:lnTo>
                  <a:pt x="1196050" y="125937"/>
                </a:lnTo>
                <a:lnTo>
                  <a:pt x="1142996" y="104919"/>
                </a:lnTo>
                <a:lnTo>
                  <a:pt x="1087380" y="85414"/>
                </a:lnTo>
                <a:lnTo>
                  <a:pt x="1029389" y="67545"/>
                </a:lnTo>
                <a:lnTo>
                  <a:pt x="969208" y="51438"/>
                </a:lnTo>
                <a:lnTo>
                  <a:pt x="907025" y="37217"/>
                </a:lnTo>
                <a:lnTo>
                  <a:pt x="843026" y="25007"/>
                </a:lnTo>
                <a:lnTo>
                  <a:pt x="778609" y="15112"/>
                </a:lnTo>
                <a:lnTo>
                  <a:pt x="715234" y="7720"/>
                </a:lnTo>
                <a:lnTo>
                  <a:pt x="653118" y="2773"/>
                </a:lnTo>
                <a:lnTo>
                  <a:pt x="592478" y="218"/>
                </a:lnTo>
                <a:lnTo>
                  <a:pt x="533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75969" y="1061974"/>
            <a:ext cx="2445512" cy="45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114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位于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平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坝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县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地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处贵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安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新区直管区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边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缘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，与黔南</a:t>
            </a:r>
            <a:r>
              <a:rPr sz="2000" spc="10" dirty="0" smtClean="0">
                <a:solidFill>
                  <a:srgbClr val="1C1C1C"/>
                </a:solidFill>
                <a:latin typeface="微软雅黑"/>
                <a:cs typeface="微软雅黑"/>
              </a:rPr>
              <a:t>经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济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 marL="12700" marR="12700" algn="just">
              <a:lnSpc>
                <a:spcPct val="150000"/>
              </a:lnSpc>
            </a:pP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开发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相</a:t>
            </a:r>
            <a:r>
              <a:rPr sz="2000" spc="50" dirty="0" smtClean="0">
                <a:solidFill>
                  <a:srgbClr val="1C1C1C"/>
                </a:solidFill>
                <a:latin typeface="微软雅黑"/>
                <a:cs typeface="微软雅黑"/>
              </a:rPr>
              <a:t>邻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，西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纵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线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经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过区内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通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往外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部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的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交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通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条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件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较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好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区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位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条件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良</a:t>
            </a:r>
            <a:r>
              <a:rPr sz="2000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好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 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区内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有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万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亩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森</a:t>
            </a:r>
            <a:r>
              <a:rPr sz="2000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林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以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松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树、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沙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树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为</a:t>
            </a:r>
            <a:r>
              <a:rPr sz="2000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主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与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其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他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林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地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相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比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林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中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无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蚊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虫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，生态 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资源优越。</a:t>
            </a:r>
            <a:endParaRPr sz="2000">
              <a:latin typeface="微软雅黑"/>
              <a:cs typeface="微软雅黑"/>
            </a:endParaRPr>
          </a:p>
          <a:p>
            <a:pPr marL="12700" marR="21590" indent="720725" algn="just">
              <a:lnSpc>
                <a:spcPct val="150000"/>
              </a:lnSpc>
            </a:pPr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该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村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属一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类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贫困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村</a:t>
            </a:r>
            <a:r>
              <a:rPr sz="2000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无新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农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村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建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设</a:t>
            </a:r>
            <a:r>
              <a:rPr sz="2000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村内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原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有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煤</a:t>
            </a:r>
            <a:r>
              <a:rPr sz="2000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矿、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现已迁出</a:t>
            </a:r>
            <a:r>
              <a:rPr sz="2000" spc="-5" dirty="0" smtClean="0">
                <a:solidFill>
                  <a:srgbClr val="1C1C1C"/>
                </a:solidFill>
                <a:latin typeface="微软雅黑"/>
                <a:cs typeface="微软雅黑"/>
              </a:rPr>
              <a:t>，村民以 </a:t>
            </a:r>
            <a:r>
              <a:rPr sz="2000" spc="60" dirty="0" smtClean="0">
                <a:solidFill>
                  <a:srgbClr val="1C1C1C"/>
                </a:solidFill>
                <a:latin typeface="微软雅黑"/>
                <a:cs typeface="微软雅黑"/>
              </a:rPr>
              <a:t>务工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务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农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为</a:t>
            </a:r>
            <a:r>
              <a:rPr sz="2000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生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农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作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物以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水</a:t>
            </a:r>
            <a:r>
              <a:rPr sz="2000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稻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油菜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为</a:t>
            </a:r>
            <a:r>
              <a:rPr sz="2000" spc="65" dirty="0" smtClean="0">
                <a:solidFill>
                  <a:srgbClr val="1C1C1C"/>
                </a:solidFill>
                <a:latin typeface="微软雅黑"/>
                <a:cs typeface="微软雅黑"/>
              </a:rPr>
              <a:t>主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收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入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水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平较</a:t>
            </a:r>
            <a:r>
              <a:rPr sz="2000" spc="70" dirty="0" smtClean="0">
                <a:solidFill>
                  <a:srgbClr val="1C1C1C"/>
                </a:solidFill>
                <a:latin typeface="微软雅黑"/>
                <a:cs typeface="微软雅黑"/>
              </a:rPr>
              <a:t>低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政</a:t>
            </a:r>
            <a:r>
              <a:rPr sz="2000" spc="45" dirty="0" smtClean="0">
                <a:solidFill>
                  <a:srgbClr val="1C1C1C"/>
                </a:solidFill>
                <a:latin typeface="微软雅黑"/>
                <a:cs typeface="微软雅黑"/>
              </a:rPr>
              <a:t>府支</a:t>
            </a:r>
            <a:r>
              <a:rPr sz="2000" spc="55" dirty="0" smtClean="0">
                <a:solidFill>
                  <a:srgbClr val="1C1C1C"/>
                </a:solidFill>
                <a:latin typeface="微软雅黑"/>
                <a:cs typeface="微软雅黑"/>
              </a:rPr>
              <a:t>持力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度 小，村内水源匮乏，正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在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申请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规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划建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设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水库。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733425"/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目前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、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该村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计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划以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土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地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流转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方</a:t>
            </a:r>
            <a:r>
              <a:rPr sz="2000" spc="40" dirty="0" smtClean="0">
                <a:solidFill>
                  <a:srgbClr val="1C1C1C"/>
                </a:solidFill>
                <a:latin typeface="微软雅黑"/>
                <a:cs typeface="微软雅黑"/>
              </a:rPr>
              <a:t>式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将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80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0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亩山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地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承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包于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浙商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种</a:t>
            </a:r>
            <a:r>
              <a:rPr sz="2000" spc="20" dirty="0" smtClean="0">
                <a:solidFill>
                  <a:srgbClr val="1C1C1C"/>
                </a:solidFill>
                <a:latin typeface="微软雅黑"/>
                <a:cs typeface="微软雅黑"/>
              </a:rPr>
              <a:t>植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红</a:t>
            </a:r>
            <a:r>
              <a:rPr sz="2000" spc="30" dirty="0" smtClean="0">
                <a:solidFill>
                  <a:srgbClr val="1C1C1C"/>
                </a:solidFill>
                <a:latin typeface="微软雅黑"/>
                <a:cs typeface="微软雅黑"/>
              </a:rPr>
              <a:t>桃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endParaRPr sz="2000">
              <a:latin typeface="微软雅黑"/>
              <a:cs typeface="微软雅黑"/>
            </a:endParaRPr>
          </a:p>
          <a:p>
            <a:pPr>
              <a:lnSpc>
                <a:spcPts val="1200"/>
              </a:lnSpc>
            </a:pPr>
            <a:endParaRPr sz="1200"/>
          </a:p>
          <a:p>
            <a:pPr marL="12700" marR="1779270" algn="just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并正在于台商洽谈合作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高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端农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业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事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宜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，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与旅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游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开发</a:t>
            </a:r>
            <a:r>
              <a:rPr sz="2000" spc="-15" dirty="0" smtClean="0">
                <a:solidFill>
                  <a:srgbClr val="1C1C1C"/>
                </a:solidFill>
                <a:latin typeface="微软雅黑"/>
                <a:cs typeface="微软雅黑"/>
              </a:rPr>
              <a:t>项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目相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符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7" name="object 5"/>
          <p:cNvSpPr txBox="1">
            <a:spLocks noGrp="1"/>
          </p:cNvSpPr>
          <p:nvPr>
            <p:ph type="title"/>
          </p:nvPr>
        </p:nvSpPr>
        <p:spPr>
          <a:xfrm>
            <a:off x="809027" y="136696"/>
            <a:ext cx="7525945" cy="703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2390775">
              <a:lnSpc>
                <a:spcPts val="4205"/>
              </a:lnSpc>
            </a:pPr>
            <a:r>
              <a:rPr lang="zh-CN" altLang="" sz="3600" b="1" spc="10" dirty="0" smtClean="0">
                <a:solidFill>
                  <a:schemeClr val="bg1"/>
                </a:solidFill>
                <a:latin typeface="黑体"/>
                <a:ea typeface="宋体" charset="0"/>
                <a:cs typeface="黑体"/>
              </a:rPr>
              <a:t>二</a:t>
            </a:r>
            <a:r>
              <a:rPr sz="3600" b="1" spc="10" dirty="0" smtClean="0">
                <a:solidFill>
                  <a:schemeClr val="bg1"/>
                </a:solidFill>
                <a:latin typeface="黑体"/>
                <a:cs typeface="黑体"/>
              </a:rPr>
              <a:t>、</a:t>
            </a:r>
            <a:r>
              <a:rPr lang="zh-CN" sz="3600" b="1" spc="10" dirty="0" smtClean="0">
                <a:solidFill>
                  <a:schemeClr val="bg1"/>
                </a:solidFill>
                <a:latin typeface="黑体"/>
                <a:ea typeface="宋体" charset="0"/>
                <a:cs typeface="黑体"/>
              </a:rPr>
              <a:t>考察总结</a:t>
            </a:r>
            <a:endParaRPr lang="zh-CN" altLang="" sz="3600" b="1" spc="10" dirty="0" smtClean="0">
              <a:solidFill>
                <a:schemeClr val="bg1"/>
              </a:solidFill>
              <a:latin typeface="黑体"/>
              <a:ea typeface="宋体" charset="0"/>
              <a:cs typeface="黑体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112"/>
            <a:ext cx="9144000" cy="4067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25321" y="461772"/>
            <a:ext cx="2442210" cy="45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5291" rIns="0" bIns="0" rtlCol="0">
            <a:noAutofit/>
          </a:bodyPr>
          <a:lstStyle/>
          <a:p>
            <a:pPr marL="2410460"/>
            <a:r>
              <a:rPr sz="2000" dirty="0" smtClean="0">
                <a:solidFill>
                  <a:srgbClr val="1C1C1C"/>
                </a:solidFill>
                <a:latin typeface="微软雅黑"/>
                <a:cs typeface="微软雅黑"/>
              </a:rPr>
              <a:t>山多水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少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，静多动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少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，绿多</a:t>
            </a:r>
            <a:r>
              <a:rPr sz="2000" spc="5" dirty="0" smtClean="0">
                <a:solidFill>
                  <a:srgbClr val="1C1C1C"/>
                </a:solidFill>
                <a:latin typeface="微软雅黑"/>
                <a:cs typeface="微软雅黑"/>
              </a:rPr>
              <a:t>文</a:t>
            </a:r>
            <a:r>
              <a:rPr sz="2000" spc="-10" dirty="0" smtClean="0">
                <a:solidFill>
                  <a:srgbClr val="1C1C1C"/>
                </a:solidFill>
                <a:latin typeface="微软雅黑"/>
                <a:cs typeface="微软雅黑"/>
              </a:rPr>
              <a:t>化</a:t>
            </a:r>
            <a:r>
              <a:rPr sz="2000" spc="0" dirty="0" smtClean="0">
                <a:solidFill>
                  <a:srgbClr val="1C1C1C"/>
                </a:solidFill>
                <a:latin typeface="微软雅黑"/>
                <a:cs typeface="微软雅黑"/>
              </a:rPr>
              <a:t>少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5950" y="1498600"/>
            <a:ext cx="231648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000" b="1" dirty="0" smtClean="0">
                <a:solidFill>
                  <a:srgbClr val="C00000"/>
                </a:solidFill>
                <a:latin typeface="微软雅黑"/>
                <a:cs typeface="微软雅黑"/>
              </a:rPr>
              <a:t>四村旅游利用与开发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8248" y="2332609"/>
            <a:ext cx="9398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800" dirty="0" smtClean="0">
                <a:solidFill>
                  <a:srgbClr val="C00000"/>
                </a:solidFill>
                <a:latin typeface="微软雅黑"/>
                <a:cs typeface="微软雅黑"/>
              </a:rPr>
              <a:t>开发难题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9005" y="2332609"/>
            <a:ext cx="9398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800" dirty="0" smtClean="0">
                <a:solidFill>
                  <a:srgbClr val="C00000"/>
                </a:solidFill>
                <a:latin typeface="微软雅黑"/>
                <a:cs typeface="微软雅黑"/>
              </a:rPr>
              <a:t>自身优势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2825" y="1895475"/>
            <a:ext cx="4105275" cy="360425"/>
          </a:xfrm>
          <a:custGeom>
            <a:avLst/>
            <a:gdLst/>
            <a:ahLst/>
            <a:cxnLst/>
            <a:rect l="l" t="t" r="r" b="b"/>
            <a:pathLst>
              <a:path w="4105275" h="360425">
                <a:moveTo>
                  <a:pt x="0" y="360425"/>
                </a:moveTo>
                <a:lnTo>
                  <a:pt x="5301" y="317106"/>
                </a:lnTo>
                <a:lnTo>
                  <a:pt x="20361" y="277590"/>
                </a:lnTo>
                <a:lnTo>
                  <a:pt x="43915" y="243129"/>
                </a:lnTo>
                <a:lnTo>
                  <a:pt x="74697" y="214972"/>
                </a:lnTo>
                <a:lnTo>
                  <a:pt x="111442" y="194369"/>
                </a:lnTo>
                <a:lnTo>
                  <a:pt x="152885" y="182570"/>
                </a:lnTo>
                <a:lnTo>
                  <a:pt x="182499" y="180212"/>
                </a:lnTo>
                <a:lnTo>
                  <a:pt x="1870202" y="180212"/>
                </a:lnTo>
                <a:lnTo>
                  <a:pt x="1885157" y="179615"/>
                </a:lnTo>
                <a:lnTo>
                  <a:pt x="1899781" y="177855"/>
                </a:lnTo>
                <a:lnTo>
                  <a:pt x="1941185" y="166056"/>
                </a:lnTo>
                <a:lnTo>
                  <a:pt x="1977904" y="145453"/>
                </a:lnTo>
                <a:lnTo>
                  <a:pt x="2008670" y="117296"/>
                </a:lnTo>
                <a:lnTo>
                  <a:pt x="2032216" y="82835"/>
                </a:lnTo>
                <a:lnTo>
                  <a:pt x="2047273" y="43319"/>
                </a:lnTo>
                <a:lnTo>
                  <a:pt x="2052574" y="0"/>
                </a:lnTo>
                <a:lnTo>
                  <a:pt x="2053179" y="14785"/>
                </a:lnTo>
                <a:lnTo>
                  <a:pt x="2054964" y="29240"/>
                </a:lnTo>
                <a:lnTo>
                  <a:pt x="2066926" y="70163"/>
                </a:lnTo>
                <a:lnTo>
                  <a:pt x="2087808" y="106448"/>
                </a:lnTo>
                <a:lnTo>
                  <a:pt x="2116337" y="136845"/>
                </a:lnTo>
                <a:lnTo>
                  <a:pt x="2151239" y="160105"/>
                </a:lnTo>
                <a:lnTo>
                  <a:pt x="2191242" y="174977"/>
                </a:lnTo>
                <a:lnTo>
                  <a:pt x="2235073" y="180212"/>
                </a:lnTo>
                <a:lnTo>
                  <a:pt x="3922776" y="180212"/>
                </a:lnTo>
                <a:lnTo>
                  <a:pt x="3937750" y="180810"/>
                </a:lnTo>
                <a:lnTo>
                  <a:pt x="3952389" y="182570"/>
                </a:lnTo>
                <a:lnTo>
                  <a:pt x="3993832" y="194369"/>
                </a:lnTo>
                <a:lnTo>
                  <a:pt x="4030577" y="214972"/>
                </a:lnTo>
                <a:lnTo>
                  <a:pt x="4061359" y="243129"/>
                </a:lnTo>
                <a:lnTo>
                  <a:pt x="4084913" y="277590"/>
                </a:lnTo>
                <a:lnTo>
                  <a:pt x="4099973" y="317106"/>
                </a:lnTo>
                <a:lnTo>
                  <a:pt x="4105275" y="360425"/>
                </a:lnTo>
              </a:path>
            </a:pathLst>
          </a:custGeom>
          <a:ln w="12700">
            <a:solidFill>
              <a:srgbClr val="1C1C1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19908" y="2864865"/>
            <a:ext cx="1647189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村内民居环境凌乱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2601" y="3352546"/>
            <a:ext cx="124206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文化资源匮乏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3185" y="3840607"/>
            <a:ext cx="103886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水资源缺乏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7801" y="4328286"/>
            <a:ext cx="1849755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上级政府支持力度小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85897" y="4815967"/>
            <a:ext cx="31496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10" dirty="0" smtClean="0">
                <a:solidFill>
                  <a:srgbClr val="1C1C1C"/>
                </a:solidFill>
                <a:latin typeface="Calibri"/>
                <a:cs typeface="Calibri"/>
              </a:rPr>
              <a:t>……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51025" y="2870073"/>
            <a:ext cx="216025" cy="223774"/>
          </a:xfrm>
          <a:custGeom>
            <a:avLst/>
            <a:gdLst/>
            <a:ahLst/>
            <a:cxnLst/>
            <a:rect l="l" t="t" r="r" b="b"/>
            <a:pathLst>
              <a:path w="216025" h="223774">
                <a:moveTo>
                  <a:pt x="179958" y="0"/>
                </a:moveTo>
                <a:lnTo>
                  <a:pt x="35802" y="0"/>
                </a:lnTo>
                <a:lnTo>
                  <a:pt x="2816" y="22050"/>
                </a:lnTo>
                <a:lnTo>
                  <a:pt x="0" y="187844"/>
                </a:lnTo>
                <a:lnTo>
                  <a:pt x="2867" y="201843"/>
                </a:lnTo>
                <a:lnTo>
                  <a:pt x="10586" y="213262"/>
                </a:lnTo>
                <a:lnTo>
                  <a:pt x="21996" y="220954"/>
                </a:lnTo>
                <a:lnTo>
                  <a:pt x="35940" y="223774"/>
                </a:lnTo>
                <a:lnTo>
                  <a:pt x="180202" y="223773"/>
                </a:lnTo>
                <a:lnTo>
                  <a:pt x="213217" y="201700"/>
                </a:lnTo>
                <a:lnTo>
                  <a:pt x="216025" y="35824"/>
                </a:lnTo>
                <a:lnTo>
                  <a:pt x="213127" y="21862"/>
                </a:lnTo>
                <a:lnTo>
                  <a:pt x="205389" y="10477"/>
                </a:lnTo>
                <a:lnTo>
                  <a:pt x="193953" y="2809"/>
                </a:lnTo>
                <a:lnTo>
                  <a:pt x="17995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851025" y="2870073"/>
            <a:ext cx="216026" cy="223774"/>
          </a:xfrm>
          <a:custGeom>
            <a:avLst/>
            <a:gdLst/>
            <a:ahLst/>
            <a:cxnLst/>
            <a:rect l="l" t="t" r="r" b="b"/>
            <a:pathLst>
              <a:path w="216026" h="223774">
                <a:moveTo>
                  <a:pt x="0" y="36067"/>
                </a:moveTo>
                <a:lnTo>
                  <a:pt x="21877" y="2869"/>
                </a:lnTo>
                <a:lnTo>
                  <a:pt x="35941" y="0"/>
                </a:lnTo>
                <a:lnTo>
                  <a:pt x="179958" y="0"/>
                </a:lnTo>
                <a:lnTo>
                  <a:pt x="193953" y="2809"/>
                </a:lnTo>
                <a:lnTo>
                  <a:pt x="205390" y="10477"/>
                </a:lnTo>
                <a:lnTo>
                  <a:pt x="213128" y="21862"/>
                </a:lnTo>
                <a:lnTo>
                  <a:pt x="216026" y="35824"/>
                </a:lnTo>
                <a:lnTo>
                  <a:pt x="216026" y="36067"/>
                </a:lnTo>
                <a:lnTo>
                  <a:pt x="216026" y="187705"/>
                </a:lnTo>
                <a:lnTo>
                  <a:pt x="213217" y="201700"/>
                </a:lnTo>
                <a:lnTo>
                  <a:pt x="205549" y="213137"/>
                </a:lnTo>
                <a:lnTo>
                  <a:pt x="194164" y="220875"/>
                </a:lnTo>
                <a:lnTo>
                  <a:pt x="180202" y="223773"/>
                </a:lnTo>
                <a:lnTo>
                  <a:pt x="179958" y="223774"/>
                </a:lnTo>
                <a:lnTo>
                  <a:pt x="35941" y="223774"/>
                </a:lnTo>
                <a:lnTo>
                  <a:pt x="21996" y="220954"/>
                </a:lnTo>
                <a:lnTo>
                  <a:pt x="10586" y="213262"/>
                </a:lnTo>
                <a:lnTo>
                  <a:pt x="2867" y="201843"/>
                </a:lnTo>
                <a:lnTo>
                  <a:pt x="0" y="187844"/>
                </a:lnTo>
                <a:lnTo>
                  <a:pt x="0" y="187705"/>
                </a:lnTo>
                <a:lnTo>
                  <a:pt x="0" y="36067"/>
                </a:lnTo>
                <a:close/>
              </a:path>
            </a:pathLst>
          </a:custGeom>
          <a:ln w="28575">
            <a:solidFill>
              <a:srgbClr val="6168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915414" y="2848102"/>
            <a:ext cx="8763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5" dirty="0" smtClean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51025" y="3360546"/>
            <a:ext cx="216026" cy="223647"/>
          </a:xfrm>
          <a:custGeom>
            <a:avLst/>
            <a:gdLst/>
            <a:ahLst/>
            <a:cxnLst/>
            <a:rect l="l" t="t" r="r" b="b"/>
            <a:pathLst>
              <a:path w="216026" h="223647">
                <a:moveTo>
                  <a:pt x="179958" y="0"/>
                </a:moveTo>
                <a:lnTo>
                  <a:pt x="35907" y="0"/>
                </a:lnTo>
                <a:lnTo>
                  <a:pt x="2826" y="21974"/>
                </a:lnTo>
                <a:lnTo>
                  <a:pt x="0" y="187739"/>
                </a:lnTo>
                <a:lnTo>
                  <a:pt x="2838" y="201701"/>
                </a:lnTo>
                <a:lnTo>
                  <a:pt x="10551" y="213116"/>
                </a:lnTo>
                <a:lnTo>
                  <a:pt x="21974" y="220820"/>
                </a:lnTo>
                <a:lnTo>
                  <a:pt x="35940" y="223647"/>
                </a:lnTo>
                <a:lnTo>
                  <a:pt x="180097" y="223646"/>
                </a:lnTo>
                <a:lnTo>
                  <a:pt x="213207" y="201650"/>
                </a:lnTo>
                <a:lnTo>
                  <a:pt x="216026" y="35803"/>
                </a:lnTo>
                <a:lnTo>
                  <a:pt x="213157" y="21877"/>
                </a:lnTo>
                <a:lnTo>
                  <a:pt x="205424" y="10495"/>
                </a:lnTo>
                <a:lnTo>
                  <a:pt x="193976" y="2817"/>
                </a:lnTo>
                <a:lnTo>
                  <a:pt x="17995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851025" y="3360546"/>
            <a:ext cx="216026" cy="223647"/>
          </a:xfrm>
          <a:custGeom>
            <a:avLst/>
            <a:gdLst/>
            <a:ahLst/>
            <a:cxnLst/>
            <a:rect l="l" t="t" r="r" b="b"/>
            <a:pathLst>
              <a:path w="216026" h="223647">
                <a:moveTo>
                  <a:pt x="0" y="35940"/>
                </a:moveTo>
                <a:lnTo>
                  <a:pt x="21945" y="2838"/>
                </a:lnTo>
                <a:lnTo>
                  <a:pt x="35941" y="0"/>
                </a:lnTo>
                <a:lnTo>
                  <a:pt x="179958" y="0"/>
                </a:lnTo>
                <a:lnTo>
                  <a:pt x="193976" y="2817"/>
                </a:lnTo>
                <a:lnTo>
                  <a:pt x="205424" y="10495"/>
                </a:lnTo>
                <a:lnTo>
                  <a:pt x="213157" y="21877"/>
                </a:lnTo>
                <a:lnTo>
                  <a:pt x="216026" y="35803"/>
                </a:lnTo>
                <a:lnTo>
                  <a:pt x="216026" y="35940"/>
                </a:lnTo>
                <a:lnTo>
                  <a:pt x="216026" y="187705"/>
                </a:lnTo>
                <a:lnTo>
                  <a:pt x="213207" y="201650"/>
                </a:lnTo>
                <a:lnTo>
                  <a:pt x="205515" y="213060"/>
                </a:lnTo>
                <a:lnTo>
                  <a:pt x="194096" y="220779"/>
                </a:lnTo>
                <a:lnTo>
                  <a:pt x="180097" y="223646"/>
                </a:lnTo>
                <a:lnTo>
                  <a:pt x="179958" y="223647"/>
                </a:lnTo>
                <a:lnTo>
                  <a:pt x="35941" y="223647"/>
                </a:lnTo>
                <a:lnTo>
                  <a:pt x="21974" y="220820"/>
                </a:lnTo>
                <a:lnTo>
                  <a:pt x="10551" y="213116"/>
                </a:lnTo>
                <a:lnTo>
                  <a:pt x="2838" y="201701"/>
                </a:lnTo>
                <a:lnTo>
                  <a:pt x="0" y="187739"/>
                </a:lnTo>
                <a:lnTo>
                  <a:pt x="0" y="35940"/>
                </a:lnTo>
                <a:close/>
              </a:path>
            </a:pathLst>
          </a:custGeom>
          <a:ln w="28574">
            <a:solidFill>
              <a:srgbClr val="6168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915414" y="3338576"/>
            <a:ext cx="8763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5" dirty="0" smtClean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51025" y="3860419"/>
            <a:ext cx="216026" cy="223647"/>
          </a:xfrm>
          <a:custGeom>
            <a:avLst/>
            <a:gdLst/>
            <a:ahLst/>
            <a:cxnLst/>
            <a:rect l="l" t="t" r="r" b="b"/>
            <a:pathLst>
              <a:path w="216026" h="223647">
                <a:moveTo>
                  <a:pt x="179958" y="0"/>
                </a:moveTo>
                <a:lnTo>
                  <a:pt x="35907" y="0"/>
                </a:lnTo>
                <a:lnTo>
                  <a:pt x="2826" y="21974"/>
                </a:lnTo>
                <a:lnTo>
                  <a:pt x="0" y="187739"/>
                </a:lnTo>
                <a:lnTo>
                  <a:pt x="2838" y="201701"/>
                </a:lnTo>
                <a:lnTo>
                  <a:pt x="10551" y="213116"/>
                </a:lnTo>
                <a:lnTo>
                  <a:pt x="21974" y="220820"/>
                </a:lnTo>
                <a:lnTo>
                  <a:pt x="35940" y="223646"/>
                </a:lnTo>
                <a:lnTo>
                  <a:pt x="180097" y="223646"/>
                </a:lnTo>
                <a:lnTo>
                  <a:pt x="213207" y="201650"/>
                </a:lnTo>
                <a:lnTo>
                  <a:pt x="216026" y="35803"/>
                </a:lnTo>
                <a:lnTo>
                  <a:pt x="213157" y="21877"/>
                </a:lnTo>
                <a:lnTo>
                  <a:pt x="205424" y="10495"/>
                </a:lnTo>
                <a:lnTo>
                  <a:pt x="193976" y="2817"/>
                </a:lnTo>
                <a:lnTo>
                  <a:pt x="17995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851025" y="3860419"/>
            <a:ext cx="216026" cy="223647"/>
          </a:xfrm>
          <a:custGeom>
            <a:avLst/>
            <a:gdLst/>
            <a:ahLst/>
            <a:cxnLst/>
            <a:rect l="l" t="t" r="r" b="b"/>
            <a:pathLst>
              <a:path w="216026" h="223647">
                <a:moveTo>
                  <a:pt x="0" y="35940"/>
                </a:moveTo>
                <a:lnTo>
                  <a:pt x="21945" y="2838"/>
                </a:lnTo>
                <a:lnTo>
                  <a:pt x="35941" y="0"/>
                </a:lnTo>
                <a:lnTo>
                  <a:pt x="179958" y="0"/>
                </a:lnTo>
                <a:lnTo>
                  <a:pt x="193976" y="2817"/>
                </a:lnTo>
                <a:lnTo>
                  <a:pt x="205424" y="10495"/>
                </a:lnTo>
                <a:lnTo>
                  <a:pt x="213157" y="21877"/>
                </a:lnTo>
                <a:lnTo>
                  <a:pt x="216026" y="35803"/>
                </a:lnTo>
                <a:lnTo>
                  <a:pt x="216026" y="35940"/>
                </a:lnTo>
                <a:lnTo>
                  <a:pt x="216026" y="187705"/>
                </a:lnTo>
                <a:lnTo>
                  <a:pt x="213207" y="201650"/>
                </a:lnTo>
                <a:lnTo>
                  <a:pt x="205515" y="213060"/>
                </a:lnTo>
                <a:lnTo>
                  <a:pt x="194096" y="220779"/>
                </a:lnTo>
                <a:lnTo>
                  <a:pt x="180097" y="223646"/>
                </a:lnTo>
                <a:lnTo>
                  <a:pt x="179958" y="223646"/>
                </a:lnTo>
                <a:lnTo>
                  <a:pt x="35941" y="223646"/>
                </a:lnTo>
                <a:lnTo>
                  <a:pt x="21974" y="220820"/>
                </a:lnTo>
                <a:lnTo>
                  <a:pt x="10551" y="213116"/>
                </a:lnTo>
                <a:lnTo>
                  <a:pt x="2838" y="201701"/>
                </a:lnTo>
                <a:lnTo>
                  <a:pt x="0" y="187739"/>
                </a:lnTo>
                <a:lnTo>
                  <a:pt x="0" y="35940"/>
                </a:lnTo>
                <a:close/>
              </a:path>
            </a:pathLst>
          </a:custGeom>
          <a:ln w="28574">
            <a:solidFill>
              <a:srgbClr val="6168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915414" y="3838447"/>
            <a:ext cx="8763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5" dirty="0" smtClean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51025" y="4360290"/>
            <a:ext cx="216026" cy="223646"/>
          </a:xfrm>
          <a:custGeom>
            <a:avLst/>
            <a:gdLst/>
            <a:ahLst/>
            <a:cxnLst/>
            <a:rect l="l" t="t" r="r" b="b"/>
            <a:pathLst>
              <a:path w="216026" h="223647">
                <a:moveTo>
                  <a:pt x="179958" y="0"/>
                </a:moveTo>
                <a:lnTo>
                  <a:pt x="35907" y="0"/>
                </a:lnTo>
                <a:lnTo>
                  <a:pt x="2826" y="21974"/>
                </a:lnTo>
                <a:lnTo>
                  <a:pt x="0" y="187717"/>
                </a:lnTo>
                <a:lnTo>
                  <a:pt x="2867" y="201716"/>
                </a:lnTo>
                <a:lnTo>
                  <a:pt x="10586" y="213135"/>
                </a:lnTo>
                <a:lnTo>
                  <a:pt x="21996" y="220827"/>
                </a:lnTo>
                <a:lnTo>
                  <a:pt x="35940" y="223646"/>
                </a:lnTo>
                <a:lnTo>
                  <a:pt x="180202" y="223646"/>
                </a:lnTo>
                <a:lnTo>
                  <a:pt x="213217" y="201573"/>
                </a:lnTo>
                <a:lnTo>
                  <a:pt x="216026" y="35803"/>
                </a:lnTo>
                <a:lnTo>
                  <a:pt x="213156" y="21877"/>
                </a:lnTo>
                <a:lnTo>
                  <a:pt x="205424" y="10495"/>
                </a:lnTo>
                <a:lnTo>
                  <a:pt x="193976" y="2817"/>
                </a:lnTo>
                <a:lnTo>
                  <a:pt x="17995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851025" y="4360290"/>
            <a:ext cx="216026" cy="223646"/>
          </a:xfrm>
          <a:custGeom>
            <a:avLst/>
            <a:gdLst/>
            <a:ahLst/>
            <a:cxnLst/>
            <a:rect l="l" t="t" r="r" b="b"/>
            <a:pathLst>
              <a:path w="216026" h="223647">
                <a:moveTo>
                  <a:pt x="0" y="35940"/>
                </a:moveTo>
                <a:lnTo>
                  <a:pt x="21945" y="2838"/>
                </a:lnTo>
                <a:lnTo>
                  <a:pt x="35941" y="0"/>
                </a:lnTo>
                <a:lnTo>
                  <a:pt x="179958" y="0"/>
                </a:lnTo>
                <a:lnTo>
                  <a:pt x="193976" y="2817"/>
                </a:lnTo>
                <a:lnTo>
                  <a:pt x="205424" y="10495"/>
                </a:lnTo>
                <a:lnTo>
                  <a:pt x="213157" y="21877"/>
                </a:lnTo>
                <a:lnTo>
                  <a:pt x="216026" y="35803"/>
                </a:lnTo>
                <a:lnTo>
                  <a:pt x="216026" y="35940"/>
                </a:lnTo>
                <a:lnTo>
                  <a:pt x="216026" y="187578"/>
                </a:lnTo>
                <a:lnTo>
                  <a:pt x="213217" y="201573"/>
                </a:lnTo>
                <a:lnTo>
                  <a:pt x="205549" y="213010"/>
                </a:lnTo>
                <a:lnTo>
                  <a:pt x="194164" y="220748"/>
                </a:lnTo>
                <a:lnTo>
                  <a:pt x="180202" y="223646"/>
                </a:lnTo>
                <a:lnTo>
                  <a:pt x="179958" y="223646"/>
                </a:lnTo>
                <a:lnTo>
                  <a:pt x="35941" y="223646"/>
                </a:lnTo>
                <a:lnTo>
                  <a:pt x="21996" y="220827"/>
                </a:lnTo>
                <a:lnTo>
                  <a:pt x="10586" y="213135"/>
                </a:lnTo>
                <a:lnTo>
                  <a:pt x="2867" y="201716"/>
                </a:lnTo>
                <a:lnTo>
                  <a:pt x="0" y="187717"/>
                </a:lnTo>
                <a:lnTo>
                  <a:pt x="0" y="187578"/>
                </a:lnTo>
                <a:lnTo>
                  <a:pt x="0" y="35940"/>
                </a:lnTo>
                <a:close/>
              </a:path>
            </a:pathLst>
          </a:custGeom>
          <a:ln w="28575">
            <a:solidFill>
              <a:srgbClr val="6168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15414" y="4338573"/>
            <a:ext cx="8763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5" dirty="0" smtClean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51025" y="4860163"/>
            <a:ext cx="216026" cy="223647"/>
          </a:xfrm>
          <a:custGeom>
            <a:avLst/>
            <a:gdLst/>
            <a:ahLst/>
            <a:cxnLst/>
            <a:rect l="l" t="t" r="r" b="b"/>
            <a:pathLst>
              <a:path w="216026" h="223647">
                <a:moveTo>
                  <a:pt x="179958" y="0"/>
                </a:moveTo>
                <a:lnTo>
                  <a:pt x="35907" y="0"/>
                </a:lnTo>
                <a:lnTo>
                  <a:pt x="2826" y="21974"/>
                </a:lnTo>
                <a:lnTo>
                  <a:pt x="0" y="187717"/>
                </a:lnTo>
                <a:lnTo>
                  <a:pt x="2867" y="201716"/>
                </a:lnTo>
                <a:lnTo>
                  <a:pt x="10586" y="213135"/>
                </a:lnTo>
                <a:lnTo>
                  <a:pt x="21996" y="220827"/>
                </a:lnTo>
                <a:lnTo>
                  <a:pt x="35940" y="223647"/>
                </a:lnTo>
                <a:lnTo>
                  <a:pt x="180202" y="223646"/>
                </a:lnTo>
                <a:lnTo>
                  <a:pt x="213217" y="201573"/>
                </a:lnTo>
                <a:lnTo>
                  <a:pt x="216026" y="35803"/>
                </a:lnTo>
                <a:lnTo>
                  <a:pt x="213156" y="21877"/>
                </a:lnTo>
                <a:lnTo>
                  <a:pt x="205424" y="10495"/>
                </a:lnTo>
                <a:lnTo>
                  <a:pt x="193976" y="2817"/>
                </a:lnTo>
                <a:lnTo>
                  <a:pt x="17995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851025" y="4860163"/>
            <a:ext cx="216026" cy="223647"/>
          </a:xfrm>
          <a:custGeom>
            <a:avLst/>
            <a:gdLst/>
            <a:ahLst/>
            <a:cxnLst/>
            <a:rect l="l" t="t" r="r" b="b"/>
            <a:pathLst>
              <a:path w="216026" h="223647">
                <a:moveTo>
                  <a:pt x="0" y="35941"/>
                </a:moveTo>
                <a:lnTo>
                  <a:pt x="21945" y="2838"/>
                </a:lnTo>
                <a:lnTo>
                  <a:pt x="35941" y="0"/>
                </a:lnTo>
                <a:lnTo>
                  <a:pt x="179958" y="0"/>
                </a:lnTo>
                <a:lnTo>
                  <a:pt x="193976" y="2817"/>
                </a:lnTo>
                <a:lnTo>
                  <a:pt x="205424" y="10495"/>
                </a:lnTo>
                <a:lnTo>
                  <a:pt x="213157" y="21877"/>
                </a:lnTo>
                <a:lnTo>
                  <a:pt x="216026" y="35803"/>
                </a:lnTo>
                <a:lnTo>
                  <a:pt x="216026" y="35941"/>
                </a:lnTo>
                <a:lnTo>
                  <a:pt x="216026" y="187579"/>
                </a:lnTo>
                <a:lnTo>
                  <a:pt x="213217" y="201573"/>
                </a:lnTo>
                <a:lnTo>
                  <a:pt x="205549" y="213010"/>
                </a:lnTo>
                <a:lnTo>
                  <a:pt x="194164" y="220748"/>
                </a:lnTo>
                <a:lnTo>
                  <a:pt x="180202" y="223646"/>
                </a:lnTo>
                <a:lnTo>
                  <a:pt x="179958" y="223647"/>
                </a:lnTo>
                <a:lnTo>
                  <a:pt x="35941" y="223647"/>
                </a:lnTo>
                <a:lnTo>
                  <a:pt x="21996" y="220827"/>
                </a:lnTo>
                <a:lnTo>
                  <a:pt x="10586" y="213135"/>
                </a:lnTo>
                <a:lnTo>
                  <a:pt x="2867" y="201716"/>
                </a:lnTo>
                <a:lnTo>
                  <a:pt x="0" y="187717"/>
                </a:lnTo>
                <a:lnTo>
                  <a:pt x="0" y="187579"/>
                </a:lnTo>
                <a:lnTo>
                  <a:pt x="0" y="35941"/>
                </a:lnTo>
                <a:close/>
              </a:path>
            </a:pathLst>
          </a:custGeom>
          <a:ln w="28574">
            <a:solidFill>
              <a:srgbClr val="6168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915414" y="4838445"/>
            <a:ext cx="8763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5" dirty="0" smtClean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91783" y="2842640"/>
            <a:ext cx="1243965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区内条件较好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91783" y="3330321"/>
            <a:ext cx="1243965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生态资源丰富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86602" y="3818382"/>
            <a:ext cx="185293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spc="-20" dirty="0" smtClean="0">
                <a:solidFill>
                  <a:srgbClr val="1C1C1C"/>
                </a:solidFill>
                <a:latin typeface="微软雅黑"/>
                <a:cs typeface="微软雅黑"/>
              </a:rPr>
              <a:t>开发商注入经济活力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55079" y="4306061"/>
            <a:ext cx="31559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10" dirty="0" smtClean="0">
                <a:solidFill>
                  <a:srgbClr val="1C1C1C"/>
                </a:solidFill>
                <a:latin typeface="Calibri"/>
                <a:cs typeface="Calibri"/>
              </a:rPr>
              <a:t>……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09591" y="2847975"/>
            <a:ext cx="216152" cy="223774"/>
          </a:xfrm>
          <a:custGeom>
            <a:avLst/>
            <a:gdLst/>
            <a:ahLst/>
            <a:cxnLst/>
            <a:rect l="l" t="t" r="r" b="b"/>
            <a:pathLst>
              <a:path w="216152" h="223774">
                <a:moveTo>
                  <a:pt x="180085" y="0"/>
                </a:moveTo>
                <a:lnTo>
                  <a:pt x="35928" y="0"/>
                </a:lnTo>
                <a:lnTo>
                  <a:pt x="2818" y="21996"/>
                </a:lnTo>
                <a:lnTo>
                  <a:pt x="0" y="187949"/>
                </a:lnTo>
                <a:lnTo>
                  <a:pt x="2898" y="201911"/>
                </a:lnTo>
                <a:lnTo>
                  <a:pt x="10635" y="213296"/>
                </a:lnTo>
                <a:lnTo>
                  <a:pt x="22072" y="220964"/>
                </a:lnTo>
                <a:lnTo>
                  <a:pt x="36067" y="223774"/>
                </a:lnTo>
                <a:lnTo>
                  <a:pt x="180328" y="223773"/>
                </a:lnTo>
                <a:lnTo>
                  <a:pt x="213343" y="201700"/>
                </a:lnTo>
                <a:lnTo>
                  <a:pt x="216152" y="35803"/>
                </a:lnTo>
                <a:lnTo>
                  <a:pt x="213283" y="21877"/>
                </a:lnTo>
                <a:lnTo>
                  <a:pt x="205550" y="10495"/>
                </a:lnTo>
                <a:lnTo>
                  <a:pt x="194102" y="2817"/>
                </a:lnTo>
                <a:lnTo>
                  <a:pt x="180085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109590" y="2847975"/>
            <a:ext cx="216154" cy="223774"/>
          </a:xfrm>
          <a:custGeom>
            <a:avLst/>
            <a:gdLst/>
            <a:ahLst/>
            <a:cxnLst/>
            <a:rect l="l" t="t" r="r" b="b"/>
            <a:pathLst>
              <a:path w="216154" h="223774">
                <a:moveTo>
                  <a:pt x="0" y="35940"/>
                </a:moveTo>
                <a:lnTo>
                  <a:pt x="21930" y="2867"/>
                </a:lnTo>
                <a:lnTo>
                  <a:pt x="36068" y="0"/>
                </a:lnTo>
                <a:lnTo>
                  <a:pt x="180086" y="0"/>
                </a:lnTo>
                <a:lnTo>
                  <a:pt x="194103" y="2817"/>
                </a:lnTo>
                <a:lnTo>
                  <a:pt x="205551" y="10495"/>
                </a:lnTo>
                <a:lnTo>
                  <a:pt x="213284" y="21877"/>
                </a:lnTo>
                <a:lnTo>
                  <a:pt x="216153" y="35803"/>
                </a:lnTo>
                <a:lnTo>
                  <a:pt x="216154" y="35940"/>
                </a:lnTo>
                <a:lnTo>
                  <a:pt x="216154" y="187705"/>
                </a:lnTo>
                <a:lnTo>
                  <a:pt x="213344" y="201700"/>
                </a:lnTo>
                <a:lnTo>
                  <a:pt x="205676" y="213137"/>
                </a:lnTo>
                <a:lnTo>
                  <a:pt x="194291" y="220875"/>
                </a:lnTo>
                <a:lnTo>
                  <a:pt x="180329" y="223773"/>
                </a:lnTo>
                <a:lnTo>
                  <a:pt x="180086" y="223774"/>
                </a:lnTo>
                <a:lnTo>
                  <a:pt x="36068" y="223774"/>
                </a:lnTo>
                <a:lnTo>
                  <a:pt x="22073" y="220964"/>
                </a:lnTo>
                <a:lnTo>
                  <a:pt x="10636" y="213296"/>
                </a:lnTo>
                <a:lnTo>
                  <a:pt x="2898" y="201911"/>
                </a:lnTo>
                <a:lnTo>
                  <a:pt x="0" y="187949"/>
                </a:lnTo>
                <a:lnTo>
                  <a:pt x="0" y="187705"/>
                </a:lnTo>
                <a:lnTo>
                  <a:pt x="0" y="35940"/>
                </a:lnTo>
                <a:close/>
              </a:path>
            </a:pathLst>
          </a:custGeom>
          <a:ln w="28575">
            <a:solidFill>
              <a:srgbClr val="6168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174741" y="2825877"/>
            <a:ext cx="8763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5" dirty="0" smtClean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09591" y="3338576"/>
            <a:ext cx="216153" cy="223647"/>
          </a:xfrm>
          <a:custGeom>
            <a:avLst/>
            <a:gdLst/>
            <a:ahLst/>
            <a:cxnLst/>
            <a:rect l="l" t="t" r="r" b="b"/>
            <a:pathLst>
              <a:path w="216153" h="223647">
                <a:moveTo>
                  <a:pt x="180085" y="0"/>
                </a:moveTo>
                <a:lnTo>
                  <a:pt x="35929" y="0"/>
                </a:lnTo>
                <a:lnTo>
                  <a:pt x="2818" y="21996"/>
                </a:lnTo>
                <a:lnTo>
                  <a:pt x="0" y="187843"/>
                </a:lnTo>
                <a:lnTo>
                  <a:pt x="2869" y="201769"/>
                </a:lnTo>
                <a:lnTo>
                  <a:pt x="10602" y="213151"/>
                </a:lnTo>
                <a:lnTo>
                  <a:pt x="22050" y="220829"/>
                </a:lnTo>
                <a:lnTo>
                  <a:pt x="36067" y="223647"/>
                </a:lnTo>
                <a:lnTo>
                  <a:pt x="180224" y="223646"/>
                </a:lnTo>
                <a:lnTo>
                  <a:pt x="213334" y="201650"/>
                </a:lnTo>
                <a:lnTo>
                  <a:pt x="216153" y="35803"/>
                </a:lnTo>
                <a:lnTo>
                  <a:pt x="213283" y="21877"/>
                </a:lnTo>
                <a:lnTo>
                  <a:pt x="205551" y="10495"/>
                </a:lnTo>
                <a:lnTo>
                  <a:pt x="194103" y="2817"/>
                </a:lnTo>
                <a:lnTo>
                  <a:pt x="180085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5109590" y="3338576"/>
            <a:ext cx="216154" cy="223647"/>
          </a:xfrm>
          <a:custGeom>
            <a:avLst/>
            <a:gdLst/>
            <a:ahLst/>
            <a:cxnLst/>
            <a:rect l="l" t="t" r="r" b="b"/>
            <a:pathLst>
              <a:path w="216154" h="223647">
                <a:moveTo>
                  <a:pt x="0" y="35940"/>
                </a:moveTo>
                <a:lnTo>
                  <a:pt x="21930" y="2867"/>
                </a:lnTo>
                <a:lnTo>
                  <a:pt x="36068" y="0"/>
                </a:lnTo>
                <a:lnTo>
                  <a:pt x="180086" y="0"/>
                </a:lnTo>
                <a:lnTo>
                  <a:pt x="194103" y="2817"/>
                </a:lnTo>
                <a:lnTo>
                  <a:pt x="205551" y="10495"/>
                </a:lnTo>
                <a:lnTo>
                  <a:pt x="213284" y="21877"/>
                </a:lnTo>
                <a:lnTo>
                  <a:pt x="216153" y="35803"/>
                </a:lnTo>
                <a:lnTo>
                  <a:pt x="216154" y="35940"/>
                </a:lnTo>
                <a:lnTo>
                  <a:pt x="216154" y="187706"/>
                </a:lnTo>
                <a:lnTo>
                  <a:pt x="213334" y="201650"/>
                </a:lnTo>
                <a:lnTo>
                  <a:pt x="205642" y="213060"/>
                </a:lnTo>
                <a:lnTo>
                  <a:pt x="194223" y="220779"/>
                </a:lnTo>
                <a:lnTo>
                  <a:pt x="180224" y="223646"/>
                </a:lnTo>
                <a:lnTo>
                  <a:pt x="180086" y="223647"/>
                </a:lnTo>
                <a:lnTo>
                  <a:pt x="36068" y="223647"/>
                </a:lnTo>
                <a:lnTo>
                  <a:pt x="22050" y="220829"/>
                </a:lnTo>
                <a:lnTo>
                  <a:pt x="10602" y="213151"/>
                </a:lnTo>
                <a:lnTo>
                  <a:pt x="2869" y="201769"/>
                </a:lnTo>
                <a:lnTo>
                  <a:pt x="0" y="187843"/>
                </a:lnTo>
                <a:lnTo>
                  <a:pt x="0" y="187706"/>
                </a:lnTo>
                <a:lnTo>
                  <a:pt x="0" y="35940"/>
                </a:lnTo>
                <a:close/>
              </a:path>
            </a:pathLst>
          </a:custGeom>
          <a:ln w="28574">
            <a:solidFill>
              <a:srgbClr val="6168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174741" y="3316604"/>
            <a:ext cx="8763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5" dirty="0" smtClean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04130" y="3838575"/>
            <a:ext cx="216152" cy="223774"/>
          </a:xfrm>
          <a:custGeom>
            <a:avLst/>
            <a:gdLst/>
            <a:ahLst/>
            <a:cxnLst/>
            <a:rect l="l" t="t" r="r" b="b"/>
            <a:pathLst>
              <a:path w="216152" h="223774">
                <a:moveTo>
                  <a:pt x="180085" y="0"/>
                </a:moveTo>
                <a:lnTo>
                  <a:pt x="35928" y="0"/>
                </a:lnTo>
                <a:lnTo>
                  <a:pt x="2818" y="21996"/>
                </a:lnTo>
                <a:lnTo>
                  <a:pt x="0" y="187949"/>
                </a:lnTo>
                <a:lnTo>
                  <a:pt x="2898" y="201911"/>
                </a:lnTo>
                <a:lnTo>
                  <a:pt x="10635" y="213296"/>
                </a:lnTo>
                <a:lnTo>
                  <a:pt x="22072" y="220964"/>
                </a:lnTo>
                <a:lnTo>
                  <a:pt x="36067" y="223774"/>
                </a:lnTo>
                <a:lnTo>
                  <a:pt x="180328" y="223773"/>
                </a:lnTo>
                <a:lnTo>
                  <a:pt x="213343" y="201700"/>
                </a:lnTo>
                <a:lnTo>
                  <a:pt x="216152" y="35803"/>
                </a:lnTo>
                <a:lnTo>
                  <a:pt x="213283" y="21877"/>
                </a:lnTo>
                <a:lnTo>
                  <a:pt x="205550" y="10495"/>
                </a:lnTo>
                <a:lnTo>
                  <a:pt x="194102" y="2817"/>
                </a:lnTo>
                <a:lnTo>
                  <a:pt x="180085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5104129" y="3838575"/>
            <a:ext cx="216154" cy="223774"/>
          </a:xfrm>
          <a:custGeom>
            <a:avLst/>
            <a:gdLst/>
            <a:ahLst/>
            <a:cxnLst/>
            <a:rect l="l" t="t" r="r" b="b"/>
            <a:pathLst>
              <a:path w="216154" h="223774">
                <a:moveTo>
                  <a:pt x="0" y="35941"/>
                </a:moveTo>
                <a:lnTo>
                  <a:pt x="21930" y="2867"/>
                </a:lnTo>
                <a:lnTo>
                  <a:pt x="36068" y="0"/>
                </a:lnTo>
                <a:lnTo>
                  <a:pt x="180086" y="0"/>
                </a:lnTo>
                <a:lnTo>
                  <a:pt x="194103" y="2817"/>
                </a:lnTo>
                <a:lnTo>
                  <a:pt x="205551" y="10495"/>
                </a:lnTo>
                <a:lnTo>
                  <a:pt x="213284" y="21877"/>
                </a:lnTo>
                <a:lnTo>
                  <a:pt x="216153" y="35803"/>
                </a:lnTo>
                <a:lnTo>
                  <a:pt x="216154" y="35941"/>
                </a:lnTo>
                <a:lnTo>
                  <a:pt x="216154" y="187706"/>
                </a:lnTo>
                <a:lnTo>
                  <a:pt x="213344" y="201700"/>
                </a:lnTo>
                <a:lnTo>
                  <a:pt x="205676" y="213137"/>
                </a:lnTo>
                <a:lnTo>
                  <a:pt x="194291" y="220875"/>
                </a:lnTo>
                <a:lnTo>
                  <a:pt x="180329" y="223773"/>
                </a:lnTo>
                <a:lnTo>
                  <a:pt x="180086" y="223774"/>
                </a:lnTo>
                <a:lnTo>
                  <a:pt x="36068" y="223774"/>
                </a:lnTo>
                <a:lnTo>
                  <a:pt x="22073" y="220964"/>
                </a:lnTo>
                <a:lnTo>
                  <a:pt x="10636" y="213296"/>
                </a:lnTo>
                <a:lnTo>
                  <a:pt x="2898" y="201911"/>
                </a:lnTo>
                <a:lnTo>
                  <a:pt x="0" y="187949"/>
                </a:lnTo>
                <a:lnTo>
                  <a:pt x="0" y="187706"/>
                </a:lnTo>
                <a:lnTo>
                  <a:pt x="0" y="35941"/>
                </a:lnTo>
                <a:close/>
              </a:path>
            </a:pathLst>
          </a:custGeom>
          <a:ln w="28575">
            <a:solidFill>
              <a:srgbClr val="6168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169153" y="3816857"/>
            <a:ext cx="8763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5" dirty="0" smtClean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03876" y="4353940"/>
            <a:ext cx="216025" cy="223773"/>
          </a:xfrm>
          <a:custGeom>
            <a:avLst/>
            <a:gdLst/>
            <a:ahLst/>
            <a:cxnLst/>
            <a:rect l="l" t="t" r="r" b="b"/>
            <a:pathLst>
              <a:path w="216025" h="223774">
                <a:moveTo>
                  <a:pt x="179958" y="0"/>
                </a:moveTo>
                <a:lnTo>
                  <a:pt x="35802" y="0"/>
                </a:lnTo>
                <a:lnTo>
                  <a:pt x="2799" y="22050"/>
                </a:lnTo>
                <a:lnTo>
                  <a:pt x="0" y="187844"/>
                </a:lnTo>
                <a:lnTo>
                  <a:pt x="2849" y="201843"/>
                </a:lnTo>
                <a:lnTo>
                  <a:pt x="10538" y="213262"/>
                </a:lnTo>
                <a:lnTo>
                  <a:pt x="21943" y="220954"/>
                </a:lnTo>
                <a:lnTo>
                  <a:pt x="35940" y="223773"/>
                </a:lnTo>
                <a:lnTo>
                  <a:pt x="180202" y="223773"/>
                </a:lnTo>
                <a:lnTo>
                  <a:pt x="213217" y="201700"/>
                </a:lnTo>
                <a:lnTo>
                  <a:pt x="216025" y="35824"/>
                </a:lnTo>
                <a:lnTo>
                  <a:pt x="213127" y="21862"/>
                </a:lnTo>
                <a:lnTo>
                  <a:pt x="205389" y="10477"/>
                </a:lnTo>
                <a:lnTo>
                  <a:pt x="193953" y="2809"/>
                </a:lnTo>
                <a:lnTo>
                  <a:pt x="17995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103876" y="4353940"/>
            <a:ext cx="216026" cy="223773"/>
          </a:xfrm>
          <a:custGeom>
            <a:avLst/>
            <a:gdLst/>
            <a:ahLst/>
            <a:cxnLst/>
            <a:rect l="l" t="t" r="r" b="b"/>
            <a:pathLst>
              <a:path w="216026" h="223774">
                <a:moveTo>
                  <a:pt x="0" y="36067"/>
                </a:moveTo>
                <a:lnTo>
                  <a:pt x="21823" y="2869"/>
                </a:lnTo>
                <a:lnTo>
                  <a:pt x="35940" y="0"/>
                </a:lnTo>
                <a:lnTo>
                  <a:pt x="179959" y="0"/>
                </a:lnTo>
                <a:lnTo>
                  <a:pt x="193953" y="2809"/>
                </a:lnTo>
                <a:lnTo>
                  <a:pt x="205390" y="10477"/>
                </a:lnTo>
                <a:lnTo>
                  <a:pt x="213128" y="21862"/>
                </a:lnTo>
                <a:lnTo>
                  <a:pt x="216026" y="35824"/>
                </a:lnTo>
                <a:lnTo>
                  <a:pt x="216026" y="36067"/>
                </a:lnTo>
                <a:lnTo>
                  <a:pt x="216026" y="187705"/>
                </a:lnTo>
                <a:lnTo>
                  <a:pt x="213217" y="201700"/>
                </a:lnTo>
                <a:lnTo>
                  <a:pt x="205549" y="213137"/>
                </a:lnTo>
                <a:lnTo>
                  <a:pt x="194164" y="220875"/>
                </a:lnTo>
                <a:lnTo>
                  <a:pt x="180202" y="223773"/>
                </a:lnTo>
                <a:lnTo>
                  <a:pt x="179959" y="223773"/>
                </a:lnTo>
                <a:lnTo>
                  <a:pt x="35940" y="223773"/>
                </a:lnTo>
                <a:lnTo>
                  <a:pt x="21943" y="220954"/>
                </a:lnTo>
                <a:lnTo>
                  <a:pt x="10538" y="213262"/>
                </a:lnTo>
                <a:lnTo>
                  <a:pt x="2849" y="201843"/>
                </a:lnTo>
                <a:lnTo>
                  <a:pt x="0" y="187844"/>
                </a:lnTo>
                <a:lnTo>
                  <a:pt x="0" y="187705"/>
                </a:lnTo>
                <a:lnTo>
                  <a:pt x="0" y="36067"/>
                </a:lnTo>
                <a:close/>
              </a:path>
            </a:pathLst>
          </a:custGeom>
          <a:ln w="28575">
            <a:solidFill>
              <a:srgbClr val="61687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5168900" y="4332223"/>
            <a:ext cx="8763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600" b="1" spc="-5" dirty="0" smtClean="0">
                <a:solidFill>
                  <a:srgbClr val="F1F1F1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512" y="2570162"/>
            <a:ext cx="8788400" cy="3708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44244" y="860501"/>
            <a:ext cx="2441829" cy="455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5762" rIns="0" bIns="0" rtlCol="0">
            <a:noAutofit/>
          </a:bodyPr>
          <a:lstStyle/>
          <a:p>
            <a:pPr marL="3307080" marR="12700" indent="-913130">
              <a:lnSpc>
                <a:spcPct val="153000"/>
              </a:lnSpc>
            </a:pPr>
            <a:r>
              <a:rPr sz="2800" spc="-30" dirty="0" smtClean="0">
                <a:solidFill>
                  <a:srgbClr val="1C1C1C"/>
                </a:solidFill>
                <a:latin typeface="微软雅黑"/>
                <a:cs typeface="微软雅黑"/>
              </a:rPr>
              <a:t>四村项目在黔中旅游的发展中</a:t>
            </a:r>
            <a:r>
              <a:rPr sz="2800" spc="-25" dirty="0" smtClean="0">
                <a:solidFill>
                  <a:srgbClr val="1C1C1C"/>
                </a:solidFill>
                <a:latin typeface="微软雅黑"/>
                <a:cs typeface="微软雅黑"/>
              </a:rPr>
              <a:t> 扮演什么</a:t>
            </a:r>
            <a:r>
              <a:rPr sz="3800" spc="-235" dirty="0" smtClean="0">
                <a:solidFill>
                  <a:srgbClr val="C00000"/>
                </a:solidFill>
                <a:latin typeface="微软雅黑"/>
                <a:cs typeface="微软雅黑"/>
              </a:rPr>
              <a:t>角色？</a:t>
            </a:r>
            <a:endParaRPr sz="3800">
              <a:latin typeface="微软雅黑"/>
              <a:cs typeface="微软雅黑"/>
            </a:endParaRPr>
          </a:p>
        </p:txBody>
      </p:sp>
      <p:sp>
        <p:nvSpPr>
          <p:cNvPr id="17" name="object 5"/>
          <p:cNvSpPr txBox="1">
            <a:spLocks noGrp="1"/>
          </p:cNvSpPr>
          <p:nvPr>
            <p:ph type="title"/>
          </p:nvPr>
        </p:nvSpPr>
        <p:spPr>
          <a:xfrm>
            <a:off x="809027" y="136696"/>
            <a:ext cx="7525945" cy="7034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2390775">
              <a:lnSpc>
                <a:spcPts val="4205"/>
              </a:lnSpc>
            </a:pPr>
            <a:r>
              <a:rPr lang="zh-CN" altLang="" sz="3600" b="1" spc="10" dirty="0" smtClean="0">
                <a:solidFill>
                  <a:schemeClr val="bg1"/>
                </a:solidFill>
                <a:latin typeface="黑体"/>
                <a:ea typeface="宋体" charset="0"/>
                <a:cs typeface="黑体"/>
              </a:rPr>
              <a:t>三</a:t>
            </a:r>
            <a:r>
              <a:rPr sz="3600" b="1" spc="10" dirty="0" smtClean="0">
                <a:solidFill>
                  <a:schemeClr val="bg1"/>
                </a:solidFill>
                <a:latin typeface="黑体"/>
                <a:cs typeface="黑体"/>
              </a:rPr>
              <a:t>、</a:t>
            </a:r>
            <a:r>
              <a:rPr lang="zh-CN" altLang="" sz="3600" b="1" spc="10" dirty="0" smtClean="0">
                <a:solidFill>
                  <a:schemeClr val="bg1"/>
                </a:solidFill>
                <a:latin typeface="黑体"/>
                <a:ea typeface="宋体" charset="0"/>
                <a:cs typeface="黑体"/>
              </a:rPr>
              <a:t>开发构思</a:t>
            </a:r>
            <a:endParaRPr lang="zh-CN" altLang="" sz="3600" b="1" spc="10" dirty="0" smtClean="0">
              <a:solidFill>
                <a:schemeClr val="bg1"/>
              </a:solidFill>
              <a:latin typeface="黑体"/>
              <a:ea typeface="宋体" charset="0"/>
              <a:cs typeface="黑体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2324</Words>
  <Application>Kingsoft Office WPP</Application>
  <PresentationFormat>On-screen Show (4:3)</PresentationFormat>
  <Paragraphs>346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Theme</vt:lpstr>
      <vt:lpstr>PowerPoint 演示文稿</vt:lpstr>
      <vt:lpstr>PowerPoint 演示文稿</vt:lpstr>
      <vt:lpstr>一、背景解读</vt:lpstr>
      <vt:lpstr>PowerPoint 演示文稿</vt:lpstr>
      <vt:lpstr>PowerPoint 演示文稿</vt:lpstr>
      <vt:lpstr>PowerPoint 演示文稿</vt:lpstr>
      <vt:lpstr>一、背景解读</vt:lpstr>
      <vt:lpstr>山多水少，静多动少，绿多文化少</vt:lpstr>
      <vt:lpstr>二、考察总结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三、开发构思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四、重点项目</vt:lpstr>
      <vt:lpstr>PowerPoint 演示文稿</vt:lpstr>
      <vt:lpstr>i1I)幻:我， λ 局乡结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Administrator</cp:lastModifiedBy>
  <cp:revision>11</cp:revision>
  <dcterms:created xsi:type="dcterms:W3CDTF">2016-03-09T05:44:00Z</dcterms:created>
  <dcterms:modified xsi:type="dcterms:W3CDTF">2016-03-09T05:59:58Z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2015-05-17T00:00:00Z</vt:filetime>
  </property>
  <property fmtid="{D5CDD505-2E9C-101B-9397-08002B2CF9AE}" pid="3" name="LastSaved">
    <vt:filetime>2016-03-09T00:00:00Z</vt:filetime>
  </property>
  <property fmtid="{D5CDD505-2E9C-101B-9397-08002B2CF9AE}" pid="4" name="KSOProductBuildVer">
    <vt:lpwstr>2052-10.1.0.5554</vt:lpwstr>
  </property>
</Properties>
</file>