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8C45-BD98-463C-8CD3-9CECFE960326}" type="datetimeFigureOut">
              <a:rPr lang="zh-CN" altLang="en-US" smtClean="0"/>
              <a:pPr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A069-7370-4EAD-B014-20D9E51968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项目二 认知</a:t>
            </a:r>
            <a:r>
              <a:rPr lang="zh-CN" altLang="en-US" dirty="0" smtClean="0"/>
              <a:t>旅游法律关系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b="1" dirty="0" smtClean="0"/>
              <a:t>规</a:t>
            </a:r>
            <a:r>
              <a:rPr lang="zh-CN" altLang="en-US" b="1" dirty="0"/>
              <a:t>章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　　规章属于行政法律规范，包括两种：一种是国务院各部委、中国人民银行、审计署和具有行政管理职能的国务院直属机构，依据法律和国务院的行政法规、决定、命令，在本部门的权限范围内制定的规章，叫做</a:t>
            </a:r>
            <a:r>
              <a:rPr lang="zh-CN" altLang="en-US" dirty="0">
                <a:solidFill>
                  <a:srgbClr val="FF0000"/>
                </a:solidFill>
              </a:rPr>
              <a:t>部门规</a:t>
            </a:r>
            <a:r>
              <a:rPr lang="zh-CN" altLang="en-US" dirty="0" smtClean="0">
                <a:solidFill>
                  <a:srgbClr val="FF0000"/>
                </a:solidFill>
              </a:rPr>
              <a:t>章</a:t>
            </a:r>
            <a:r>
              <a:rPr lang="en-US" altLang="zh-CN" dirty="0" smtClean="0"/>
              <a:t>;</a:t>
            </a:r>
            <a:r>
              <a:rPr lang="zh-CN" altLang="en-US" dirty="0"/>
              <a:t>另一种是省级和较大的市级人民</a:t>
            </a:r>
            <a:r>
              <a:rPr lang="zh-CN" altLang="en-US" b="1" dirty="0"/>
              <a:t>政府</a:t>
            </a:r>
            <a:r>
              <a:rPr lang="zh-CN" altLang="en-US" dirty="0"/>
              <a:t>根据法律、行政法规和本省或本市的地方性法规制定的规章，叫做</a:t>
            </a:r>
            <a:r>
              <a:rPr lang="zh-CN" altLang="en-US" dirty="0">
                <a:solidFill>
                  <a:srgbClr val="FF0000"/>
                </a:solidFill>
              </a:rPr>
              <a:t>地方规章</a:t>
            </a:r>
            <a:r>
              <a:rPr lang="zh-CN" altLang="en-US" dirty="0"/>
              <a:t>，其效力等级低于地方性法规。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部门规章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旅行社条例实施细则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导游人员管理办法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效力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宪法</a:t>
            </a:r>
            <a:r>
              <a:rPr lang="en-US" altLang="zh-CN" dirty="0" smtClean="0"/>
              <a:t>〉</a:t>
            </a:r>
            <a:r>
              <a:rPr lang="zh-CN" altLang="en-US" dirty="0" smtClean="0"/>
              <a:t>法律</a:t>
            </a:r>
            <a:r>
              <a:rPr lang="en-US" altLang="zh-CN" dirty="0" smtClean="0"/>
              <a:t>〉</a:t>
            </a:r>
            <a:r>
              <a:rPr lang="zh-CN" altLang="en-US" dirty="0" smtClean="0"/>
              <a:t>行政法规</a:t>
            </a:r>
            <a:r>
              <a:rPr lang="en-US" altLang="zh-CN" dirty="0" smtClean="0"/>
              <a:t>〉</a:t>
            </a:r>
            <a:r>
              <a:rPr lang="zh-CN" altLang="en-US" dirty="0" smtClean="0"/>
              <a:t>地方性法规</a:t>
            </a:r>
            <a:r>
              <a:rPr lang="en-US" altLang="zh-CN" dirty="0" smtClean="0"/>
              <a:t>〉</a:t>
            </a:r>
            <a:r>
              <a:rPr lang="zh-CN" altLang="en-US" dirty="0" smtClean="0"/>
              <a:t>地方规章</a:t>
            </a:r>
            <a:r>
              <a:rPr lang="en-US" altLang="zh-CN" dirty="0" smtClean="0"/>
              <a:t>〉</a:t>
            </a:r>
            <a:r>
              <a:rPr lang="zh-CN" altLang="en-US" dirty="0" smtClean="0"/>
              <a:t>较大的市规章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二、法律关系</a:t>
            </a:r>
            <a:endParaRPr lang="en-US" altLang="zh-CN" dirty="0" smtClean="0"/>
          </a:p>
          <a:p>
            <a:r>
              <a:rPr lang="zh-CN" altLang="en-US" dirty="0" smtClean="0"/>
              <a:t>由法律规范所确认和调整的人与人之间的特殊的社会关系</a:t>
            </a:r>
            <a:endParaRPr lang="en-US" altLang="zh-CN" dirty="0" smtClean="0"/>
          </a:p>
          <a:p>
            <a:r>
              <a:rPr lang="zh-CN" altLang="en-US" dirty="0" smtClean="0"/>
              <a:t>即法律上的权利义务关系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特征：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以法律规范为前提的社会关系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以权利义务为内容的社会关系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以国家强制力作为保障的社会关系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zh-CN" altLang="en-US" dirty="0" smtClean="0"/>
              <a:t>三、旅游法律关系及构成要素</a:t>
            </a:r>
            <a:endParaRPr lang="en-US" altLang="zh-CN" dirty="0" smtClean="0"/>
          </a:p>
          <a:p>
            <a:r>
              <a:rPr lang="zh-CN" altLang="en-US" dirty="0" smtClean="0"/>
              <a:t>主体</a:t>
            </a:r>
            <a:r>
              <a:rPr lang="zh-CN" altLang="en-US" dirty="0" smtClean="0"/>
              <a:t>？享有权利承担义务的人或组织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旅游者、旅游企业、旅游组织、行政管理部门等</a:t>
            </a:r>
            <a:endParaRPr lang="en-US" altLang="zh-CN" dirty="0" smtClean="0"/>
          </a:p>
          <a:p>
            <a:r>
              <a:rPr lang="zh-CN" altLang="en-US" dirty="0" smtClean="0"/>
              <a:t>客体</a:t>
            </a:r>
            <a:r>
              <a:rPr lang="zh-CN" altLang="en-US" dirty="0" smtClean="0"/>
              <a:t>？权利义务指向的对象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  <a:r>
              <a:rPr lang="zh-CN" altLang="en-US" dirty="0" smtClean="0"/>
              <a:t>物（旅游资源设施等）、行为（服务行为管理行为等）</a:t>
            </a:r>
            <a:r>
              <a:rPr lang="en-US" altLang="zh-CN" dirty="0" smtClean="0"/>
              <a:t> </a:t>
            </a:r>
            <a:r>
              <a:rPr lang="zh-CN" altLang="en-US" dirty="0" smtClean="0"/>
              <a:t>、智力成果（注册商标、设计方案等）</a:t>
            </a:r>
            <a:r>
              <a:rPr lang="en-US" altLang="zh-CN" dirty="0" smtClean="0"/>
              <a:t>        </a:t>
            </a:r>
            <a:endParaRPr lang="en-US" altLang="zh-CN" dirty="0" smtClean="0"/>
          </a:p>
          <a:p>
            <a:r>
              <a:rPr lang="zh-CN" altLang="en-US" smtClean="0"/>
              <a:t>内容</a:t>
            </a:r>
            <a:r>
              <a:rPr lang="zh-CN" altLang="en-US" smtClean="0"/>
              <a:t>？权利、义务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关于课程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3600" dirty="0" smtClean="0"/>
              <a:t>本学期课程基本情况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785787" y="1857364"/>
          <a:ext cx="7786740" cy="3457692"/>
        </p:xfrm>
        <a:graphic>
          <a:graphicData uri="http://schemas.openxmlformats.org/drawingml/2006/table">
            <a:tbl>
              <a:tblPr/>
              <a:tblGrid>
                <a:gridCol w="1573793"/>
                <a:gridCol w="2469441"/>
                <a:gridCol w="1574677"/>
                <a:gridCol w="2168829"/>
              </a:tblGrid>
              <a:tr h="4972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课程代码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仿宋_GB2312"/>
                        </a:rPr>
                        <a:t>31030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课程性质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必修课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适用专业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旅游管理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开设学期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第</a:t>
                      </a: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2</a:t>
                      </a: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学期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课程类别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专业平台课程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课程类型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仿宋_GB2312"/>
                        </a:rPr>
                        <a:t>A</a:t>
                      </a: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类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1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学 </a:t>
                      </a:r>
                      <a:r>
                        <a:rPr lang="en-US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   </a:t>
                      </a: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分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仿宋_GB2312"/>
                        </a:rPr>
                        <a:t>2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总 学 时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仿宋_GB2312"/>
                        </a:rPr>
                        <a:t>36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学时分配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理论学时：</a:t>
                      </a:r>
                      <a:r>
                        <a:rPr lang="en-US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32  </a:t>
                      </a: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实践学时：</a:t>
                      </a:r>
                      <a:r>
                        <a:rPr lang="en-US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4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72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实施场所</a:t>
                      </a:r>
                      <a:endParaRPr lang="zh-CN" sz="20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一体化教室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授课方式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案例教学、任务驱动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b="1" kern="10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任课教师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仿宋_GB2312"/>
                        </a:rPr>
                        <a:t>刘安娜</a:t>
                      </a:r>
                      <a:endParaRPr lang="zh-CN" sz="20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教学目标</a:t>
            </a:r>
          </a:p>
        </p:txBody>
      </p:sp>
      <p:sp>
        <p:nvSpPr>
          <p:cNvPr id="4" name="AutoShape 10"/>
          <p:cNvSpPr>
            <a:spLocks noGrp="1" noChangeArrowheads="1"/>
          </p:cNvSpPr>
          <p:nvPr>
            <p:ph idx="1"/>
          </p:nvPr>
        </p:nvSpPr>
        <p:spPr>
          <a:xfrm>
            <a:off x="714375" y="1214438"/>
            <a:ext cx="2071688" cy="5715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rgbClr val="FFFFFF">
                <a:alpha val="65999"/>
              </a:srgbClr>
            </a:solidFill>
            <a:round/>
          </a:ln>
        </p:spPr>
        <p:txBody>
          <a:bodyPr wrap="none" anchor="ctr"/>
          <a:lstStyle/>
          <a:p>
            <a:pPr algn="ctr">
              <a:buFontTx/>
              <a:buNone/>
              <a:defRPr/>
            </a:pP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知识目标</a:t>
            </a: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3500438" y="1214438"/>
            <a:ext cx="205740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rgbClr val="FFFFFF">
                <a:alpha val="65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能力目标</a:t>
            </a: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6143625" y="1214438"/>
            <a:ext cx="205740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rgbClr val="FFFFFF">
                <a:alpha val="65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素质目标</a:t>
            </a:r>
          </a:p>
        </p:txBody>
      </p:sp>
      <p:sp>
        <p:nvSpPr>
          <p:cNvPr id="11" name="AutoShape 4"/>
          <p:cNvSpPr txBox="1">
            <a:spLocks noChangeArrowheads="1"/>
          </p:cNvSpPr>
          <p:nvPr/>
        </p:nvSpPr>
        <p:spPr bwMode="auto">
          <a:xfrm>
            <a:off x="571500" y="1928813"/>
            <a:ext cx="2571750" cy="36433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2" charset="-122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latin typeface="宋体" pitchFamily="2" charset="-122"/>
                <a:ea typeface="+mn-ea"/>
              </a:rPr>
              <a:t>1.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掌握旅游法的基本理论</a:t>
            </a:r>
            <a:endParaRPr lang="zh-CN" altLang="en-US" sz="1800" b="1" kern="0" dirty="0">
              <a:latin typeface="宋体" pitchFamily="2" charset="-122"/>
              <a:ea typeface="+mn-ea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latin typeface="宋体" pitchFamily="2" charset="-122"/>
                <a:ea typeface="+mn-ea"/>
              </a:rPr>
              <a:t>2.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掌握旅游企业经营管理的法律制度</a:t>
            </a:r>
            <a:endParaRPr lang="zh-CN" altLang="en-US" sz="1800" b="1" kern="0" dirty="0">
              <a:latin typeface="宋体" pitchFamily="2" charset="-122"/>
              <a:ea typeface="+mn-ea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latin typeface="宋体" pitchFamily="2" charset="-122"/>
                <a:ea typeface="+mn-ea"/>
              </a:rPr>
              <a:t>3.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掌握保护旅游者合法权益的法律制度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1800" dirty="0">
                <a:ea typeface="楷体_GB2312" pitchFamily="49" charset="-122"/>
              </a:rPr>
              <a:t>4.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了解与旅游业相关的法律法规知识</a:t>
            </a:r>
            <a:endParaRPr lang="zh-CN" altLang="en-US" sz="1800" dirty="0">
              <a:ea typeface="宋体" pitchFamily="2" charset="-122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zh-CN" altLang="en-US" sz="1800" dirty="0">
              <a:ea typeface="宋体" pitchFamily="2" charset="-122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zh-CN" altLang="en-US" sz="1800" b="1" kern="0" dirty="0">
              <a:latin typeface="宋体" pitchFamily="2" charset="-122"/>
              <a:ea typeface="+mn-ea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5000"/>
              </a:spcBef>
              <a:defRPr/>
            </a:pPr>
            <a:r>
              <a:rPr lang="zh-CN" altLang="en-US" sz="2000" b="1" kern="0" dirty="0">
                <a:ea typeface="+mn-ea"/>
              </a:rPr>
              <a:t>       </a:t>
            </a:r>
            <a:endParaRPr lang="zh-CN" altLang="en-US" sz="1600" kern="0" dirty="0">
              <a:ea typeface="+mn-ea"/>
            </a:endParaRPr>
          </a:p>
        </p:txBody>
      </p:sp>
      <p:sp>
        <p:nvSpPr>
          <p:cNvPr id="12" name="AutoShape 4"/>
          <p:cNvSpPr txBox="1">
            <a:spLocks noChangeArrowheads="1"/>
          </p:cNvSpPr>
          <p:nvPr/>
        </p:nvSpPr>
        <p:spPr bwMode="auto">
          <a:xfrm>
            <a:off x="3286125" y="1928813"/>
            <a:ext cx="2643188" cy="36433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2" charset="-122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latin typeface="宋体" pitchFamily="2" charset="-122"/>
                <a:ea typeface="+mn-ea"/>
              </a:rPr>
              <a:t>1.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使学生能分清旅游法律主体之间的关系，运用所学旅游法规知识分析旅游业实践中遇到的法律问题。</a:t>
            </a:r>
            <a:endParaRPr lang="zh-CN" altLang="en-US" sz="1800" b="1" kern="0" dirty="0">
              <a:latin typeface="宋体" pitchFamily="2" charset="-122"/>
              <a:ea typeface="+mn-ea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1800" b="1" kern="0" dirty="0">
                <a:latin typeface="宋体" pitchFamily="2" charset="-122"/>
                <a:ea typeface="+mn-ea"/>
              </a:rPr>
              <a:t>2.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提高学生依法分析问题、解决旅游纠纷的能力，从而为我国旅游业的发展培养高技能的旅游应用性人才。</a:t>
            </a:r>
            <a:endParaRPr lang="zh-CN" altLang="en-US" sz="1800" b="1" kern="0" dirty="0">
              <a:latin typeface="宋体" pitchFamily="2" charset="-122"/>
              <a:ea typeface="+mn-ea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zh-CN" altLang="en-US" sz="1800" b="1" kern="0" dirty="0">
              <a:latin typeface="宋体" pitchFamily="2" charset="-122"/>
              <a:ea typeface="+mn-ea"/>
            </a:endParaRPr>
          </a:p>
          <a:p>
            <a:pPr marL="342900" indent="-342900" algn="l" eaLnBrk="0" hangingPunct="0">
              <a:lnSpc>
                <a:spcPct val="90000"/>
              </a:lnSpc>
              <a:spcBef>
                <a:spcPct val="5000"/>
              </a:spcBef>
              <a:defRPr/>
            </a:pPr>
            <a:r>
              <a:rPr lang="zh-CN" altLang="en-US" sz="2000" b="1" kern="0" dirty="0">
                <a:ea typeface="+mn-ea"/>
              </a:rPr>
              <a:t>       </a:t>
            </a:r>
            <a:endParaRPr lang="zh-CN" altLang="en-US" sz="1600" kern="0" dirty="0">
              <a:ea typeface="+mn-ea"/>
            </a:endParaRPr>
          </a:p>
        </p:txBody>
      </p:sp>
      <p:sp>
        <p:nvSpPr>
          <p:cNvPr id="13" name="AutoShape 4"/>
          <p:cNvSpPr txBox="1">
            <a:spLocks noChangeArrowheads="1"/>
          </p:cNvSpPr>
          <p:nvPr/>
        </p:nvSpPr>
        <p:spPr bwMode="auto">
          <a:xfrm>
            <a:off x="6000750" y="1928813"/>
            <a:ext cx="2571750" cy="3571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itchFamily="2" charset="-122"/>
            </a:endParaRPr>
          </a:p>
          <a:p>
            <a:pPr algn="l">
              <a:defRPr/>
            </a:pPr>
            <a:r>
              <a:rPr lang="en-US" altLang="zh-CN" sz="1800" b="1" kern="0" dirty="0">
                <a:latin typeface="宋体" pitchFamily="2" charset="-122"/>
                <a:ea typeface="+mn-ea"/>
              </a:rPr>
              <a:t>1.</a:t>
            </a:r>
            <a:r>
              <a:rPr lang="en-US" altLang="zh-CN" sz="1800" dirty="0">
                <a:ea typeface="宋体" pitchFamily="2" charset="-122"/>
              </a:rPr>
              <a:t> </a:t>
            </a:r>
            <a:r>
              <a:rPr lang="zh-CN" altLang="en-US" sz="1800" b="1" dirty="0">
                <a:ea typeface="宋体" pitchFamily="2" charset="-122"/>
              </a:rPr>
              <a:t>树立良好的旅游从业人员职业道德风尚</a:t>
            </a:r>
          </a:p>
          <a:p>
            <a:pPr algn="l">
              <a:defRPr/>
            </a:pPr>
            <a:r>
              <a:rPr lang="zh-CN" altLang="en-US" sz="1800" b="1" dirty="0">
                <a:ea typeface="宋体" pitchFamily="2" charset="-122"/>
              </a:rPr>
              <a:t> </a:t>
            </a:r>
            <a:r>
              <a:rPr lang="en-US" altLang="zh-CN" sz="1800" b="1" dirty="0">
                <a:ea typeface="宋体" pitchFamily="2" charset="-122"/>
              </a:rPr>
              <a:t>2.</a:t>
            </a:r>
            <a:r>
              <a:rPr lang="zh-CN" altLang="en-US" sz="1800" b="1" dirty="0">
                <a:ea typeface="宋体" pitchFamily="2" charset="-122"/>
              </a:rPr>
              <a:t>具备良好的法律意识、服务意识、诚信意识、大局意识</a:t>
            </a:r>
          </a:p>
          <a:p>
            <a:pPr algn="l">
              <a:defRPr/>
            </a:pPr>
            <a:r>
              <a:rPr lang="en-US" altLang="zh-CN" sz="1800" b="1" dirty="0">
                <a:ea typeface="宋体" pitchFamily="2" charset="-122"/>
              </a:rPr>
              <a:t>3.</a:t>
            </a:r>
            <a:r>
              <a:rPr lang="zh-CN" altLang="en-US" sz="1800" b="1" dirty="0">
                <a:ea typeface="宋体" pitchFamily="2" charset="-122"/>
              </a:rPr>
              <a:t>具有较强的责任感和严谨的工作作风</a:t>
            </a:r>
          </a:p>
          <a:p>
            <a:pPr algn="l">
              <a:defRPr/>
            </a:pPr>
            <a:r>
              <a:rPr lang="zh-CN" altLang="en-US" sz="1800" b="1" dirty="0">
                <a:ea typeface="宋体" pitchFamily="2" charset="-122"/>
              </a:rPr>
              <a:t> </a:t>
            </a:r>
            <a:r>
              <a:rPr lang="en-US" altLang="zh-CN" sz="1800" b="1" dirty="0">
                <a:ea typeface="宋体" pitchFamily="2" charset="-122"/>
              </a:rPr>
              <a:t>4.</a:t>
            </a:r>
            <a:r>
              <a:rPr lang="zh-CN" altLang="en-US" sz="1800" b="1" dirty="0">
                <a:ea typeface="宋体" pitchFamily="2" charset="-122"/>
              </a:rPr>
              <a:t>具有良好的心理素质和克服困难的能力</a:t>
            </a:r>
          </a:p>
          <a:p>
            <a:pPr algn="l">
              <a:defRPr/>
            </a:pPr>
            <a:r>
              <a:rPr lang="zh-CN" altLang="en-US" sz="1800" b="1" dirty="0">
                <a:ea typeface="宋体" pitchFamily="2" charset="-122"/>
              </a:rPr>
              <a:t>         </a:t>
            </a:r>
            <a:endParaRPr lang="zh-CN" altLang="en-US" sz="1600" kern="0" dirty="0">
              <a:ea typeface="+mn-ea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857250" y="6000750"/>
            <a:ext cx="205740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rgbClr val="FFFFFF">
                <a:alpha val="65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知法</a:t>
            </a: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3571875" y="6072188"/>
            <a:ext cx="205740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rgbClr val="FFFFFF">
                <a:alpha val="65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懂法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6357938" y="6072188"/>
            <a:ext cx="205740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rgbClr val="FFFFFF">
                <a:alpha val="65999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zh-CN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守法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本学期课程主要内容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1428728" y="1285861"/>
          <a:ext cx="6572295" cy="5625058"/>
        </p:xfrm>
        <a:graphic>
          <a:graphicData uri="http://schemas.openxmlformats.org/drawingml/2006/table">
            <a:tbl>
              <a:tblPr/>
              <a:tblGrid>
                <a:gridCol w="2178786"/>
                <a:gridCol w="1774353"/>
                <a:gridCol w="2178786"/>
                <a:gridCol w="440370"/>
              </a:tblGrid>
              <a:tr h="5000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序号</a:t>
                      </a:r>
                    </a:p>
                  </a:txBody>
                  <a:tcPr marL="54627" marR="54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Times New Roman"/>
                        </a:rPr>
                        <a:t>模块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Times New Roman"/>
                        </a:rPr>
                        <a:t>项目</a:t>
                      </a:r>
                    </a:p>
                  </a:txBody>
                  <a:tcPr marL="54627" marR="54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Times New Roman"/>
                        </a:rPr>
                        <a:t>模块学时</a:t>
                      </a:r>
                    </a:p>
                  </a:txBody>
                  <a:tcPr marL="54627" marR="54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3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宋体"/>
                          <a:ea typeface="宋体"/>
                          <a:cs typeface="Times New Roman"/>
                        </a:rPr>
                        <a:t>1</a:t>
                      </a:r>
                      <a:endParaRPr lang="zh-CN" sz="12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方针政策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Times New Roman"/>
                        </a:rPr>
                        <a:t>旅游方针政策</a:t>
                      </a:r>
                    </a:p>
                  </a:txBody>
                  <a:tcPr marL="54627" marR="546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Times New Roman"/>
                        </a:rPr>
                        <a:t>“十三五”旅游业发展规划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332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2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Times New Roman"/>
                        </a:rPr>
                        <a:t>旅游法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认知旅游法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旅游者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33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旅游经营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32772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3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仿宋_GB2312"/>
                        </a:rPr>
                        <a:t>合同法律制度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仿宋_GB2312"/>
                        </a:rPr>
                        <a:t>旅游合同的订立及效力</a:t>
                      </a:r>
                      <a:endParaRPr lang="zh-CN" sz="12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12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63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仿宋_GB2312"/>
                        </a:rPr>
                        <a:t>合同的变更、转让、解除和终止</a:t>
                      </a:r>
                      <a:endParaRPr lang="zh-CN" sz="12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130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仿宋_GB2312"/>
                        </a:rPr>
                        <a:t>合同的履行和违约责任</a:t>
                      </a:r>
                      <a:endParaRPr lang="zh-CN" sz="12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281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仿宋_GB2312"/>
                        </a:rPr>
                        <a:t>旅游服务合同</a:t>
                      </a:r>
                      <a:endParaRPr lang="zh-CN" sz="12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332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仿宋_GB2312"/>
                        </a:rPr>
                        <a:t>旅行社管理法规制度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旅行社的设立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旅行社管理法律制度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09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旅行社经营规则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332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5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仿宋_GB2312"/>
                        </a:rPr>
                        <a:t>导游管理法规制度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导游执业许可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导游执业管理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332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仿宋_GB2312"/>
                        </a:rPr>
                        <a:t>旅游安全管理及保险法律制度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仿宋_GB2312"/>
                        </a:rPr>
                        <a:t>旅游安全管理制度</a:t>
                      </a:r>
                      <a:endParaRPr lang="zh-CN" sz="12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endParaRPr lang="zh-CN" sz="12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Calibri"/>
                          <a:ea typeface="宋体"/>
                          <a:cs typeface="Times New Roman"/>
                        </a:rPr>
                        <a:t>责任保险法律制度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3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Calibri"/>
                          <a:ea typeface="宋体"/>
                          <a:cs typeface="Times New Roman"/>
                        </a:rPr>
                        <a:t>合计</a:t>
                      </a: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b="1" kern="10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b="1" kern="100" dirty="0"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宋体"/>
                          <a:ea typeface="宋体"/>
                          <a:cs typeface="Times New Roman"/>
                        </a:rPr>
                        <a:t>36</a:t>
                      </a:r>
                      <a:endParaRPr lang="zh-CN" sz="12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4627" marR="546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教学实施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考核评价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500063" y="2714625"/>
            <a:ext cx="928687" cy="1428750"/>
          </a:xfrm>
          <a:solidFill>
            <a:srgbClr val="FFCC99"/>
          </a:solidFill>
          <a:ln>
            <a:solidFill>
              <a:schemeClr val="tx1"/>
            </a:solidFill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buFontTx/>
              <a:buNone/>
            </a:pPr>
            <a:r>
              <a:rPr lang="zh-CN" altLang="en-US" sz="1800" smtClean="0">
                <a:ea typeface="华文新魏" pitchFamily="2" charset="-122"/>
              </a:rPr>
              <a:t>成</a:t>
            </a:r>
          </a:p>
          <a:p>
            <a:pPr algn="ctr">
              <a:buFontTx/>
              <a:buNone/>
            </a:pPr>
            <a:r>
              <a:rPr lang="zh-CN" altLang="en-US" sz="1800" smtClean="0">
                <a:ea typeface="华文新魏" pitchFamily="2" charset="-122"/>
              </a:rPr>
              <a:t>绩</a:t>
            </a:r>
          </a:p>
          <a:p>
            <a:pPr algn="ctr">
              <a:buFontTx/>
              <a:buNone/>
            </a:pPr>
            <a:r>
              <a:rPr lang="zh-CN" altLang="en-US" sz="1800" smtClean="0">
                <a:ea typeface="华文新魏" pitchFamily="2" charset="-122"/>
              </a:rPr>
              <a:t>考</a:t>
            </a:r>
          </a:p>
          <a:p>
            <a:pPr algn="ctr">
              <a:buFontTx/>
              <a:buNone/>
            </a:pPr>
            <a:r>
              <a:rPr lang="zh-CN" altLang="en-US" sz="1800" smtClean="0">
                <a:ea typeface="华文新魏" pitchFamily="2" charset="-122"/>
              </a:rPr>
              <a:t>核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714625" y="2357438"/>
            <a:ext cx="1800225" cy="43338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zh-CN" altLang="en-US" sz="1800">
                <a:ea typeface="华文新魏" pitchFamily="2" charset="-122"/>
              </a:rPr>
              <a:t>平时考核 </a:t>
            </a:r>
            <a:r>
              <a:rPr lang="en-US" altLang="zh-CN" sz="1800">
                <a:ea typeface="华文新魏" pitchFamily="2" charset="-122"/>
              </a:rPr>
              <a:t>40%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2714625" y="4714875"/>
            <a:ext cx="2362200" cy="4333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zh-CN" altLang="en-US" sz="1800">
                <a:ea typeface="华文新魏" pitchFamily="2" charset="-122"/>
              </a:rPr>
              <a:t>期末考试（闭卷）</a:t>
            </a:r>
            <a:r>
              <a:rPr lang="en-US" altLang="zh-CN" sz="1800">
                <a:ea typeface="华文新魏" pitchFamily="2" charset="-122"/>
              </a:rPr>
              <a:t>60%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929313" y="1500188"/>
            <a:ext cx="1800225" cy="43338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zh-CN" altLang="en-US" sz="1800">
                <a:ea typeface="华文新魏" pitchFamily="2" charset="-122"/>
              </a:rPr>
              <a:t>课堂表现</a:t>
            </a:r>
            <a:r>
              <a:rPr lang="en-US" altLang="zh-CN" sz="1800">
                <a:ea typeface="华文新魏" pitchFamily="2" charset="-122"/>
              </a:rPr>
              <a:t>15%</a:t>
            </a:r>
          </a:p>
        </p:txBody>
      </p:sp>
      <p:sp>
        <p:nvSpPr>
          <p:cNvPr id="16391" name="Rectangle 24"/>
          <p:cNvSpPr>
            <a:spLocks noChangeArrowheads="1"/>
          </p:cNvSpPr>
          <p:nvPr/>
        </p:nvSpPr>
        <p:spPr bwMode="auto">
          <a:xfrm>
            <a:off x="6000750" y="2357438"/>
            <a:ext cx="1800225" cy="43338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zh-CN" altLang="en-US" sz="1800">
                <a:ea typeface="华文新魏" pitchFamily="2" charset="-122"/>
              </a:rPr>
              <a:t>项目成果 </a:t>
            </a:r>
            <a:r>
              <a:rPr lang="en-US" altLang="zh-CN" sz="1800">
                <a:ea typeface="华文新魏" pitchFamily="2" charset="-122"/>
              </a:rPr>
              <a:t>15%</a:t>
            </a:r>
          </a:p>
        </p:txBody>
      </p:sp>
      <p:sp>
        <p:nvSpPr>
          <p:cNvPr id="16392" name="Rectangle 25"/>
          <p:cNvSpPr>
            <a:spLocks noChangeArrowheads="1"/>
          </p:cNvSpPr>
          <p:nvPr/>
        </p:nvSpPr>
        <p:spPr bwMode="auto">
          <a:xfrm>
            <a:off x="6072188" y="3286125"/>
            <a:ext cx="1800225" cy="4333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zh-CN" altLang="en-US" sz="1800">
                <a:ea typeface="华文新魏" pitchFamily="2" charset="-122"/>
              </a:rPr>
              <a:t>课下作业 </a:t>
            </a:r>
            <a:r>
              <a:rPr lang="en-US" altLang="zh-CN" sz="1800">
                <a:ea typeface="华文新魏" pitchFamily="2" charset="-122"/>
              </a:rPr>
              <a:t>10%</a:t>
            </a:r>
          </a:p>
        </p:txBody>
      </p:sp>
      <p:sp>
        <p:nvSpPr>
          <p:cNvPr id="16393" name="Rectangle 31"/>
          <p:cNvSpPr>
            <a:spLocks noChangeArrowheads="1"/>
          </p:cNvSpPr>
          <p:nvPr/>
        </p:nvSpPr>
        <p:spPr bwMode="auto">
          <a:xfrm>
            <a:off x="6143625" y="4143375"/>
            <a:ext cx="2057400" cy="4333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zh-CN" altLang="en-US" sz="1800">
                <a:ea typeface="华文新魏" pitchFamily="2" charset="-122"/>
              </a:rPr>
              <a:t>理论知识点测试</a:t>
            </a:r>
            <a:r>
              <a:rPr lang="en-US" altLang="zh-CN" sz="1800">
                <a:ea typeface="华文新魏" pitchFamily="2" charset="-122"/>
              </a:rPr>
              <a:t>30%</a:t>
            </a:r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6215063" y="5286375"/>
            <a:ext cx="1800225" cy="4333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zh-CN" altLang="en-US" sz="1800">
                <a:ea typeface="华文新魏" pitchFamily="2" charset="-122"/>
              </a:rPr>
              <a:t>项目测试</a:t>
            </a:r>
            <a:r>
              <a:rPr lang="en-US" altLang="zh-CN" sz="1800">
                <a:ea typeface="华文新魏" pitchFamily="2" charset="-122"/>
              </a:rPr>
              <a:t>30%</a:t>
            </a:r>
          </a:p>
        </p:txBody>
      </p:sp>
      <p:cxnSp>
        <p:nvCxnSpPr>
          <p:cNvPr id="16395" name="直接连接符 12"/>
          <p:cNvCxnSpPr>
            <a:cxnSpLocks noChangeShapeType="1"/>
            <a:stCxn id="16387" idx="3"/>
          </p:cNvCxnSpPr>
          <p:nvPr/>
        </p:nvCxnSpPr>
        <p:spPr bwMode="auto">
          <a:xfrm>
            <a:off x="1428750" y="3429000"/>
            <a:ext cx="571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直接连接符 14"/>
          <p:cNvCxnSpPr>
            <a:cxnSpLocks noChangeShapeType="1"/>
          </p:cNvCxnSpPr>
          <p:nvPr/>
        </p:nvCxnSpPr>
        <p:spPr bwMode="auto">
          <a:xfrm rot="5400000">
            <a:off x="786606" y="3785394"/>
            <a:ext cx="2428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直接箭头连接符 16"/>
          <p:cNvCxnSpPr>
            <a:cxnSpLocks noChangeShapeType="1"/>
          </p:cNvCxnSpPr>
          <p:nvPr/>
        </p:nvCxnSpPr>
        <p:spPr bwMode="auto">
          <a:xfrm>
            <a:off x="2000250" y="2571750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8" name="直接箭头连接符 18"/>
          <p:cNvCxnSpPr>
            <a:cxnSpLocks noChangeShapeType="1"/>
            <a:endCxn id="16389" idx="1"/>
          </p:cNvCxnSpPr>
          <p:nvPr/>
        </p:nvCxnSpPr>
        <p:spPr bwMode="auto">
          <a:xfrm>
            <a:off x="2000250" y="4929188"/>
            <a:ext cx="714375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9" name="直接连接符 21"/>
          <p:cNvCxnSpPr>
            <a:cxnSpLocks noChangeShapeType="1"/>
          </p:cNvCxnSpPr>
          <p:nvPr/>
        </p:nvCxnSpPr>
        <p:spPr bwMode="auto">
          <a:xfrm>
            <a:off x="4500563" y="2571750"/>
            <a:ext cx="571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直接连接符 22"/>
          <p:cNvCxnSpPr>
            <a:cxnSpLocks noChangeShapeType="1"/>
          </p:cNvCxnSpPr>
          <p:nvPr/>
        </p:nvCxnSpPr>
        <p:spPr bwMode="auto">
          <a:xfrm>
            <a:off x="5072063" y="4929188"/>
            <a:ext cx="571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1" name="直接连接符 26"/>
          <p:cNvCxnSpPr>
            <a:cxnSpLocks noChangeShapeType="1"/>
          </p:cNvCxnSpPr>
          <p:nvPr/>
        </p:nvCxnSpPr>
        <p:spPr bwMode="auto">
          <a:xfrm rot="16200000" flipH="1">
            <a:off x="4143375" y="2643188"/>
            <a:ext cx="1928813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2" name="直接箭头连接符 28"/>
          <p:cNvCxnSpPr>
            <a:cxnSpLocks noChangeShapeType="1"/>
            <a:endCxn id="16390" idx="1"/>
          </p:cNvCxnSpPr>
          <p:nvPr/>
        </p:nvCxnSpPr>
        <p:spPr bwMode="auto">
          <a:xfrm>
            <a:off x="5143500" y="1714500"/>
            <a:ext cx="7858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03" name="直接箭头连接符 30"/>
          <p:cNvCxnSpPr>
            <a:cxnSpLocks noChangeShapeType="1"/>
            <a:endCxn id="16391" idx="1"/>
          </p:cNvCxnSpPr>
          <p:nvPr/>
        </p:nvCxnSpPr>
        <p:spPr bwMode="auto">
          <a:xfrm>
            <a:off x="5143500" y="2571750"/>
            <a:ext cx="8572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04" name="直接箭头连接符 37"/>
          <p:cNvCxnSpPr>
            <a:cxnSpLocks noChangeShapeType="1"/>
          </p:cNvCxnSpPr>
          <p:nvPr/>
        </p:nvCxnSpPr>
        <p:spPr bwMode="auto">
          <a:xfrm>
            <a:off x="5214938" y="3643313"/>
            <a:ext cx="8572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05" name="直接连接符 39"/>
          <p:cNvCxnSpPr>
            <a:cxnSpLocks noChangeShapeType="1"/>
          </p:cNvCxnSpPr>
          <p:nvPr/>
        </p:nvCxnSpPr>
        <p:spPr bwMode="auto">
          <a:xfrm rot="16200000" flipH="1">
            <a:off x="5179219" y="4964907"/>
            <a:ext cx="1000125" cy="71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6" name="直接箭头连接符 41"/>
          <p:cNvCxnSpPr>
            <a:cxnSpLocks noChangeShapeType="1"/>
          </p:cNvCxnSpPr>
          <p:nvPr/>
        </p:nvCxnSpPr>
        <p:spPr bwMode="auto">
          <a:xfrm flipV="1">
            <a:off x="5643563" y="4429125"/>
            <a:ext cx="500062" cy="68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07" name="直接箭头连接符 43"/>
          <p:cNvCxnSpPr>
            <a:cxnSpLocks noChangeShapeType="1"/>
            <a:endCxn id="16394" idx="1"/>
          </p:cNvCxnSpPr>
          <p:nvPr/>
        </p:nvCxnSpPr>
        <p:spPr bwMode="auto">
          <a:xfrm>
            <a:off x="5643563" y="5500688"/>
            <a:ext cx="5715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一、法律的基本概念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（一）内涵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由</a:t>
            </a:r>
            <a:r>
              <a:rPr lang="zh-CN" altLang="en-US" dirty="0" smtClean="0">
                <a:solidFill>
                  <a:srgbClr val="FF0000"/>
                </a:solidFill>
              </a:rPr>
              <a:t>国家制定或认可</a:t>
            </a:r>
            <a:r>
              <a:rPr lang="zh-CN" altLang="en-US" dirty="0" smtClean="0"/>
              <a:t>并以</a:t>
            </a:r>
            <a:r>
              <a:rPr lang="zh-CN" altLang="en-US" dirty="0" smtClean="0">
                <a:solidFill>
                  <a:srgbClr val="FF0000"/>
                </a:solidFill>
              </a:rPr>
              <a:t>国家强制力</a:t>
            </a:r>
            <a:r>
              <a:rPr lang="zh-CN" altLang="en-US" dirty="0" smtClean="0"/>
              <a:t>保证实施的、反映由特定社会物质生活条件所决定的</a:t>
            </a:r>
            <a:r>
              <a:rPr lang="zh-CN" altLang="en-US" dirty="0" smtClean="0">
                <a:solidFill>
                  <a:srgbClr val="FF0000"/>
                </a:solidFill>
              </a:rPr>
              <a:t>统治阶级意志</a:t>
            </a:r>
            <a:r>
              <a:rPr lang="zh-CN" altLang="en-US" dirty="0" smtClean="0"/>
              <a:t>的</a:t>
            </a:r>
            <a:r>
              <a:rPr lang="zh-CN" altLang="en-US" dirty="0" smtClean="0">
                <a:solidFill>
                  <a:srgbClr val="FF0000"/>
                </a:solidFill>
              </a:rPr>
              <a:t>规范体系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（二）特征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调整人们行为的法律规范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由国家创制并保证实施的行为规范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法律是规定人们权利义务的社会规范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由国家强制力保证实施的社会规范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（三）法律的表现形式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宪法</a:t>
            </a:r>
            <a:endParaRPr lang="en-US" altLang="zh-CN" b="1" dirty="0" smtClean="0"/>
          </a:p>
          <a:p>
            <a:r>
              <a:rPr lang="zh-CN" altLang="en-US" b="1" dirty="0"/>
              <a:t>法</a:t>
            </a:r>
            <a:r>
              <a:rPr lang="zh-CN" altLang="en-US" b="1" dirty="0" smtClean="0"/>
              <a:t>律</a:t>
            </a:r>
            <a:endParaRPr lang="en-US" altLang="zh-CN" b="1" dirty="0" smtClean="0"/>
          </a:p>
          <a:p>
            <a:r>
              <a:rPr lang="zh-CN" altLang="en-US" b="1" dirty="0" smtClean="0"/>
              <a:t>法规（行政法规</a:t>
            </a:r>
            <a:r>
              <a:rPr lang="zh-CN" altLang="en-US" b="1" dirty="0"/>
              <a:t>、</a:t>
            </a:r>
            <a:r>
              <a:rPr lang="zh-CN" altLang="en-US" b="1" dirty="0" smtClean="0"/>
              <a:t>地</a:t>
            </a:r>
            <a:r>
              <a:rPr lang="zh-CN" altLang="en-US" b="1" dirty="0"/>
              <a:t>方性法</a:t>
            </a:r>
            <a:r>
              <a:rPr lang="zh-CN" altLang="en-US" b="1" dirty="0" smtClean="0"/>
              <a:t>规</a:t>
            </a:r>
            <a:r>
              <a:rPr lang="zh-CN" altLang="en-US" b="1" dirty="0"/>
              <a:t>、</a:t>
            </a:r>
            <a:r>
              <a:rPr lang="zh-CN" altLang="en-US" b="1" dirty="0" smtClean="0"/>
              <a:t>自治法规）</a:t>
            </a:r>
            <a:endParaRPr lang="en-US" altLang="zh-CN" b="1" dirty="0" smtClean="0"/>
          </a:p>
          <a:p>
            <a:r>
              <a:rPr lang="zh-CN" altLang="en-US" b="1" dirty="0"/>
              <a:t>规</a:t>
            </a:r>
            <a:r>
              <a:rPr lang="zh-CN" altLang="en-US" b="1" dirty="0" smtClean="0"/>
              <a:t>章（部门规章、地方政府规章）</a:t>
            </a:r>
            <a:endParaRPr lang="en-US" altLang="zh-CN" b="1" dirty="0" smtClean="0"/>
          </a:p>
          <a:p>
            <a:r>
              <a:rPr lang="zh-CN" altLang="en-US" b="1" dirty="0" smtClean="0"/>
              <a:t>（国际条约、惯例）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云形 3"/>
          <p:cNvSpPr/>
          <p:nvPr/>
        </p:nvSpPr>
        <p:spPr>
          <a:xfrm>
            <a:off x="1285852" y="1571612"/>
            <a:ext cx="6929486" cy="37147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</a:rPr>
              <a:t>山东省旅游条例与旅游法假如内容不一致，应按照哪个规定执行？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宪法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　　作为法的形式，宪法是国家最高权力机关经由特殊程序制定和修改的，综合性地规定国家、社会和公民生活的根本问题的，具有</a:t>
            </a:r>
            <a:r>
              <a:rPr lang="zh-CN" altLang="en-US" dirty="0">
                <a:solidFill>
                  <a:srgbClr val="FF0000"/>
                </a:solidFill>
              </a:rPr>
              <a:t>最高法的效力</a:t>
            </a:r>
            <a:r>
              <a:rPr lang="zh-CN" altLang="en-US" dirty="0"/>
              <a:t>的一种法。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法律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　　根据宪法和法律规定，全国人大及其常委会行使国家立法权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旅游法</a:t>
            </a:r>
            <a:r>
              <a:rPr lang="en-US" altLang="zh-CN" dirty="0" smtClean="0"/>
              <a:t>》《</a:t>
            </a:r>
            <a:r>
              <a:rPr lang="zh-CN" altLang="en-US" dirty="0" smtClean="0"/>
              <a:t>合同法</a:t>
            </a:r>
            <a:r>
              <a:rPr lang="en-US" altLang="zh-CN" dirty="0" smtClean="0"/>
              <a:t>》《</a:t>
            </a:r>
            <a:r>
              <a:rPr lang="zh-CN" altLang="en-US" dirty="0" smtClean="0"/>
              <a:t>文物保护法</a:t>
            </a:r>
            <a:r>
              <a:rPr lang="en-US" altLang="zh-CN" dirty="0" smtClean="0"/>
              <a:t>》《</a:t>
            </a:r>
            <a:r>
              <a:rPr lang="zh-CN" altLang="en-US" dirty="0" smtClean="0"/>
              <a:t>消费者权益保护法</a:t>
            </a:r>
            <a:r>
              <a:rPr lang="en-US" altLang="zh-CN" dirty="0" smtClean="0"/>
              <a:t>》《</a:t>
            </a:r>
            <a:r>
              <a:rPr lang="zh-CN" altLang="en-US" dirty="0" smtClean="0"/>
              <a:t>民用航空法</a:t>
            </a:r>
            <a:r>
              <a:rPr lang="en-US" altLang="zh-CN" dirty="0" smtClean="0"/>
              <a:t>》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行政法规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　　行政法规是由国务院制定的规范性法律文件，是国家行政机关体系中最高的规范性文件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旅行社条例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导游人员管理条例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风景名胜区条例</a:t>
            </a:r>
            <a:r>
              <a:rPr lang="en-US" altLang="zh-CN" dirty="0" smtClean="0"/>
              <a:t>》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地方性法规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　　省级人大及其常委会，较大的市级人大及其常委</a:t>
            </a:r>
            <a:r>
              <a:rPr lang="zh-CN" altLang="en-US" dirty="0" smtClean="0"/>
              <a:t>会（省</a:t>
            </a:r>
            <a:r>
              <a:rPr lang="zh-CN" altLang="en-US" dirty="0"/>
              <a:t>级人民政府、经济特区和国务院批准的较大的市的人大及其常委会行使地方立法</a:t>
            </a:r>
            <a:r>
              <a:rPr lang="zh-CN" altLang="en-US" dirty="0" smtClean="0"/>
              <a:t>权）。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山东省旅游条例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山东省文物保护条例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666</Words>
  <Application>Microsoft Office PowerPoint</Application>
  <PresentationFormat>全屏显示(4:3)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项目二 认知旅游法律关系</vt:lpstr>
      <vt:lpstr>幻灯片 2</vt:lpstr>
      <vt:lpstr>幻灯片 3</vt:lpstr>
      <vt:lpstr>（三）法律的表现形式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效力</vt:lpstr>
      <vt:lpstr>幻灯片 13</vt:lpstr>
      <vt:lpstr>幻灯片 14</vt:lpstr>
      <vt:lpstr>幻灯片 15</vt:lpstr>
      <vt:lpstr>关于课程 本学期课程基本情况</vt:lpstr>
      <vt:lpstr>教学目标</vt:lpstr>
      <vt:lpstr>本学期课程主要内容</vt:lpstr>
      <vt:lpstr>教学实施——考核评价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认知旅游法律关系</dc:title>
  <dc:creator>PC</dc:creator>
  <cp:lastModifiedBy>PC</cp:lastModifiedBy>
  <cp:revision>4</cp:revision>
  <dcterms:created xsi:type="dcterms:W3CDTF">2020-02-16T15:44:48Z</dcterms:created>
  <dcterms:modified xsi:type="dcterms:W3CDTF">2020-02-16T16:15:30Z</dcterms:modified>
</cp:coreProperties>
</file>