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85" r:id="rId2"/>
    <p:sldId id="355" r:id="rId3"/>
    <p:sldId id="354" r:id="rId4"/>
    <p:sldId id="421" r:id="rId5"/>
    <p:sldId id="314" r:id="rId6"/>
    <p:sldId id="347" r:id="rId7"/>
    <p:sldId id="348" r:id="rId8"/>
    <p:sldId id="349" r:id="rId9"/>
    <p:sldId id="350" r:id="rId10"/>
    <p:sldId id="389" r:id="rId11"/>
    <p:sldId id="390" r:id="rId12"/>
    <p:sldId id="391" r:id="rId13"/>
    <p:sldId id="392" r:id="rId14"/>
    <p:sldId id="393" r:id="rId15"/>
    <p:sldId id="394" r:id="rId16"/>
    <p:sldId id="395" r:id="rId17"/>
    <p:sldId id="396" r:id="rId18"/>
    <p:sldId id="397" r:id="rId19"/>
    <p:sldId id="398" r:id="rId20"/>
    <p:sldId id="399" r:id="rId21"/>
    <p:sldId id="400" r:id="rId22"/>
    <p:sldId id="401" r:id="rId23"/>
    <p:sldId id="402" r:id="rId24"/>
    <p:sldId id="351" r:id="rId25"/>
    <p:sldId id="404" r:id="rId26"/>
    <p:sldId id="357" r:id="rId27"/>
    <p:sldId id="364" r:id="rId28"/>
    <p:sldId id="365" r:id="rId29"/>
    <p:sldId id="356" r:id="rId30"/>
    <p:sldId id="415" r:id="rId31"/>
    <p:sldId id="359" r:id="rId32"/>
    <p:sldId id="419" r:id="rId33"/>
    <p:sldId id="406" r:id="rId34"/>
    <p:sldId id="410" r:id="rId35"/>
    <p:sldId id="408" r:id="rId36"/>
    <p:sldId id="418" r:id="rId37"/>
    <p:sldId id="407" r:id="rId38"/>
    <p:sldId id="416" r:id="rId39"/>
    <p:sldId id="417" r:id="rId40"/>
    <p:sldId id="411" r:id="rId41"/>
    <p:sldId id="412" r:id="rId42"/>
    <p:sldId id="414" r:id="rId43"/>
    <p:sldId id="342" r:id="rId44"/>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pitchFamily="34" charset="0"/>
        <a:ea typeface="+mn-ea"/>
        <a:cs typeface="+mn-cs"/>
      </a:defRPr>
    </a:lvl1pPr>
    <a:lvl2pPr marL="457200" algn="r" rtl="0" fontAlgn="base">
      <a:spcBef>
        <a:spcPct val="0"/>
      </a:spcBef>
      <a:spcAft>
        <a:spcPct val="0"/>
      </a:spcAft>
      <a:defRPr kern="1200">
        <a:solidFill>
          <a:schemeClr val="tx1"/>
        </a:solidFill>
        <a:latin typeface="Arial" pitchFamily="34" charset="0"/>
        <a:ea typeface="+mn-ea"/>
        <a:cs typeface="+mn-cs"/>
      </a:defRPr>
    </a:lvl2pPr>
    <a:lvl3pPr marL="914400" algn="r" rtl="0" fontAlgn="base">
      <a:spcBef>
        <a:spcPct val="0"/>
      </a:spcBef>
      <a:spcAft>
        <a:spcPct val="0"/>
      </a:spcAft>
      <a:defRPr kern="1200">
        <a:solidFill>
          <a:schemeClr val="tx1"/>
        </a:solidFill>
        <a:latin typeface="Arial" pitchFamily="34" charset="0"/>
        <a:ea typeface="+mn-ea"/>
        <a:cs typeface="+mn-cs"/>
      </a:defRPr>
    </a:lvl3pPr>
    <a:lvl4pPr marL="1371600" algn="r" rtl="0" fontAlgn="base">
      <a:spcBef>
        <a:spcPct val="0"/>
      </a:spcBef>
      <a:spcAft>
        <a:spcPct val="0"/>
      </a:spcAft>
      <a:defRPr kern="1200">
        <a:solidFill>
          <a:schemeClr val="tx1"/>
        </a:solidFill>
        <a:latin typeface="Arial" pitchFamily="34" charset="0"/>
        <a:ea typeface="+mn-ea"/>
        <a:cs typeface="+mn-cs"/>
      </a:defRPr>
    </a:lvl4pPr>
    <a:lvl5pPr marL="1828800" algn="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7181F"/>
    <a:srgbClr val="FFFFFF"/>
    <a:srgbClr val="CC3300"/>
    <a:srgbClr val="E0E4D0"/>
    <a:srgbClr val="FF3300"/>
    <a:srgbClr val="9900FF"/>
    <a:srgbClr val="FC1CF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p:restoredLeft sz="34559" autoAdjust="0"/>
    <p:restoredTop sz="86339" autoAdjust="0"/>
  </p:normalViewPr>
  <p:slideViewPr>
    <p:cSldViewPr>
      <p:cViewPr>
        <p:scale>
          <a:sx n="66" d="100"/>
          <a:sy n="66" d="100"/>
        </p:scale>
        <p:origin x="-732" y="-6"/>
      </p:cViewPr>
      <p:guideLst>
        <p:guide orient="horz" pos="2160"/>
        <p:guide pos="2880"/>
      </p:guideLst>
    </p:cSldViewPr>
  </p:slideViewPr>
  <p:outlineViewPr>
    <p:cViewPr>
      <p:scale>
        <a:sx n="33" d="100"/>
        <a:sy n="33" d="100"/>
      </p:scale>
      <p:origin x="6" y="112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zh-CN" altLang="en-US"/>
          </a:p>
        </p:txBody>
      </p:sp>
      <p:sp>
        <p:nvSpPr>
          <p:cNvPr id="2580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CN"/>
          </a:p>
        </p:txBody>
      </p:sp>
      <p:sp>
        <p:nvSpPr>
          <p:cNvPr id="2580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ltLang="zh-CN"/>
          </a:p>
        </p:txBody>
      </p:sp>
      <p:sp>
        <p:nvSpPr>
          <p:cNvPr id="2580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915DE033-F2AA-45BE-96F3-F6FA52551565}"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9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zh-CN" altLang="en-US"/>
          </a:p>
        </p:txBody>
      </p:sp>
      <p:sp>
        <p:nvSpPr>
          <p:cNvPr id="289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CN"/>
          </a:p>
        </p:txBody>
      </p:sp>
      <p:sp>
        <p:nvSpPr>
          <p:cNvPr id="259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9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289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ltLang="zh-CN"/>
          </a:p>
        </p:txBody>
      </p:sp>
      <p:sp>
        <p:nvSpPr>
          <p:cNvPr id="289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fld id="{2B972CA3-FA8D-4C8C-BEC7-9D370DFEB53A}"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bg bwMode="gray">
      <p:bgPr>
        <a:solidFill>
          <a:srgbClr val="FFFFFF"/>
        </a:solidFill>
        <a:effectLst/>
      </p:bgPr>
    </p:bg>
    <p:spTree>
      <p:nvGrpSpPr>
        <p:cNvPr id="1" name=""/>
        <p:cNvGrpSpPr/>
        <p:nvPr/>
      </p:nvGrpSpPr>
      <p:grpSpPr>
        <a:xfrm>
          <a:off x="0" y="0"/>
          <a:ext cx="0" cy="0"/>
          <a:chOff x="0" y="0"/>
          <a:chExt cx="0" cy="0"/>
        </a:xfrm>
      </p:grpSpPr>
      <p:pic>
        <p:nvPicPr>
          <p:cNvPr id="4" name="图片 3" descr="5.png"/>
          <p:cNvPicPr>
            <a:picLocks noChangeAspect="1"/>
          </p:cNvPicPr>
          <p:nvPr/>
        </p:nvPicPr>
        <p:blipFill>
          <a:blip r:embed="rId2"/>
          <a:srcRect/>
          <a:stretch>
            <a:fillRect/>
          </a:stretch>
        </p:blipFill>
        <p:spPr bwMode="auto">
          <a:xfrm>
            <a:off x="-3221038" y="1285875"/>
            <a:ext cx="1220788" cy="500063"/>
          </a:xfrm>
          <a:prstGeom prst="rect">
            <a:avLst/>
          </a:prstGeom>
          <a:noFill/>
          <a:ln w="9525">
            <a:noFill/>
            <a:miter lim="800000"/>
            <a:headEnd/>
            <a:tailEnd/>
          </a:ln>
        </p:spPr>
      </p:pic>
      <p:pic>
        <p:nvPicPr>
          <p:cNvPr id="5" name="图片 4" descr="5.png"/>
          <p:cNvPicPr>
            <a:picLocks noChangeAspect="1"/>
          </p:cNvPicPr>
          <p:nvPr/>
        </p:nvPicPr>
        <p:blipFill>
          <a:blip r:embed="rId3"/>
          <a:srcRect/>
          <a:stretch>
            <a:fillRect/>
          </a:stretch>
        </p:blipFill>
        <p:spPr bwMode="auto">
          <a:xfrm>
            <a:off x="-1928813" y="1500188"/>
            <a:ext cx="1714500" cy="812800"/>
          </a:xfrm>
          <a:prstGeom prst="rect">
            <a:avLst/>
          </a:prstGeom>
          <a:noFill/>
          <a:ln w="9525">
            <a:noFill/>
            <a:miter lim="800000"/>
            <a:headEnd/>
            <a:tailEnd/>
          </a:ln>
        </p:spPr>
      </p:pic>
      <p:pic>
        <p:nvPicPr>
          <p:cNvPr id="6" name="图片 5" descr="5.png"/>
          <p:cNvPicPr>
            <a:picLocks noChangeAspect="1"/>
          </p:cNvPicPr>
          <p:nvPr/>
        </p:nvPicPr>
        <p:blipFill>
          <a:blip r:embed="rId4"/>
          <a:srcRect/>
          <a:stretch>
            <a:fillRect/>
          </a:stretch>
        </p:blipFill>
        <p:spPr bwMode="auto">
          <a:xfrm>
            <a:off x="-2000250" y="857250"/>
            <a:ext cx="720725" cy="571500"/>
          </a:xfrm>
          <a:prstGeom prst="rect">
            <a:avLst/>
          </a:prstGeom>
          <a:noFill/>
          <a:ln w="9525">
            <a:noFill/>
            <a:miter lim="800000"/>
            <a:headEnd/>
            <a:tailEnd/>
          </a:ln>
        </p:spPr>
      </p:pic>
      <p:pic>
        <p:nvPicPr>
          <p:cNvPr id="7" name="Picture 183" descr="图片2"/>
          <p:cNvPicPr>
            <a:picLocks noChangeAspect="1" noChangeArrowheads="1"/>
          </p:cNvPicPr>
          <p:nvPr/>
        </p:nvPicPr>
        <p:blipFill>
          <a:blip r:embed="rId5"/>
          <a:srcRect/>
          <a:stretch>
            <a:fillRect/>
          </a:stretch>
        </p:blipFill>
        <p:spPr bwMode="auto">
          <a:xfrm>
            <a:off x="-304800" y="-228600"/>
            <a:ext cx="9753600" cy="7315200"/>
          </a:xfrm>
          <a:prstGeom prst="rect">
            <a:avLst/>
          </a:prstGeom>
          <a:noFill/>
          <a:ln w="9525">
            <a:noFill/>
            <a:miter lim="800000"/>
            <a:headEnd/>
            <a:tailEnd/>
          </a:ln>
        </p:spPr>
      </p:pic>
      <p:sp>
        <p:nvSpPr>
          <p:cNvPr id="3075" name="Rectangle 3"/>
          <p:cNvSpPr>
            <a:spLocks noGrp="1" noChangeArrowheads="1"/>
          </p:cNvSpPr>
          <p:nvPr>
            <p:ph type="subTitle" idx="1"/>
          </p:nvPr>
        </p:nvSpPr>
        <p:spPr>
          <a:xfrm>
            <a:off x="609600" y="3429000"/>
            <a:ext cx="7010400" cy="381000"/>
          </a:xfrm>
        </p:spPr>
        <p:txBody>
          <a:bodyPr/>
          <a:lstStyle>
            <a:lvl1pPr marL="0" indent="0">
              <a:buFont typeface="Wingdings" pitchFamily="2" charset="2"/>
              <a:buNone/>
              <a:defRPr sz="2000" b="0">
                <a:solidFill>
                  <a:srgbClr val="000000"/>
                </a:solidFill>
              </a:defRPr>
            </a:lvl1pPr>
          </a:lstStyle>
          <a:p>
            <a:r>
              <a:rPr lang="zh-CN" altLang="en-US"/>
              <a:t>单击此处编辑母版副标题样式</a:t>
            </a:r>
          </a:p>
        </p:txBody>
      </p:sp>
      <p:sp>
        <p:nvSpPr>
          <p:cNvPr id="3074" name="Rectangle 2"/>
          <p:cNvSpPr>
            <a:spLocks noGrp="1" noChangeArrowheads="1"/>
          </p:cNvSpPr>
          <p:nvPr>
            <p:ph type="ctrTitle"/>
          </p:nvPr>
        </p:nvSpPr>
        <p:spPr>
          <a:xfrm>
            <a:off x="609600" y="2667000"/>
            <a:ext cx="7010400" cy="685800"/>
          </a:xfrm>
          <a:effectLst/>
        </p:spPr>
        <p:txBody>
          <a:bodyPr/>
          <a:lstStyle>
            <a:lvl1pPr>
              <a:defRPr sz="4800">
                <a:latin typeface="Arial" charset="0"/>
              </a:defRPr>
            </a:lvl1pPr>
          </a:lstStyle>
          <a:p>
            <a:r>
              <a:rPr lang="zh-CN" altLang="en-US"/>
              <a:t>单击此处编辑母版标题样式</a:t>
            </a:r>
          </a:p>
        </p:txBody>
      </p:sp>
      <p:sp>
        <p:nvSpPr>
          <p:cNvPr id="8" name="Rectangle 5"/>
          <p:cNvSpPr>
            <a:spLocks noGrp="1" noChangeArrowheads="1"/>
          </p:cNvSpPr>
          <p:nvPr>
            <p:ph type="ftr" sz="quarter" idx="10"/>
          </p:nvPr>
        </p:nvSpPr>
        <p:spPr bwMode="gray">
          <a:xfrm>
            <a:off x="76200" y="6553200"/>
            <a:ext cx="2895600" cy="304800"/>
          </a:xfrm>
        </p:spPr>
        <p:txBody>
          <a:bodyPr/>
          <a:lstStyle>
            <a:lvl1pPr algn="l">
              <a:defRPr sz="1700">
                <a:solidFill>
                  <a:srgbClr val="000000"/>
                </a:solidFill>
              </a:defRPr>
            </a:lvl1pPr>
          </a:lstStyle>
          <a:p>
            <a:pPr>
              <a:defRPr/>
            </a:pPr>
            <a:endParaRPr lang="zh-CN" altLang="en-US"/>
          </a:p>
        </p:txBody>
      </p:sp>
      <p:sp>
        <p:nvSpPr>
          <p:cNvPr id="9" name="Rectangle 154"/>
          <p:cNvSpPr>
            <a:spLocks noGrp="1" noChangeArrowheads="1"/>
          </p:cNvSpPr>
          <p:nvPr>
            <p:ph type="dt" sz="quarter" idx="11"/>
          </p:nvPr>
        </p:nvSpPr>
        <p:spPr bwMode="auto">
          <a:xfrm>
            <a:off x="4876800" y="6613525"/>
            <a:ext cx="2133600" cy="244475"/>
          </a:xfrm>
        </p:spPr>
        <p:txBody>
          <a:bodyPr/>
          <a:lstStyle>
            <a:lvl1pPr algn="ctr">
              <a:defRPr sz="1400" b="0">
                <a:latin typeface="Arial" charset="0"/>
              </a:defRPr>
            </a:lvl1pPr>
          </a:lstStyle>
          <a:p>
            <a:pPr>
              <a:defRPr/>
            </a:pPr>
            <a:endParaRPr lang="en-US" altLang="zh-CN"/>
          </a:p>
        </p:txBody>
      </p:sp>
      <p:sp>
        <p:nvSpPr>
          <p:cNvPr id="10" name="Rectangle 155"/>
          <p:cNvSpPr>
            <a:spLocks noGrp="1" noChangeArrowheads="1"/>
          </p:cNvSpPr>
          <p:nvPr>
            <p:ph type="sldNum" sz="quarter" idx="12"/>
          </p:nvPr>
        </p:nvSpPr>
        <p:spPr bwMode="auto">
          <a:xfrm>
            <a:off x="8534400" y="6553200"/>
            <a:ext cx="457200" cy="244475"/>
          </a:xfrm>
        </p:spPr>
        <p:txBody>
          <a:bodyPr/>
          <a:lstStyle>
            <a:lvl1pPr algn="ctr">
              <a:defRPr sz="1400">
                <a:latin typeface="Arial" charset="0"/>
              </a:defRPr>
            </a:lvl1pPr>
          </a:lstStyle>
          <a:p>
            <a:pPr>
              <a:defRPr/>
            </a:pPr>
            <a:fld id="{EDB4A66B-B83A-4E85-9834-123CAA4D77D5}" type="slidenum">
              <a:rPr lang="zh-CN" altLang="en-US"/>
              <a:pPr>
                <a:defRPr/>
              </a:pPr>
              <a:t>‹#›</a:t>
            </a:fld>
            <a:endParaRPr lang="en-US" altLang="zh-CN"/>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200"/>
                                  </p:stCondLst>
                                  <p:childTnLst>
                                    <p:animMotion origin="layout" path="M -2.5E-6 2.13873E-6 C 0.09028 -0.04994 0.17136 -0.08324 0.29948 -0.03052 C 0.29948 -0.03029 0.38056 0.03329 0.51111 0.03884 C 0.62847 0.03607 0.74167 -0.03075 0.74167 -0.03052 C 0.79688 -0.0474 0.81858 -0.03607 0.84532 -0.00532 " pathEditMode="relative" rAng="0" ptsTypes="fffff">
                                      <p:cBhvr>
                                        <p:cTn id="6" dur="1800" fill="hold"/>
                                        <p:tgtEl>
                                          <p:spTgt spid="5"/>
                                        </p:tgtEl>
                                        <p:attrNameLst>
                                          <p:attrName>ppt_x</p:attrName>
                                          <p:attrName>ppt_y</p:attrName>
                                        </p:attrNameLst>
                                      </p:cBhvr>
                                      <p:rCtr x="423" y="-22"/>
                                    </p:animMotion>
                                  </p:childTnLst>
                                </p:cTn>
                              </p:par>
                            </p:childTnLst>
                          </p:cTn>
                        </p:par>
                        <p:par>
                          <p:cTn id="7" fill="hold">
                            <p:stCondLst>
                              <p:cond delay="2000"/>
                            </p:stCondLst>
                            <p:childTnLst>
                              <p:par>
                                <p:cTn id="8" presetID="0" presetClass="path" presetSubtype="0" accel="50000" decel="50000" fill="hold" nodeType="afterEffect">
                                  <p:stCondLst>
                                    <p:cond delay="0"/>
                                  </p:stCondLst>
                                  <p:childTnLst>
                                    <p:animMotion origin="layout" path="M -3.33333E-6 -3.81503E-6 C 0.09375 -0.04994 0.179 -0.08323 0.31216 -0.03052 C 0.31216 -0.03029 0.39636 0.0333 0.5323 0.03885 C 0.65452 0.03607 0.77223 -0.03075 0.77223 -0.03052 C 0.82986 -0.0474 0.85226 -0.03607 0.87986 -0.00531 " pathEditMode="relative" rAng="0" ptsTypes="fffff">
                                      <p:cBhvr>
                                        <p:cTn id="9" dur="2000" fill="hold"/>
                                        <p:tgtEl>
                                          <p:spTgt spid="4"/>
                                        </p:tgtEl>
                                        <p:attrNameLst>
                                          <p:attrName>ppt_x</p:attrName>
                                          <p:attrName>ppt_y</p:attrName>
                                        </p:attrNameLst>
                                      </p:cBhvr>
                                      <p:rCtr x="440" y="-22"/>
                                    </p:animMotion>
                                  </p:childTnLst>
                                </p:cTn>
                              </p:par>
                              <p:par>
                                <p:cTn id="10" presetID="0" presetClass="path" presetSubtype="0" accel="50000" decel="50000" fill="hold" nodeType="withEffect">
                                  <p:stCondLst>
                                    <p:cond delay="400"/>
                                  </p:stCondLst>
                                  <p:childTnLst>
                                    <p:animMotion origin="layout" path="M 2.77778E-7 -3.98844E-6 C 0.09288 -0.04994 0.17674 -0.08323 0.30799 -0.03052 C 0.30799 -0.03029 0.39115 0.0333 0.52517 0.03885 C 0.64583 0.03607 0.76198 -0.03075 0.76198 -0.03052 C 0.81892 -0.04739 0.84097 -0.03607 0.8684 -0.00531 " pathEditMode="relative" rAng="0" ptsTypes="fffff">
                                      <p:cBhvr>
                                        <p:cTn id="11" dur="1700" fill="hold"/>
                                        <p:tgtEl>
                                          <p:spTgt spid="6"/>
                                        </p:tgtEl>
                                        <p:attrNameLst>
                                          <p:attrName>ppt_x</p:attrName>
                                          <p:attrName>ppt_y</p:attrName>
                                        </p:attrNameLst>
                                      </p:cBhvr>
                                      <p:rCtr x="434" y="-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1"/>
          </p:nvPr>
        </p:nvSpPr>
        <p:spPr/>
        <p:txBody>
          <a:bodyPr/>
          <a:lstStyle>
            <a:lvl1pPr>
              <a:defRPr/>
            </a:lvl1pPr>
          </a:lstStyle>
          <a:p>
            <a:pPr>
              <a:defRPr/>
            </a:pPr>
            <a:fld id="{A11AF1CB-DCBE-4E7D-B638-9614DA043A6B}" type="slidenum">
              <a:rPr lang="zh-CN" altLang="en-US"/>
              <a:pPr>
                <a:defRPr/>
              </a:pPr>
              <a:t>‹#›</a:t>
            </a:fld>
            <a:endParaRPr lang="en-US" altLang="zh-CN"/>
          </a:p>
        </p:txBody>
      </p:sp>
      <p:sp>
        <p:nvSpPr>
          <p:cNvPr id="6" name="Rectangle 159"/>
          <p:cNvSpPr>
            <a:spLocks noGrp="1" noChangeArrowheads="1"/>
          </p:cNvSpPr>
          <p:nvPr>
            <p:ph type="ftr" sz="quarter" idx="12"/>
          </p:nvPr>
        </p:nvSpPr>
        <p:spPr/>
        <p:txBody>
          <a:bodyPr/>
          <a:lstStyle>
            <a:lvl1pPr>
              <a:defRPr/>
            </a:lvl1pPr>
          </a:lstStyle>
          <a:p>
            <a:pPr>
              <a:defRPr/>
            </a:pPr>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91300" y="350838"/>
            <a:ext cx="2095500" cy="59737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350838"/>
            <a:ext cx="6134100" cy="59737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1"/>
          </p:nvPr>
        </p:nvSpPr>
        <p:spPr/>
        <p:txBody>
          <a:bodyPr/>
          <a:lstStyle>
            <a:lvl1pPr>
              <a:defRPr/>
            </a:lvl1pPr>
          </a:lstStyle>
          <a:p>
            <a:pPr>
              <a:defRPr/>
            </a:pPr>
            <a:fld id="{0812A9F0-24C6-4501-8414-5742D07E0019}" type="slidenum">
              <a:rPr lang="zh-CN" altLang="en-US"/>
              <a:pPr>
                <a:defRPr/>
              </a:pPr>
              <a:t>‹#›</a:t>
            </a:fld>
            <a:endParaRPr lang="en-US" altLang="zh-CN"/>
          </a:p>
        </p:txBody>
      </p:sp>
      <p:sp>
        <p:nvSpPr>
          <p:cNvPr id="6" name="Rectangle 159"/>
          <p:cNvSpPr>
            <a:spLocks noGrp="1" noChangeArrowheads="1"/>
          </p:cNvSpPr>
          <p:nvPr>
            <p:ph type="ftr" sz="quarter" idx="12"/>
          </p:nvPr>
        </p:nvSpPr>
        <p:spPr/>
        <p:txBody>
          <a:bodyPr/>
          <a:lstStyle>
            <a:lvl1pPr>
              <a:defRPr/>
            </a:lvl1pPr>
          </a:lstStyle>
          <a:p>
            <a:pPr>
              <a:defRPr/>
            </a:pPr>
            <a:endParaRPr lang="en-US" altLang="zh-CN"/>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38200" y="350838"/>
            <a:ext cx="7239000" cy="563562"/>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304800" y="1219200"/>
            <a:ext cx="8382000" cy="5105400"/>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1"/>
          </p:nvPr>
        </p:nvSpPr>
        <p:spPr/>
        <p:txBody>
          <a:bodyPr/>
          <a:lstStyle>
            <a:lvl1pPr>
              <a:defRPr/>
            </a:lvl1pPr>
          </a:lstStyle>
          <a:p>
            <a:pPr>
              <a:defRPr/>
            </a:pPr>
            <a:fld id="{DE451F19-638A-4940-AA8F-B9B2A8DE825A}" type="slidenum">
              <a:rPr lang="zh-CN" altLang="en-US"/>
              <a:pPr>
                <a:defRPr/>
              </a:pPr>
              <a:t>‹#›</a:t>
            </a:fld>
            <a:endParaRPr lang="en-US" altLang="zh-CN"/>
          </a:p>
        </p:txBody>
      </p:sp>
      <p:sp>
        <p:nvSpPr>
          <p:cNvPr id="6" name="Rectangle 159"/>
          <p:cNvSpPr>
            <a:spLocks noGrp="1" noChangeArrowheads="1"/>
          </p:cNvSpPr>
          <p:nvPr>
            <p:ph type="ftr" sz="quarter" idx="12"/>
          </p:nvPr>
        </p:nvSpPr>
        <p:spPr/>
        <p:txBody>
          <a:bodyPr/>
          <a:lstStyle>
            <a:lvl1pPr>
              <a:defRPr/>
            </a:lvl1pPr>
          </a:lstStyle>
          <a:p>
            <a:pPr>
              <a:defRPr/>
            </a:pPr>
            <a:endParaRPr lang="en-US" altLang="zh-CN"/>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838200" y="350838"/>
            <a:ext cx="7239000" cy="563562"/>
          </a:xfr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304800" y="1219200"/>
            <a:ext cx="8382000" cy="5105400"/>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1"/>
          </p:nvPr>
        </p:nvSpPr>
        <p:spPr/>
        <p:txBody>
          <a:bodyPr/>
          <a:lstStyle>
            <a:lvl1pPr>
              <a:defRPr/>
            </a:lvl1pPr>
          </a:lstStyle>
          <a:p>
            <a:pPr>
              <a:defRPr/>
            </a:pPr>
            <a:fld id="{C4D96568-E3AB-4BFE-BA9B-C6FA9A3EF64D}" type="slidenum">
              <a:rPr lang="zh-CN" altLang="en-US"/>
              <a:pPr>
                <a:defRPr/>
              </a:pPr>
              <a:t>‹#›</a:t>
            </a:fld>
            <a:endParaRPr lang="en-US" altLang="zh-CN"/>
          </a:p>
        </p:txBody>
      </p:sp>
      <p:sp>
        <p:nvSpPr>
          <p:cNvPr id="6" name="Rectangle 159"/>
          <p:cNvSpPr>
            <a:spLocks noGrp="1" noChangeArrowheads="1"/>
          </p:cNvSpPr>
          <p:nvPr>
            <p:ph type="ftr" sz="quarter" idx="12"/>
          </p:nvPr>
        </p:nvSpPr>
        <p:spPr/>
        <p:txBody>
          <a:bodyPr/>
          <a:lstStyle>
            <a:lvl1pPr>
              <a:defRPr/>
            </a:lvl1pPr>
          </a:lstStyle>
          <a:p>
            <a:pPr>
              <a:defRPr/>
            </a:pPr>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1"/>
          </p:nvPr>
        </p:nvSpPr>
        <p:spPr/>
        <p:txBody>
          <a:bodyPr/>
          <a:lstStyle>
            <a:lvl1pPr>
              <a:defRPr/>
            </a:lvl1pPr>
          </a:lstStyle>
          <a:p>
            <a:pPr>
              <a:defRPr/>
            </a:pPr>
            <a:fld id="{5B3E5725-4BC4-47F3-B7CF-5C51296E98A0}" type="slidenum">
              <a:rPr lang="zh-CN" altLang="en-US"/>
              <a:pPr>
                <a:defRPr/>
              </a:pPr>
              <a:t>‹#›</a:t>
            </a:fld>
            <a:endParaRPr lang="en-US" altLang="zh-CN"/>
          </a:p>
        </p:txBody>
      </p:sp>
      <p:sp>
        <p:nvSpPr>
          <p:cNvPr id="6" name="Rectangle 159"/>
          <p:cNvSpPr>
            <a:spLocks noGrp="1" noChangeArrowheads="1"/>
          </p:cNvSpPr>
          <p:nvPr>
            <p:ph type="ftr" sz="quarter" idx="12"/>
          </p:nvPr>
        </p:nvSpPr>
        <p:spPr/>
        <p:txBody>
          <a:bodyPr/>
          <a:lstStyle>
            <a:lvl1pPr>
              <a:defRPr/>
            </a:lvl1pPr>
          </a:lstStyle>
          <a:p>
            <a:pPr>
              <a:defRPr/>
            </a:pPr>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zh-CN" altLang="en-US"/>
          </a:p>
        </p:txBody>
      </p:sp>
      <p:sp>
        <p:nvSpPr>
          <p:cNvPr id="5" name="Rectangle 6"/>
          <p:cNvSpPr>
            <a:spLocks noGrp="1" noChangeArrowheads="1"/>
          </p:cNvSpPr>
          <p:nvPr>
            <p:ph type="sldNum" sz="quarter" idx="11"/>
          </p:nvPr>
        </p:nvSpPr>
        <p:spPr/>
        <p:txBody>
          <a:bodyPr/>
          <a:lstStyle>
            <a:lvl1pPr>
              <a:defRPr/>
            </a:lvl1pPr>
          </a:lstStyle>
          <a:p>
            <a:pPr>
              <a:defRPr/>
            </a:pPr>
            <a:fld id="{D88406EC-A71D-40C9-914E-AA70B1491E25}" type="slidenum">
              <a:rPr lang="zh-CN" altLang="en-US"/>
              <a:pPr>
                <a:defRPr/>
              </a:pPr>
              <a:t>‹#›</a:t>
            </a:fld>
            <a:endParaRPr lang="en-US" altLang="zh-CN"/>
          </a:p>
        </p:txBody>
      </p:sp>
      <p:sp>
        <p:nvSpPr>
          <p:cNvPr id="6" name="Rectangle 159"/>
          <p:cNvSpPr>
            <a:spLocks noGrp="1" noChangeArrowheads="1"/>
          </p:cNvSpPr>
          <p:nvPr>
            <p:ph type="ftr" sz="quarter" idx="12"/>
          </p:nvPr>
        </p:nvSpPr>
        <p:spPr/>
        <p:txBody>
          <a:bodyPr/>
          <a:lstStyle>
            <a:lvl1pPr>
              <a:defRPr/>
            </a:lvl1pPr>
          </a:lstStyle>
          <a:p>
            <a:pPr>
              <a:defRPr/>
            </a:pPr>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48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72000" y="12192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1"/>
          </p:nvPr>
        </p:nvSpPr>
        <p:spPr/>
        <p:txBody>
          <a:bodyPr/>
          <a:lstStyle>
            <a:lvl1pPr>
              <a:defRPr/>
            </a:lvl1pPr>
          </a:lstStyle>
          <a:p>
            <a:pPr>
              <a:defRPr/>
            </a:pPr>
            <a:fld id="{A1FDBD30-4C75-4182-A0E2-EA1D2138EAAB}" type="slidenum">
              <a:rPr lang="zh-CN" altLang="en-US"/>
              <a:pPr>
                <a:defRPr/>
              </a:pPr>
              <a:t>‹#›</a:t>
            </a:fld>
            <a:endParaRPr lang="en-US" altLang="zh-CN"/>
          </a:p>
        </p:txBody>
      </p:sp>
      <p:sp>
        <p:nvSpPr>
          <p:cNvPr id="7" name="Rectangle 159"/>
          <p:cNvSpPr>
            <a:spLocks noGrp="1" noChangeArrowheads="1"/>
          </p:cNvSpPr>
          <p:nvPr>
            <p:ph type="ftr" sz="quarter" idx="12"/>
          </p:nvPr>
        </p:nvSpPr>
        <p:spPr/>
        <p:txBody>
          <a:bodyPr/>
          <a:lstStyle>
            <a:lvl1pPr>
              <a:defRPr/>
            </a:lvl1pPr>
          </a:lstStyle>
          <a:p>
            <a:pPr>
              <a:defRPr/>
            </a:pPr>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en-US"/>
          </a:p>
        </p:txBody>
      </p:sp>
      <p:sp>
        <p:nvSpPr>
          <p:cNvPr id="8" name="Rectangle 6"/>
          <p:cNvSpPr>
            <a:spLocks noGrp="1" noChangeArrowheads="1"/>
          </p:cNvSpPr>
          <p:nvPr>
            <p:ph type="sldNum" sz="quarter" idx="11"/>
          </p:nvPr>
        </p:nvSpPr>
        <p:spPr/>
        <p:txBody>
          <a:bodyPr/>
          <a:lstStyle>
            <a:lvl1pPr>
              <a:defRPr/>
            </a:lvl1pPr>
          </a:lstStyle>
          <a:p>
            <a:pPr>
              <a:defRPr/>
            </a:pPr>
            <a:fld id="{D5505899-0BD4-4FD2-9439-7E178151DAA2}" type="slidenum">
              <a:rPr lang="zh-CN" altLang="en-US"/>
              <a:pPr>
                <a:defRPr/>
              </a:pPr>
              <a:t>‹#›</a:t>
            </a:fld>
            <a:endParaRPr lang="en-US" altLang="zh-CN"/>
          </a:p>
        </p:txBody>
      </p:sp>
      <p:sp>
        <p:nvSpPr>
          <p:cNvPr id="9" name="Rectangle 159"/>
          <p:cNvSpPr>
            <a:spLocks noGrp="1" noChangeArrowheads="1"/>
          </p:cNvSpPr>
          <p:nvPr>
            <p:ph type="ftr" sz="quarter" idx="12"/>
          </p:nvPr>
        </p:nvSpPr>
        <p:spPr/>
        <p:txBody>
          <a:bodyPr/>
          <a:lstStyle>
            <a:lvl1pPr>
              <a:defRPr/>
            </a:lvl1pPr>
          </a:lstStyle>
          <a:p>
            <a:pPr>
              <a:defRPr/>
            </a:pPr>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en-US"/>
          </a:p>
        </p:txBody>
      </p:sp>
      <p:sp>
        <p:nvSpPr>
          <p:cNvPr id="4" name="Rectangle 6"/>
          <p:cNvSpPr>
            <a:spLocks noGrp="1" noChangeArrowheads="1"/>
          </p:cNvSpPr>
          <p:nvPr>
            <p:ph type="sldNum" sz="quarter" idx="11"/>
          </p:nvPr>
        </p:nvSpPr>
        <p:spPr/>
        <p:txBody>
          <a:bodyPr/>
          <a:lstStyle>
            <a:lvl1pPr>
              <a:defRPr/>
            </a:lvl1pPr>
          </a:lstStyle>
          <a:p>
            <a:pPr>
              <a:defRPr/>
            </a:pPr>
            <a:fld id="{93191022-A671-49A5-ABCC-E0F4624A3351}" type="slidenum">
              <a:rPr lang="zh-CN" altLang="en-US"/>
              <a:pPr>
                <a:defRPr/>
              </a:pPr>
              <a:t>‹#›</a:t>
            </a:fld>
            <a:endParaRPr lang="en-US" altLang="zh-CN"/>
          </a:p>
        </p:txBody>
      </p:sp>
      <p:sp>
        <p:nvSpPr>
          <p:cNvPr id="5" name="Rectangle 159"/>
          <p:cNvSpPr>
            <a:spLocks noGrp="1" noChangeArrowheads="1"/>
          </p:cNvSpPr>
          <p:nvPr>
            <p:ph type="ftr" sz="quarter" idx="12"/>
          </p:nvPr>
        </p:nvSpPr>
        <p:spPr/>
        <p:txBody>
          <a:bodyPr/>
          <a:lstStyle>
            <a:lvl1pPr>
              <a:defRPr/>
            </a:lvl1pPr>
          </a:lstStyle>
          <a:p>
            <a:pPr>
              <a:defRPr/>
            </a:pPr>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en-US"/>
          </a:p>
        </p:txBody>
      </p:sp>
      <p:sp>
        <p:nvSpPr>
          <p:cNvPr id="3" name="Rectangle 6"/>
          <p:cNvSpPr>
            <a:spLocks noGrp="1" noChangeArrowheads="1"/>
          </p:cNvSpPr>
          <p:nvPr>
            <p:ph type="sldNum" sz="quarter" idx="11"/>
          </p:nvPr>
        </p:nvSpPr>
        <p:spPr/>
        <p:txBody>
          <a:bodyPr/>
          <a:lstStyle>
            <a:lvl1pPr>
              <a:defRPr/>
            </a:lvl1pPr>
          </a:lstStyle>
          <a:p>
            <a:pPr>
              <a:defRPr/>
            </a:pPr>
            <a:fld id="{B4E47196-60AF-49C0-8329-10B64228440F}" type="slidenum">
              <a:rPr lang="zh-CN" altLang="en-US"/>
              <a:pPr>
                <a:defRPr/>
              </a:pPr>
              <a:t>‹#›</a:t>
            </a:fld>
            <a:endParaRPr lang="en-US" altLang="zh-CN"/>
          </a:p>
        </p:txBody>
      </p:sp>
      <p:sp>
        <p:nvSpPr>
          <p:cNvPr id="4" name="Rectangle 159"/>
          <p:cNvSpPr>
            <a:spLocks noGrp="1" noChangeArrowheads="1"/>
          </p:cNvSpPr>
          <p:nvPr>
            <p:ph type="ftr" sz="quarter" idx="12"/>
          </p:nvPr>
        </p:nvSpPr>
        <p:spPr/>
        <p:txBody>
          <a:bodyPr/>
          <a:lstStyle>
            <a:lvl1pPr>
              <a:defRPr/>
            </a:lvl1pPr>
          </a:lstStyle>
          <a:p>
            <a:pPr>
              <a:defRPr/>
            </a:pPr>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1"/>
          </p:nvPr>
        </p:nvSpPr>
        <p:spPr/>
        <p:txBody>
          <a:bodyPr/>
          <a:lstStyle>
            <a:lvl1pPr>
              <a:defRPr/>
            </a:lvl1pPr>
          </a:lstStyle>
          <a:p>
            <a:pPr>
              <a:defRPr/>
            </a:pPr>
            <a:fld id="{0625B991-CD8A-403F-9F47-CEF759C159EE}" type="slidenum">
              <a:rPr lang="zh-CN" altLang="en-US"/>
              <a:pPr>
                <a:defRPr/>
              </a:pPr>
              <a:t>‹#›</a:t>
            </a:fld>
            <a:endParaRPr lang="en-US" altLang="zh-CN"/>
          </a:p>
        </p:txBody>
      </p:sp>
      <p:sp>
        <p:nvSpPr>
          <p:cNvPr id="7" name="Rectangle 159"/>
          <p:cNvSpPr>
            <a:spLocks noGrp="1" noChangeArrowheads="1"/>
          </p:cNvSpPr>
          <p:nvPr>
            <p:ph type="ftr" sz="quarter" idx="12"/>
          </p:nvPr>
        </p:nvSpPr>
        <p:spPr/>
        <p:txBody>
          <a:bodyPr/>
          <a:lstStyle>
            <a:lvl1pPr>
              <a:defRPr/>
            </a:lvl1pPr>
          </a:lstStyle>
          <a:p>
            <a:pPr>
              <a:defRPr/>
            </a:pPr>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zh-CN" altLang="en-US"/>
          </a:p>
        </p:txBody>
      </p:sp>
      <p:sp>
        <p:nvSpPr>
          <p:cNvPr id="6" name="Rectangle 6"/>
          <p:cNvSpPr>
            <a:spLocks noGrp="1" noChangeArrowheads="1"/>
          </p:cNvSpPr>
          <p:nvPr>
            <p:ph type="sldNum" sz="quarter" idx="11"/>
          </p:nvPr>
        </p:nvSpPr>
        <p:spPr/>
        <p:txBody>
          <a:bodyPr/>
          <a:lstStyle>
            <a:lvl1pPr>
              <a:defRPr/>
            </a:lvl1pPr>
          </a:lstStyle>
          <a:p>
            <a:pPr>
              <a:defRPr/>
            </a:pPr>
            <a:fld id="{DF247C32-FFD4-4AB7-A580-DFFF54D79183}" type="slidenum">
              <a:rPr lang="zh-CN" altLang="en-US"/>
              <a:pPr>
                <a:defRPr/>
              </a:pPr>
              <a:t>‹#›</a:t>
            </a:fld>
            <a:endParaRPr lang="en-US" altLang="zh-CN"/>
          </a:p>
        </p:txBody>
      </p:sp>
      <p:sp>
        <p:nvSpPr>
          <p:cNvPr id="7" name="Rectangle 159"/>
          <p:cNvSpPr>
            <a:spLocks noGrp="1" noChangeArrowheads="1"/>
          </p:cNvSpPr>
          <p:nvPr>
            <p:ph type="ftr" sz="quarter" idx="12"/>
          </p:nvPr>
        </p:nvSpPr>
        <p:spPr/>
        <p:txBody>
          <a:bodyPr/>
          <a:lstStyle>
            <a:lvl1pPr>
              <a:defRPr/>
            </a:lvl1pPr>
          </a:lstStyle>
          <a:p>
            <a:pPr>
              <a:defRPr/>
            </a:pPr>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gray">
          <a:xfrm>
            <a:off x="4114800" y="6448425"/>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ea typeface="宋体" charset="-122"/>
              </a:defRPr>
            </a:lvl1pPr>
          </a:lstStyle>
          <a:p>
            <a:pPr>
              <a:defRPr/>
            </a:pPr>
            <a:endParaRPr lang="zh-CN" altLang="en-US"/>
          </a:p>
        </p:txBody>
      </p:sp>
      <p:sp>
        <p:nvSpPr>
          <p:cNvPr id="2051" name="Rectangle 3"/>
          <p:cNvSpPr>
            <a:spLocks noGrp="1" noChangeArrowheads="1"/>
          </p:cNvSpPr>
          <p:nvPr>
            <p:ph type="body" idx="1"/>
          </p:nvPr>
        </p:nvSpPr>
        <p:spPr bwMode="gray">
          <a:xfrm>
            <a:off x="304800" y="1219200"/>
            <a:ext cx="8382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gray">
          <a:xfrm>
            <a:off x="304800" y="6448425"/>
            <a:ext cx="5334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mn-lt"/>
                <a:ea typeface="宋体" charset="-122"/>
              </a:defRPr>
            </a:lvl1pPr>
          </a:lstStyle>
          <a:p>
            <a:pPr>
              <a:defRPr/>
            </a:pPr>
            <a:fld id="{5A04CEA9-30C7-43DA-A880-39C01AF1AB00}" type="slidenum">
              <a:rPr lang="zh-CN" altLang="en-US"/>
              <a:pPr>
                <a:defRPr/>
              </a:pPr>
              <a:t>‹#›</a:t>
            </a:fld>
            <a:endParaRPr lang="en-US" altLang="zh-CN"/>
          </a:p>
        </p:txBody>
      </p:sp>
      <p:sp>
        <p:nvSpPr>
          <p:cNvPr id="1159" name="Line 135"/>
          <p:cNvSpPr>
            <a:spLocks noChangeShapeType="1"/>
          </p:cNvSpPr>
          <p:nvPr/>
        </p:nvSpPr>
        <p:spPr bwMode="white">
          <a:xfrm>
            <a:off x="9525" y="5967413"/>
            <a:ext cx="641350" cy="0"/>
          </a:xfrm>
          <a:prstGeom prst="line">
            <a:avLst/>
          </a:prstGeom>
          <a:noFill/>
          <a:ln w="12700">
            <a:solidFill>
              <a:srgbClr val="FFFFFF"/>
            </a:solidFill>
            <a:round/>
            <a:headEnd/>
            <a:tailEnd/>
          </a:ln>
          <a:effectLst/>
        </p:spPr>
        <p:txBody>
          <a:bodyPr/>
          <a:lstStyle/>
          <a:p>
            <a:pPr>
              <a:defRPr/>
            </a:pPr>
            <a:endParaRPr lang="zh-CN" altLang="en-US">
              <a:latin typeface="Arial" charset="0"/>
            </a:endParaRPr>
          </a:p>
        </p:txBody>
      </p:sp>
      <p:sp>
        <p:nvSpPr>
          <p:cNvPr id="1026" name="Rectangle 2"/>
          <p:cNvSpPr>
            <a:spLocks noGrp="1" noChangeArrowheads="1"/>
          </p:cNvSpPr>
          <p:nvPr>
            <p:ph type="title"/>
          </p:nvPr>
        </p:nvSpPr>
        <p:spPr bwMode="gray">
          <a:xfrm>
            <a:off x="838200" y="350838"/>
            <a:ext cx="7239000" cy="563562"/>
          </a:xfrm>
          <a:prstGeom prst="rect">
            <a:avLst/>
          </a:prstGeom>
          <a:noFill/>
          <a:ln w="9525">
            <a:noFill/>
            <a:miter lim="800000"/>
            <a:headEnd/>
            <a:tailEnd/>
          </a:ln>
          <a:effectLst>
            <a:outerShdw dist="28398" dir="1593903" algn="ctr" rotWithShape="0">
              <a:schemeClr val="bg1">
                <a:alpha val="50000"/>
              </a:schemeClr>
            </a:outerShdw>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183" name="Rectangle 159"/>
          <p:cNvSpPr>
            <a:spLocks noGrp="1" noChangeArrowheads="1"/>
          </p:cNvSpPr>
          <p:nvPr>
            <p:ph type="ftr" sz="quarter" idx="3"/>
          </p:nvPr>
        </p:nvSpPr>
        <p:spPr bwMode="auto">
          <a:xfrm>
            <a:off x="914400" y="6448425"/>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宋体" charset="-122"/>
              </a:defRPr>
            </a:lvl1pPr>
          </a:lstStyle>
          <a:p>
            <a:pPr>
              <a:defRPr/>
            </a:pPr>
            <a:endParaRPr lang="en-US" altLang="zh-CN"/>
          </a:p>
        </p:txBody>
      </p:sp>
      <p:pic>
        <p:nvPicPr>
          <p:cNvPr id="1032" name="Picture 172" descr="图片1"/>
          <p:cNvPicPr>
            <a:picLocks noChangeAspect="1" noChangeArrowheads="1"/>
          </p:cNvPicPr>
          <p:nvPr/>
        </p:nvPicPr>
        <p:blipFill>
          <a:blip r:embed="rId15"/>
          <a:srcRect/>
          <a:stretch>
            <a:fillRect/>
          </a:stretch>
        </p:blipFill>
        <p:spPr bwMode="auto">
          <a:xfrm>
            <a:off x="-304800" y="-228600"/>
            <a:ext cx="9753600" cy="7315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0" r:id="rId12"/>
    <p:sldLayoutId id="2147484091" r:id="rId13"/>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0"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0" fill="hold">
                                          <p:stCondLst>
                                            <p:cond delay="0"/>
                                          </p:stCondLst>
                                        </p:cTn>
                                        <p:tgtEl>
                                          <p:spTgt spid="2051">
                                            <p:txEl>
                                              <p:pRg st="0" end="0"/>
                                            </p:txEl>
                                          </p:spTgt>
                                        </p:tgtEl>
                                        <p:attrNameLst>
                                          <p:attrName>style.visibility</p:attrName>
                                        </p:attrNameLst>
                                      </p:cBhvr>
                                      <p:to>
                                        <p:strVal val="visible"/>
                                      </p:to>
                                    </p:set>
                                    <p:animEffect transition="in" filter="fade">
                                      <p:cBhvr>
                                        <p:cTn id="14" dur="500"/>
                                        <p:tgtEl>
                                          <p:spTgt spid="2051">
                                            <p:txEl>
                                              <p:pRg st="0" end="0"/>
                                            </p:txEl>
                                          </p:spTgt>
                                        </p:tgtEl>
                                      </p:cBhvr>
                                    </p:animEffect>
                                    <p:anim calcmode="lin" valueType="num">
                                      <p:cBhvr>
                                        <p:cTn id="15"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51">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0" fill="hold">
                                          <p:stCondLst>
                                            <p:cond delay="0"/>
                                          </p:stCondLst>
                                        </p:cTn>
                                        <p:tgtEl>
                                          <p:spTgt spid="2051">
                                            <p:txEl>
                                              <p:pRg st="1" end="1"/>
                                            </p:txEl>
                                          </p:spTgt>
                                        </p:tgtEl>
                                        <p:attrNameLst>
                                          <p:attrName>style.visibility</p:attrName>
                                        </p:attrNameLst>
                                      </p:cBhvr>
                                      <p:to>
                                        <p:strVal val="visible"/>
                                      </p:to>
                                    </p:set>
                                    <p:animEffect transition="in" filter="fade">
                                      <p:cBhvr>
                                        <p:cTn id="19" dur="500"/>
                                        <p:tgtEl>
                                          <p:spTgt spid="2051">
                                            <p:txEl>
                                              <p:pRg st="1" end="1"/>
                                            </p:txEl>
                                          </p:spTgt>
                                        </p:tgtEl>
                                      </p:cBhvr>
                                    </p:animEffect>
                                    <p:anim calcmode="lin" valueType="num">
                                      <p:cBhvr>
                                        <p:cTn id="20"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051">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0" fill="hold">
                                          <p:stCondLst>
                                            <p:cond delay="0"/>
                                          </p:stCondLst>
                                        </p:cTn>
                                        <p:tgtEl>
                                          <p:spTgt spid="2051">
                                            <p:txEl>
                                              <p:pRg st="2" end="2"/>
                                            </p:txEl>
                                          </p:spTgt>
                                        </p:tgtEl>
                                        <p:attrNameLst>
                                          <p:attrName>style.visibility</p:attrName>
                                        </p:attrNameLst>
                                      </p:cBhvr>
                                      <p:to>
                                        <p:strVal val="visible"/>
                                      </p:to>
                                    </p:set>
                                    <p:animEffect transition="in" filter="fade">
                                      <p:cBhvr>
                                        <p:cTn id="24" dur="500"/>
                                        <p:tgtEl>
                                          <p:spTgt spid="2051">
                                            <p:txEl>
                                              <p:pRg st="2" end="2"/>
                                            </p:txEl>
                                          </p:spTgt>
                                        </p:tgtEl>
                                      </p:cBhvr>
                                    </p:animEffect>
                                    <p:anim calcmode="lin" valueType="num">
                                      <p:cBhvr>
                                        <p:cTn id="25" dur="5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051">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0" fill="hold">
                                          <p:stCondLst>
                                            <p:cond delay="0"/>
                                          </p:stCondLst>
                                        </p:cTn>
                                        <p:tgtEl>
                                          <p:spTgt spid="2051">
                                            <p:txEl>
                                              <p:pRg st="3" end="3"/>
                                            </p:txEl>
                                          </p:spTgt>
                                        </p:tgtEl>
                                        <p:attrNameLst>
                                          <p:attrName>style.visibility</p:attrName>
                                        </p:attrNameLst>
                                      </p:cBhvr>
                                      <p:to>
                                        <p:strVal val="visible"/>
                                      </p:to>
                                    </p:set>
                                    <p:animEffect transition="in" filter="fade">
                                      <p:cBhvr>
                                        <p:cTn id="29" dur="500"/>
                                        <p:tgtEl>
                                          <p:spTgt spid="2051">
                                            <p:txEl>
                                              <p:pRg st="3" end="3"/>
                                            </p:txEl>
                                          </p:spTgt>
                                        </p:tgtEl>
                                      </p:cBhvr>
                                    </p:animEffect>
                                    <p:anim calcmode="lin" valueType="num">
                                      <p:cBhvr>
                                        <p:cTn id="30" dur="500" fill="hold"/>
                                        <p:tgtEl>
                                          <p:spTgt spid="2051">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2051">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0" fill="hold">
                                          <p:stCondLst>
                                            <p:cond delay="0"/>
                                          </p:stCondLst>
                                        </p:cTn>
                                        <p:tgtEl>
                                          <p:spTgt spid="2051">
                                            <p:txEl>
                                              <p:pRg st="4" end="4"/>
                                            </p:txEl>
                                          </p:spTgt>
                                        </p:tgtEl>
                                        <p:attrNameLst>
                                          <p:attrName>style.visibility</p:attrName>
                                        </p:attrNameLst>
                                      </p:cBhvr>
                                      <p:to>
                                        <p:strVal val="visible"/>
                                      </p:to>
                                    </p:set>
                                    <p:animEffect transition="in" filter="fade">
                                      <p:cBhvr>
                                        <p:cTn id="34" dur="500"/>
                                        <p:tgtEl>
                                          <p:spTgt spid="2051">
                                            <p:txEl>
                                              <p:pRg st="4" end="4"/>
                                            </p:txEl>
                                          </p:spTgt>
                                        </p:tgtEl>
                                      </p:cBhvr>
                                    </p:animEffect>
                                    <p:anim calcmode="lin" valueType="num">
                                      <p:cBhvr>
                                        <p:cTn id="35" dur="500" fill="hold"/>
                                        <p:tgtEl>
                                          <p:spTgt spid="2051">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2051">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tmplLst>
          <p:tmpl lvl="1">
            <p:tnLst>
              <p:par>
                <p:cTn presetID="44" presetClass="entr" presetSubtype="0" fill="hold" nodeType="clickEffect">
                  <p:stCondLst>
                    <p:cond delay="0"/>
                  </p:stCondLst>
                  <p:childTnLst>
                    <p:set>
                      <p:cBhvr>
                        <p:cTn dur="0" fill="hold">
                          <p:stCondLst>
                            <p:cond delay="0"/>
                          </p:stCondLst>
                        </p:cTn>
                        <p:tgtEl>
                          <p:spTgt spid="2051"/>
                        </p:tgtEl>
                        <p:attrNameLst>
                          <p:attrName>style.visibility</p:attrName>
                        </p:attrNameLst>
                      </p:cBhvr>
                      <p:to>
                        <p:strVal val="visible"/>
                      </p:to>
                    </p:set>
                    <p:animEffect transition="in" filter="fade">
                      <p:cBhvr>
                        <p:cTn dur="500"/>
                        <p:tgtEl>
                          <p:spTgt spid="2051"/>
                        </p:tgtEl>
                      </p:cBhvr>
                    </p:animEffect>
                    <p:anim calcmode="lin" valueType="num">
                      <p:cBhvr>
                        <p:cTn dur="500" fill="hold"/>
                        <p:tgtEl>
                          <p:spTgt spid="2051"/>
                        </p:tgtEl>
                        <p:attrNameLst>
                          <p:attrName>ppt_x</p:attrName>
                        </p:attrNameLst>
                      </p:cBhvr>
                      <p:tavLst>
                        <p:tav tm="0">
                          <p:val>
                            <p:strVal val="#ppt_x"/>
                          </p:val>
                        </p:tav>
                        <p:tav tm="100000">
                          <p:val>
                            <p:strVal val="#ppt_x"/>
                          </p:val>
                        </p:tav>
                      </p:tavLst>
                    </p:anim>
                    <p:anim calcmode="lin" valueType="num">
                      <p:cBhvr>
                        <p:cTn dur="500" fill="hold"/>
                        <p:tgtEl>
                          <p:spTgt spid="2051"/>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0" fill="hold">
                          <p:stCondLst>
                            <p:cond delay="0"/>
                          </p:stCondLst>
                        </p:cTn>
                        <p:tgtEl>
                          <p:spTgt spid="2051"/>
                        </p:tgtEl>
                        <p:attrNameLst>
                          <p:attrName>style.visibility</p:attrName>
                        </p:attrNameLst>
                      </p:cBhvr>
                      <p:to>
                        <p:strVal val="visible"/>
                      </p:to>
                    </p:set>
                    <p:animEffect transition="in" filter="fade">
                      <p:cBhvr>
                        <p:cTn dur="500"/>
                        <p:tgtEl>
                          <p:spTgt spid="2051"/>
                        </p:tgtEl>
                      </p:cBhvr>
                    </p:animEffect>
                    <p:anim calcmode="lin" valueType="num">
                      <p:cBhvr>
                        <p:cTn dur="500" fill="hold"/>
                        <p:tgtEl>
                          <p:spTgt spid="2051"/>
                        </p:tgtEl>
                        <p:attrNameLst>
                          <p:attrName>ppt_x</p:attrName>
                        </p:attrNameLst>
                      </p:cBhvr>
                      <p:tavLst>
                        <p:tav tm="0">
                          <p:val>
                            <p:strVal val="#ppt_x"/>
                          </p:val>
                        </p:tav>
                        <p:tav tm="100000">
                          <p:val>
                            <p:strVal val="#ppt_x"/>
                          </p:val>
                        </p:tav>
                      </p:tavLst>
                    </p:anim>
                    <p:anim calcmode="lin" valueType="num">
                      <p:cBhvr>
                        <p:cTn dur="500" fill="hold"/>
                        <p:tgtEl>
                          <p:spTgt spid="2051"/>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0" fill="hold">
                          <p:stCondLst>
                            <p:cond delay="0"/>
                          </p:stCondLst>
                        </p:cTn>
                        <p:tgtEl>
                          <p:spTgt spid="2051"/>
                        </p:tgtEl>
                        <p:attrNameLst>
                          <p:attrName>style.visibility</p:attrName>
                        </p:attrNameLst>
                      </p:cBhvr>
                      <p:to>
                        <p:strVal val="visible"/>
                      </p:to>
                    </p:set>
                    <p:animEffect transition="in" filter="fade">
                      <p:cBhvr>
                        <p:cTn dur="500"/>
                        <p:tgtEl>
                          <p:spTgt spid="2051"/>
                        </p:tgtEl>
                      </p:cBhvr>
                    </p:animEffect>
                    <p:anim calcmode="lin" valueType="num">
                      <p:cBhvr>
                        <p:cTn dur="500" fill="hold"/>
                        <p:tgtEl>
                          <p:spTgt spid="2051"/>
                        </p:tgtEl>
                        <p:attrNameLst>
                          <p:attrName>ppt_x</p:attrName>
                        </p:attrNameLst>
                      </p:cBhvr>
                      <p:tavLst>
                        <p:tav tm="0">
                          <p:val>
                            <p:strVal val="#ppt_x"/>
                          </p:val>
                        </p:tav>
                        <p:tav tm="100000">
                          <p:val>
                            <p:strVal val="#ppt_x"/>
                          </p:val>
                        </p:tav>
                      </p:tavLst>
                    </p:anim>
                    <p:anim calcmode="lin" valueType="num">
                      <p:cBhvr>
                        <p:cTn dur="500" fill="hold"/>
                        <p:tgtEl>
                          <p:spTgt spid="2051"/>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0" fill="hold">
                          <p:stCondLst>
                            <p:cond delay="0"/>
                          </p:stCondLst>
                        </p:cTn>
                        <p:tgtEl>
                          <p:spTgt spid="2051"/>
                        </p:tgtEl>
                        <p:attrNameLst>
                          <p:attrName>style.visibility</p:attrName>
                        </p:attrNameLst>
                      </p:cBhvr>
                      <p:to>
                        <p:strVal val="visible"/>
                      </p:to>
                    </p:set>
                    <p:animEffect transition="in" filter="fade">
                      <p:cBhvr>
                        <p:cTn dur="500"/>
                        <p:tgtEl>
                          <p:spTgt spid="2051"/>
                        </p:tgtEl>
                      </p:cBhvr>
                    </p:animEffect>
                    <p:anim calcmode="lin" valueType="num">
                      <p:cBhvr>
                        <p:cTn dur="500" fill="hold"/>
                        <p:tgtEl>
                          <p:spTgt spid="2051"/>
                        </p:tgtEl>
                        <p:attrNameLst>
                          <p:attrName>ppt_x</p:attrName>
                        </p:attrNameLst>
                      </p:cBhvr>
                      <p:tavLst>
                        <p:tav tm="0">
                          <p:val>
                            <p:strVal val="#ppt_x"/>
                          </p:val>
                        </p:tav>
                        <p:tav tm="100000">
                          <p:val>
                            <p:strVal val="#ppt_x"/>
                          </p:val>
                        </p:tav>
                      </p:tavLst>
                    </p:anim>
                    <p:anim calcmode="lin" valueType="num">
                      <p:cBhvr>
                        <p:cTn dur="500" fill="hold"/>
                        <p:tgtEl>
                          <p:spTgt spid="2051"/>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0" fill="hold">
                          <p:stCondLst>
                            <p:cond delay="0"/>
                          </p:stCondLst>
                        </p:cTn>
                        <p:tgtEl>
                          <p:spTgt spid="2051"/>
                        </p:tgtEl>
                        <p:attrNameLst>
                          <p:attrName>style.visibility</p:attrName>
                        </p:attrNameLst>
                      </p:cBhvr>
                      <p:to>
                        <p:strVal val="visible"/>
                      </p:to>
                    </p:set>
                    <p:animEffect transition="in" filter="fade">
                      <p:cBhvr>
                        <p:cTn dur="500"/>
                        <p:tgtEl>
                          <p:spTgt spid="2051"/>
                        </p:tgtEl>
                      </p:cBhvr>
                    </p:animEffect>
                    <p:anim calcmode="lin" valueType="num">
                      <p:cBhvr>
                        <p:cTn dur="500" fill="hold"/>
                        <p:tgtEl>
                          <p:spTgt spid="2051"/>
                        </p:tgtEl>
                        <p:attrNameLst>
                          <p:attrName>ppt_x</p:attrName>
                        </p:attrNameLst>
                      </p:cBhvr>
                      <p:tavLst>
                        <p:tav tm="0">
                          <p:val>
                            <p:strVal val="#ppt_x"/>
                          </p:val>
                        </p:tav>
                        <p:tav tm="100000">
                          <p:val>
                            <p:strVal val="#ppt_x"/>
                          </p:val>
                        </p:tav>
                      </p:tavLst>
                    </p:anim>
                    <p:anim calcmode="lin" valueType="num">
                      <p:cBhvr>
                        <p:cTn dur="500" fill="hold"/>
                        <p:tgtEl>
                          <p:spTgt spid="2051"/>
                        </p:tgtEl>
                        <p:attrNameLst>
                          <p:attrName>ppt_y</p:attrName>
                        </p:attrNameLst>
                      </p:cBhvr>
                      <p:tavLst>
                        <p:tav tm="0">
                          <p:val>
                            <p:strVal val="#ppt_y+.05"/>
                          </p:val>
                        </p:tav>
                        <p:tav tm="100000">
                          <p:val>
                            <p:strVal val="#ppt_y"/>
                          </p:val>
                        </p:tav>
                      </p:tavLst>
                    </p:anim>
                  </p:childTnLst>
                </p:cTn>
              </p:par>
            </p:tnLst>
          </p:tmpl>
        </p:tmplLst>
      </p:bldP>
      <p:bldP spid="1026" grpId="0"/>
    </p:bldLst>
  </p:timing>
  <p:txStyles>
    <p:titleStyle>
      <a:lvl1pPr algn="l" rtl="0" eaLnBrk="0" fontAlgn="base" hangingPunct="0">
        <a:spcBef>
          <a:spcPct val="0"/>
        </a:spcBef>
        <a:spcAft>
          <a:spcPct val="0"/>
        </a:spcAft>
        <a:defRPr sz="3200" b="1">
          <a:solidFill>
            <a:srgbClr val="000000"/>
          </a:solidFill>
          <a:latin typeface="+mj-lt"/>
          <a:ea typeface="+mj-ea"/>
          <a:cs typeface="+mj-cs"/>
        </a:defRPr>
      </a:lvl1pPr>
      <a:lvl2pPr algn="l" rtl="0" eaLnBrk="0" fontAlgn="base" hangingPunct="0">
        <a:spcBef>
          <a:spcPct val="0"/>
        </a:spcBef>
        <a:spcAft>
          <a:spcPct val="0"/>
        </a:spcAft>
        <a:defRPr sz="3200" b="1">
          <a:solidFill>
            <a:srgbClr val="000000"/>
          </a:solidFill>
          <a:latin typeface="Verdana" pitchFamily="34" charset="0"/>
        </a:defRPr>
      </a:lvl2pPr>
      <a:lvl3pPr algn="l" rtl="0" eaLnBrk="0" fontAlgn="base" hangingPunct="0">
        <a:spcBef>
          <a:spcPct val="0"/>
        </a:spcBef>
        <a:spcAft>
          <a:spcPct val="0"/>
        </a:spcAft>
        <a:defRPr sz="3200" b="1">
          <a:solidFill>
            <a:srgbClr val="000000"/>
          </a:solidFill>
          <a:latin typeface="Verdana" pitchFamily="34" charset="0"/>
        </a:defRPr>
      </a:lvl3pPr>
      <a:lvl4pPr algn="l" rtl="0" eaLnBrk="0" fontAlgn="base" hangingPunct="0">
        <a:spcBef>
          <a:spcPct val="0"/>
        </a:spcBef>
        <a:spcAft>
          <a:spcPct val="0"/>
        </a:spcAft>
        <a:defRPr sz="3200" b="1">
          <a:solidFill>
            <a:srgbClr val="000000"/>
          </a:solidFill>
          <a:latin typeface="Verdana" pitchFamily="34" charset="0"/>
        </a:defRPr>
      </a:lvl4pPr>
      <a:lvl5pPr algn="l" rtl="0" eaLnBrk="0" fontAlgn="base" hangingPunct="0">
        <a:spcBef>
          <a:spcPct val="0"/>
        </a:spcBef>
        <a:spcAft>
          <a:spcPct val="0"/>
        </a:spcAft>
        <a:defRPr sz="3200" b="1">
          <a:solidFill>
            <a:srgbClr val="000000"/>
          </a:solidFill>
          <a:latin typeface="Verdana" pitchFamily="34" charset="0"/>
        </a:defRPr>
      </a:lvl5pPr>
      <a:lvl6pPr marL="457200" algn="l" rtl="0" fontAlgn="base">
        <a:spcBef>
          <a:spcPct val="0"/>
        </a:spcBef>
        <a:spcAft>
          <a:spcPct val="0"/>
        </a:spcAft>
        <a:defRPr sz="3200" b="1">
          <a:solidFill>
            <a:srgbClr val="000000"/>
          </a:solidFill>
          <a:latin typeface="Verdana" pitchFamily="34" charset="0"/>
        </a:defRPr>
      </a:lvl6pPr>
      <a:lvl7pPr marL="914400" algn="l" rtl="0" fontAlgn="base">
        <a:spcBef>
          <a:spcPct val="0"/>
        </a:spcBef>
        <a:spcAft>
          <a:spcPct val="0"/>
        </a:spcAft>
        <a:defRPr sz="3200" b="1">
          <a:solidFill>
            <a:srgbClr val="000000"/>
          </a:solidFill>
          <a:latin typeface="Verdana" pitchFamily="34" charset="0"/>
        </a:defRPr>
      </a:lvl7pPr>
      <a:lvl8pPr marL="1371600" algn="l" rtl="0" fontAlgn="base">
        <a:spcBef>
          <a:spcPct val="0"/>
        </a:spcBef>
        <a:spcAft>
          <a:spcPct val="0"/>
        </a:spcAft>
        <a:defRPr sz="3200" b="1">
          <a:solidFill>
            <a:srgbClr val="000000"/>
          </a:solidFill>
          <a:latin typeface="Verdana" pitchFamily="34" charset="0"/>
        </a:defRPr>
      </a:lvl8pPr>
      <a:lvl9pPr marL="1828800" algn="l" rtl="0" fontAlgn="base">
        <a:spcBef>
          <a:spcPct val="0"/>
        </a:spcBef>
        <a:spcAft>
          <a:spcPct val="0"/>
        </a:spcAft>
        <a:defRPr sz="3200" b="1">
          <a:solidFill>
            <a:srgbClr val="000000"/>
          </a:solidFill>
          <a:latin typeface="Verdana"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hlink"/>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6"/>
          <p:cNvSpPr>
            <a:spLocks noGrp="1" noChangeArrowheads="1"/>
          </p:cNvSpPr>
          <p:nvPr>
            <p:ph type="ctrTitle"/>
          </p:nvPr>
        </p:nvSpPr>
        <p:spPr>
          <a:xfrm>
            <a:off x="6588125" y="981075"/>
            <a:ext cx="720725" cy="4537075"/>
          </a:xfrm>
          <a:effectLst>
            <a:outerShdw dist="28398" dir="1593903" algn="ctr" rotWithShape="0">
              <a:schemeClr val="bg1">
                <a:alpha val="50000"/>
              </a:schemeClr>
            </a:outerShdw>
          </a:effectLst>
        </p:spPr>
        <p:txBody>
          <a:bodyPr/>
          <a:lstStyle/>
          <a:p>
            <a:pPr algn="ctr" eaLnBrk="1" hangingPunct="1">
              <a:defRPr/>
            </a:pPr>
            <a:r>
              <a:rPr lang="zh-CN" altLang="en-US" sz="3200" dirty="0" smtClean="0">
                <a:solidFill>
                  <a:schemeClr val="tx1"/>
                </a:solidFill>
                <a:ea typeface="黑体" pitchFamily="2" charset="-122"/>
              </a:rPr>
              <a:t/>
            </a:r>
            <a:br>
              <a:rPr lang="zh-CN" altLang="en-US" sz="3200" dirty="0" smtClean="0">
                <a:solidFill>
                  <a:schemeClr val="tx1"/>
                </a:solidFill>
                <a:ea typeface="黑体" pitchFamily="2" charset="-122"/>
              </a:rPr>
            </a:br>
            <a:r>
              <a:rPr lang="zh-CN" altLang="en-US" sz="3200" dirty="0" smtClean="0">
                <a:solidFill>
                  <a:schemeClr val="tx1"/>
                </a:solidFill>
                <a:ea typeface="黑体" pitchFamily="2" charset="-122"/>
              </a:rPr>
              <a:t/>
            </a:r>
            <a:br>
              <a:rPr lang="zh-CN" altLang="en-US" sz="3200" dirty="0" smtClean="0">
                <a:solidFill>
                  <a:schemeClr val="tx1"/>
                </a:solidFill>
                <a:ea typeface="黑体" pitchFamily="2" charset="-122"/>
              </a:rPr>
            </a:br>
            <a:r>
              <a:rPr lang="zh-CN" altLang="en-US" sz="3200" dirty="0" smtClean="0">
                <a:solidFill>
                  <a:schemeClr val="tx1"/>
                </a:solidFill>
                <a:ea typeface="黑体" pitchFamily="2" charset="-122"/>
              </a:rPr>
              <a:t>经济法概述</a:t>
            </a:r>
            <a:endParaRPr lang="en-US" altLang="zh-CN" sz="3200" dirty="0" smtClean="0">
              <a:solidFill>
                <a:schemeClr val="tx1"/>
              </a:solidFill>
              <a:ea typeface="黑体" pitchFamily="2" charset="-122"/>
            </a:endParaRPr>
          </a:p>
        </p:txBody>
      </p:sp>
      <p:sp>
        <p:nvSpPr>
          <p:cNvPr id="15363" name="Rectangle 27"/>
          <p:cNvSpPr>
            <a:spLocks noGrp="1" noChangeArrowheads="1"/>
          </p:cNvSpPr>
          <p:nvPr>
            <p:ph type="subTitle" idx="1"/>
          </p:nvPr>
        </p:nvSpPr>
        <p:spPr>
          <a:xfrm>
            <a:off x="5580063" y="2636838"/>
            <a:ext cx="647700" cy="2952750"/>
          </a:xfrm>
        </p:spPr>
        <p:txBody>
          <a:bodyPr/>
          <a:lstStyle/>
          <a:p>
            <a:pPr algn="ctr" eaLnBrk="1" hangingPunct="1"/>
            <a:r>
              <a:rPr lang="zh-CN" altLang="en-US" sz="3200" b="1" smtClean="0">
                <a:solidFill>
                  <a:schemeClr val="tx1"/>
                </a:solidFill>
                <a:ea typeface="黑体" pitchFamily="2" charset="-122"/>
              </a:rPr>
              <a:t>逄志龙</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标题 197633"/>
          <p:cNvSpPr>
            <a:spLocks noGrp="1" noRot="1" noChangeArrowheads="1"/>
          </p:cNvSpPr>
          <p:nvPr>
            <p:ph type="title" idx="4294967295"/>
          </p:nvPr>
        </p:nvSpPr>
        <p:spPr>
          <a:xfrm>
            <a:off x="1322388" y="609600"/>
            <a:ext cx="6591300" cy="487363"/>
          </a:xfrm>
        </p:spPr>
        <p:txBody>
          <a:bodyPr/>
          <a:lstStyle/>
          <a:p>
            <a:pPr>
              <a:defRPr/>
            </a:pPr>
            <a:endParaRPr lang="zh-CN" altLang="en-US" dirty="0" smtClean="0">
              <a:latin typeface="黑体" pitchFamily="2" charset="-122"/>
              <a:ea typeface="黑体" pitchFamily="2" charset="-122"/>
            </a:endParaRPr>
          </a:p>
        </p:txBody>
      </p:sp>
      <p:sp>
        <p:nvSpPr>
          <p:cNvPr id="24579" name="文本占位符 197634"/>
          <p:cNvSpPr>
            <a:spLocks noGrp="1" noRot="1" noChangeArrowheads="1"/>
          </p:cNvSpPr>
          <p:nvPr>
            <p:ph idx="4294967295"/>
          </p:nvPr>
        </p:nvSpPr>
        <p:spPr/>
        <p:txBody>
          <a:bodyPr/>
          <a:lstStyle/>
          <a:p>
            <a:r>
              <a:rPr lang="zh-CN" altLang="en-US" smtClean="0">
                <a:latin typeface="微软雅黑" pitchFamily="34" charset="-122"/>
                <a:ea typeface="微软雅黑" pitchFamily="34" charset="-122"/>
              </a:rPr>
              <a:t>法的古体是“灋”，起源于西周。</a:t>
            </a:r>
          </a:p>
          <a:p>
            <a:r>
              <a:rPr lang="zh-CN" altLang="en-US" smtClean="0">
                <a:latin typeface="微软雅黑" pitchFamily="34" charset="-122"/>
                <a:ea typeface="微软雅黑" pitchFamily="34" charset="-122"/>
              </a:rPr>
              <a:t>“灋”，是一个绝妙的意象丰富的象形文字。灋由三部分组成：氵、廌、去 。</a:t>
            </a:r>
          </a:p>
          <a:p>
            <a:r>
              <a:rPr lang="zh-CN" altLang="en-US" smtClean="0">
                <a:latin typeface="微软雅黑" pitchFamily="34" charset="-122"/>
                <a:ea typeface="微软雅黑" pitchFamily="34" charset="-122"/>
              </a:rPr>
              <a:t>氵的含义：平坦之如水，喻示法像水一样平，是为公平、公正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文本占位符 206852"/>
          <p:cNvSpPr>
            <a:spLocks noGrp="1" noRot="1" noChangeArrowheads="1"/>
          </p:cNvSpPr>
          <p:nvPr>
            <p:ph type="body" idx="4294967295"/>
          </p:nvPr>
        </p:nvSpPr>
        <p:spPr>
          <a:xfrm>
            <a:off x="622300" y="1125538"/>
            <a:ext cx="8521700" cy="4741862"/>
          </a:xfrm>
        </p:spPr>
        <p:txBody>
          <a:bodyPr/>
          <a:lstStyle/>
          <a:p>
            <a:pPr algn="just">
              <a:lnSpc>
                <a:spcPts val="3875"/>
              </a:lnSpc>
              <a:spcBef>
                <a:spcPct val="0"/>
              </a:spcBef>
            </a:pPr>
            <a:r>
              <a:rPr lang="zh-CN" altLang="en-US" smtClean="0">
                <a:latin typeface="微软雅黑" pitchFamily="34" charset="-122"/>
                <a:ea typeface="微软雅黑" pitchFamily="34" charset="-122"/>
              </a:rPr>
              <a:t>廌的含义：古代曾有神兽决狱的传说：相传在很久很久以前，有一个部落联盟生息在黄河流域。该部落联盟首领舜委任皋陶为司法官。他在处理案件时，若有疑难，就令人牵出一头神兽，该神兽名廌。此兽似羊非羊，似牛非牛，似鹿非鹿，也有人说它同麒麟相像。廌有分别罪与非罪的本能，有罪则触，无罪则不触。</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占位符 224258"/>
          <p:cNvSpPr>
            <a:spLocks noGrp="1" noRot="1" noChangeArrowheads="1"/>
          </p:cNvSpPr>
          <p:nvPr>
            <p:ph type="body" idx="4294967295"/>
          </p:nvPr>
        </p:nvSpPr>
        <p:spPr>
          <a:xfrm>
            <a:off x="603250" y="1981200"/>
            <a:ext cx="8540750" cy="3886200"/>
          </a:xfrm>
        </p:spPr>
        <p:txBody>
          <a:bodyPr/>
          <a:lstStyle/>
          <a:p>
            <a:pPr algn="just">
              <a:lnSpc>
                <a:spcPts val="3875"/>
              </a:lnSpc>
              <a:spcBef>
                <a:spcPct val="0"/>
              </a:spcBef>
            </a:pPr>
            <a:r>
              <a:rPr lang="zh-CN" altLang="en-US" smtClean="0">
                <a:latin typeface="微软雅黑" pitchFamily="34" charset="-122"/>
                <a:ea typeface="微软雅黑" pitchFamily="34" charset="-122"/>
              </a:rPr>
              <a:t>“去”的含义：即对不公正行为的惩罚。判决把人驱逐出去，从原来的部落、氏族中驱逐出去，于水上凛去 （古代之流刑）。</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文本占位符 226306"/>
          <p:cNvSpPr>
            <a:spLocks noGrp="1" noRot="1" noChangeArrowheads="1"/>
          </p:cNvSpPr>
          <p:nvPr>
            <p:ph type="body" idx="4294967295"/>
          </p:nvPr>
        </p:nvSpPr>
        <p:spPr>
          <a:xfrm>
            <a:off x="328613" y="1433513"/>
            <a:ext cx="8542337" cy="4370387"/>
          </a:xfrm>
        </p:spPr>
        <p:txBody>
          <a:bodyPr/>
          <a:lstStyle/>
          <a:p>
            <a:pPr algn="just">
              <a:lnSpc>
                <a:spcPts val="3875"/>
              </a:lnSpc>
              <a:spcBef>
                <a:spcPct val="0"/>
              </a:spcBef>
            </a:pPr>
            <a:r>
              <a:rPr lang="zh-CN" altLang="en-US" smtClean="0">
                <a:latin typeface="微软雅黑" pitchFamily="34" charset="-122"/>
                <a:ea typeface="微软雅黑" pitchFamily="34" charset="-122"/>
                <a:sym typeface="Arial" pitchFamily="34" charset="0"/>
              </a:rPr>
              <a:t>法的含义：（1）法是一种判断是非曲直、惩治邪恶的（行为）规范，是正义的、公平的。（2）法律是一种活动，是当人们相互间发生争执无法解决时，由廌公平裁判的一种审判活动；是当人们的行为不端、不公正时，由圣兽行使处罚的惩罚活动。（3）法律的产生、实施离不开廌这一圣兽，它是社会权威力量的代名词，是社会强制力 的代表，没有圣兽作为切实保障机制，法律没有神圣性，无法发挥出它的功能、威力。  （</a:t>
            </a:r>
            <a:r>
              <a:rPr lang="en-US" altLang="zh-CN" smtClean="0">
                <a:latin typeface="微软雅黑" pitchFamily="34" charset="-122"/>
                <a:ea typeface="微软雅黑" pitchFamily="34" charset="-122"/>
                <a:sym typeface="宋体" pitchFamily="2" charset="-122"/>
              </a:rPr>
              <a:t>4</a:t>
            </a:r>
            <a:r>
              <a:rPr lang="zh-CN" altLang="en-US" smtClean="0">
                <a:latin typeface="微软雅黑" pitchFamily="34" charset="-122"/>
                <a:ea typeface="微软雅黑" pitchFamily="34" charset="-122"/>
                <a:sym typeface="Arial" pitchFamily="34" charset="0"/>
              </a:rPr>
              <a:t>）对犯错之人的惩罚。</a:t>
            </a:r>
            <a:endParaRPr lang="en-US" altLang="zh-CN" smtClean="0">
              <a:latin typeface="微软雅黑" pitchFamily="34" charset="-122"/>
              <a:ea typeface="微软雅黑" pitchFamily="34" charset="-122"/>
              <a:sym typeface="Arial" pitchFamily="34" charset="0"/>
            </a:endParaRPr>
          </a:p>
          <a:p>
            <a:pPr algn="just">
              <a:lnSpc>
                <a:spcPts val="3875"/>
              </a:lnSpc>
              <a:spcBef>
                <a:spcPct val="0"/>
              </a:spcBef>
            </a:pPr>
            <a:endParaRPr lang="zh-CN" altLang="en-US" smtClean="0">
              <a:latin typeface="微软雅黑" pitchFamily="34" charset="-122"/>
              <a:ea typeface="微软雅黑" pitchFamily="34" charset="-122"/>
              <a:sym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文本占位符 225282"/>
          <p:cNvSpPr>
            <a:spLocks noGrp="1" noRot="1" noChangeArrowheads="1"/>
          </p:cNvSpPr>
          <p:nvPr>
            <p:ph type="body" idx="4294967295"/>
          </p:nvPr>
        </p:nvSpPr>
        <p:spPr>
          <a:xfrm>
            <a:off x="603250" y="1981200"/>
            <a:ext cx="8540750" cy="3886200"/>
          </a:xfrm>
        </p:spPr>
        <p:txBody>
          <a:bodyPr/>
          <a:lstStyle/>
          <a:p>
            <a:pPr>
              <a:lnSpc>
                <a:spcPts val="3875"/>
              </a:lnSpc>
              <a:spcBef>
                <a:spcPct val="0"/>
              </a:spcBef>
            </a:pPr>
            <a:r>
              <a:rPr lang="zh-CN" altLang="en-US" smtClean="0">
                <a:latin typeface="微软雅黑" pitchFamily="34" charset="-122"/>
                <a:ea typeface="微软雅黑" pitchFamily="34" charset="-122"/>
              </a:rPr>
              <a:t>在古代文献中，称法为刑，法与刑通用。如夏之禹刑、商之汤刑等；中国历史上第一次正式公布成文法的活动，春秋时期郑国子产“铸刑书于鼎”。刑，又指刑罚</a:t>
            </a:r>
          </a:p>
          <a:p>
            <a:endParaRPr lang="zh-CN" altLang="en-US" smtClean="0">
              <a:ea typeface="宋体" pitchFamily="2"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占位符 223234"/>
          <p:cNvSpPr>
            <a:spLocks noGrp="1" noRot="1" noChangeArrowheads="1"/>
          </p:cNvSpPr>
          <p:nvPr>
            <p:ph type="body" idx="4294967295"/>
          </p:nvPr>
        </p:nvSpPr>
        <p:spPr>
          <a:xfrm>
            <a:off x="603250" y="1981200"/>
            <a:ext cx="8540750" cy="3886200"/>
          </a:xfrm>
        </p:spPr>
        <p:txBody>
          <a:bodyPr/>
          <a:lstStyle/>
          <a:p>
            <a:pPr algn="just">
              <a:lnSpc>
                <a:spcPts val="3875"/>
              </a:lnSpc>
              <a:spcBef>
                <a:spcPct val="0"/>
              </a:spcBef>
            </a:pPr>
            <a:r>
              <a:rPr lang="zh-CN" altLang="en-US" smtClean="0">
                <a:latin typeface="微软雅黑" pitchFamily="34" charset="-122"/>
                <a:ea typeface="微软雅黑" pitchFamily="34" charset="-122"/>
              </a:rPr>
              <a:t>战国时期著名的改革家李悝制定《法经》，是中国历史上第一部比较系统的封建成文法典，对后世影响深远。李悝改刑为法。</a:t>
            </a:r>
            <a:endParaRPr lang="zh-CN" altLang="en-US" sz="3600" smtClean="0">
              <a:latin typeface="楷体_GB2312" pitchFamily="49" charset="-122"/>
              <a:ea typeface="楷体_GB2312" pitchFamily="49" charset="-122"/>
            </a:endParaRPr>
          </a:p>
          <a:p>
            <a:pPr algn="just"/>
            <a:endParaRPr lang="zh-CN" altLang="en-US" sz="3200" smtClean="0">
              <a:ea typeface="宋体" pitchFamily="2"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文本占位符 222210"/>
          <p:cNvSpPr>
            <a:spLocks noGrp="1" noRot="1" noChangeArrowheads="1"/>
          </p:cNvSpPr>
          <p:nvPr>
            <p:ph type="body" idx="4294967295"/>
          </p:nvPr>
        </p:nvSpPr>
        <p:spPr>
          <a:xfrm>
            <a:off x="179388" y="1196975"/>
            <a:ext cx="8612187" cy="4968875"/>
          </a:xfrm>
        </p:spPr>
        <p:txBody>
          <a:bodyPr/>
          <a:lstStyle/>
          <a:p>
            <a:pPr algn="just">
              <a:lnSpc>
                <a:spcPts val="3875"/>
              </a:lnSpc>
              <a:spcBef>
                <a:spcPct val="0"/>
              </a:spcBef>
            </a:pPr>
            <a:r>
              <a:rPr lang="zh-CN" altLang="en-US" smtClean="0">
                <a:latin typeface="微软雅黑" pitchFamily="34" charset="-122"/>
                <a:ea typeface="微软雅黑" pitchFamily="34" charset="-122"/>
              </a:rPr>
              <a:t>商鞅改法经为秦律。从此“律”字广泛使用，其频率高于法。中国古代法典大都称为律，如秦律、汉律、魏律、晋律、隋律、唐律、明律、清律，只有宋代称刑统，元朝称典章。</a:t>
            </a:r>
          </a:p>
          <a:p>
            <a:pPr algn="just">
              <a:lnSpc>
                <a:spcPts val="3875"/>
              </a:lnSpc>
              <a:spcBef>
                <a:spcPct val="0"/>
              </a:spcBef>
            </a:pPr>
            <a:r>
              <a:rPr lang="zh-CN" altLang="en-US" smtClean="0">
                <a:latin typeface="微软雅黑" pitchFamily="34" charset="-122"/>
                <a:ea typeface="微软雅黑" pitchFamily="34" charset="-122"/>
              </a:rPr>
              <a:t>律原为音乐之音律，音乐只有遵守音律，才能和谐，否则杂乱无章。律后来引申为规则、有序，范天下之不一而一，成为规范所有人及其行为的准则，即规范天下千差万别的所有 人所有事而趋于整齐划一（统一、协调）。</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占位符 227330"/>
          <p:cNvSpPr>
            <a:spLocks noGrp="1" noRot="1" noChangeArrowheads="1"/>
          </p:cNvSpPr>
          <p:nvPr>
            <p:ph type="body" idx="4294967295"/>
          </p:nvPr>
        </p:nvSpPr>
        <p:spPr>
          <a:xfrm>
            <a:off x="603250" y="1981200"/>
            <a:ext cx="8540750" cy="3886200"/>
          </a:xfrm>
        </p:spPr>
        <p:txBody>
          <a:bodyPr/>
          <a:lstStyle/>
          <a:p>
            <a:pPr algn="just">
              <a:lnSpc>
                <a:spcPts val="3875"/>
              </a:lnSpc>
              <a:spcBef>
                <a:spcPct val="0"/>
              </a:spcBef>
            </a:pPr>
            <a:r>
              <a:rPr lang="zh-CN" altLang="en-US" smtClean="0">
                <a:latin typeface="微软雅黑" pitchFamily="34" charset="-122"/>
                <a:ea typeface="微软雅黑" pitchFamily="34" charset="-122"/>
              </a:rPr>
              <a:t>最早把“法”、“律”二字联在一起使用的是春秋时期的管仲，但总的说来，“法”、“律”两字是分开使用的，直到清末民初是才被广泛使用，之后法与法律并用。</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文本占位符 228354"/>
          <p:cNvSpPr>
            <a:spLocks noGrp="1" noRot="1" noChangeArrowheads="1"/>
          </p:cNvSpPr>
          <p:nvPr>
            <p:ph type="body" idx="4294967295"/>
          </p:nvPr>
        </p:nvSpPr>
        <p:spPr>
          <a:xfrm>
            <a:off x="179388" y="1916113"/>
            <a:ext cx="8540750" cy="3886200"/>
          </a:xfrm>
        </p:spPr>
        <p:txBody>
          <a:bodyPr/>
          <a:lstStyle/>
          <a:p>
            <a:pPr algn="just">
              <a:lnSpc>
                <a:spcPts val="3875"/>
              </a:lnSpc>
              <a:spcBef>
                <a:spcPct val="0"/>
              </a:spcBef>
            </a:pPr>
            <a:r>
              <a:rPr lang="zh-CN" altLang="en-US" smtClean="0">
                <a:latin typeface="微软雅黑" pitchFamily="34" charset="-122"/>
                <a:ea typeface="微软雅黑" pitchFamily="34" charset="-122"/>
              </a:rPr>
              <a:t>古代汉语中“法”的含义是复杂的多样的，其中最为主要的意义是：（1）法象征着公正、正直、普遍、统一，是一种规范、规则、常规、模范、秩序。（2）法具有公平的意义，是公平断讼的标准和基础。（3）法是刑，是惩罚性的，是以刑罚为后盾的。</a:t>
            </a:r>
          </a:p>
          <a:p>
            <a:pPr>
              <a:lnSpc>
                <a:spcPct val="90000"/>
              </a:lnSpc>
            </a:pPr>
            <a:endParaRPr lang="zh-CN" altLang="en-US" smtClean="0">
              <a:ea typeface="宋体" pitchFamily="2"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文本占位符 217090"/>
          <p:cNvSpPr>
            <a:spLocks noGrp="1" noRot="1" noChangeArrowheads="1"/>
          </p:cNvSpPr>
          <p:nvPr>
            <p:ph type="body" idx="4294967295"/>
          </p:nvPr>
        </p:nvSpPr>
        <p:spPr>
          <a:xfrm>
            <a:off x="323850" y="1916113"/>
            <a:ext cx="8540750" cy="3886200"/>
          </a:xfrm>
        </p:spPr>
        <p:txBody>
          <a:bodyPr/>
          <a:lstStyle/>
          <a:p>
            <a:pPr algn="just">
              <a:lnSpc>
                <a:spcPts val="3875"/>
              </a:lnSpc>
              <a:spcBef>
                <a:spcPct val="0"/>
              </a:spcBef>
            </a:pPr>
            <a:r>
              <a:rPr lang="zh-CN" altLang="en-US" smtClean="0">
                <a:latin typeface="微软雅黑" pitchFamily="34" charset="-122"/>
                <a:ea typeface="微软雅黑" pitchFamily="34" charset="-122"/>
              </a:rPr>
              <a:t>现在汉语中，法律广义和狭义之分。广义的法律：是指法的整体，包括宪法、全国人民代表大会及其常务委员会制定的法律、国务院制定的行政法规，地方国家权力机关制定的地方性法规，国务院各部委和省级人民政府制定的规章。</a:t>
            </a:r>
          </a:p>
          <a:p>
            <a:pPr algn="just">
              <a:lnSpc>
                <a:spcPts val="3875"/>
              </a:lnSpc>
              <a:spcBef>
                <a:spcPct val="0"/>
              </a:spcBef>
            </a:pPr>
            <a:r>
              <a:rPr lang="zh-CN" altLang="en-US" smtClean="0">
                <a:latin typeface="微软雅黑" pitchFamily="34" charset="-122"/>
                <a:ea typeface="微软雅黑" pitchFamily="34" charset="-122"/>
              </a:rPr>
              <a:t>狭义的法律：专指拥全国人民代表大会及其常务委员会制定的法律。</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68313" y="908050"/>
            <a:ext cx="7239000" cy="563563"/>
          </a:xfrm>
        </p:spPr>
        <p:txBody>
          <a:bodyPr/>
          <a:lstStyle/>
          <a:p>
            <a:pPr>
              <a:defRPr/>
            </a:pPr>
            <a:r>
              <a:rPr lang="zh-CN" altLang="en-US" sz="2800" dirty="0" smtClean="0">
                <a:latin typeface="黑体" pitchFamily="2" charset="-122"/>
                <a:ea typeface="黑体" pitchFamily="2" charset="-122"/>
              </a:rPr>
              <a:t>学习目标</a:t>
            </a:r>
          </a:p>
        </p:txBody>
      </p:sp>
      <p:sp>
        <p:nvSpPr>
          <p:cNvPr id="17411" name="AutoShape 4"/>
          <p:cNvSpPr>
            <a:spLocks noChangeArrowheads="1"/>
          </p:cNvSpPr>
          <p:nvPr/>
        </p:nvSpPr>
        <p:spPr bwMode="auto">
          <a:xfrm>
            <a:off x="914400" y="3092450"/>
            <a:ext cx="2295525" cy="3155950"/>
          </a:xfrm>
          <a:prstGeom prst="roundRect">
            <a:avLst>
              <a:gd name="adj" fmla="val 4690"/>
            </a:avLst>
          </a:prstGeom>
          <a:noFill/>
          <a:ln w="57150">
            <a:solidFill>
              <a:srgbClr val="88CE58"/>
            </a:solidFill>
            <a:round/>
            <a:headEnd/>
            <a:tailEnd/>
          </a:ln>
        </p:spPr>
        <p:txBody>
          <a:bodyPr wrap="none" anchor="ctr"/>
          <a:lstStyle/>
          <a:p>
            <a:endParaRPr lang="zh-CN" altLang="en-US">
              <a:ea typeface="宋体" pitchFamily="2" charset="-122"/>
            </a:endParaRPr>
          </a:p>
        </p:txBody>
      </p:sp>
      <p:sp>
        <p:nvSpPr>
          <p:cNvPr id="17412" name="AutoShape 6"/>
          <p:cNvSpPr>
            <a:spLocks noChangeArrowheads="1"/>
          </p:cNvSpPr>
          <p:nvPr/>
        </p:nvSpPr>
        <p:spPr bwMode="auto">
          <a:xfrm>
            <a:off x="3424238" y="2662238"/>
            <a:ext cx="2295525" cy="3155950"/>
          </a:xfrm>
          <a:prstGeom prst="roundRect">
            <a:avLst>
              <a:gd name="adj" fmla="val 4690"/>
            </a:avLst>
          </a:prstGeom>
          <a:noFill/>
          <a:ln w="57150">
            <a:solidFill>
              <a:srgbClr val="D79133"/>
            </a:solidFill>
            <a:round/>
            <a:headEnd/>
            <a:tailEnd/>
          </a:ln>
        </p:spPr>
        <p:txBody>
          <a:bodyPr wrap="none" anchor="ctr"/>
          <a:lstStyle/>
          <a:p>
            <a:endParaRPr lang="zh-CN" altLang="en-US">
              <a:ea typeface="宋体" pitchFamily="2" charset="-122"/>
            </a:endParaRPr>
          </a:p>
        </p:txBody>
      </p:sp>
      <p:sp>
        <p:nvSpPr>
          <p:cNvPr id="17413" name="AutoShape 7"/>
          <p:cNvSpPr>
            <a:spLocks noChangeArrowheads="1"/>
          </p:cNvSpPr>
          <p:nvPr/>
        </p:nvSpPr>
        <p:spPr bwMode="auto">
          <a:xfrm>
            <a:off x="5934075" y="2160588"/>
            <a:ext cx="2295525" cy="3155950"/>
          </a:xfrm>
          <a:prstGeom prst="roundRect">
            <a:avLst>
              <a:gd name="adj" fmla="val 4690"/>
            </a:avLst>
          </a:prstGeom>
          <a:noFill/>
          <a:ln w="57150">
            <a:solidFill>
              <a:srgbClr val="4B71DD"/>
            </a:solidFill>
            <a:round/>
            <a:headEnd/>
            <a:tailEnd/>
          </a:ln>
        </p:spPr>
        <p:txBody>
          <a:bodyPr wrap="none" anchor="ctr"/>
          <a:lstStyle/>
          <a:p>
            <a:endParaRPr lang="zh-CN" altLang="en-US">
              <a:ea typeface="宋体" pitchFamily="2" charset="-122"/>
            </a:endParaRPr>
          </a:p>
        </p:txBody>
      </p:sp>
      <p:sp>
        <p:nvSpPr>
          <p:cNvPr id="17414" name="AutoShape 8"/>
          <p:cNvSpPr>
            <a:spLocks noChangeArrowheads="1"/>
          </p:cNvSpPr>
          <p:nvPr/>
        </p:nvSpPr>
        <p:spPr bwMode="gray">
          <a:xfrm>
            <a:off x="1130300" y="2949575"/>
            <a:ext cx="1863725" cy="287338"/>
          </a:xfrm>
          <a:prstGeom prst="roundRect">
            <a:avLst>
              <a:gd name="adj" fmla="val 50000"/>
            </a:avLst>
          </a:prstGeom>
          <a:gradFill rotWithShape="1">
            <a:gsLst>
              <a:gs pos="0">
                <a:srgbClr val="66B828"/>
              </a:gs>
              <a:gs pos="100000">
                <a:srgbClr val="2F611D"/>
              </a:gs>
            </a:gsLst>
            <a:lin ang="5400000" scaled="1"/>
          </a:gradFill>
          <a:ln w="9525">
            <a:noFill/>
            <a:round/>
            <a:headEnd/>
            <a:tailEnd/>
          </a:ln>
        </p:spPr>
        <p:txBody>
          <a:bodyPr wrap="none" anchor="ctr"/>
          <a:lstStyle/>
          <a:p>
            <a:endParaRPr lang="zh-CN" altLang="en-US">
              <a:ea typeface="宋体" pitchFamily="2" charset="-122"/>
            </a:endParaRPr>
          </a:p>
        </p:txBody>
      </p:sp>
      <p:sp>
        <p:nvSpPr>
          <p:cNvPr id="17415" name="AutoShape 9"/>
          <p:cNvSpPr>
            <a:spLocks noChangeArrowheads="1"/>
          </p:cNvSpPr>
          <p:nvPr/>
        </p:nvSpPr>
        <p:spPr bwMode="gray">
          <a:xfrm>
            <a:off x="3640138" y="2519363"/>
            <a:ext cx="1863725" cy="287337"/>
          </a:xfrm>
          <a:prstGeom prst="roundRect">
            <a:avLst>
              <a:gd name="adj" fmla="val 50000"/>
            </a:avLst>
          </a:prstGeom>
          <a:gradFill rotWithShape="1">
            <a:gsLst>
              <a:gs pos="0">
                <a:srgbClr val="D79133"/>
              </a:gs>
              <a:gs pos="100000">
                <a:srgbClr val="634318"/>
              </a:gs>
            </a:gsLst>
            <a:lin ang="5400000" scaled="1"/>
          </a:gradFill>
          <a:ln w="9525">
            <a:noFill/>
            <a:round/>
            <a:headEnd/>
            <a:tailEnd/>
          </a:ln>
        </p:spPr>
        <p:txBody>
          <a:bodyPr wrap="none" anchor="ctr"/>
          <a:lstStyle/>
          <a:p>
            <a:endParaRPr lang="zh-CN" altLang="en-US">
              <a:ea typeface="宋体" pitchFamily="2" charset="-122"/>
            </a:endParaRPr>
          </a:p>
        </p:txBody>
      </p:sp>
      <p:sp>
        <p:nvSpPr>
          <p:cNvPr id="17416" name="AutoShape 10"/>
          <p:cNvSpPr>
            <a:spLocks noChangeArrowheads="1"/>
          </p:cNvSpPr>
          <p:nvPr/>
        </p:nvSpPr>
        <p:spPr bwMode="gray">
          <a:xfrm>
            <a:off x="6149975" y="2017713"/>
            <a:ext cx="1863725" cy="287337"/>
          </a:xfrm>
          <a:prstGeom prst="roundRect">
            <a:avLst>
              <a:gd name="adj" fmla="val 50000"/>
            </a:avLst>
          </a:prstGeom>
          <a:gradFill rotWithShape="1">
            <a:gsLst>
              <a:gs pos="0">
                <a:srgbClr val="6D8CE5"/>
              </a:gs>
              <a:gs pos="100000">
                <a:srgbClr val="32416A"/>
              </a:gs>
            </a:gsLst>
            <a:lin ang="5400000" scaled="1"/>
          </a:gradFill>
          <a:ln w="9525">
            <a:noFill/>
            <a:round/>
            <a:headEnd/>
            <a:tailEnd/>
          </a:ln>
        </p:spPr>
        <p:txBody>
          <a:bodyPr wrap="none" anchor="ctr"/>
          <a:lstStyle/>
          <a:p>
            <a:endParaRPr lang="zh-CN" altLang="en-US">
              <a:ea typeface="宋体" pitchFamily="2" charset="-122"/>
            </a:endParaRPr>
          </a:p>
        </p:txBody>
      </p:sp>
      <p:sp>
        <p:nvSpPr>
          <p:cNvPr id="17417" name="Freeform 11"/>
          <p:cNvSpPr>
            <a:spLocks/>
          </p:cNvSpPr>
          <p:nvPr/>
        </p:nvSpPr>
        <p:spPr bwMode="gray">
          <a:xfrm>
            <a:off x="2492375" y="1730375"/>
            <a:ext cx="1466850" cy="1157288"/>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2001"/>
                </a:srgbClr>
              </a:gs>
              <a:gs pos="100000">
                <a:srgbClr val="88CE58"/>
              </a:gs>
            </a:gsLst>
            <a:lin ang="0" scaled="1"/>
          </a:gradFill>
          <a:ln w="12700">
            <a:noFill/>
            <a:round/>
            <a:headEnd/>
            <a:tailEnd/>
          </a:ln>
        </p:spPr>
        <p:txBody>
          <a:bodyPr/>
          <a:lstStyle/>
          <a:p>
            <a:endParaRPr lang="zh-CN" altLang="en-US">
              <a:ea typeface="宋体" pitchFamily="2" charset="-122"/>
            </a:endParaRPr>
          </a:p>
        </p:txBody>
      </p:sp>
      <p:sp>
        <p:nvSpPr>
          <p:cNvPr id="17418" name="Freeform 12"/>
          <p:cNvSpPr>
            <a:spLocks/>
          </p:cNvSpPr>
          <p:nvPr/>
        </p:nvSpPr>
        <p:spPr bwMode="gray">
          <a:xfrm>
            <a:off x="5073650" y="1228725"/>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2001"/>
                </a:srgbClr>
              </a:gs>
              <a:gs pos="100000">
                <a:srgbClr val="AD83EB"/>
              </a:gs>
            </a:gsLst>
            <a:lin ang="0" scaled="1"/>
          </a:gradFill>
          <a:ln w="12700">
            <a:noFill/>
            <a:round/>
            <a:headEnd/>
            <a:tailEnd/>
          </a:ln>
        </p:spPr>
        <p:txBody>
          <a:bodyPr/>
          <a:lstStyle/>
          <a:p>
            <a:endParaRPr lang="zh-CN" altLang="en-US">
              <a:ea typeface="宋体" pitchFamily="2" charset="-122"/>
            </a:endParaRPr>
          </a:p>
        </p:txBody>
      </p:sp>
      <p:sp>
        <p:nvSpPr>
          <p:cNvPr id="17419" name="Text Box 13"/>
          <p:cNvSpPr txBox="1">
            <a:spLocks noChangeArrowheads="1"/>
          </p:cNvSpPr>
          <p:nvPr/>
        </p:nvSpPr>
        <p:spPr bwMode="gray">
          <a:xfrm>
            <a:off x="1390650" y="2908300"/>
            <a:ext cx="1098550" cy="366713"/>
          </a:xfrm>
          <a:prstGeom prst="rect">
            <a:avLst/>
          </a:prstGeom>
          <a:noFill/>
          <a:ln w="9525" algn="ctr">
            <a:noFill/>
            <a:miter lim="800000"/>
            <a:headEnd/>
            <a:tailEnd/>
          </a:ln>
        </p:spPr>
        <p:txBody>
          <a:bodyPr wrap="none">
            <a:spAutoFit/>
          </a:bodyPr>
          <a:lstStyle/>
          <a:p>
            <a:pPr algn="ctr" eaLnBrk="0" hangingPunct="0"/>
            <a:r>
              <a:rPr lang="zh-CN" altLang="en-US" b="1">
                <a:ea typeface="宋体" pitchFamily="2" charset="-122"/>
              </a:rPr>
              <a:t>知识目标</a:t>
            </a:r>
            <a:endParaRPr lang="zh-CN" altLang="en-US" sz="1400" b="1">
              <a:solidFill>
                <a:srgbClr val="FFFFFF"/>
              </a:solidFill>
              <a:ea typeface="宋体" pitchFamily="2" charset="-122"/>
            </a:endParaRPr>
          </a:p>
        </p:txBody>
      </p:sp>
      <p:sp>
        <p:nvSpPr>
          <p:cNvPr id="17420" name="Text Box 14"/>
          <p:cNvSpPr txBox="1">
            <a:spLocks noChangeArrowheads="1"/>
          </p:cNvSpPr>
          <p:nvPr/>
        </p:nvSpPr>
        <p:spPr bwMode="gray">
          <a:xfrm>
            <a:off x="4019550" y="2478088"/>
            <a:ext cx="1098550" cy="366712"/>
          </a:xfrm>
          <a:prstGeom prst="rect">
            <a:avLst/>
          </a:prstGeom>
          <a:noFill/>
          <a:ln w="9525" algn="ctr">
            <a:noFill/>
            <a:miter lim="800000"/>
            <a:headEnd/>
            <a:tailEnd/>
          </a:ln>
        </p:spPr>
        <p:txBody>
          <a:bodyPr wrap="none">
            <a:spAutoFit/>
          </a:bodyPr>
          <a:lstStyle/>
          <a:p>
            <a:pPr algn="ctr" eaLnBrk="0" hangingPunct="0"/>
            <a:r>
              <a:rPr lang="zh-CN" altLang="en-US" b="1">
                <a:ea typeface="宋体" pitchFamily="2" charset="-122"/>
              </a:rPr>
              <a:t>能力目标</a:t>
            </a:r>
          </a:p>
        </p:txBody>
      </p:sp>
      <p:sp>
        <p:nvSpPr>
          <p:cNvPr id="17421" name="Text Box 16"/>
          <p:cNvSpPr txBox="1">
            <a:spLocks noChangeArrowheads="1"/>
          </p:cNvSpPr>
          <p:nvPr/>
        </p:nvSpPr>
        <p:spPr bwMode="gray">
          <a:xfrm>
            <a:off x="6534150" y="1976438"/>
            <a:ext cx="1098550" cy="366712"/>
          </a:xfrm>
          <a:prstGeom prst="rect">
            <a:avLst/>
          </a:prstGeom>
          <a:noFill/>
          <a:ln w="9525" algn="ctr">
            <a:noFill/>
            <a:miter lim="800000"/>
            <a:headEnd/>
            <a:tailEnd/>
          </a:ln>
        </p:spPr>
        <p:txBody>
          <a:bodyPr wrap="none">
            <a:spAutoFit/>
          </a:bodyPr>
          <a:lstStyle/>
          <a:p>
            <a:pPr algn="ctr" eaLnBrk="0" hangingPunct="0"/>
            <a:r>
              <a:rPr lang="zh-CN" altLang="en-US" b="1">
                <a:ea typeface="宋体" pitchFamily="2" charset="-122"/>
              </a:rPr>
              <a:t>职业目标</a:t>
            </a:r>
          </a:p>
        </p:txBody>
      </p:sp>
      <p:sp>
        <p:nvSpPr>
          <p:cNvPr id="17422" name="Rectangle 17"/>
          <p:cNvSpPr>
            <a:spLocks noChangeArrowheads="1"/>
          </p:cNvSpPr>
          <p:nvPr/>
        </p:nvSpPr>
        <p:spPr bwMode="auto">
          <a:xfrm>
            <a:off x="971550" y="3213100"/>
            <a:ext cx="2079625" cy="3013075"/>
          </a:xfrm>
          <a:prstGeom prst="rect">
            <a:avLst/>
          </a:prstGeom>
          <a:noFill/>
          <a:ln w="9525" algn="ctr">
            <a:noFill/>
            <a:miter lim="800000"/>
            <a:headEnd/>
            <a:tailEnd/>
          </a:ln>
        </p:spPr>
        <p:txBody>
          <a:bodyPr lIns="90000" tIns="46800" rIns="90000" bIns="46800">
            <a:spAutoFit/>
          </a:bodyPr>
          <a:lstStyle/>
          <a:p>
            <a:pPr algn="l"/>
            <a:r>
              <a:rPr lang="zh-CN" altLang="en-US" sz="2400" b="1">
                <a:solidFill>
                  <a:srgbClr val="FFFF00"/>
                </a:solidFill>
                <a:ea typeface="黑体" pitchFamily="2" charset="-122"/>
              </a:rPr>
              <a:t>    </a:t>
            </a:r>
            <a:r>
              <a:rPr lang="zh-CN" altLang="zh-CN" sz="2400" b="1">
                <a:ea typeface="黑体" pitchFamily="2" charset="-122"/>
              </a:rPr>
              <a:t>了解法律的基础知识</a:t>
            </a:r>
            <a:r>
              <a:rPr lang="zh-CN" altLang="en-US" sz="2400" b="1">
                <a:ea typeface="黑体" pitchFamily="2" charset="-122"/>
              </a:rPr>
              <a:t>，如法的起源、法的概念、法的渊源、法律关系、中国特色社会主义法律体系等。</a:t>
            </a:r>
          </a:p>
        </p:txBody>
      </p:sp>
      <p:sp>
        <p:nvSpPr>
          <p:cNvPr id="17423" name="Rectangle 23"/>
          <p:cNvSpPr>
            <a:spLocks noChangeArrowheads="1"/>
          </p:cNvSpPr>
          <p:nvPr/>
        </p:nvSpPr>
        <p:spPr bwMode="auto">
          <a:xfrm>
            <a:off x="3640138" y="2844800"/>
            <a:ext cx="2079625" cy="3013075"/>
          </a:xfrm>
          <a:prstGeom prst="rect">
            <a:avLst/>
          </a:prstGeom>
          <a:noFill/>
          <a:ln w="9525" algn="ctr">
            <a:noFill/>
            <a:miter lim="800000"/>
            <a:headEnd/>
            <a:tailEnd/>
          </a:ln>
        </p:spPr>
        <p:txBody>
          <a:bodyPr lIns="90000" tIns="46800" rIns="90000" bIns="46800">
            <a:spAutoFit/>
          </a:bodyPr>
          <a:lstStyle/>
          <a:p>
            <a:pPr algn="l" eaLnBrk="0" hangingPunct="0"/>
            <a:r>
              <a:rPr lang="zh-CN" altLang="en-US" sz="2400" b="1" dirty="0">
                <a:solidFill>
                  <a:srgbClr val="FFFF00"/>
                </a:solidFill>
                <a:ea typeface="黑体" pitchFamily="2" charset="-122"/>
              </a:rPr>
              <a:t>     </a:t>
            </a:r>
            <a:r>
              <a:rPr lang="zh-CN" altLang="en-US" sz="2400" b="1" dirty="0">
                <a:ea typeface="黑体" pitchFamily="2" charset="-122"/>
              </a:rPr>
              <a:t>能将法律知识转变为自己的常识，用以指导自己的学习、生活，解决学习、生活中遇到的各种问题。</a:t>
            </a:r>
          </a:p>
        </p:txBody>
      </p:sp>
      <p:sp>
        <p:nvSpPr>
          <p:cNvPr id="17424" name="Rectangle 24"/>
          <p:cNvSpPr>
            <a:spLocks noChangeArrowheads="1"/>
          </p:cNvSpPr>
          <p:nvPr/>
        </p:nvSpPr>
        <p:spPr bwMode="auto">
          <a:xfrm>
            <a:off x="6149975" y="2662238"/>
            <a:ext cx="2079625" cy="2282825"/>
          </a:xfrm>
          <a:prstGeom prst="rect">
            <a:avLst/>
          </a:prstGeom>
          <a:noFill/>
          <a:ln w="9525" algn="ctr">
            <a:noFill/>
            <a:miter lim="800000"/>
            <a:headEnd/>
            <a:tailEnd/>
          </a:ln>
        </p:spPr>
        <p:txBody>
          <a:bodyPr lIns="90000" tIns="46800" rIns="90000" bIns="46800">
            <a:spAutoFit/>
          </a:bodyPr>
          <a:lstStyle/>
          <a:p>
            <a:pPr algn="l"/>
            <a:r>
              <a:rPr lang="zh-CN" altLang="en-US" sz="2400" b="1">
                <a:solidFill>
                  <a:srgbClr val="FFFF00"/>
                </a:solidFill>
                <a:ea typeface="黑体" pitchFamily="2" charset="-122"/>
              </a:rPr>
              <a:t>     </a:t>
            </a:r>
            <a:r>
              <a:rPr lang="zh-CN" altLang="zh-CN" sz="2400" b="1">
                <a:ea typeface="黑体" pitchFamily="2" charset="-122"/>
              </a:rPr>
              <a:t>以实用性为指导，通过项目教学中的案例分析，培养学生的法律意识</a:t>
            </a:r>
            <a:r>
              <a:rPr lang="zh-CN" altLang="en-US" sz="2400" b="1">
                <a:ea typeface="黑体" pitchFamily="2" charset="-122"/>
              </a:rPr>
              <a: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229377"/>
          <p:cNvSpPr>
            <a:spLocks noGrp="1" noRot="1" noChangeArrowheads="1"/>
          </p:cNvSpPr>
          <p:nvPr>
            <p:ph type="title" idx="4294967295"/>
          </p:nvPr>
        </p:nvSpPr>
        <p:spPr>
          <a:xfrm>
            <a:off x="1290638" y="609600"/>
            <a:ext cx="6656387" cy="487363"/>
          </a:xfrm>
        </p:spPr>
        <p:txBody>
          <a:bodyPr/>
          <a:lstStyle/>
          <a:p>
            <a:pPr>
              <a:defRPr/>
            </a:pPr>
            <a:r>
              <a:rPr lang="zh-CN" altLang="en-US" sz="3600" dirty="0" smtClean="0">
                <a:latin typeface="黑体" pitchFamily="2" charset="-122"/>
                <a:ea typeface="黑体" pitchFamily="2" charset="-122"/>
              </a:rPr>
              <a:t>西方的法及相关概念</a:t>
            </a:r>
          </a:p>
        </p:txBody>
      </p:sp>
      <p:sp>
        <p:nvSpPr>
          <p:cNvPr id="120835" name="文本占位符 229378"/>
          <p:cNvSpPr>
            <a:spLocks noGrp="1" noRot="1" noChangeArrowheads="1"/>
          </p:cNvSpPr>
          <p:nvPr>
            <p:ph idx="4294967295"/>
          </p:nvPr>
        </p:nvSpPr>
        <p:spPr/>
        <p:txBody>
          <a:bodyPr/>
          <a:lstStyle/>
          <a:p>
            <a:pPr>
              <a:buFont typeface="Wingdings" pitchFamily="2" charset="2"/>
              <a:buNone/>
              <a:defRPr/>
            </a:pPr>
            <a:r>
              <a:rPr lang="en-US" altLang="zh-CN" sz="4000" b="0" smtClean="0">
                <a:effectLst>
                  <a:outerShdw blurRad="38100" dist="38100" dir="2700000" algn="tl">
                    <a:srgbClr val="C0C0C0"/>
                  </a:outerShdw>
                </a:effectLst>
                <a:latin typeface="楷体_GB2312" pitchFamily="49" charset="-122"/>
                <a:ea typeface="楷体_GB2312" pitchFamily="49" charset="-122"/>
              </a:rPr>
              <a:t>  </a:t>
            </a:r>
            <a:r>
              <a:rPr lang="zh-CN" altLang="en-US" sz="4000" b="0" smtClean="0">
                <a:effectLst>
                  <a:outerShdw blurRad="38100" dist="38100" dir="2700000" algn="tl">
                    <a:srgbClr val="C0C0C0"/>
                  </a:outerShdw>
                </a:effectLst>
                <a:latin typeface="楷体_GB2312" pitchFamily="49" charset="-122"/>
                <a:ea typeface="楷体_GB2312" pitchFamily="49" charset="-122"/>
              </a:rPr>
              <a:t>正义女神一手提着天平，用它衡量法，另一手握着剑，用它维护法。剑如果不带着天平，就是赤裸裸的暴力；天平如果不带着剑，就意味着软弱无力。两者是相辅相成的，只有在正义女神持剑的力量和掌秤的技巧并驾齐驱的时候，一种完满的法治状态才能占统治地位。</a:t>
            </a:r>
          </a:p>
          <a:p>
            <a:pPr algn="just">
              <a:lnSpc>
                <a:spcPts val="3875"/>
              </a:lnSpc>
              <a:spcBef>
                <a:spcPct val="0"/>
              </a:spcBef>
              <a:defRPr/>
            </a:pPr>
            <a:endParaRPr lang="zh-CN" altLang="en-US" sz="4000" smtClean="0">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guojie\Desktop\o201093150828789.jpg"/>
          <p:cNvPicPr>
            <a:picLocks noChangeAspect="1" noChangeArrowheads="1"/>
          </p:cNvPicPr>
          <p:nvPr/>
        </p:nvPicPr>
        <p:blipFill>
          <a:blip r:embed="rId2"/>
          <a:srcRect/>
          <a:stretch>
            <a:fillRect/>
          </a:stretch>
        </p:blipFill>
        <p:spPr bwMode="auto">
          <a:xfrm>
            <a:off x="2051050" y="404813"/>
            <a:ext cx="5362575" cy="71516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guojie\Desktop\122132632668.jpg"/>
          <p:cNvPicPr preferRelativeResize="0">
            <a:picLocks noChangeArrowheads="1"/>
          </p:cNvPicPr>
          <p:nvPr/>
        </p:nvPicPr>
        <p:blipFill>
          <a:blip r:embed="rId2"/>
          <a:srcRect/>
          <a:stretch>
            <a:fillRect/>
          </a:stretch>
        </p:blipFill>
        <p:spPr bwMode="auto">
          <a:xfrm>
            <a:off x="2124075" y="692150"/>
            <a:ext cx="3933825" cy="579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guojie\Desktop\3140134840186761763.jpg"/>
          <p:cNvPicPr>
            <a:picLocks noChangeAspect="1" noChangeArrowheads="1"/>
          </p:cNvPicPr>
          <p:nvPr/>
        </p:nvPicPr>
        <p:blipFill>
          <a:blip r:embed="rId2"/>
          <a:srcRect/>
          <a:stretch>
            <a:fillRect/>
          </a:stretch>
        </p:blipFill>
        <p:spPr bwMode="auto">
          <a:xfrm>
            <a:off x="2286000" y="0"/>
            <a:ext cx="4572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304800" y="1219200"/>
            <a:ext cx="3475038" cy="769938"/>
          </a:xfrm>
        </p:spPr>
        <p:txBody>
          <a:bodyPr/>
          <a:lstStyle/>
          <a:p>
            <a:r>
              <a:rPr lang="zh-CN" altLang="en-US" dirty="0" smtClean="0">
                <a:ea typeface="宋体" pitchFamily="2" charset="-122"/>
              </a:rPr>
              <a:t>中国法院卡通形象 </a:t>
            </a: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pic>
        <p:nvPicPr>
          <p:cNvPr id="38916" name="Picture 5" descr="獬豸_kGvFNF"/>
          <p:cNvPicPr>
            <a:picLocks noChangeAspect="1" noChangeArrowheads="1"/>
          </p:cNvPicPr>
          <p:nvPr/>
        </p:nvPicPr>
        <p:blipFill>
          <a:blip r:embed="rId2"/>
          <a:srcRect/>
          <a:stretch>
            <a:fillRect/>
          </a:stretch>
        </p:blipFill>
        <p:spPr bwMode="auto">
          <a:xfrm>
            <a:off x="755650" y="1916113"/>
            <a:ext cx="2447925" cy="4033837"/>
          </a:xfrm>
          <a:prstGeom prst="rect">
            <a:avLst/>
          </a:prstGeom>
          <a:noFill/>
          <a:ln w="9525">
            <a:noFill/>
            <a:miter lim="800000"/>
            <a:headEnd/>
            <a:tailEnd/>
          </a:ln>
        </p:spPr>
      </p:pic>
      <p:pic>
        <p:nvPicPr>
          <p:cNvPr id="38917" name="Picture 6" descr="法官_AsnU4t"/>
          <p:cNvPicPr>
            <a:picLocks noChangeAspect="1" noChangeArrowheads="1"/>
          </p:cNvPicPr>
          <p:nvPr/>
        </p:nvPicPr>
        <p:blipFill>
          <a:blip r:embed="rId3"/>
          <a:srcRect/>
          <a:stretch>
            <a:fillRect/>
          </a:stretch>
        </p:blipFill>
        <p:spPr bwMode="auto">
          <a:xfrm>
            <a:off x="4356100" y="2060575"/>
            <a:ext cx="3384550" cy="3960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304800" y="1219200"/>
            <a:ext cx="8382000" cy="2425700"/>
          </a:xfrm>
        </p:spPr>
        <p:txBody>
          <a:bodyPr/>
          <a:lstStyle/>
          <a:p>
            <a:r>
              <a:rPr lang="en-US" altLang="zh-CN" dirty="0" smtClean="0">
                <a:ea typeface="宋体" pitchFamily="2" charset="-122"/>
              </a:rPr>
              <a:t>1.2 </a:t>
            </a:r>
            <a:r>
              <a:rPr lang="zh-CN" altLang="en-US" dirty="0" smtClean="0">
                <a:ea typeface="宋体" pitchFamily="2" charset="-122"/>
              </a:rPr>
              <a:t>法及其特征</a:t>
            </a:r>
          </a:p>
          <a:p>
            <a:r>
              <a:rPr lang="zh-CN" altLang="en-US" dirty="0" smtClean="0">
                <a:ea typeface="宋体" pitchFamily="2" charset="-122"/>
              </a:rPr>
              <a:t>法是反映统治阶级意志，由国家制定或认可，并以国家强制力保证实施的具有普遍约束力的行为规范的总和。</a:t>
            </a: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pic>
        <p:nvPicPr>
          <p:cNvPr id="40964" name="Picture 5" descr="171955890943"/>
          <p:cNvPicPr>
            <a:picLocks noChangeAspect="1" noChangeArrowheads="1"/>
          </p:cNvPicPr>
          <p:nvPr/>
        </p:nvPicPr>
        <p:blipFill>
          <a:blip r:embed="rId2"/>
          <a:srcRect/>
          <a:stretch>
            <a:fillRect/>
          </a:stretch>
        </p:blipFill>
        <p:spPr bwMode="auto">
          <a:xfrm>
            <a:off x="3492500" y="2997200"/>
            <a:ext cx="3240088" cy="3240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3"/>
          <p:cNvSpPr>
            <a:spLocks noChangeArrowheads="1"/>
          </p:cNvSpPr>
          <p:nvPr/>
        </p:nvSpPr>
        <p:spPr bwMode="gray">
          <a:xfrm>
            <a:off x="457200" y="3886200"/>
            <a:ext cx="2543175" cy="1600200"/>
          </a:xfrm>
          <a:prstGeom prst="roundRect">
            <a:avLst>
              <a:gd name="adj" fmla="val 12699"/>
            </a:avLst>
          </a:prstGeom>
          <a:solidFill>
            <a:schemeClr val="accent1"/>
          </a:solidFill>
          <a:ln w="9525" algn="ctr">
            <a:noFill/>
            <a:round/>
            <a:headEnd/>
            <a:tailEnd/>
          </a:ln>
        </p:spPr>
        <p:txBody>
          <a:bodyPr wrap="none" anchor="ctr"/>
          <a:lstStyle/>
          <a:p>
            <a:endParaRPr lang="zh-CN" altLang="en-US">
              <a:ea typeface="宋体" pitchFamily="2" charset="-122"/>
            </a:endParaRPr>
          </a:p>
        </p:txBody>
      </p:sp>
      <p:sp>
        <p:nvSpPr>
          <p:cNvPr id="41987" name="Text Box 4"/>
          <p:cNvSpPr txBox="1">
            <a:spLocks noChangeArrowheads="1"/>
          </p:cNvSpPr>
          <p:nvPr/>
        </p:nvSpPr>
        <p:spPr bwMode="gray">
          <a:xfrm>
            <a:off x="3584575" y="3257550"/>
            <a:ext cx="1905000" cy="519113"/>
          </a:xfrm>
          <a:prstGeom prst="rect">
            <a:avLst/>
          </a:prstGeom>
          <a:noFill/>
          <a:ln w="9525" algn="ctr">
            <a:noFill/>
            <a:miter lim="800000"/>
            <a:headEnd/>
            <a:tailEnd/>
          </a:ln>
        </p:spPr>
        <p:txBody>
          <a:bodyPr>
            <a:spAutoFit/>
          </a:bodyPr>
          <a:lstStyle/>
          <a:p>
            <a:pPr algn="ctr">
              <a:spcBef>
                <a:spcPct val="50000"/>
              </a:spcBef>
            </a:pPr>
            <a:r>
              <a:rPr lang="zh-CN" altLang="en-US" sz="1600" b="1">
                <a:ea typeface="宋体" pitchFamily="2" charset="-122"/>
                <a:cs typeface="Arial" pitchFamily="34" charset="0"/>
              </a:rPr>
              <a:t> </a:t>
            </a:r>
            <a:r>
              <a:rPr lang="zh-CN" altLang="en-US" sz="2800" b="1">
                <a:ea typeface="宋体" pitchFamily="2" charset="-122"/>
                <a:cs typeface="Arial" pitchFamily="34" charset="0"/>
              </a:rPr>
              <a:t>法的特征</a:t>
            </a:r>
          </a:p>
        </p:txBody>
      </p:sp>
      <p:sp>
        <p:nvSpPr>
          <p:cNvPr id="41988" name="AutoShape 5"/>
          <p:cNvSpPr>
            <a:spLocks noChangeArrowheads="1"/>
          </p:cNvSpPr>
          <p:nvPr/>
        </p:nvSpPr>
        <p:spPr bwMode="gray">
          <a:xfrm>
            <a:off x="511175" y="4314825"/>
            <a:ext cx="2408238" cy="1114425"/>
          </a:xfrm>
          <a:prstGeom prst="roundRect">
            <a:avLst>
              <a:gd name="adj" fmla="val 16667"/>
            </a:avLst>
          </a:prstGeom>
          <a:solidFill>
            <a:srgbClr val="FFFFFF"/>
          </a:solidFill>
          <a:ln w="9525">
            <a:noFill/>
            <a:round/>
            <a:headEnd/>
            <a:tailEnd/>
          </a:ln>
          <a:effectLst>
            <a:prstShdw prst="shdw17" dist="17961" dir="13500000">
              <a:srgbClr val="999999"/>
            </a:prstShdw>
          </a:effectLst>
        </p:spPr>
        <p:txBody>
          <a:bodyPr wrap="none" anchor="ctr"/>
          <a:lstStyle/>
          <a:p>
            <a:endParaRPr lang="zh-CN" altLang="en-US">
              <a:ea typeface="宋体" pitchFamily="2" charset="-122"/>
            </a:endParaRPr>
          </a:p>
        </p:txBody>
      </p:sp>
      <p:sp>
        <p:nvSpPr>
          <p:cNvPr id="41989" name="Text Box 18"/>
          <p:cNvSpPr txBox="1">
            <a:spLocks noChangeArrowheads="1"/>
          </p:cNvSpPr>
          <p:nvPr/>
        </p:nvSpPr>
        <p:spPr bwMode="white">
          <a:xfrm>
            <a:off x="912813" y="3910013"/>
            <a:ext cx="1651000" cy="366712"/>
          </a:xfrm>
          <a:prstGeom prst="rect">
            <a:avLst/>
          </a:prstGeom>
          <a:noFill/>
          <a:ln w="9525" algn="ctr">
            <a:noFill/>
            <a:miter lim="800000"/>
            <a:headEnd/>
            <a:tailEnd/>
          </a:ln>
        </p:spPr>
        <p:txBody>
          <a:bodyPr>
            <a:spAutoFit/>
          </a:bodyPr>
          <a:lstStyle/>
          <a:p>
            <a:pPr algn="ctr">
              <a:spcBef>
                <a:spcPct val="50000"/>
              </a:spcBef>
            </a:pPr>
            <a:r>
              <a:rPr lang="zh-CN" altLang="en-US" b="1">
                <a:ea typeface="宋体" pitchFamily="2" charset="-122"/>
              </a:rPr>
              <a:t>规范性</a:t>
            </a:r>
            <a:r>
              <a:rPr lang="zh-CN" altLang="en-US">
                <a:ea typeface="宋体" pitchFamily="2" charset="-122"/>
              </a:rPr>
              <a:t> </a:t>
            </a:r>
            <a:endParaRPr lang="en-US" altLang="zh-CN">
              <a:ea typeface="宋体" pitchFamily="2" charset="-122"/>
            </a:endParaRPr>
          </a:p>
        </p:txBody>
      </p:sp>
      <p:sp>
        <p:nvSpPr>
          <p:cNvPr id="41990" name="Text Box 9"/>
          <p:cNvSpPr txBox="1">
            <a:spLocks noChangeArrowheads="1"/>
          </p:cNvSpPr>
          <p:nvPr/>
        </p:nvSpPr>
        <p:spPr bwMode="gray">
          <a:xfrm>
            <a:off x="552450" y="4392613"/>
            <a:ext cx="2316163" cy="641350"/>
          </a:xfrm>
          <a:prstGeom prst="rect">
            <a:avLst/>
          </a:prstGeom>
          <a:noFill/>
          <a:ln w="9525" algn="ctr">
            <a:noFill/>
            <a:miter lim="800000"/>
            <a:headEnd/>
            <a:tailEnd/>
          </a:ln>
        </p:spPr>
        <p:txBody>
          <a:bodyPr>
            <a:spAutoFit/>
          </a:bodyPr>
          <a:lstStyle/>
          <a:p>
            <a:pPr algn="l" eaLnBrk="0" hangingPunct="0"/>
            <a:r>
              <a:rPr lang="zh-CN" altLang="en-US" b="1">
                <a:ea typeface="宋体" pitchFamily="2" charset="-122"/>
              </a:rPr>
              <a:t>法是调整人们的行为或者社会关系的规范</a:t>
            </a:r>
            <a:r>
              <a:rPr lang="zh-CN" altLang="en-US">
                <a:ea typeface="宋体" pitchFamily="2" charset="-122"/>
              </a:rPr>
              <a:t> </a:t>
            </a:r>
            <a:endParaRPr lang="en-US" altLang="zh-CN">
              <a:ea typeface="宋体" pitchFamily="2" charset="-122"/>
            </a:endParaRPr>
          </a:p>
        </p:txBody>
      </p:sp>
      <p:sp>
        <p:nvSpPr>
          <p:cNvPr id="41991" name="AutoShape 8"/>
          <p:cNvSpPr>
            <a:spLocks noChangeArrowheads="1"/>
          </p:cNvSpPr>
          <p:nvPr/>
        </p:nvSpPr>
        <p:spPr bwMode="gray">
          <a:xfrm>
            <a:off x="457200" y="1524000"/>
            <a:ext cx="2543175" cy="1600200"/>
          </a:xfrm>
          <a:prstGeom prst="roundRect">
            <a:avLst>
              <a:gd name="adj" fmla="val 12699"/>
            </a:avLst>
          </a:prstGeom>
          <a:solidFill>
            <a:schemeClr val="folHlink"/>
          </a:solidFill>
          <a:ln w="9525" algn="ctr">
            <a:noFill/>
            <a:round/>
            <a:headEnd/>
            <a:tailEnd/>
          </a:ln>
        </p:spPr>
        <p:txBody>
          <a:bodyPr wrap="none" anchor="ctr"/>
          <a:lstStyle/>
          <a:p>
            <a:endParaRPr lang="zh-CN" altLang="en-US">
              <a:ea typeface="宋体" pitchFamily="2" charset="-122"/>
            </a:endParaRPr>
          </a:p>
        </p:txBody>
      </p:sp>
      <p:sp>
        <p:nvSpPr>
          <p:cNvPr id="41992" name="AutoShape 9"/>
          <p:cNvSpPr>
            <a:spLocks noChangeArrowheads="1"/>
          </p:cNvSpPr>
          <p:nvPr/>
        </p:nvSpPr>
        <p:spPr bwMode="gray">
          <a:xfrm>
            <a:off x="511175" y="1952625"/>
            <a:ext cx="2408238" cy="1114425"/>
          </a:xfrm>
          <a:prstGeom prst="roundRect">
            <a:avLst>
              <a:gd name="adj" fmla="val 16667"/>
            </a:avLst>
          </a:prstGeom>
          <a:solidFill>
            <a:srgbClr val="FFFFFF"/>
          </a:solidFill>
          <a:ln w="9525">
            <a:noFill/>
            <a:round/>
            <a:headEnd/>
            <a:tailEnd/>
          </a:ln>
          <a:effectLst>
            <a:prstShdw prst="shdw17" dist="17961" dir="13500000">
              <a:srgbClr val="999999"/>
            </a:prstShdw>
          </a:effectLst>
        </p:spPr>
        <p:txBody>
          <a:bodyPr wrap="none" anchor="ctr"/>
          <a:lstStyle/>
          <a:p>
            <a:endParaRPr lang="zh-CN" altLang="en-US">
              <a:ea typeface="宋体" pitchFamily="2" charset="-122"/>
            </a:endParaRPr>
          </a:p>
        </p:txBody>
      </p:sp>
      <p:sp>
        <p:nvSpPr>
          <p:cNvPr id="41993" name="Text Box 18"/>
          <p:cNvSpPr txBox="1">
            <a:spLocks noChangeArrowheads="1"/>
          </p:cNvSpPr>
          <p:nvPr/>
        </p:nvSpPr>
        <p:spPr bwMode="white">
          <a:xfrm>
            <a:off x="912813" y="1547813"/>
            <a:ext cx="1651000" cy="396875"/>
          </a:xfrm>
          <a:prstGeom prst="rect">
            <a:avLst/>
          </a:prstGeom>
          <a:noFill/>
          <a:ln w="9525" algn="ctr">
            <a:noFill/>
            <a:miter lim="800000"/>
            <a:headEnd/>
            <a:tailEnd/>
          </a:ln>
        </p:spPr>
        <p:txBody>
          <a:bodyPr>
            <a:spAutoFit/>
          </a:bodyPr>
          <a:lstStyle/>
          <a:p>
            <a:pPr algn="ctr">
              <a:spcBef>
                <a:spcPct val="50000"/>
              </a:spcBef>
            </a:pPr>
            <a:r>
              <a:rPr lang="zh-CN" altLang="en-US" sz="2000" b="1">
                <a:ea typeface="宋体" pitchFamily="2" charset="-122"/>
                <a:cs typeface="Arial" pitchFamily="34" charset="0"/>
              </a:rPr>
              <a:t>国家意志性</a:t>
            </a:r>
          </a:p>
        </p:txBody>
      </p:sp>
      <p:sp>
        <p:nvSpPr>
          <p:cNvPr id="41994" name="Text Box 9"/>
          <p:cNvSpPr txBox="1">
            <a:spLocks noChangeArrowheads="1"/>
          </p:cNvSpPr>
          <p:nvPr/>
        </p:nvSpPr>
        <p:spPr bwMode="gray">
          <a:xfrm>
            <a:off x="539750" y="2030413"/>
            <a:ext cx="2328863" cy="915987"/>
          </a:xfrm>
          <a:prstGeom prst="rect">
            <a:avLst/>
          </a:prstGeom>
          <a:noFill/>
          <a:ln w="9525" algn="ctr">
            <a:noFill/>
            <a:miter lim="800000"/>
            <a:headEnd/>
            <a:tailEnd/>
          </a:ln>
        </p:spPr>
        <p:txBody>
          <a:bodyPr>
            <a:spAutoFit/>
          </a:bodyPr>
          <a:lstStyle/>
          <a:p>
            <a:pPr algn="l" eaLnBrk="0" hangingPunct="0"/>
            <a:r>
              <a:rPr lang="zh-CN" altLang="en-US" b="1">
                <a:ea typeface="宋体" pitchFamily="2" charset="-122"/>
              </a:rPr>
              <a:t>法是由国家制定或者认可的，体现了国家对人们行为的评价 。</a:t>
            </a:r>
          </a:p>
        </p:txBody>
      </p:sp>
      <p:sp>
        <p:nvSpPr>
          <p:cNvPr id="41995" name="AutoShape 12"/>
          <p:cNvSpPr>
            <a:spLocks noChangeArrowheads="1"/>
          </p:cNvSpPr>
          <p:nvPr/>
        </p:nvSpPr>
        <p:spPr bwMode="gray">
          <a:xfrm>
            <a:off x="6067425" y="3886200"/>
            <a:ext cx="2543175" cy="1600200"/>
          </a:xfrm>
          <a:prstGeom prst="roundRect">
            <a:avLst>
              <a:gd name="adj" fmla="val 12699"/>
            </a:avLst>
          </a:prstGeom>
          <a:solidFill>
            <a:schemeClr val="hlink"/>
          </a:solidFill>
          <a:ln w="9525" algn="ctr">
            <a:noFill/>
            <a:round/>
            <a:headEnd/>
            <a:tailEnd/>
          </a:ln>
        </p:spPr>
        <p:txBody>
          <a:bodyPr wrap="none" anchor="ctr"/>
          <a:lstStyle/>
          <a:p>
            <a:endParaRPr lang="zh-CN" altLang="en-US">
              <a:ea typeface="宋体" pitchFamily="2" charset="-122"/>
            </a:endParaRPr>
          </a:p>
        </p:txBody>
      </p:sp>
      <p:sp>
        <p:nvSpPr>
          <p:cNvPr id="41996" name="AutoShape 13"/>
          <p:cNvSpPr>
            <a:spLocks noChangeArrowheads="1"/>
          </p:cNvSpPr>
          <p:nvPr/>
        </p:nvSpPr>
        <p:spPr bwMode="gray">
          <a:xfrm>
            <a:off x="6121400" y="4314825"/>
            <a:ext cx="2408238" cy="1114425"/>
          </a:xfrm>
          <a:prstGeom prst="roundRect">
            <a:avLst>
              <a:gd name="adj" fmla="val 16667"/>
            </a:avLst>
          </a:prstGeom>
          <a:solidFill>
            <a:srgbClr val="FFFFFF"/>
          </a:solidFill>
          <a:ln w="9525">
            <a:noFill/>
            <a:round/>
            <a:headEnd/>
            <a:tailEnd/>
          </a:ln>
          <a:effectLst>
            <a:prstShdw prst="shdw17" dist="17961" dir="13500000">
              <a:srgbClr val="999999"/>
            </a:prstShdw>
          </a:effectLst>
        </p:spPr>
        <p:txBody>
          <a:bodyPr wrap="none" anchor="ctr"/>
          <a:lstStyle/>
          <a:p>
            <a:endParaRPr lang="zh-CN" altLang="en-US">
              <a:ea typeface="宋体" pitchFamily="2" charset="-122"/>
            </a:endParaRPr>
          </a:p>
        </p:txBody>
      </p:sp>
      <p:sp>
        <p:nvSpPr>
          <p:cNvPr id="41997" name="Text Box 18"/>
          <p:cNvSpPr txBox="1">
            <a:spLocks noChangeArrowheads="1"/>
          </p:cNvSpPr>
          <p:nvPr/>
        </p:nvSpPr>
        <p:spPr bwMode="white">
          <a:xfrm>
            <a:off x="6523038" y="3910013"/>
            <a:ext cx="1651000" cy="366712"/>
          </a:xfrm>
          <a:prstGeom prst="rect">
            <a:avLst/>
          </a:prstGeom>
          <a:noFill/>
          <a:ln w="9525" algn="ctr">
            <a:noFill/>
            <a:miter lim="800000"/>
            <a:headEnd/>
            <a:tailEnd/>
          </a:ln>
        </p:spPr>
        <p:txBody>
          <a:bodyPr>
            <a:spAutoFit/>
          </a:bodyPr>
          <a:lstStyle/>
          <a:p>
            <a:pPr algn="ctr">
              <a:spcBef>
                <a:spcPct val="50000"/>
              </a:spcBef>
            </a:pPr>
            <a:r>
              <a:rPr lang="zh-CN" altLang="en-US" b="1">
                <a:ea typeface="宋体" pitchFamily="2" charset="-122"/>
              </a:rPr>
              <a:t>普遍性</a:t>
            </a:r>
            <a:r>
              <a:rPr lang="zh-CN" altLang="en-US">
                <a:ea typeface="宋体" pitchFamily="2" charset="-122"/>
              </a:rPr>
              <a:t> </a:t>
            </a:r>
            <a:endParaRPr lang="en-US" altLang="zh-CN">
              <a:ea typeface="宋体" pitchFamily="2" charset="-122"/>
            </a:endParaRPr>
          </a:p>
        </p:txBody>
      </p:sp>
      <p:sp>
        <p:nvSpPr>
          <p:cNvPr id="41998" name="Text Box 9"/>
          <p:cNvSpPr txBox="1">
            <a:spLocks noChangeArrowheads="1"/>
          </p:cNvSpPr>
          <p:nvPr/>
        </p:nvSpPr>
        <p:spPr bwMode="gray">
          <a:xfrm>
            <a:off x="6162675" y="4392613"/>
            <a:ext cx="2316163" cy="641350"/>
          </a:xfrm>
          <a:prstGeom prst="rect">
            <a:avLst/>
          </a:prstGeom>
          <a:noFill/>
          <a:ln w="9525" algn="ctr">
            <a:noFill/>
            <a:miter lim="800000"/>
            <a:headEnd/>
            <a:tailEnd/>
          </a:ln>
        </p:spPr>
        <p:txBody>
          <a:bodyPr>
            <a:spAutoFit/>
          </a:bodyPr>
          <a:lstStyle/>
          <a:p>
            <a:pPr algn="l" eaLnBrk="0" hangingPunct="0"/>
            <a:r>
              <a:rPr lang="zh-CN" altLang="en-US" b="1">
                <a:ea typeface="宋体" pitchFamily="2" charset="-122"/>
              </a:rPr>
              <a:t>法在国家权力管辖范围内普遍有效</a:t>
            </a:r>
            <a:r>
              <a:rPr lang="zh-CN" altLang="en-US">
                <a:ea typeface="宋体" pitchFamily="2" charset="-122"/>
              </a:rPr>
              <a:t> </a:t>
            </a:r>
            <a:endParaRPr lang="en-US" altLang="zh-CN">
              <a:ea typeface="宋体" pitchFamily="2" charset="-122"/>
            </a:endParaRPr>
          </a:p>
        </p:txBody>
      </p:sp>
      <p:sp>
        <p:nvSpPr>
          <p:cNvPr id="41999" name="AutoShape 16"/>
          <p:cNvSpPr>
            <a:spLocks noChangeArrowheads="1"/>
          </p:cNvSpPr>
          <p:nvPr/>
        </p:nvSpPr>
        <p:spPr bwMode="gray">
          <a:xfrm>
            <a:off x="6067425" y="1524000"/>
            <a:ext cx="2543175" cy="1600200"/>
          </a:xfrm>
          <a:prstGeom prst="roundRect">
            <a:avLst>
              <a:gd name="adj" fmla="val 12699"/>
            </a:avLst>
          </a:prstGeom>
          <a:solidFill>
            <a:schemeClr val="accent2"/>
          </a:solidFill>
          <a:ln w="9525" algn="ctr">
            <a:noFill/>
            <a:round/>
            <a:headEnd/>
            <a:tailEnd/>
          </a:ln>
        </p:spPr>
        <p:txBody>
          <a:bodyPr wrap="none" anchor="ctr"/>
          <a:lstStyle/>
          <a:p>
            <a:endParaRPr lang="zh-CN" altLang="en-US">
              <a:ea typeface="宋体" pitchFamily="2" charset="-122"/>
            </a:endParaRPr>
          </a:p>
        </p:txBody>
      </p:sp>
      <p:sp>
        <p:nvSpPr>
          <p:cNvPr id="42000" name="AutoShape 17"/>
          <p:cNvSpPr>
            <a:spLocks noChangeArrowheads="1"/>
          </p:cNvSpPr>
          <p:nvPr/>
        </p:nvSpPr>
        <p:spPr bwMode="gray">
          <a:xfrm>
            <a:off x="6121400" y="1952625"/>
            <a:ext cx="2408238" cy="1114425"/>
          </a:xfrm>
          <a:prstGeom prst="roundRect">
            <a:avLst>
              <a:gd name="adj" fmla="val 16667"/>
            </a:avLst>
          </a:prstGeom>
          <a:solidFill>
            <a:srgbClr val="FFFFFF"/>
          </a:solidFill>
          <a:ln w="9525">
            <a:noFill/>
            <a:round/>
            <a:headEnd/>
            <a:tailEnd/>
          </a:ln>
          <a:effectLst>
            <a:prstShdw prst="shdw17" dist="17961" dir="13500000">
              <a:srgbClr val="999999"/>
            </a:prstShdw>
          </a:effectLst>
        </p:spPr>
        <p:txBody>
          <a:bodyPr wrap="none" anchor="ctr"/>
          <a:lstStyle/>
          <a:p>
            <a:endParaRPr lang="zh-CN" altLang="en-US">
              <a:ea typeface="宋体" pitchFamily="2" charset="-122"/>
            </a:endParaRPr>
          </a:p>
        </p:txBody>
      </p:sp>
      <p:sp>
        <p:nvSpPr>
          <p:cNvPr id="42001" name="Text Box 18"/>
          <p:cNvSpPr txBox="1">
            <a:spLocks noChangeArrowheads="1"/>
          </p:cNvSpPr>
          <p:nvPr/>
        </p:nvSpPr>
        <p:spPr bwMode="white">
          <a:xfrm>
            <a:off x="6523038" y="1547813"/>
            <a:ext cx="1651000" cy="366712"/>
          </a:xfrm>
          <a:prstGeom prst="rect">
            <a:avLst/>
          </a:prstGeom>
          <a:noFill/>
          <a:ln w="9525" algn="ctr">
            <a:noFill/>
            <a:miter lim="800000"/>
            <a:headEnd/>
            <a:tailEnd/>
          </a:ln>
        </p:spPr>
        <p:txBody>
          <a:bodyPr>
            <a:spAutoFit/>
          </a:bodyPr>
          <a:lstStyle/>
          <a:p>
            <a:pPr algn="ctr">
              <a:spcBef>
                <a:spcPct val="50000"/>
              </a:spcBef>
            </a:pPr>
            <a:r>
              <a:rPr lang="zh-CN" altLang="en-US" b="1">
                <a:ea typeface="宋体" pitchFamily="2" charset="-122"/>
              </a:rPr>
              <a:t>国家强制性</a:t>
            </a:r>
            <a:r>
              <a:rPr lang="zh-CN" altLang="en-US">
                <a:ea typeface="宋体" pitchFamily="2" charset="-122"/>
              </a:rPr>
              <a:t> </a:t>
            </a:r>
            <a:endParaRPr lang="en-US" altLang="zh-CN">
              <a:ea typeface="宋体" pitchFamily="2" charset="-122"/>
            </a:endParaRPr>
          </a:p>
        </p:txBody>
      </p:sp>
      <p:sp>
        <p:nvSpPr>
          <p:cNvPr id="42002" name="Text Box 9"/>
          <p:cNvSpPr txBox="1">
            <a:spLocks noChangeArrowheads="1"/>
          </p:cNvSpPr>
          <p:nvPr/>
        </p:nvSpPr>
        <p:spPr bwMode="gray">
          <a:xfrm>
            <a:off x="6162675" y="2030413"/>
            <a:ext cx="2316163" cy="915987"/>
          </a:xfrm>
          <a:prstGeom prst="rect">
            <a:avLst/>
          </a:prstGeom>
          <a:noFill/>
          <a:ln w="9525" algn="ctr">
            <a:noFill/>
            <a:miter lim="800000"/>
            <a:headEnd/>
            <a:tailEnd/>
          </a:ln>
        </p:spPr>
        <p:txBody>
          <a:bodyPr>
            <a:spAutoFit/>
          </a:bodyPr>
          <a:lstStyle/>
          <a:p>
            <a:pPr algn="l" eaLnBrk="0" hangingPunct="0"/>
            <a:r>
              <a:rPr lang="zh-CN" altLang="en-US" b="1">
                <a:ea typeface="宋体" pitchFamily="2" charset="-122"/>
              </a:rPr>
              <a:t>法是由国家强制力为最后保证手段的规范体系</a:t>
            </a:r>
            <a:r>
              <a:rPr lang="zh-CN" altLang="en-US">
                <a:ea typeface="宋体" pitchFamily="2" charset="-122"/>
              </a:rPr>
              <a:t> 。</a:t>
            </a:r>
            <a:endParaRPr lang="en-US" altLang="zh-CN">
              <a:ea typeface="宋体" pitchFamily="2" charset="-122"/>
            </a:endParaRP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grpSp>
        <p:nvGrpSpPr>
          <p:cNvPr id="42004" name="Group 20"/>
          <p:cNvGrpSpPr>
            <a:grpSpLocks/>
          </p:cNvGrpSpPr>
          <p:nvPr/>
        </p:nvGrpSpPr>
        <p:grpSpPr bwMode="auto">
          <a:xfrm>
            <a:off x="2928938" y="1857375"/>
            <a:ext cx="2986087" cy="3500438"/>
            <a:chOff x="1968" y="1488"/>
            <a:chExt cx="1776" cy="1766"/>
          </a:xfrm>
        </p:grpSpPr>
        <p:sp>
          <p:nvSpPr>
            <p:cNvPr id="293909"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hlink"/>
              </a:extrusionClr>
            </a:sp3d>
          </p:spPr>
          <p:txBody>
            <a:bodyPr wrap="none" anchor="ctr">
              <a:flatTx/>
            </a:bodyPr>
            <a:lstStyle/>
            <a:p>
              <a:pPr>
                <a:defRPr/>
              </a:pPr>
              <a:endParaRPr lang="zh-CN" altLang="en-US">
                <a:latin typeface="Arial" charset="0"/>
                <a:ea typeface="宋体" pitchFamily="2" charset="-122"/>
              </a:endParaRPr>
            </a:p>
          </p:txBody>
        </p:sp>
        <p:sp>
          <p:nvSpPr>
            <p:cNvPr id="293910" name="AutoShape 22"/>
            <p:cNvSpPr>
              <a:spLocks noChangeArrowheads="1"/>
            </p:cNvSpPr>
            <p:nvPr/>
          </p:nvSpPr>
          <p:spPr bwMode="gray">
            <a:xfrm rot="12174404">
              <a:off x="1968" y="1567"/>
              <a:ext cx="1688" cy="1663"/>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1"/>
              </a:extrusionClr>
            </a:sp3d>
          </p:spPr>
          <p:txBody>
            <a:bodyPr wrap="none" anchor="ctr">
              <a:flatTx/>
            </a:bodyPr>
            <a:lstStyle/>
            <a:p>
              <a:pPr>
                <a:defRPr/>
              </a:pPr>
              <a:endParaRPr lang="zh-CN" altLang="en-US">
                <a:latin typeface="Arial" charset="0"/>
                <a:ea typeface="宋体" pitchFamily="2" charset="-122"/>
              </a:endParaRPr>
            </a:p>
          </p:txBody>
        </p:sp>
        <p:sp>
          <p:nvSpPr>
            <p:cNvPr id="293911" name="AutoShape 23"/>
            <p:cNvSpPr>
              <a:spLocks noChangeArrowheads="1"/>
            </p:cNvSpPr>
            <p:nvPr/>
          </p:nvSpPr>
          <p:spPr bwMode="gray">
            <a:xfrm rot="17574404">
              <a:off x="2028" y="1500"/>
              <a:ext cx="1688" cy="1666"/>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folHlink"/>
              </a:extrusionClr>
            </a:sp3d>
          </p:spPr>
          <p:txBody>
            <a:bodyPr wrap="none" anchor="ctr">
              <a:flatTx/>
            </a:bodyPr>
            <a:lstStyle/>
            <a:p>
              <a:pPr>
                <a:defRPr/>
              </a:pPr>
              <a:endParaRPr lang="zh-CN" altLang="en-US">
                <a:latin typeface="Arial" charset="0"/>
                <a:ea typeface="宋体" pitchFamily="2" charset="-122"/>
              </a:endParaRPr>
            </a:p>
          </p:txBody>
        </p:sp>
        <p:sp>
          <p:nvSpPr>
            <p:cNvPr id="293912" name="AutoShape 2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2"/>
              </a:extrusionClr>
            </a:sp3d>
          </p:spPr>
          <p:txBody>
            <a:bodyPr wrap="none" anchor="ctr">
              <a:flatTx/>
            </a:bodyPr>
            <a:lstStyle/>
            <a:p>
              <a:pPr>
                <a:defRPr/>
              </a:pPr>
              <a:endParaRPr lang="zh-CN" altLang="en-US">
                <a:latin typeface="Arial" charset="0"/>
                <a:ea typeface="宋体" pitchFamily="2" charset="-122"/>
              </a:endParaRPr>
            </a:p>
          </p:txBody>
        </p:sp>
      </p:grpSp>
      <p:grpSp>
        <p:nvGrpSpPr>
          <p:cNvPr id="42005" name="Group 20"/>
          <p:cNvGrpSpPr>
            <a:grpSpLocks/>
          </p:cNvGrpSpPr>
          <p:nvPr/>
        </p:nvGrpSpPr>
        <p:grpSpPr bwMode="auto">
          <a:xfrm>
            <a:off x="3081338" y="1357313"/>
            <a:ext cx="2986087" cy="4286250"/>
            <a:chOff x="1968" y="1488"/>
            <a:chExt cx="1776" cy="1766"/>
          </a:xfrm>
        </p:grpSpPr>
        <p:sp>
          <p:nvSpPr>
            <p:cNvPr id="26"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hlink"/>
              </a:extrusionClr>
            </a:sp3d>
          </p:spPr>
          <p:txBody>
            <a:bodyPr wrap="none" anchor="ctr">
              <a:flatTx/>
            </a:bodyPr>
            <a:lstStyle/>
            <a:p>
              <a:pPr>
                <a:defRPr/>
              </a:pPr>
              <a:endParaRPr lang="zh-CN" altLang="en-US">
                <a:latin typeface="Arial" charset="0"/>
                <a:ea typeface="宋体" pitchFamily="2" charset="-122"/>
              </a:endParaRPr>
            </a:p>
          </p:txBody>
        </p:sp>
        <p:sp>
          <p:nvSpPr>
            <p:cNvPr id="27" name="AutoShape 22"/>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1"/>
              </a:extrusionClr>
            </a:sp3d>
          </p:spPr>
          <p:txBody>
            <a:bodyPr wrap="none" anchor="ctr">
              <a:flatTx/>
            </a:bodyPr>
            <a:lstStyle/>
            <a:p>
              <a:pPr>
                <a:defRPr/>
              </a:pPr>
              <a:endParaRPr lang="zh-CN" altLang="en-US">
                <a:latin typeface="Arial" charset="0"/>
                <a:ea typeface="宋体" pitchFamily="2" charset="-122"/>
              </a:endParaRPr>
            </a:p>
          </p:txBody>
        </p:sp>
        <p:sp>
          <p:nvSpPr>
            <p:cNvPr id="28" name="AutoShape 23"/>
            <p:cNvSpPr>
              <a:spLocks noChangeArrowheads="1"/>
            </p:cNvSpPr>
            <p:nvPr/>
          </p:nvSpPr>
          <p:spPr bwMode="gray">
            <a:xfrm rot="17574404">
              <a:off x="2029" y="1500"/>
              <a:ext cx="1688" cy="1666"/>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folHlink"/>
              </a:extrusionClr>
            </a:sp3d>
          </p:spPr>
          <p:txBody>
            <a:bodyPr wrap="none" anchor="ctr">
              <a:flatTx/>
            </a:bodyPr>
            <a:lstStyle/>
            <a:p>
              <a:pPr>
                <a:defRPr/>
              </a:pPr>
              <a:endParaRPr lang="zh-CN" altLang="en-US">
                <a:latin typeface="Arial" charset="0"/>
                <a:ea typeface="宋体" pitchFamily="2" charset="-122"/>
              </a:endParaRPr>
            </a:p>
          </p:txBody>
        </p:sp>
        <p:sp>
          <p:nvSpPr>
            <p:cNvPr id="29" name="AutoShape 2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w="9525">
              <a:noFill/>
              <a:miter lim="800000"/>
              <a:headEnd/>
              <a:tailEnd/>
            </a:ln>
            <a:effectLst/>
            <a:scene3d>
              <a:camera prst="legacyObliqueTopRight"/>
              <a:lightRig rig="legacyFlat3" dir="b"/>
            </a:scene3d>
            <a:sp3d extrusionH="176200" prstMaterial="legacyMatte">
              <a:bevelT w="13500" h="13500" prst="angle"/>
              <a:bevelB w="13500" h="13500" prst="angle"/>
              <a:extrusionClr>
                <a:schemeClr val="accent2"/>
              </a:extrusionClr>
            </a:sp3d>
          </p:spPr>
          <p:txBody>
            <a:bodyPr wrap="none" anchor="ctr">
              <a:flatTx/>
            </a:bodyPr>
            <a:lstStyle/>
            <a:p>
              <a:pPr>
                <a:defRPr/>
              </a:pPr>
              <a:endParaRPr lang="zh-CN" altLang="en-US">
                <a:latin typeface="Arial" charset="0"/>
                <a:ea typeface="宋体" pitchFamily="2" charset="-122"/>
              </a:endParaRPr>
            </a:p>
          </p:txBody>
        </p:sp>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304800" y="1219200"/>
            <a:ext cx="5419725" cy="1489075"/>
          </a:xfrm>
        </p:spPr>
        <p:txBody>
          <a:bodyPr/>
          <a:lstStyle/>
          <a:p>
            <a:r>
              <a:rPr lang="zh-CN" altLang="en-US" smtClean="0">
                <a:ea typeface="宋体" pitchFamily="2" charset="-122"/>
              </a:rPr>
              <a:t>思考：</a:t>
            </a:r>
          </a:p>
          <a:p>
            <a:r>
              <a:rPr lang="en-US" altLang="zh-CN" smtClean="0">
                <a:ea typeface="宋体" pitchFamily="2" charset="-122"/>
              </a:rPr>
              <a:t>1</a:t>
            </a:r>
            <a:r>
              <a:rPr lang="zh-CN" altLang="en-US" smtClean="0">
                <a:ea typeface="宋体" pitchFamily="2" charset="-122"/>
              </a:rPr>
              <a:t>、</a:t>
            </a:r>
            <a:r>
              <a:rPr lang="en-US" altLang="zh-CN" smtClean="0">
                <a:ea typeface="宋体" pitchFamily="2" charset="-122"/>
              </a:rPr>
              <a:t>《</a:t>
            </a:r>
            <a:r>
              <a:rPr lang="zh-CN" altLang="en-US" smtClean="0">
                <a:ea typeface="宋体" pitchFamily="2" charset="-122"/>
              </a:rPr>
              <a:t>学生手册</a:t>
            </a:r>
            <a:r>
              <a:rPr lang="en-US" altLang="zh-CN" smtClean="0">
                <a:ea typeface="宋体" pitchFamily="2" charset="-122"/>
              </a:rPr>
              <a:t>》</a:t>
            </a:r>
            <a:r>
              <a:rPr lang="zh-CN" altLang="en-US" smtClean="0">
                <a:ea typeface="宋体" pitchFamily="2" charset="-122"/>
              </a:rPr>
              <a:t>是不是法？</a:t>
            </a:r>
          </a:p>
        </p:txBody>
      </p:sp>
      <p:pic>
        <p:nvPicPr>
          <p:cNvPr id="43011" name="Picture 4" descr="学生手册"/>
          <p:cNvPicPr>
            <a:picLocks noChangeAspect="1" noChangeArrowheads="1"/>
          </p:cNvPicPr>
          <p:nvPr/>
        </p:nvPicPr>
        <p:blipFill>
          <a:blip r:embed="rId2"/>
          <a:srcRect/>
          <a:stretch>
            <a:fillRect/>
          </a:stretch>
        </p:blipFill>
        <p:spPr bwMode="auto">
          <a:xfrm>
            <a:off x="5292725" y="2636838"/>
            <a:ext cx="2314575" cy="3086100"/>
          </a:xfrm>
          <a:prstGeom prst="rect">
            <a:avLst/>
          </a:prstGeom>
          <a:noFill/>
          <a:ln w="9525">
            <a:noFill/>
            <a:miter lim="800000"/>
            <a:headEnd/>
            <a:tailEnd/>
          </a:ln>
        </p:spPr>
      </p:pic>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304800" y="1219200"/>
            <a:ext cx="6138863" cy="769938"/>
          </a:xfrm>
        </p:spPr>
        <p:txBody>
          <a:bodyPr/>
          <a:lstStyle/>
          <a:p>
            <a:r>
              <a:rPr lang="en-US" altLang="zh-CN" smtClean="0">
                <a:ea typeface="宋体" pitchFamily="2" charset="-122"/>
              </a:rPr>
              <a:t>2</a:t>
            </a:r>
            <a:r>
              <a:rPr lang="zh-CN" altLang="en-US" smtClean="0">
                <a:ea typeface="宋体" pitchFamily="2" charset="-122"/>
              </a:rPr>
              <a:t>、“村规民约”是不是法？ </a:t>
            </a: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pic>
        <p:nvPicPr>
          <p:cNvPr id="44036" name="Picture 6" descr="村规民约"/>
          <p:cNvPicPr>
            <a:picLocks noChangeAspect="1" noChangeArrowheads="1"/>
          </p:cNvPicPr>
          <p:nvPr/>
        </p:nvPicPr>
        <p:blipFill>
          <a:blip r:embed="rId2"/>
          <a:srcRect/>
          <a:stretch>
            <a:fillRect/>
          </a:stretch>
        </p:blipFill>
        <p:spPr bwMode="auto">
          <a:xfrm>
            <a:off x="323850" y="1989138"/>
            <a:ext cx="8572500" cy="4657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body" idx="1"/>
          </p:nvPr>
        </p:nvSpPr>
        <p:spPr/>
        <p:txBody>
          <a:bodyPr/>
          <a:lstStyle/>
          <a:p>
            <a:r>
              <a:rPr lang="en-US" altLang="zh-CN" smtClean="0">
                <a:ea typeface="宋体" pitchFamily="2" charset="-122"/>
              </a:rPr>
              <a:t>1.3</a:t>
            </a:r>
            <a:r>
              <a:rPr lang="zh-CN" altLang="en-US" smtClean="0">
                <a:ea typeface="宋体" pitchFamily="2" charset="-122"/>
              </a:rPr>
              <a:t>法的渊源</a:t>
            </a:r>
          </a:p>
          <a:p>
            <a:r>
              <a:rPr lang="zh-CN" altLang="en-US" smtClean="0">
                <a:ea typeface="宋体" pitchFamily="2" charset="-122"/>
              </a:rPr>
              <a:t>法的渊源，中国也称为法的形式，用以指称法的具体的外部表现形态。</a:t>
            </a:r>
          </a:p>
          <a:p>
            <a:r>
              <a:rPr lang="zh-CN" altLang="en-US" smtClean="0">
                <a:ea typeface="宋体" pitchFamily="2" charset="-122"/>
              </a:rPr>
              <a:t>中国现时成文法渊源包括：宪法、法律、行政法规、地方性法规、自治法规、行政规章、特别行政区法、国际条约。现时作为中国法的渊源补充存在的，主要是政策、习惯、判例。</a:t>
            </a: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2970213"/>
            <a:ext cx="9144000" cy="142875"/>
            <a:chOff x="0" y="1824"/>
            <a:chExt cx="5760" cy="90"/>
          </a:xfrm>
        </p:grpSpPr>
        <p:sp>
          <p:nvSpPr>
            <p:cNvPr id="18520" name="Rectangle 3"/>
            <p:cNvSpPr>
              <a:spLocks noChangeArrowheads="1"/>
            </p:cNvSpPr>
            <p:nvPr/>
          </p:nvSpPr>
          <p:spPr bwMode="gray">
            <a:xfrm>
              <a:off x="0" y="1824"/>
              <a:ext cx="5760" cy="90"/>
            </a:xfrm>
            <a:prstGeom prst="rect">
              <a:avLst/>
            </a:prstGeom>
            <a:gradFill rotWithShape="1">
              <a:gsLst>
                <a:gs pos="0">
                  <a:srgbClr val="5F5F5F"/>
                </a:gs>
                <a:gs pos="50000">
                  <a:srgbClr val="B6B6B6"/>
                </a:gs>
                <a:gs pos="100000">
                  <a:srgbClr val="5F5F5F"/>
                </a:gs>
              </a:gsLst>
              <a:lin ang="5400000" scaled="1"/>
            </a:gradFill>
            <a:ln w="9525" algn="ctr">
              <a:noFill/>
              <a:miter lim="800000"/>
              <a:headEnd/>
              <a:tailEnd/>
            </a:ln>
          </p:spPr>
          <p:txBody>
            <a:bodyPr wrap="none" anchor="ctr"/>
            <a:lstStyle/>
            <a:p>
              <a:endParaRPr lang="zh-CN" altLang="en-US">
                <a:ea typeface="宋体" pitchFamily="2" charset="-122"/>
              </a:endParaRPr>
            </a:p>
          </p:txBody>
        </p:sp>
        <p:sp>
          <p:nvSpPr>
            <p:cNvPr id="18521" name="Rectangle 4"/>
            <p:cNvSpPr>
              <a:spLocks noChangeArrowheads="1"/>
            </p:cNvSpPr>
            <p:nvPr/>
          </p:nvSpPr>
          <p:spPr bwMode="gray">
            <a:xfrm>
              <a:off x="0" y="1872"/>
              <a:ext cx="5760" cy="34"/>
            </a:xfrm>
            <a:prstGeom prst="rect">
              <a:avLst/>
            </a:prstGeom>
            <a:gradFill rotWithShape="1">
              <a:gsLst>
                <a:gs pos="0">
                  <a:srgbClr val="D9D9D9"/>
                </a:gs>
                <a:gs pos="100000">
                  <a:srgbClr val="808080"/>
                </a:gs>
              </a:gsLst>
              <a:lin ang="5400000" scaled="1"/>
            </a:gradFill>
            <a:ln w="9525" algn="ctr">
              <a:noFill/>
              <a:miter lim="800000"/>
              <a:headEnd/>
              <a:tailEnd/>
            </a:ln>
          </p:spPr>
          <p:txBody>
            <a:bodyPr wrap="none" anchor="ctr"/>
            <a:lstStyle/>
            <a:p>
              <a:endParaRPr lang="zh-CN" altLang="en-US">
                <a:ea typeface="宋体" pitchFamily="2" charset="-122"/>
              </a:endParaRPr>
            </a:p>
          </p:txBody>
        </p:sp>
      </p:grpSp>
      <p:grpSp>
        <p:nvGrpSpPr>
          <p:cNvPr id="18435" name="Group 5"/>
          <p:cNvGrpSpPr>
            <a:grpSpLocks/>
          </p:cNvGrpSpPr>
          <p:nvPr/>
        </p:nvGrpSpPr>
        <p:grpSpPr bwMode="auto">
          <a:xfrm>
            <a:off x="6462713" y="2198688"/>
            <a:ext cx="2139950" cy="3744912"/>
            <a:chOff x="4071" y="1584"/>
            <a:chExt cx="1348" cy="2359"/>
          </a:xfrm>
        </p:grpSpPr>
        <p:grpSp>
          <p:nvGrpSpPr>
            <p:cNvPr id="18501" name="Group 6"/>
            <p:cNvGrpSpPr>
              <a:grpSpLocks/>
            </p:cNvGrpSpPr>
            <p:nvPr/>
          </p:nvGrpSpPr>
          <p:grpSpPr bwMode="auto">
            <a:xfrm rot="3877067">
              <a:off x="4323" y="2848"/>
              <a:ext cx="1577" cy="614"/>
              <a:chOff x="2290" y="2725"/>
              <a:chExt cx="1832" cy="713"/>
            </a:xfrm>
          </p:grpSpPr>
          <p:grpSp>
            <p:nvGrpSpPr>
              <p:cNvPr id="18514" name="Group 7"/>
              <p:cNvGrpSpPr>
                <a:grpSpLocks/>
              </p:cNvGrpSpPr>
              <p:nvPr/>
            </p:nvGrpSpPr>
            <p:grpSpPr bwMode="auto">
              <a:xfrm>
                <a:off x="2290" y="3030"/>
                <a:ext cx="1832" cy="408"/>
                <a:chOff x="2290" y="3030"/>
                <a:chExt cx="1832" cy="408"/>
              </a:xfrm>
            </p:grpSpPr>
            <p:sp>
              <p:nvSpPr>
                <p:cNvPr id="18518" name="Freeform 8"/>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chemeClr val="accent2"/>
                </a:solidFill>
                <a:ln w="0">
                  <a:noFill/>
                  <a:round/>
                  <a:headEnd/>
                  <a:tailEnd/>
                </a:ln>
              </p:spPr>
              <p:txBody>
                <a:bodyPr/>
                <a:lstStyle/>
                <a:p>
                  <a:endParaRPr lang="zh-CN" altLang="en-US">
                    <a:ea typeface="宋体" pitchFamily="2" charset="-122"/>
                  </a:endParaRPr>
                </a:p>
              </p:txBody>
            </p:sp>
            <p:sp>
              <p:nvSpPr>
                <p:cNvPr id="18519" name="Freeform 9"/>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endParaRPr lang="zh-CN" altLang="en-US">
                    <a:ea typeface="宋体" pitchFamily="2" charset="-122"/>
                  </a:endParaRPr>
                </a:p>
              </p:txBody>
            </p:sp>
          </p:grpSp>
          <p:grpSp>
            <p:nvGrpSpPr>
              <p:cNvPr id="18515" name="Group 10"/>
              <p:cNvGrpSpPr>
                <a:grpSpLocks/>
              </p:cNvGrpSpPr>
              <p:nvPr/>
            </p:nvGrpSpPr>
            <p:grpSpPr bwMode="auto">
              <a:xfrm flipV="1">
                <a:off x="2290" y="2725"/>
                <a:ext cx="1406" cy="313"/>
                <a:chOff x="2290" y="3030"/>
                <a:chExt cx="1832" cy="408"/>
              </a:xfrm>
            </p:grpSpPr>
            <p:sp>
              <p:nvSpPr>
                <p:cNvPr id="292875" name="Freeform 11"/>
                <p:cNvSpPr>
                  <a:spLocks/>
                </p:cNvSpPr>
                <p:nvPr/>
              </p:nvSpPr>
              <p:spPr bwMode="gray">
                <a:xfrm>
                  <a:off x="2254" y="2995"/>
                  <a:ext cx="1832" cy="422"/>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accent2">
                        <a:gamma/>
                        <a:shade val="0"/>
                        <a:invGamma/>
                      </a:schemeClr>
                    </a:gs>
                    <a:gs pos="100000">
                      <a:schemeClr val="accent2"/>
                    </a:gs>
                  </a:gsLst>
                  <a:lin ang="2700000" scaled="1"/>
                </a:gradFill>
                <a:ln w="0">
                  <a:noFill/>
                  <a:prstDash val="solid"/>
                  <a:round/>
                  <a:headEnd/>
                  <a:tailEnd/>
                </a:ln>
              </p:spPr>
              <p:txBody>
                <a:bodyPr/>
                <a:lstStyle/>
                <a:p>
                  <a:pPr>
                    <a:defRPr/>
                  </a:pPr>
                  <a:endParaRPr lang="zh-CN" altLang="en-US">
                    <a:latin typeface="Arial" charset="0"/>
                    <a:ea typeface="宋体" pitchFamily="2" charset="-122"/>
                  </a:endParaRPr>
                </a:p>
              </p:txBody>
            </p:sp>
            <p:sp>
              <p:nvSpPr>
                <p:cNvPr id="18517" name="Freeform 1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endParaRPr lang="zh-CN" altLang="en-US">
                    <a:ea typeface="宋体" pitchFamily="2" charset="-122"/>
                  </a:endParaRPr>
                </a:p>
              </p:txBody>
            </p:sp>
          </p:grpSp>
        </p:grpSp>
        <p:sp>
          <p:nvSpPr>
            <p:cNvPr id="292877" name="Oval 13"/>
            <p:cNvSpPr>
              <a:spLocks noChangeArrowheads="1"/>
            </p:cNvSpPr>
            <p:nvPr/>
          </p:nvSpPr>
          <p:spPr bwMode="gray">
            <a:xfrm>
              <a:off x="4071" y="1584"/>
              <a:ext cx="1090" cy="1088"/>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headEnd/>
              <a:tailEnd/>
            </a:ln>
            <a:effectLst/>
          </p:spPr>
          <p:txBody>
            <a:bodyPr wrap="none" anchor="ctr">
              <a:spAutoFit/>
            </a:bodyPr>
            <a:lstStyle/>
            <a:p>
              <a:pPr>
                <a:defRPr/>
              </a:pPr>
              <a:endParaRPr lang="zh-CN" altLang="en-US">
                <a:latin typeface="Arial" charset="0"/>
                <a:ea typeface="宋体" pitchFamily="2" charset="-122"/>
              </a:endParaRPr>
            </a:p>
          </p:txBody>
        </p:sp>
        <p:sp>
          <p:nvSpPr>
            <p:cNvPr id="292878" name="Oval 14"/>
            <p:cNvSpPr>
              <a:spLocks noChangeArrowheads="1"/>
            </p:cNvSpPr>
            <p:nvPr/>
          </p:nvSpPr>
          <p:spPr bwMode="gray">
            <a:xfrm>
              <a:off x="4074" y="1587"/>
              <a:ext cx="1090" cy="1088"/>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latin typeface="Arial" charset="0"/>
                <a:ea typeface="宋体" pitchFamily="2" charset="-122"/>
              </a:endParaRPr>
            </a:p>
          </p:txBody>
        </p:sp>
        <p:sp>
          <p:nvSpPr>
            <p:cNvPr id="292879" name="Oval 15"/>
            <p:cNvSpPr>
              <a:spLocks noChangeArrowheads="1"/>
            </p:cNvSpPr>
            <p:nvPr/>
          </p:nvSpPr>
          <p:spPr bwMode="gray">
            <a:xfrm>
              <a:off x="4131" y="1655"/>
              <a:ext cx="946" cy="945"/>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headEnd/>
              <a:tailEnd/>
            </a:ln>
            <a:effectLst/>
          </p:spPr>
          <p:txBody>
            <a:bodyPr anchor="ctr">
              <a:spAutoFit/>
            </a:bodyPr>
            <a:lstStyle/>
            <a:p>
              <a:pPr>
                <a:defRPr/>
              </a:pPr>
              <a:endParaRPr lang="zh-CN" altLang="en-US">
                <a:latin typeface="Arial" charset="0"/>
                <a:ea typeface="宋体" pitchFamily="2" charset="-122"/>
              </a:endParaRPr>
            </a:p>
          </p:txBody>
        </p:sp>
        <p:sp>
          <p:nvSpPr>
            <p:cNvPr id="292880" name="Oval 16"/>
            <p:cNvSpPr>
              <a:spLocks noChangeArrowheads="1"/>
            </p:cNvSpPr>
            <p:nvPr/>
          </p:nvSpPr>
          <p:spPr bwMode="gray">
            <a:xfrm>
              <a:off x="4128" y="1650"/>
              <a:ext cx="946" cy="945"/>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pPr>
                <a:defRPr/>
              </a:pPr>
              <a:endParaRPr lang="zh-CN" altLang="en-US">
                <a:latin typeface="Arial" charset="0"/>
                <a:ea typeface="宋体" pitchFamily="2" charset="-122"/>
              </a:endParaRPr>
            </a:p>
          </p:txBody>
        </p:sp>
        <p:sp>
          <p:nvSpPr>
            <p:cNvPr id="18506" name="Oval 17"/>
            <p:cNvSpPr>
              <a:spLocks noChangeArrowheads="1"/>
            </p:cNvSpPr>
            <p:nvPr/>
          </p:nvSpPr>
          <p:spPr bwMode="gray">
            <a:xfrm>
              <a:off x="4178" y="1703"/>
              <a:ext cx="852" cy="850"/>
            </a:xfrm>
            <a:prstGeom prst="ellipse">
              <a:avLst/>
            </a:prstGeom>
            <a:solidFill>
              <a:srgbClr val="000000"/>
            </a:solidFill>
            <a:ln w="38100" algn="ctr">
              <a:noFill/>
              <a:round/>
              <a:headEnd/>
              <a:tailEnd/>
            </a:ln>
          </p:spPr>
          <p:txBody>
            <a:bodyPr anchor="ctr">
              <a:spAutoFit/>
            </a:bodyPr>
            <a:lstStyle/>
            <a:p>
              <a:endParaRPr lang="zh-CN" altLang="en-US">
                <a:ea typeface="宋体" pitchFamily="2" charset="-122"/>
              </a:endParaRPr>
            </a:p>
          </p:txBody>
        </p:sp>
        <p:grpSp>
          <p:nvGrpSpPr>
            <p:cNvPr id="18507" name="Group 18"/>
            <p:cNvGrpSpPr>
              <a:grpSpLocks/>
            </p:cNvGrpSpPr>
            <p:nvPr/>
          </p:nvGrpSpPr>
          <p:grpSpPr bwMode="auto">
            <a:xfrm>
              <a:off x="4197" y="1716"/>
              <a:ext cx="826" cy="825"/>
              <a:chOff x="4166" y="1706"/>
              <a:chExt cx="1252" cy="1252"/>
            </a:xfrm>
          </p:grpSpPr>
          <p:sp>
            <p:nvSpPr>
              <p:cNvPr id="18510" name="Oval 19"/>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ea typeface="宋体" pitchFamily="2" charset="-122"/>
                </a:endParaRPr>
              </a:p>
            </p:txBody>
          </p:sp>
          <p:sp>
            <p:nvSpPr>
              <p:cNvPr id="18511"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ea typeface="宋体" pitchFamily="2" charset="-122"/>
                </a:endParaRPr>
              </a:p>
            </p:txBody>
          </p:sp>
          <p:sp>
            <p:nvSpPr>
              <p:cNvPr id="18512" name="Oval 21"/>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ea typeface="宋体" pitchFamily="2" charset="-122"/>
                </a:endParaRPr>
              </a:p>
            </p:txBody>
          </p:sp>
          <p:sp>
            <p:nvSpPr>
              <p:cNvPr id="18513" name="Oval 22"/>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ea typeface="宋体" pitchFamily="2" charset="-122"/>
                </a:endParaRPr>
              </a:p>
            </p:txBody>
          </p:sp>
        </p:grpSp>
        <p:sp>
          <p:nvSpPr>
            <p:cNvPr id="18508" name="Text Box 23"/>
            <p:cNvSpPr txBox="1">
              <a:spLocks noChangeArrowheads="1"/>
            </p:cNvSpPr>
            <p:nvPr/>
          </p:nvSpPr>
          <p:spPr bwMode="gray">
            <a:xfrm rot="3925970">
              <a:off x="4419" y="3059"/>
              <a:ext cx="1016" cy="327"/>
            </a:xfrm>
            <a:prstGeom prst="rect">
              <a:avLst/>
            </a:prstGeom>
            <a:noFill/>
            <a:ln w="9525">
              <a:noFill/>
              <a:miter lim="800000"/>
              <a:headEnd/>
              <a:tailEnd/>
            </a:ln>
          </p:spPr>
          <p:txBody>
            <a:bodyPr wrap="none">
              <a:spAutoFit/>
            </a:bodyPr>
            <a:lstStyle/>
            <a:p>
              <a:pPr algn="l" eaLnBrk="0" hangingPunct="0"/>
              <a:r>
                <a:rPr lang="zh-CN" altLang="en-US" sz="2800" b="1">
                  <a:ea typeface="宋体" pitchFamily="2" charset="-122"/>
                </a:rPr>
                <a:t>法律关系</a:t>
              </a:r>
              <a:endParaRPr lang="en-US" altLang="zh-CN" sz="2800" b="1">
                <a:ea typeface="宋体" pitchFamily="2" charset="-122"/>
              </a:endParaRPr>
            </a:p>
          </p:txBody>
        </p:sp>
        <p:sp>
          <p:nvSpPr>
            <p:cNvPr id="18509" name="Text Box 24"/>
            <p:cNvSpPr txBox="1">
              <a:spLocks noChangeArrowheads="1"/>
            </p:cNvSpPr>
            <p:nvPr/>
          </p:nvSpPr>
          <p:spPr bwMode="gray">
            <a:xfrm rot="3925970">
              <a:off x="4971" y="2594"/>
              <a:ext cx="116" cy="192"/>
            </a:xfrm>
            <a:prstGeom prst="rect">
              <a:avLst/>
            </a:prstGeom>
            <a:noFill/>
            <a:ln w="9525">
              <a:noFill/>
              <a:miter lim="800000"/>
              <a:headEnd/>
              <a:tailEnd/>
            </a:ln>
          </p:spPr>
          <p:txBody>
            <a:bodyPr wrap="none">
              <a:spAutoFit/>
            </a:bodyPr>
            <a:lstStyle/>
            <a:p>
              <a:pPr algn="l" eaLnBrk="0" hangingPunct="0"/>
              <a:endParaRPr lang="en-US" altLang="zh-CN" sz="1400" b="1">
                <a:solidFill>
                  <a:srgbClr val="FFFFFF"/>
                </a:solidFill>
                <a:ea typeface="宋体" pitchFamily="2" charset="-122"/>
              </a:endParaRPr>
            </a:p>
          </p:txBody>
        </p:sp>
      </p:grpSp>
      <p:grpSp>
        <p:nvGrpSpPr>
          <p:cNvPr id="18436" name="Group 25"/>
          <p:cNvGrpSpPr>
            <a:grpSpLocks/>
          </p:cNvGrpSpPr>
          <p:nvPr/>
        </p:nvGrpSpPr>
        <p:grpSpPr bwMode="auto">
          <a:xfrm>
            <a:off x="4495800" y="2327275"/>
            <a:ext cx="1905000" cy="3417888"/>
            <a:chOff x="2832" y="1665"/>
            <a:chExt cx="1200" cy="2153"/>
          </a:xfrm>
        </p:grpSpPr>
        <p:grpSp>
          <p:nvGrpSpPr>
            <p:cNvPr id="18482" name="Group 26"/>
            <p:cNvGrpSpPr>
              <a:grpSpLocks/>
            </p:cNvGrpSpPr>
            <p:nvPr/>
          </p:nvGrpSpPr>
          <p:grpSpPr bwMode="auto">
            <a:xfrm rot="3877067">
              <a:off x="2936" y="2723"/>
              <a:ext cx="1577" cy="614"/>
              <a:chOff x="2290" y="2725"/>
              <a:chExt cx="1832" cy="713"/>
            </a:xfrm>
          </p:grpSpPr>
          <p:grpSp>
            <p:nvGrpSpPr>
              <p:cNvPr id="18495" name="Group 27"/>
              <p:cNvGrpSpPr>
                <a:grpSpLocks/>
              </p:cNvGrpSpPr>
              <p:nvPr/>
            </p:nvGrpSpPr>
            <p:grpSpPr bwMode="auto">
              <a:xfrm>
                <a:off x="2290" y="3030"/>
                <a:ext cx="1832" cy="408"/>
                <a:chOff x="2290" y="3030"/>
                <a:chExt cx="1832" cy="408"/>
              </a:xfrm>
            </p:grpSpPr>
            <p:sp>
              <p:nvSpPr>
                <p:cNvPr id="18499" name="Freeform 28"/>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chemeClr val="hlink"/>
                </a:solidFill>
                <a:ln w="0">
                  <a:noFill/>
                  <a:round/>
                  <a:headEnd/>
                  <a:tailEnd/>
                </a:ln>
              </p:spPr>
              <p:txBody>
                <a:bodyPr/>
                <a:lstStyle/>
                <a:p>
                  <a:endParaRPr lang="zh-CN" altLang="en-US">
                    <a:ea typeface="宋体" pitchFamily="2" charset="-122"/>
                  </a:endParaRPr>
                </a:p>
              </p:txBody>
            </p:sp>
            <p:sp>
              <p:nvSpPr>
                <p:cNvPr id="18500" name="Freeform 29"/>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endParaRPr lang="zh-CN" altLang="en-US">
                    <a:ea typeface="宋体" pitchFamily="2" charset="-122"/>
                  </a:endParaRPr>
                </a:p>
              </p:txBody>
            </p:sp>
          </p:grpSp>
          <p:grpSp>
            <p:nvGrpSpPr>
              <p:cNvPr id="18496" name="Group 30"/>
              <p:cNvGrpSpPr>
                <a:grpSpLocks/>
              </p:cNvGrpSpPr>
              <p:nvPr/>
            </p:nvGrpSpPr>
            <p:grpSpPr bwMode="auto">
              <a:xfrm flipV="1">
                <a:off x="2290" y="2725"/>
                <a:ext cx="1406" cy="313"/>
                <a:chOff x="2290" y="3030"/>
                <a:chExt cx="1832" cy="408"/>
              </a:xfrm>
            </p:grpSpPr>
            <p:sp>
              <p:nvSpPr>
                <p:cNvPr id="292895" name="Freeform 31"/>
                <p:cNvSpPr>
                  <a:spLocks/>
                </p:cNvSpPr>
                <p:nvPr/>
              </p:nvSpPr>
              <p:spPr bwMode="gray">
                <a:xfrm>
                  <a:off x="2254" y="2995"/>
                  <a:ext cx="1832" cy="422"/>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0"/>
                        <a:invGamma/>
                      </a:schemeClr>
                    </a:gs>
                    <a:gs pos="100000">
                      <a:schemeClr val="hlink"/>
                    </a:gs>
                  </a:gsLst>
                  <a:lin ang="2700000" scaled="1"/>
                </a:gradFill>
                <a:ln w="0">
                  <a:noFill/>
                  <a:prstDash val="solid"/>
                  <a:round/>
                  <a:headEnd/>
                  <a:tailEnd/>
                </a:ln>
              </p:spPr>
              <p:txBody>
                <a:bodyPr/>
                <a:lstStyle/>
                <a:p>
                  <a:pPr>
                    <a:defRPr/>
                  </a:pPr>
                  <a:endParaRPr lang="zh-CN" altLang="en-US">
                    <a:latin typeface="Arial" charset="0"/>
                    <a:ea typeface="宋体" pitchFamily="2" charset="-122"/>
                  </a:endParaRPr>
                </a:p>
              </p:txBody>
            </p:sp>
            <p:sp>
              <p:nvSpPr>
                <p:cNvPr id="18498" name="Freeform 32"/>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endParaRPr lang="zh-CN" altLang="en-US">
                    <a:ea typeface="宋体" pitchFamily="2" charset="-122"/>
                  </a:endParaRPr>
                </a:p>
              </p:txBody>
            </p:sp>
          </p:grpSp>
        </p:grpSp>
        <p:sp>
          <p:nvSpPr>
            <p:cNvPr id="18483" name="Text Box 33"/>
            <p:cNvSpPr txBox="1">
              <a:spLocks noChangeArrowheads="1"/>
            </p:cNvSpPr>
            <p:nvPr/>
          </p:nvSpPr>
          <p:spPr bwMode="gray">
            <a:xfrm rot="3925970">
              <a:off x="3027" y="2884"/>
              <a:ext cx="1016" cy="327"/>
            </a:xfrm>
            <a:prstGeom prst="rect">
              <a:avLst/>
            </a:prstGeom>
            <a:noFill/>
            <a:ln w="9525">
              <a:noFill/>
              <a:miter lim="800000"/>
              <a:headEnd/>
              <a:tailEnd/>
            </a:ln>
          </p:spPr>
          <p:txBody>
            <a:bodyPr wrap="none">
              <a:spAutoFit/>
            </a:bodyPr>
            <a:lstStyle/>
            <a:p>
              <a:pPr algn="l" eaLnBrk="0" hangingPunct="0"/>
              <a:r>
                <a:rPr lang="zh-CN" altLang="en-US" sz="2800" b="1">
                  <a:ea typeface="宋体" pitchFamily="2" charset="-122"/>
                </a:rPr>
                <a:t>法的渊源</a:t>
              </a:r>
            </a:p>
          </p:txBody>
        </p:sp>
        <p:sp>
          <p:nvSpPr>
            <p:cNvPr id="18484" name="Text Box 34"/>
            <p:cNvSpPr txBox="1">
              <a:spLocks noChangeArrowheads="1"/>
            </p:cNvSpPr>
            <p:nvPr/>
          </p:nvSpPr>
          <p:spPr bwMode="gray">
            <a:xfrm rot="3925970">
              <a:off x="3579" y="2419"/>
              <a:ext cx="116" cy="192"/>
            </a:xfrm>
            <a:prstGeom prst="rect">
              <a:avLst/>
            </a:prstGeom>
            <a:noFill/>
            <a:ln w="9525">
              <a:noFill/>
              <a:miter lim="800000"/>
              <a:headEnd/>
              <a:tailEnd/>
            </a:ln>
          </p:spPr>
          <p:txBody>
            <a:bodyPr wrap="none">
              <a:spAutoFit/>
            </a:bodyPr>
            <a:lstStyle/>
            <a:p>
              <a:pPr algn="l" eaLnBrk="0" hangingPunct="0"/>
              <a:endParaRPr lang="en-US" altLang="zh-CN" sz="1400" b="1">
                <a:solidFill>
                  <a:srgbClr val="FFFFFF"/>
                </a:solidFill>
                <a:ea typeface="宋体" pitchFamily="2" charset="-122"/>
              </a:endParaRPr>
            </a:p>
          </p:txBody>
        </p:sp>
        <p:sp>
          <p:nvSpPr>
            <p:cNvPr id="292899" name="Oval 35"/>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latin typeface="Arial" charset="0"/>
                <a:ea typeface="宋体" pitchFamily="2" charset="-122"/>
              </a:endParaRPr>
            </a:p>
          </p:txBody>
        </p:sp>
        <p:sp>
          <p:nvSpPr>
            <p:cNvPr id="292900" name="Oval 36"/>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latin typeface="Arial" charset="0"/>
                <a:ea typeface="宋体" pitchFamily="2" charset="-122"/>
              </a:endParaRPr>
            </a:p>
          </p:txBody>
        </p:sp>
        <p:sp>
          <p:nvSpPr>
            <p:cNvPr id="292901" name="Oval 37"/>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latin typeface="Arial" charset="0"/>
                <a:ea typeface="宋体" pitchFamily="2" charset="-122"/>
              </a:endParaRPr>
            </a:p>
          </p:txBody>
        </p:sp>
        <p:sp>
          <p:nvSpPr>
            <p:cNvPr id="292902" name="Oval 38"/>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zh-CN" altLang="en-US">
                <a:latin typeface="Arial" charset="0"/>
                <a:ea typeface="宋体" pitchFamily="2" charset="-122"/>
              </a:endParaRPr>
            </a:p>
          </p:txBody>
        </p:sp>
        <p:sp>
          <p:nvSpPr>
            <p:cNvPr id="292903" name="Oval 39"/>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headEnd/>
              <a:tailEnd/>
            </a:ln>
            <a:effectLst/>
          </p:spPr>
          <p:txBody>
            <a:bodyPr anchor="ctr">
              <a:spAutoFit/>
            </a:bodyPr>
            <a:lstStyle/>
            <a:p>
              <a:pPr>
                <a:defRPr/>
              </a:pPr>
              <a:endParaRPr lang="zh-CN" altLang="en-US">
                <a:latin typeface="Arial" charset="0"/>
                <a:ea typeface="宋体" pitchFamily="2" charset="-122"/>
              </a:endParaRPr>
            </a:p>
          </p:txBody>
        </p:sp>
        <p:grpSp>
          <p:nvGrpSpPr>
            <p:cNvPr id="18490" name="Group 40"/>
            <p:cNvGrpSpPr>
              <a:grpSpLocks/>
            </p:cNvGrpSpPr>
            <p:nvPr/>
          </p:nvGrpSpPr>
          <p:grpSpPr bwMode="auto">
            <a:xfrm>
              <a:off x="2943" y="1775"/>
              <a:ext cx="687" cy="697"/>
              <a:chOff x="4166" y="1706"/>
              <a:chExt cx="1252" cy="1252"/>
            </a:xfrm>
          </p:grpSpPr>
          <p:sp>
            <p:nvSpPr>
              <p:cNvPr id="18491" name="Oval 41"/>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ea typeface="宋体" pitchFamily="2" charset="-122"/>
                </a:endParaRPr>
              </a:p>
            </p:txBody>
          </p:sp>
          <p:sp>
            <p:nvSpPr>
              <p:cNvPr id="18492" name="Oval 42"/>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ea typeface="宋体" pitchFamily="2" charset="-122"/>
                </a:endParaRPr>
              </a:p>
            </p:txBody>
          </p:sp>
          <p:sp>
            <p:nvSpPr>
              <p:cNvPr id="18493" name="Oval 43"/>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ea typeface="宋体" pitchFamily="2" charset="-122"/>
                </a:endParaRPr>
              </a:p>
            </p:txBody>
          </p:sp>
          <p:sp>
            <p:nvSpPr>
              <p:cNvPr id="18494" name="Oval 44"/>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ea typeface="宋体" pitchFamily="2" charset="-122"/>
                </a:endParaRPr>
              </a:p>
            </p:txBody>
          </p:sp>
        </p:grpSp>
      </p:grpSp>
      <p:grpSp>
        <p:nvGrpSpPr>
          <p:cNvPr id="18437" name="Group 46"/>
          <p:cNvGrpSpPr>
            <a:grpSpLocks/>
          </p:cNvGrpSpPr>
          <p:nvPr/>
        </p:nvGrpSpPr>
        <p:grpSpPr bwMode="auto">
          <a:xfrm>
            <a:off x="2438400" y="2327275"/>
            <a:ext cx="1905000" cy="3417888"/>
            <a:chOff x="2832" y="1665"/>
            <a:chExt cx="1200" cy="2153"/>
          </a:xfrm>
        </p:grpSpPr>
        <p:grpSp>
          <p:nvGrpSpPr>
            <p:cNvPr id="18463" name="Group 47"/>
            <p:cNvGrpSpPr>
              <a:grpSpLocks/>
            </p:cNvGrpSpPr>
            <p:nvPr/>
          </p:nvGrpSpPr>
          <p:grpSpPr bwMode="auto">
            <a:xfrm rot="3877067">
              <a:off x="2936" y="2723"/>
              <a:ext cx="1577" cy="614"/>
              <a:chOff x="2290" y="2725"/>
              <a:chExt cx="1832" cy="713"/>
            </a:xfrm>
          </p:grpSpPr>
          <p:grpSp>
            <p:nvGrpSpPr>
              <p:cNvPr id="18476" name="Group 48"/>
              <p:cNvGrpSpPr>
                <a:grpSpLocks/>
              </p:cNvGrpSpPr>
              <p:nvPr/>
            </p:nvGrpSpPr>
            <p:grpSpPr bwMode="auto">
              <a:xfrm>
                <a:off x="2290" y="3030"/>
                <a:ext cx="1832" cy="408"/>
                <a:chOff x="2290" y="3030"/>
                <a:chExt cx="1832" cy="408"/>
              </a:xfrm>
            </p:grpSpPr>
            <p:sp>
              <p:nvSpPr>
                <p:cNvPr id="18480" name="Freeform 49"/>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chemeClr val="hlink"/>
                </a:solidFill>
                <a:ln w="0">
                  <a:noFill/>
                  <a:round/>
                  <a:headEnd/>
                  <a:tailEnd/>
                </a:ln>
              </p:spPr>
              <p:txBody>
                <a:bodyPr/>
                <a:lstStyle/>
                <a:p>
                  <a:endParaRPr lang="zh-CN" altLang="en-US">
                    <a:ea typeface="宋体" pitchFamily="2" charset="-122"/>
                  </a:endParaRPr>
                </a:p>
              </p:txBody>
            </p:sp>
            <p:sp>
              <p:nvSpPr>
                <p:cNvPr id="18481" name="Freeform 50"/>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endParaRPr lang="zh-CN" altLang="en-US">
                    <a:ea typeface="宋体" pitchFamily="2" charset="-122"/>
                  </a:endParaRPr>
                </a:p>
              </p:txBody>
            </p:sp>
          </p:grpSp>
          <p:grpSp>
            <p:nvGrpSpPr>
              <p:cNvPr id="18477" name="Group 51"/>
              <p:cNvGrpSpPr>
                <a:grpSpLocks/>
              </p:cNvGrpSpPr>
              <p:nvPr/>
            </p:nvGrpSpPr>
            <p:grpSpPr bwMode="auto">
              <a:xfrm flipV="1">
                <a:off x="2290" y="2725"/>
                <a:ext cx="1406" cy="313"/>
                <a:chOff x="2290" y="3030"/>
                <a:chExt cx="1832" cy="408"/>
              </a:xfrm>
            </p:grpSpPr>
            <p:sp>
              <p:nvSpPr>
                <p:cNvPr id="292916" name="Freeform 52"/>
                <p:cNvSpPr>
                  <a:spLocks/>
                </p:cNvSpPr>
                <p:nvPr/>
              </p:nvSpPr>
              <p:spPr bwMode="gray">
                <a:xfrm>
                  <a:off x="2254" y="2995"/>
                  <a:ext cx="1832" cy="422"/>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0"/>
                        <a:invGamma/>
                      </a:schemeClr>
                    </a:gs>
                    <a:gs pos="100000">
                      <a:schemeClr val="hlink"/>
                    </a:gs>
                  </a:gsLst>
                  <a:lin ang="2700000" scaled="1"/>
                </a:gradFill>
                <a:ln w="0">
                  <a:noFill/>
                  <a:prstDash val="solid"/>
                  <a:round/>
                  <a:headEnd/>
                  <a:tailEnd/>
                </a:ln>
              </p:spPr>
              <p:txBody>
                <a:bodyPr/>
                <a:lstStyle/>
                <a:p>
                  <a:pPr>
                    <a:defRPr/>
                  </a:pPr>
                  <a:endParaRPr lang="zh-CN" altLang="en-US">
                    <a:latin typeface="Arial" charset="0"/>
                    <a:ea typeface="宋体" pitchFamily="2" charset="-122"/>
                  </a:endParaRPr>
                </a:p>
              </p:txBody>
            </p:sp>
            <p:sp>
              <p:nvSpPr>
                <p:cNvPr id="18479" name="Freeform 53"/>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endParaRPr lang="zh-CN" altLang="en-US">
                    <a:ea typeface="宋体" pitchFamily="2" charset="-122"/>
                  </a:endParaRPr>
                </a:p>
              </p:txBody>
            </p:sp>
          </p:grpSp>
        </p:grpSp>
        <p:sp>
          <p:nvSpPr>
            <p:cNvPr id="18464" name="Text Box 54"/>
            <p:cNvSpPr txBox="1">
              <a:spLocks noChangeArrowheads="1"/>
            </p:cNvSpPr>
            <p:nvPr/>
          </p:nvSpPr>
          <p:spPr bwMode="gray">
            <a:xfrm rot="3925970">
              <a:off x="2960" y="2987"/>
              <a:ext cx="1241" cy="327"/>
            </a:xfrm>
            <a:prstGeom prst="rect">
              <a:avLst/>
            </a:prstGeom>
            <a:noFill/>
            <a:ln w="9525">
              <a:noFill/>
              <a:miter lim="800000"/>
              <a:headEnd/>
              <a:tailEnd/>
            </a:ln>
          </p:spPr>
          <p:txBody>
            <a:bodyPr wrap="none">
              <a:spAutoFit/>
            </a:bodyPr>
            <a:lstStyle/>
            <a:p>
              <a:pPr algn="l" eaLnBrk="0" hangingPunct="0"/>
              <a:r>
                <a:rPr lang="zh-CN" altLang="en-US" sz="2800" b="1">
                  <a:ea typeface="宋体" pitchFamily="2" charset="-122"/>
                </a:rPr>
                <a:t>法及其特征</a:t>
              </a:r>
              <a:endParaRPr lang="en-US" altLang="zh-CN" sz="2800" b="1">
                <a:ea typeface="宋体" pitchFamily="2" charset="-122"/>
              </a:endParaRPr>
            </a:p>
          </p:txBody>
        </p:sp>
        <p:sp>
          <p:nvSpPr>
            <p:cNvPr id="18465" name="Text Box 55"/>
            <p:cNvSpPr txBox="1">
              <a:spLocks noChangeArrowheads="1"/>
            </p:cNvSpPr>
            <p:nvPr/>
          </p:nvSpPr>
          <p:spPr bwMode="gray">
            <a:xfrm rot="3925970">
              <a:off x="3579" y="2419"/>
              <a:ext cx="116" cy="192"/>
            </a:xfrm>
            <a:prstGeom prst="rect">
              <a:avLst/>
            </a:prstGeom>
            <a:noFill/>
            <a:ln w="9525">
              <a:noFill/>
              <a:miter lim="800000"/>
              <a:headEnd/>
              <a:tailEnd/>
            </a:ln>
          </p:spPr>
          <p:txBody>
            <a:bodyPr wrap="none">
              <a:spAutoFit/>
            </a:bodyPr>
            <a:lstStyle/>
            <a:p>
              <a:pPr algn="l" eaLnBrk="0" hangingPunct="0"/>
              <a:endParaRPr lang="en-US" altLang="zh-CN" sz="1400" b="1">
                <a:solidFill>
                  <a:srgbClr val="FFFFFF"/>
                </a:solidFill>
                <a:ea typeface="宋体" pitchFamily="2" charset="-122"/>
              </a:endParaRPr>
            </a:p>
          </p:txBody>
        </p:sp>
        <p:sp>
          <p:nvSpPr>
            <p:cNvPr id="292920" name="Oval 56"/>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latin typeface="Arial" charset="0"/>
                <a:ea typeface="宋体" pitchFamily="2" charset="-122"/>
              </a:endParaRPr>
            </a:p>
          </p:txBody>
        </p:sp>
        <p:sp>
          <p:nvSpPr>
            <p:cNvPr id="292921" name="Oval 57"/>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latin typeface="Arial" charset="0"/>
                <a:ea typeface="宋体" pitchFamily="2" charset="-122"/>
              </a:endParaRPr>
            </a:p>
          </p:txBody>
        </p:sp>
        <p:sp>
          <p:nvSpPr>
            <p:cNvPr id="292922" name="Oval 58"/>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latin typeface="Arial" charset="0"/>
                <a:ea typeface="宋体" pitchFamily="2" charset="-122"/>
              </a:endParaRPr>
            </a:p>
          </p:txBody>
        </p:sp>
        <p:sp>
          <p:nvSpPr>
            <p:cNvPr id="292923" name="Oval 59"/>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zh-CN" altLang="en-US">
                <a:latin typeface="Arial" charset="0"/>
                <a:ea typeface="宋体" pitchFamily="2" charset="-122"/>
              </a:endParaRPr>
            </a:p>
          </p:txBody>
        </p:sp>
        <p:sp>
          <p:nvSpPr>
            <p:cNvPr id="292924" name="Oval 60"/>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headEnd/>
              <a:tailEnd/>
            </a:ln>
            <a:effectLst/>
          </p:spPr>
          <p:txBody>
            <a:bodyPr anchor="ctr">
              <a:spAutoFit/>
            </a:bodyPr>
            <a:lstStyle/>
            <a:p>
              <a:pPr>
                <a:defRPr/>
              </a:pPr>
              <a:endParaRPr lang="zh-CN" altLang="en-US">
                <a:latin typeface="Arial" charset="0"/>
                <a:ea typeface="宋体" pitchFamily="2" charset="-122"/>
              </a:endParaRPr>
            </a:p>
          </p:txBody>
        </p:sp>
        <p:grpSp>
          <p:nvGrpSpPr>
            <p:cNvPr id="18471" name="Group 61"/>
            <p:cNvGrpSpPr>
              <a:grpSpLocks/>
            </p:cNvGrpSpPr>
            <p:nvPr/>
          </p:nvGrpSpPr>
          <p:grpSpPr bwMode="auto">
            <a:xfrm>
              <a:off x="2943" y="1775"/>
              <a:ext cx="687" cy="697"/>
              <a:chOff x="4166" y="1706"/>
              <a:chExt cx="1252" cy="1252"/>
            </a:xfrm>
          </p:grpSpPr>
          <p:sp>
            <p:nvSpPr>
              <p:cNvPr id="18472" name="Oval 6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ea typeface="宋体" pitchFamily="2" charset="-122"/>
                </a:endParaRPr>
              </a:p>
            </p:txBody>
          </p:sp>
          <p:sp>
            <p:nvSpPr>
              <p:cNvPr id="18473" name="Oval 6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ea typeface="宋体" pitchFamily="2" charset="-122"/>
                </a:endParaRPr>
              </a:p>
            </p:txBody>
          </p:sp>
          <p:sp>
            <p:nvSpPr>
              <p:cNvPr id="18474" name="Oval 6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ea typeface="宋体" pitchFamily="2" charset="-122"/>
                </a:endParaRPr>
              </a:p>
            </p:txBody>
          </p:sp>
          <p:sp>
            <p:nvSpPr>
              <p:cNvPr id="18475" name="Oval 6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ea typeface="宋体" pitchFamily="2" charset="-122"/>
                </a:endParaRPr>
              </a:p>
            </p:txBody>
          </p:sp>
        </p:grpSp>
      </p:grpSp>
      <p:grpSp>
        <p:nvGrpSpPr>
          <p:cNvPr id="18438" name="Group 66"/>
          <p:cNvGrpSpPr>
            <a:grpSpLocks/>
          </p:cNvGrpSpPr>
          <p:nvPr/>
        </p:nvGrpSpPr>
        <p:grpSpPr bwMode="auto">
          <a:xfrm>
            <a:off x="457200" y="2327275"/>
            <a:ext cx="1905000" cy="3417888"/>
            <a:chOff x="2832" y="1665"/>
            <a:chExt cx="1200" cy="2153"/>
          </a:xfrm>
        </p:grpSpPr>
        <p:grpSp>
          <p:nvGrpSpPr>
            <p:cNvPr id="18444" name="Group 67"/>
            <p:cNvGrpSpPr>
              <a:grpSpLocks/>
            </p:cNvGrpSpPr>
            <p:nvPr/>
          </p:nvGrpSpPr>
          <p:grpSpPr bwMode="auto">
            <a:xfrm rot="3877067">
              <a:off x="2936" y="2723"/>
              <a:ext cx="1577" cy="614"/>
              <a:chOff x="2290" y="2725"/>
              <a:chExt cx="1832" cy="713"/>
            </a:xfrm>
          </p:grpSpPr>
          <p:grpSp>
            <p:nvGrpSpPr>
              <p:cNvPr id="18457" name="Group 68"/>
              <p:cNvGrpSpPr>
                <a:grpSpLocks/>
              </p:cNvGrpSpPr>
              <p:nvPr/>
            </p:nvGrpSpPr>
            <p:grpSpPr bwMode="auto">
              <a:xfrm>
                <a:off x="2290" y="3030"/>
                <a:ext cx="1832" cy="408"/>
                <a:chOff x="2290" y="3030"/>
                <a:chExt cx="1832" cy="408"/>
              </a:xfrm>
            </p:grpSpPr>
            <p:sp>
              <p:nvSpPr>
                <p:cNvPr id="18461" name="Freeform 69"/>
                <p:cNvSpPr>
                  <a:spLocks/>
                </p:cNvSpPr>
                <p:nvPr/>
              </p:nvSpPr>
              <p:spPr bwMode="gray">
                <a:xfrm>
                  <a:off x="2290" y="3030"/>
                  <a:ext cx="1832" cy="408"/>
                </a:xfrm>
                <a:custGeom>
                  <a:avLst/>
                  <a:gdLst>
                    <a:gd name="T0" fmla="*/ 1832 w 1832"/>
                    <a:gd name="T1" fmla="*/ 32 h 408"/>
                    <a:gd name="T2" fmla="*/ 1830 w 1832"/>
                    <a:gd name="T3" fmla="*/ 66 h 408"/>
                    <a:gd name="T4" fmla="*/ 1814 w 1832"/>
                    <a:gd name="T5" fmla="*/ 128 h 408"/>
                    <a:gd name="T6" fmla="*/ 1788 w 1832"/>
                    <a:gd name="T7" fmla="*/ 188 h 408"/>
                    <a:gd name="T8" fmla="*/ 1754 w 1832"/>
                    <a:gd name="T9" fmla="*/ 240 h 408"/>
                    <a:gd name="T10" fmla="*/ 1712 w 1832"/>
                    <a:gd name="T11" fmla="*/ 288 h 408"/>
                    <a:gd name="T12" fmla="*/ 1664 w 1832"/>
                    <a:gd name="T13" fmla="*/ 330 h 408"/>
                    <a:gd name="T14" fmla="*/ 1610 w 1832"/>
                    <a:gd name="T15" fmla="*/ 362 h 408"/>
                    <a:gd name="T16" fmla="*/ 1550 w 1832"/>
                    <a:gd name="T17" fmla="*/ 388 h 408"/>
                    <a:gd name="T18" fmla="*/ 1486 w 1832"/>
                    <a:gd name="T19" fmla="*/ 402 h 408"/>
                    <a:gd name="T20" fmla="*/ 1418 w 1832"/>
                    <a:gd name="T21" fmla="*/ 408 h 408"/>
                    <a:gd name="T22" fmla="*/ 0 w 1832"/>
                    <a:gd name="T23" fmla="*/ 408 h 408"/>
                    <a:gd name="T24" fmla="*/ 0 w 1832"/>
                    <a:gd name="T25" fmla="*/ 0 h 408"/>
                    <a:gd name="T26" fmla="*/ 1832 w 1832"/>
                    <a:gd name="T27" fmla="*/ 0 h 408"/>
                    <a:gd name="T28" fmla="*/ 1832 w 1832"/>
                    <a:gd name="T29" fmla="*/ 32 h 408"/>
                    <a:gd name="T30" fmla="*/ 1832 w 1832"/>
                    <a:gd name="T31" fmla="*/ 32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32"/>
                    <a:gd name="T49" fmla="*/ 0 h 408"/>
                    <a:gd name="T50" fmla="*/ 1832 w 1832"/>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close/>
                    </a:path>
                  </a:pathLst>
                </a:custGeom>
                <a:solidFill>
                  <a:schemeClr val="hlink"/>
                </a:solidFill>
                <a:ln w="0">
                  <a:noFill/>
                  <a:round/>
                  <a:headEnd/>
                  <a:tailEnd/>
                </a:ln>
              </p:spPr>
              <p:txBody>
                <a:bodyPr/>
                <a:lstStyle/>
                <a:p>
                  <a:endParaRPr lang="zh-CN" altLang="en-US">
                    <a:ea typeface="宋体" pitchFamily="2" charset="-122"/>
                  </a:endParaRPr>
                </a:p>
              </p:txBody>
            </p:sp>
            <p:sp>
              <p:nvSpPr>
                <p:cNvPr id="18462" name="Freeform 70"/>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endParaRPr lang="zh-CN" altLang="en-US">
                    <a:ea typeface="宋体" pitchFamily="2" charset="-122"/>
                  </a:endParaRPr>
                </a:p>
              </p:txBody>
            </p:sp>
          </p:grpSp>
          <p:grpSp>
            <p:nvGrpSpPr>
              <p:cNvPr id="18458" name="Group 71"/>
              <p:cNvGrpSpPr>
                <a:grpSpLocks/>
              </p:cNvGrpSpPr>
              <p:nvPr/>
            </p:nvGrpSpPr>
            <p:grpSpPr bwMode="auto">
              <a:xfrm flipV="1">
                <a:off x="2290" y="2725"/>
                <a:ext cx="1406" cy="313"/>
                <a:chOff x="2290" y="3030"/>
                <a:chExt cx="1832" cy="408"/>
              </a:xfrm>
            </p:grpSpPr>
            <p:sp>
              <p:nvSpPr>
                <p:cNvPr id="292936" name="Freeform 72"/>
                <p:cNvSpPr>
                  <a:spLocks/>
                </p:cNvSpPr>
                <p:nvPr/>
              </p:nvSpPr>
              <p:spPr bwMode="gray">
                <a:xfrm>
                  <a:off x="2254" y="2995"/>
                  <a:ext cx="1832" cy="422"/>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gradFill rotWithShape="1">
                  <a:gsLst>
                    <a:gs pos="0">
                      <a:schemeClr val="hlink">
                        <a:gamma/>
                        <a:shade val="0"/>
                        <a:invGamma/>
                      </a:schemeClr>
                    </a:gs>
                    <a:gs pos="100000">
                      <a:schemeClr val="hlink"/>
                    </a:gs>
                  </a:gsLst>
                  <a:lin ang="2700000" scaled="1"/>
                </a:gradFill>
                <a:ln w="0">
                  <a:noFill/>
                  <a:prstDash val="solid"/>
                  <a:round/>
                  <a:headEnd/>
                  <a:tailEnd/>
                </a:ln>
              </p:spPr>
              <p:txBody>
                <a:bodyPr/>
                <a:lstStyle/>
                <a:p>
                  <a:pPr>
                    <a:defRPr/>
                  </a:pPr>
                  <a:endParaRPr lang="zh-CN" altLang="en-US">
                    <a:latin typeface="Arial" charset="0"/>
                    <a:ea typeface="宋体" pitchFamily="2" charset="-122"/>
                  </a:endParaRPr>
                </a:p>
              </p:txBody>
            </p:sp>
            <p:sp>
              <p:nvSpPr>
                <p:cNvPr id="18460" name="Freeform 73"/>
                <p:cNvSpPr>
                  <a:spLocks/>
                </p:cNvSpPr>
                <p:nvPr/>
              </p:nvSpPr>
              <p:spPr bwMode="gray">
                <a:xfrm>
                  <a:off x="3810" y="3058"/>
                  <a:ext cx="288" cy="334"/>
                </a:xfrm>
                <a:custGeom>
                  <a:avLst/>
                  <a:gdLst>
                    <a:gd name="T0" fmla="*/ 288 w 288"/>
                    <a:gd name="T1" fmla="*/ 0 h 334"/>
                    <a:gd name="T2" fmla="*/ 284 w 288"/>
                    <a:gd name="T3" fmla="*/ 52 h 334"/>
                    <a:gd name="T4" fmla="*/ 272 w 288"/>
                    <a:gd name="T5" fmla="*/ 98 h 334"/>
                    <a:gd name="T6" fmla="*/ 254 w 288"/>
                    <a:gd name="T7" fmla="*/ 140 h 334"/>
                    <a:gd name="T8" fmla="*/ 230 w 288"/>
                    <a:gd name="T9" fmla="*/ 176 h 334"/>
                    <a:gd name="T10" fmla="*/ 204 w 288"/>
                    <a:gd name="T11" fmla="*/ 208 h 334"/>
                    <a:gd name="T12" fmla="*/ 174 w 288"/>
                    <a:gd name="T13" fmla="*/ 238 h 334"/>
                    <a:gd name="T14" fmla="*/ 144 w 288"/>
                    <a:gd name="T15" fmla="*/ 262 h 334"/>
                    <a:gd name="T16" fmla="*/ 112 w 288"/>
                    <a:gd name="T17" fmla="*/ 282 h 334"/>
                    <a:gd name="T18" fmla="*/ 84 w 288"/>
                    <a:gd name="T19" fmla="*/ 298 h 334"/>
                    <a:gd name="T20" fmla="*/ 56 w 288"/>
                    <a:gd name="T21" fmla="*/ 312 h 334"/>
                    <a:gd name="T22" fmla="*/ 34 w 288"/>
                    <a:gd name="T23" fmla="*/ 322 h 334"/>
                    <a:gd name="T24" fmla="*/ 16 w 288"/>
                    <a:gd name="T25" fmla="*/ 328 h 334"/>
                    <a:gd name="T26" fmla="*/ 4 w 288"/>
                    <a:gd name="T27" fmla="*/ 332 h 334"/>
                    <a:gd name="T28" fmla="*/ 0 w 288"/>
                    <a:gd name="T29" fmla="*/ 334 h 334"/>
                    <a:gd name="T30" fmla="*/ 4 w 288"/>
                    <a:gd name="T31" fmla="*/ 332 h 334"/>
                    <a:gd name="T32" fmla="*/ 16 w 288"/>
                    <a:gd name="T33" fmla="*/ 326 h 334"/>
                    <a:gd name="T34" fmla="*/ 34 w 288"/>
                    <a:gd name="T35" fmla="*/ 318 h 334"/>
                    <a:gd name="T36" fmla="*/ 56 w 288"/>
                    <a:gd name="T37" fmla="*/ 304 h 334"/>
                    <a:gd name="T38" fmla="*/ 84 w 288"/>
                    <a:gd name="T39" fmla="*/ 288 h 334"/>
                    <a:gd name="T40" fmla="*/ 112 w 288"/>
                    <a:gd name="T41" fmla="*/ 266 h 334"/>
                    <a:gd name="T42" fmla="*/ 142 w 288"/>
                    <a:gd name="T43" fmla="*/ 242 h 334"/>
                    <a:gd name="T44" fmla="*/ 170 w 288"/>
                    <a:gd name="T45" fmla="*/ 212 h 334"/>
                    <a:gd name="T46" fmla="*/ 196 w 288"/>
                    <a:gd name="T47" fmla="*/ 180 h 334"/>
                    <a:gd name="T48" fmla="*/ 220 w 288"/>
                    <a:gd name="T49" fmla="*/ 142 h 334"/>
                    <a:gd name="T50" fmla="*/ 238 w 288"/>
                    <a:gd name="T51" fmla="*/ 100 h 334"/>
                    <a:gd name="T52" fmla="*/ 250 w 288"/>
                    <a:gd name="T53" fmla="*/ 54 h 334"/>
                    <a:gd name="T54" fmla="*/ 254 w 288"/>
                    <a:gd name="T55" fmla="*/ 2 h 334"/>
                    <a:gd name="T56" fmla="*/ 288 w 288"/>
                    <a:gd name="T57" fmla="*/ 0 h 3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8"/>
                    <a:gd name="T88" fmla="*/ 0 h 334"/>
                    <a:gd name="T89" fmla="*/ 288 w 288"/>
                    <a:gd name="T90" fmla="*/ 334 h 3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19"/>
                  </a:srgbClr>
                </a:solidFill>
                <a:ln w="0">
                  <a:noFill/>
                  <a:round/>
                  <a:headEnd/>
                  <a:tailEnd/>
                </a:ln>
              </p:spPr>
              <p:txBody>
                <a:bodyPr/>
                <a:lstStyle/>
                <a:p>
                  <a:endParaRPr lang="zh-CN" altLang="en-US">
                    <a:ea typeface="宋体" pitchFamily="2" charset="-122"/>
                  </a:endParaRPr>
                </a:p>
              </p:txBody>
            </p:sp>
          </p:grpSp>
        </p:grpSp>
        <p:sp>
          <p:nvSpPr>
            <p:cNvPr id="18445" name="Text Box 74"/>
            <p:cNvSpPr txBox="1">
              <a:spLocks noChangeArrowheads="1"/>
            </p:cNvSpPr>
            <p:nvPr/>
          </p:nvSpPr>
          <p:spPr bwMode="gray">
            <a:xfrm rot="3925970">
              <a:off x="3027" y="2884"/>
              <a:ext cx="1016" cy="327"/>
            </a:xfrm>
            <a:prstGeom prst="rect">
              <a:avLst/>
            </a:prstGeom>
            <a:noFill/>
            <a:ln w="9525">
              <a:noFill/>
              <a:miter lim="800000"/>
              <a:headEnd/>
              <a:tailEnd/>
            </a:ln>
          </p:spPr>
          <p:txBody>
            <a:bodyPr wrap="none">
              <a:spAutoFit/>
            </a:bodyPr>
            <a:lstStyle/>
            <a:p>
              <a:pPr algn="l" eaLnBrk="0" hangingPunct="0"/>
              <a:r>
                <a:rPr lang="zh-CN" altLang="en-US" sz="2800" b="1">
                  <a:ea typeface="宋体" pitchFamily="2" charset="-122"/>
                </a:rPr>
                <a:t>法的起源</a:t>
              </a:r>
            </a:p>
          </p:txBody>
        </p:sp>
        <p:sp>
          <p:nvSpPr>
            <p:cNvPr id="18446" name="Text Box 75"/>
            <p:cNvSpPr txBox="1">
              <a:spLocks noChangeArrowheads="1"/>
            </p:cNvSpPr>
            <p:nvPr/>
          </p:nvSpPr>
          <p:spPr bwMode="gray">
            <a:xfrm rot="3925970">
              <a:off x="3579" y="2418"/>
              <a:ext cx="116" cy="192"/>
            </a:xfrm>
            <a:prstGeom prst="rect">
              <a:avLst/>
            </a:prstGeom>
            <a:noFill/>
            <a:ln w="9525">
              <a:noFill/>
              <a:miter lim="800000"/>
              <a:headEnd/>
              <a:tailEnd/>
            </a:ln>
          </p:spPr>
          <p:txBody>
            <a:bodyPr wrap="none">
              <a:spAutoFit/>
            </a:bodyPr>
            <a:lstStyle/>
            <a:p>
              <a:pPr algn="l" eaLnBrk="0" hangingPunct="0"/>
              <a:endParaRPr lang="en-US" altLang="zh-CN" sz="1400" b="1">
                <a:solidFill>
                  <a:srgbClr val="FFFFFF"/>
                </a:solidFill>
                <a:ea typeface="宋体" pitchFamily="2" charset="-122"/>
              </a:endParaRPr>
            </a:p>
          </p:txBody>
        </p:sp>
        <p:sp>
          <p:nvSpPr>
            <p:cNvPr id="292940" name="Oval 76"/>
            <p:cNvSpPr>
              <a:spLocks noChangeArrowheads="1"/>
            </p:cNvSpPr>
            <p:nvPr/>
          </p:nvSpPr>
          <p:spPr bwMode="gray">
            <a:xfrm>
              <a:off x="2832" y="1665"/>
              <a:ext cx="907" cy="907"/>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a:latin typeface="Arial" charset="0"/>
                <a:ea typeface="宋体" pitchFamily="2" charset="-122"/>
              </a:endParaRPr>
            </a:p>
          </p:txBody>
        </p:sp>
        <p:sp>
          <p:nvSpPr>
            <p:cNvPr id="292941" name="Oval 77"/>
            <p:cNvSpPr>
              <a:spLocks noChangeArrowheads="1"/>
            </p:cNvSpPr>
            <p:nvPr/>
          </p:nvSpPr>
          <p:spPr bwMode="gray">
            <a:xfrm>
              <a:off x="2832" y="1680"/>
              <a:ext cx="907" cy="907"/>
            </a:xfrm>
            <a:prstGeom prst="ellipse">
              <a:avLst/>
            </a:prstGeom>
            <a:gradFill rotWithShape="1">
              <a:gsLst>
                <a:gs pos="0">
                  <a:schemeClr val="hlink">
                    <a:alpha val="32001"/>
                  </a:schemeClr>
                </a:gs>
                <a:gs pos="100000">
                  <a:schemeClr val="hlink">
                    <a:gamma/>
                    <a:shade val="0"/>
                    <a:invGamma/>
                    <a:alpha val="89999"/>
                  </a:schemeClr>
                </a:gs>
              </a:gsLst>
              <a:lin ang="2700000" scaled="1"/>
            </a:gradFill>
            <a:ln w="38100" algn="ctr">
              <a:noFill/>
              <a:round/>
              <a:headEnd/>
              <a:tailEnd/>
            </a:ln>
            <a:effectLst/>
          </p:spPr>
          <p:txBody>
            <a:bodyPr wrap="none" anchor="ctr">
              <a:spAutoFit/>
            </a:bodyPr>
            <a:lstStyle/>
            <a:p>
              <a:pPr>
                <a:defRPr/>
              </a:pPr>
              <a:endParaRPr lang="zh-CN" altLang="en-US">
                <a:latin typeface="Arial" charset="0"/>
                <a:ea typeface="宋体" pitchFamily="2" charset="-122"/>
              </a:endParaRPr>
            </a:p>
          </p:txBody>
        </p:sp>
        <p:sp>
          <p:nvSpPr>
            <p:cNvPr id="292942" name="Oval 78"/>
            <p:cNvSpPr>
              <a:spLocks noChangeArrowheads="1"/>
            </p:cNvSpPr>
            <p:nvPr/>
          </p:nvSpPr>
          <p:spPr bwMode="gray">
            <a:xfrm>
              <a:off x="2889" y="1725"/>
              <a:ext cx="787" cy="7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a:latin typeface="Arial" charset="0"/>
                <a:ea typeface="宋体" pitchFamily="2" charset="-122"/>
              </a:endParaRPr>
            </a:p>
          </p:txBody>
        </p:sp>
        <p:sp>
          <p:nvSpPr>
            <p:cNvPr id="292943" name="Oval 79"/>
            <p:cNvSpPr>
              <a:spLocks noChangeArrowheads="1"/>
            </p:cNvSpPr>
            <p:nvPr/>
          </p:nvSpPr>
          <p:spPr bwMode="gray">
            <a:xfrm>
              <a:off x="2880" y="1731"/>
              <a:ext cx="787" cy="788"/>
            </a:xfrm>
            <a:prstGeom prst="ellipse">
              <a:avLst/>
            </a:prstGeom>
            <a:gradFill rotWithShape="1">
              <a:gsLst>
                <a:gs pos="0">
                  <a:schemeClr val="hlink">
                    <a:gamma/>
                    <a:shade val="66667"/>
                    <a:invGamma/>
                  </a:schemeClr>
                </a:gs>
                <a:gs pos="100000">
                  <a:schemeClr val="hlink">
                    <a:alpha val="0"/>
                  </a:schemeClr>
                </a:gs>
              </a:gsLst>
              <a:lin ang="2700000" scaled="1"/>
            </a:gradFill>
            <a:ln w="38100" algn="ctr">
              <a:noFill/>
              <a:round/>
              <a:headEnd/>
              <a:tailEnd/>
            </a:ln>
            <a:effectLst/>
          </p:spPr>
          <p:txBody>
            <a:bodyPr anchor="ctr">
              <a:spAutoFit/>
            </a:bodyPr>
            <a:lstStyle/>
            <a:p>
              <a:pPr>
                <a:defRPr/>
              </a:pPr>
              <a:endParaRPr lang="zh-CN" altLang="en-US">
                <a:latin typeface="Arial" charset="0"/>
                <a:ea typeface="宋体" pitchFamily="2" charset="-122"/>
              </a:endParaRPr>
            </a:p>
          </p:txBody>
        </p:sp>
        <p:sp>
          <p:nvSpPr>
            <p:cNvPr id="292944" name="Oval 80"/>
            <p:cNvSpPr>
              <a:spLocks noChangeArrowheads="1"/>
            </p:cNvSpPr>
            <p:nvPr/>
          </p:nvSpPr>
          <p:spPr bwMode="gray">
            <a:xfrm>
              <a:off x="2928" y="1770"/>
              <a:ext cx="709" cy="709"/>
            </a:xfrm>
            <a:prstGeom prst="ellipse">
              <a:avLst/>
            </a:prstGeom>
            <a:gradFill rotWithShape="1">
              <a:gsLst>
                <a:gs pos="0">
                  <a:schemeClr val="hlink"/>
                </a:gs>
                <a:gs pos="100000">
                  <a:schemeClr val="hlink">
                    <a:gamma/>
                    <a:shade val="5882"/>
                    <a:invGamma/>
                  </a:schemeClr>
                </a:gs>
              </a:gsLst>
              <a:lin ang="5400000" scaled="1"/>
            </a:gradFill>
            <a:ln w="38100" algn="ctr">
              <a:noFill/>
              <a:round/>
              <a:headEnd/>
              <a:tailEnd/>
            </a:ln>
            <a:effectLst/>
          </p:spPr>
          <p:txBody>
            <a:bodyPr anchor="ctr">
              <a:spAutoFit/>
            </a:bodyPr>
            <a:lstStyle/>
            <a:p>
              <a:pPr>
                <a:defRPr/>
              </a:pPr>
              <a:endParaRPr lang="zh-CN" altLang="en-US">
                <a:latin typeface="Arial" charset="0"/>
                <a:ea typeface="宋体" pitchFamily="2" charset="-122"/>
              </a:endParaRPr>
            </a:p>
          </p:txBody>
        </p:sp>
        <p:grpSp>
          <p:nvGrpSpPr>
            <p:cNvPr id="18452" name="Group 81"/>
            <p:cNvGrpSpPr>
              <a:grpSpLocks/>
            </p:cNvGrpSpPr>
            <p:nvPr/>
          </p:nvGrpSpPr>
          <p:grpSpPr bwMode="auto">
            <a:xfrm>
              <a:off x="2943" y="1775"/>
              <a:ext cx="687" cy="697"/>
              <a:chOff x="4166" y="1706"/>
              <a:chExt cx="1252" cy="1252"/>
            </a:xfrm>
          </p:grpSpPr>
          <p:sp>
            <p:nvSpPr>
              <p:cNvPr id="18453" name="Oval 82"/>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zh-CN" altLang="en-US">
                  <a:ea typeface="宋体" pitchFamily="2" charset="-122"/>
                </a:endParaRPr>
              </a:p>
            </p:txBody>
          </p:sp>
          <p:sp>
            <p:nvSpPr>
              <p:cNvPr id="18454" name="Oval 83"/>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zh-CN" altLang="en-US">
                  <a:ea typeface="宋体" pitchFamily="2" charset="-122"/>
                </a:endParaRPr>
              </a:p>
            </p:txBody>
          </p:sp>
          <p:sp>
            <p:nvSpPr>
              <p:cNvPr id="18455" name="Oval 84"/>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zh-CN" altLang="en-US">
                  <a:ea typeface="宋体" pitchFamily="2" charset="-122"/>
                </a:endParaRPr>
              </a:p>
            </p:txBody>
          </p:sp>
          <p:sp>
            <p:nvSpPr>
              <p:cNvPr id="18456" name="Oval 85"/>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zh-CN" altLang="en-US">
                  <a:ea typeface="宋体" pitchFamily="2" charset="-122"/>
                </a:endParaRPr>
              </a:p>
            </p:txBody>
          </p:sp>
        </p:grpSp>
      </p:grpSp>
      <p:sp>
        <p:nvSpPr>
          <p:cNvPr id="18439" name="Text Box 86"/>
          <p:cNvSpPr txBox="1">
            <a:spLocks noChangeArrowheads="1"/>
          </p:cNvSpPr>
          <p:nvPr/>
        </p:nvSpPr>
        <p:spPr bwMode="auto">
          <a:xfrm>
            <a:off x="827088" y="2781300"/>
            <a:ext cx="865187" cy="519113"/>
          </a:xfrm>
          <a:prstGeom prst="rect">
            <a:avLst/>
          </a:prstGeom>
          <a:noFill/>
          <a:ln w="9525">
            <a:noFill/>
            <a:miter lim="800000"/>
            <a:headEnd/>
            <a:tailEnd/>
          </a:ln>
        </p:spPr>
        <p:txBody>
          <a:bodyPr>
            <a:spAutoFit/>
          </a:bodyPr>
          <a:lstStyle/>
          <a:p>
            <a:pPr algn="l" eaLnBrk="0" hangingPunct="0"/>
            <a:r>
              <a:rPr lang="en-US" altLang="zh-CN" sz="2800" b="1">
                <a:ea typeface="宋体" pitchFamily="2" charset="-122"/>
              </a:rPr>
              <a:t>1.1</a:t>
            </a: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sp>
        <p:nvSpPr>
          <p:cNvPr id="18441" name="Text Box 86"/>
          <p:cNvSpPr txBox="1">
            <a:spLocks noChangeArrowheads="1"/>
          </p:cNvSpPr>
          <p:nvPr/>
        </p:nvSpPr>
        <p:spPr bwMode="auto">
          <a:xfrm>
            <a:off x="2771775" y="2781300"/>
            <a:ext cx="865188" cy="519113"/>
          </a:xfrm>
          <a:prstGeom prst="rect">
            <a:avLst/>
          </a:prstGeom>
          <a:noFill/>
          <a:ln w="9525">
            <a:noFill/>
            <a:miter lim="800000"/>
            <a:headEnd/>
            <a:tailEnd/>
          </a:ln>
        </p:spPr>
        <p:txBody>
          <a:bodyPr>
            <a:spAutoFit/>
          </a:bodyPr>
          <a:lstStyle/>
          <a:p>
            <a:pPr algn="l" eaLnBrk="0" hangingPunct="0"/>
            <a:r>
              <a:rPr lang="en-US" altLang="zh-CN" sz="2800" b="1">
                <a:ea typeface="宋体" pitchFamily="2" charset="-122"/>
              </a:rPr>
              <a:t>1.2</a:t>
            </a:r>
          </a:p>
        </p:txBody>
      </p:sp>
      <p:sp>
        <p:nvSpPr>
          <p:cNvPr id="18442" name="Text Box 86"/>
          <p:cNvSpPr txBox="1">
            <a:spLocks noChangeArrowheads="1"/>
          </p:cNvSpPr>
          <p:nvPr/>
        </p:nvSpPr>
        <p:spPr bwMode="auto">
          <a:xfrm>
            <a:off x="4859338" y="2781300"/>
            <a:ext cx="865187" cy="519113"/>
          </a:xfrm>
          <a:prstGeom prst="rect">
            <a:avLst/>
          </a:prstGeom>
          <a:noFill/>
          <a:ln w="9525">
            <a:noFill/>
            <a:miter lim="800000"/>
            <a:headEnd/>
            <a:tailEnd/>
          </a:ln>
        </p:spPr>
        <p:txBody>
          <a:bodyPr>
            <a:spAutoFit/>
          </a:bodyPr>
          <a:lstStyle/>
          <a:p>
            <a:pPr algn="l" eaLnBrk="0" hangingPunct="0"/>
            <a:r>
              <a:rPr lang="en-US" altLang="zh-CN" sz="2800" b="1">
                <a:ea typeface="宋体" pitchFamily="2" charset="-122"/>
              </a:rPr>
              <a:t>1.3</a:t>
            </a:r>
          </a:p>
        </p:txBody>
      </p:sp>
      <p:sp>
        <p:nvSpPr>
          <p:cNvPr id="18443" name="Text Box 86"/>
          <p:cNvSpPr txBox="1">
            <a:spLocks noChangeArrowheads="1"/>
          </p:cNvSpPr>
          <p:nvPr/>
        </p:nvSpPr>
        <p:spPr bwMode="auto">
          <a:xfrm>
            <a:off x="6948488" y="2781300"/>
            <a:ext cx="865187" cy="519113"/>
          </a:xfrm>
          <a:prstGeom prst="rect">
            <a:avLst/>
          </a:prstGeom>
          <a:noFill/>
          <a:ln w="9525">
            <a:noFill/>
            <a:miter lim="800000"/>
            <a:headEnd/>
            <a:tailEnd/>
          </a:ln>
        </p:spPr>
        <p:txBody>
          <a:bodyPr>
            <a:spAutoFit/>
          </a:bodyPr>
          <a:lstStyle/>
          <a:p>
            <a:pPr algn="l" eaLnBrk="0" hangingPunct="0"/>
            <a:r>
              <a:rPr lang="en-US" altLang="zh-CN" sz="2800" b="1">
                <a:ea typeface="宋体" pitchFamily="2" charset="-122"/>
              </a:rPr>
              <a:t>1.4</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900113" y="0"/>
            <a:ext cx="6970712" cy="404813"/>
          </a:xfrm>
        </p:spPr>
        <p:txBody>
          <a:bodyPr/>
          <a:lstStyle/>
          <a:p>
            <a:pPr>
              <a:defRPr/>
            </a:pPr>
            <a:r>
              <a:rPr lang="zh-CN" altLang="en-US" sz="2400">
                <a:effectLst>
                  <a:outerShdw blurRad="38100" dist="38100" dir="2700000" algn="tl">
                    <a:srgbClr val="C0C0C0"/>
                  </a:outerShdw>
                </a:effectLst>
                <a:ea typeface="黑体" pitchFamily="2" charset="-122"/>
              </a:rPr>
              <a:t>当代中国社会主义法的渊源</a:t>
            </a:r>
          </a:p>
        </p:txBody>
      </p:sp>
      <p:graphicFrame>
        <p:nvGraphicFramePr>
          <p:cNvPr id="49155" name="Group 3"/>
          <p:cNvGraphicFramePr>
            <a:graphicFrameLocks noGrp="1"/>
          </p:cNvGraphicFramePr>
          <p:nvPr>
            <p:ph idx="4294967295"/>
          </p:nvPr>
        </p:nvGraphicFramePr>
        <p:xfrm>
          <a:off x="160338" y="536575"/>
          <a:ext cx="8856662" cy="6160131"/>
        </p:xfrm>
        <a:graphic>
          <a:graphicData uri="http://schemas.openxmlformats.org/drawingml/2006/table">
            <a:tbl>
              <a:tblPr/>
              <a:tblGrid>
                <a:gridCol w="1819275"/>
                <a:gridCol w="2501900"/>
                <a:gridCol w="2159000"/>
                <a:gridCol w="2376487"/>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宋体" pitchFamily="2" charset="-122"/>
                          <a:ea typeface="宋体" pitchFamily="2" charset="-122"/>
                        </a:rPr>
                        <a:t>法的渊源称谓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制定机关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效力等级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举例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宪法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全国人大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最高法律地位和效力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宋体" pitchFamily="2" charset="-122"/>
                          <a:ea typeface="宋体" pitchFamily="2" charset="-122"/>
                        </a:rPr>
                        <a:t>《</a:t>
                      </a:r>
                      <a:r>
                        <a:rPr kumimoji="0" lang="zh-CN" altLang="en-US" sz="1400" b="1" i="0" u="none" strike="noStrike" cap="none" normalizeH="0" baseline="0" smtClean="0">
                          <a:ln>
                            <a:noFill/>
                          </a:ln>
                          <a:solidFill>
                            <a:schemeClr val="tx1"/>
                          </a:solidFill>
                          <a:effectLst/>
                          <a:latin typeface="宋体" pitchFamily="2" charset="-122"/>
                          <a:ea typeface="宋体" pitchFamily="2" charset="-122"/>
                        </a:rPr>
                        <a:t>宪法</a:t>
                      </a:r>
                      <a:r>
                        <a:rPr kumimoji="0" lang="en-US" sz="1400" b="1" i="0" u="none" strike="noStrike" cap="none" normalizeH="0" baseline="0" smtClean="0">
                          <a:ln>
                            <a:noFill/>
                          </a:ln>
                          <a:solidFill>
                            <a:schemeClr val="tx1"/>
                          </a:solidFill>
                          <a:effectLst/>
                          <a:latin typeface="宋体" pitchFamily="2" charset="-122"/>
                          <a:ea typeface="宋体" pitchFamily="2" charset="-122"/>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法律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全国人大及其常委会</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效力仅低于宪法</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宋体" pitchFamily="2" charset="-122"/>
                          <a:ea typeface="宋体" pitchFamily="2" charset="-122"/>
                        </a:rPr>
                        <a:t>《</a:t>
                      </a:r>
                      <a:r>
                        <a:rPr kumimoji="0" lang="zh-CN" altLang="en-US" sz="1400" b="1" i="0" u="none" strike="noStrike" cap="none" normalizeH="0" baseline="0" smtClean="0">
                          <a:ln>
                            <a:noFill/>
                          </a:ln>
                          <a:solidFill>
                            <a:schemeClr val="tx1"/>
                          </a:solidFill>
                          <a:effectLst/>
                          <a:latin typeface="宋体" pitchFamily="2" charset="-122"/>
                          <a:ea typeface="宋体" pitchFamily="2" charset="-122"/>
                        </a:rPr>
                        <a:t>刑法</a:t>
                      </a:r>
                      <a:r>
                        <a:rPr kumimoji="0" lang="en-US" sz="1400" b="1" i="0" u="none" strike="noStrike" cap="none" normalizeH="0" baseline="0" smtClean="0">
                          <a:ln>
                            <a:noFill/>
                          </a:ln>
                          <a:solidFill>
                            <a:schemeClr val="tx1"/>
                          </a:solidFill>
                          <a:effectLst/>
                          <a:latin typeface="宋体" pitchFamily="2" charset="-122"/>
                          <a:ea typeface="宋体" pitchFamily="2" charset="-122"/>
                        </a:rPr>
                        <a:t>》《</a:t>
                      </a:r>
                      <a:r>
                        <a:rPr kumimoji="0" lang="zh-CN" altLang="en-US" sz="1400" b="1" i="0" u="none" strike="noStrike" cap="none" normalizeH="0" baseline="0" smtClean="0">
                          <a:ln>
                            <a:noFill/>
                          </a:ln>
                          <a:solidFill>
                            <a:schemeClr val="tx1"/>
                          </a:solidFill>
                          <a:effectLst/>
                          <a:latin typeface="宋体" pitchFamily="2" charset="-122"/>
                          <a:ea typeface="宋体" pitchFamily="2" charset="-122"/>
                        </a:rPr>
                        <a:t>婚姻法</a:t>
                      </a:r>
                      <a:r>
                        <a:rPr kumimoji="0" lang="en-US" sz="1400" b="1" i="0" u="none" strike="noStrike" cap="none" normalizeH="0" baseline="0" smtClean="0">
                          <a:ln>
                            <a:noFill/>
                          </a:ln>
                          <a:solidFill>
                            <a:schemeClr val="tx1"/>
                          </a:solidFill>
                          <a:effectLst/>
                          <a:latin typeface="宋体" pitchFamily="2" charset="-122"/>
                          <a:ea typeface="宋体" pitchFamily="2" charset="-122"/>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行政法规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国务院</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效力仅低于法律</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宋体" pitchFamily="2" charset="-122"/>
                          <a:ea typeface="宋体" pitchFamily="2" charset="-122"/>
                        </a:rPr>
                        <a:t>《</a:t>
                      </a:r>
                      <a:r>
                        <a:rPr kumimoji="0" lang="zh-CN" altLang="en-US" sz="1400" b="1" i="0" u="none" strike="noStrike" cap="none" normalizeH="0" baseline="0" smtClean="0">
                          <a:ln>
                            <a:noFill/>
                          </a:ln>
                          <a:solidFill>
                            <a:schemeClr val="tx1"/>
                          </a:solidFill>
                          <a:effectLst/>
                          <a:latin typeface="宋体" pitchFamily="2" charset="-122"/>
                          <a:ea typeface="宋体" pitchFamily="2" charset="-122"/>
                        </a:rPr>
                        <a:t>长城保护条例</a:t>
                      </a:r>
                      <a:r>
                        <a:rPr kumimoji="0" lang="en-US" sz="1400" b="1" i="0" u="none" strike="noStrike" cap="none" normalizeH="0" baseline="0" smtClean="0">
                          <a:ln>
                            <a:noFill/>
                          </a:ln>
                          <a:solidFill>
                            <a:schemeClr val="tx1"/>
                          </a:solidFill>
                          <a:effectLst/>
                          <a:latin typeface="宋体" pitchFamily="2" charset="-122"/>
                          <a:ea typeface="宋体" pitchFamily="2" charset="-122"/>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部门规章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国务院各部委</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效力低于行政法规</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宋体" pitchFamily="2" charset="-122"/>
                          <a:ea typeface="宋体" pitchFamily="2" charset="-122"/>
                        </a:rPr>
                        <a:t>《</a:t>
                      </a:r>
                      <a:r>
                        <a:rPr kumimoji="0" lang="zh-CN" altLang="en-US" sz="1400" b="1" i="0" u="none" strike="noStrike" cap="none" normalizeH="0" baseline="0" smtClean="0">
                          <a:ln>
                            <a:noFill/>
                          </a:ln>
                          <a:solidFill>
                            <a:schemeClr val="tx1"/>
                          </a:solidFill>
                          <a:effectLst/>
                          <a:latin typeface="宋体" pitchFamily="2" charset="-122"/>
                          <a:ea typeface="宋体" pitchFamily="2" charset="-122"/>
                        </a:rPr>
                        <a:t>零售商供应商公平交易管理办法 </a:t>
                      </a:r>
                      <a:r>
                        <a:rPr kumimoji="0" lang="en-US" sz="1400" b="1" i="0" u="none" strike="noStrike" cap="none" normalizeH="0" baseline="0" smtClean="0">
                          <a:ln>
                            <a:noFill/>
                          </a:ln>
                          <a:solidFill>
                            <a:schemeClr val="tx1"/>
                          </a:solidFill>
                          <a:effectLst/>
                          <a:latin typeface="宋体" pitchFamily="2" charset="-122"/>
                          <a:ea typeface="宋体" pitchFamily="2" charset="-122"/>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4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地方性法规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宋体" pitchFamily="2" charset="-122"/>
                          <a:ea typeface="宋体" pitchFamily="2" charset="-122"/>
                        </a:rPr>
                        <a:t>省自治区直辖市的人大；省会城市及国务院批准较大市的人大</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效力低于行政法规，针对本行政区的具体情况和实际需要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宋体" pitchFamily="2" charset="-122"/>
                          <a:ea typeface="宋体" pitchFamily="2" charset="-122"/>
                        </a:rPr>
                        <a:t>《</a:t>
                      </a:r>
                      <a:r>
                        <a:rPr kumimoji="0" lang="zh-CN" altLang="en-US" sz="1400" b="1" i="0" u="none" strike="noStrike" cap="none" normalizeH="0" baseline="0" smtClean="0">
                          <a:ln>
                            <a:noFill/>
                          </a:ln>
                          <a:solidFill>
                            <a:schemeClr val="tx1"/>
                          </a:solidFill>
                          <a:effectLst/>
                          <a:latin typeface="宋体" pitchFamily="2" charset="-122"/>
                          <a:ea typeface="宋体" pitchFamily="2" charset="-122"/>
                        </a:rPr>
                        <a:t>北京市信访条例</a:t>
                      </a:r>
                      <a:r>
                        <a:rPr kumimoji="0" lang="en-US" sz="1400" b="1" i="0" u="none" strike="noStrike" cap="none" normalizeH="0" baseline="0" smtClean="0">
                          <a:ln>
                            <a:noFill/>
                          </a:ln>
                          <a:solidFill>
                            <a:schemeClr val="tx1"/>
                          </a:solidFill>
                          <a:effectLst/>
                          <a:latin typeface="宋体" pitchFamily="2" charset="-122"/>
                          <a:ea typeface="宋体" pitchFamily="2" charset="-122"/>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地方政府规章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省自治区直辖市人民政府；省会城市及国务院批准较大市的人民政府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效力低于同级地方性法规</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宋体" pitchFamily="2" charset="-122"/>
                          <a:ea typeface="宋体" pitchFamily="2" charset="-122"/>
                        </a:rPr>
                        <a:t>《</a:t>
                      </a:r>
                      <a:r>
                        <a:rPr kumimoji="0" lang="zh-CN" altLang="en-US" sz="1400" b="1" i="0" u="none" strike="noStrike" cap="none" normalizeH="0" baseline="0" smtClean="0">
                          <a:ln>
                            <a:noFill/>
                          </a:ln>
                          <a:solidFill>
                            <a:schemeClr val="tx1"/>
                          </a:solidFill>
                          <a:effectLst/>
                          <a:latin typeface="宋体" pitchFamily="2" charset="-122"/>
                          <a:ea typeface="宋体" pitchFamily="2" charset="-122"/>
                        </a:rPr>
                        <a:t>北京市节能监察办法</a:t>
                      </a:r>
                      <a:r>
                        <a:rPr kumimoji="0" lang="en-US" sz="1400" b="1" i="0" u="none" strike="noStrike" cap="none" normalizeH="0" baseline="0" smtClean="0">
                          <a:ln>
                            <a:noFill/>
                          </a:ln>
                          <a:solidFill>
                            <a:schemeClr val="tx1"/>
                          </a:solidFill>
                          <a:effectLst/>
                          <a:latin typeface="宋体" pitchFamily="2" charset="-122"/>
                          <a:ea typeface="宋体" pitchFamily="2" charset="-122"/>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自治法规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民族自治地方的人大（自治区、州、县）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自治条例和单行条例，效力低于法律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宋体" pitchFamily="2" charset="-122"/>
                          <a:ea typeface="宋体" pitchFamily="2" charset="-122"/>
                        </a:rPr>
                        <a:t>《</a:t>
                      </a:r>
                      <a:r>
                        <a:rPr kumimoji="0" lang="zh-CN" altLang="en-US" sz="1400" b="1" i="0" u="none" strike="noStrike" cap="none" normalizeH="0" baseline="0" smtClean="0">
                          <a:ln>
                            <a:noFill/>
                          </a:ln>
                          <a:solidFill>
                            <a:schemeClr val="tx1"/>
                          </a:solidFill>
                          <a:effectLst/>
                          <a:latin typeface="宋体" pitchFamily="2" charset="-122"/>
                          <a:ea typeface="宋体" pitchFamily="2" charset="-122"/>
                        </a:rPr>
                        <a:t>甘孜藏族自治州自治条例</a:t>
                      </a:r>
                      <a:r>
                        <a:rPr kumimoji="0" lang="en-US" sz="1400" b="1" i="0" u="none" strike="noStrike" cap="none" normalizeH="0" baseline="0" smtClean="0">
                          <a:ln>
                            <a:noFill/>
                          </a:ln>
                          <a:solidFill>
                            <a:schemeClr val="tx1"/>
                          </a:solidFill>
                          <a:effectLst/>
                          <a:latin typeface="宋体" pitchFamily="2" charset="-122"/>
                          <a:ea typeface="宋体" pitchFamily="2" charset="-122"/>
                        </a:rPr>
                        <a:t>》</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经济特区法规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经济特区人大机关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效力低于行政法规</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宋体" pitchFamily="2" charset="-122"/>
                          <a:ea typeface="宋体" pitchFamily="2" charset="-122"/>
                        </a:rPr>
                        <a:t>《</a:t>
                      </a:r>
                      <a:r>
                        <a:rPr kumimoji="0" lang="zh-CN" altLang="en-US" sz="1400" b="1" i="0" u="none" strike="noStrike" cap="none" normalizeH="0" baseline="0" smtClean="0">
                          <a:ln>
                            <a:noFill/>
                          </a:ln>
                          <a:solidFill>
                            <a:schemeClr val="tx1"/>
                          </a:solidFill>
                          <a:effectLst/>
                          <a:latin typeface="宋体" pitchFamily="2" charset="-122"/>
                          <a:ea typeface="宋体" pitchFamily="2" charset="-122"/>
                        </a:rPr>
                        <a:t>深圳经济特区建设项目环境保护条例</a:t>
                      </a:r>
                      <a:r>
                        <a:rPr kumimoji="0" lang="en-US" sz="1400" b="1" i="0" u="none" strike="noStrike" cap="none" normalizeH="0" baseline="0" smtClean="0">
                          <a:ln>
                            <a:noFill/>
                          </a:ln>
                          <a:solidFill>
                            <a:schemeClr val="tx1"/>
                          </a:solidFill>
                          <a:effectLst/>
                          <a:latin typeface="宋体" pitchFamily="2" charset="-122"/>
                          <a:ea typeface="宋体" pitchFamily="2" charset="-122"/>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军事法规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中央军委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效力低于宪法和法律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宋体" pitchFamily="2" charset="-122"/>
                          <a:ea typeface="宋体" pitchFamily="2" charset="-122"/>
                        </a:rPr>
                        <a:t>《</a:t>
                      </a:r>
                      <a:r>
                        <a:rPr kumimoji="0" lang="zh-CN" altLang="en-US" sz="1400" b="1" i="0" u="none" strike="noStrike" cap="none" normalizeH="0" baseline="0" smtClean="0">
                          <a:ln>
                            <a:noFill/>
                          </a:ln>
                          <a:solidFill>
                            <a:schemeClr val="tx1"/>
                          </a:solidFill>
                          <a:effectLst/>
                          <a:latin typeface="宋体" pitchFamily="2" charset="-122"/>
                          <a:ea typeface="宋体" pitchFamily="2" charset="-122"/>
                        </a:rPr>
                        <a:t>中国人民解放军现役士兵服役条例</a:t>
                      </a:r>
                      <a:r>
                        <a:rPr kumimoji="0" lang="en-US" sz="1400" b="1" i="0" u="none" strike="noStrike" cap="none" normalizeH="0" baseline="0" smtClean="0">
                          <a:ln>
                            <a:noFill/>
                          </a:ln>
                          <a:solidFill>
                            <a:schemeClr val="tx1"/>
                          </a:solidFill>
                          <a:effectLst/>
                          <a:latin typeface="宋体" pitchFamily="2" charset="-122"/>
                          <a:ea typeface="宋体" pitchFamily="2" charset="-122"/>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dirty="0" smtClean="0">
                          <a:ln>
                            <a:noFill/>
                          </a:ln>
                          <a:solidFill>
                            <a:schemeClr val="tx1"/>
                          </a:solidFill>
                          <a:effectLst/>
                          <a:latin typeface="宋体" pitchFamily="2" charset="-122"/>
                          <a:ea typeface="宋体" pitchFamily="2" charset="-122"/>
                        </a:rPr>
                        <a:t>特别行政区基本法 </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全国人大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效力低于宪法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宋体" pitchFamily="2" charset="-122"/>
                          <a:ea typeface="宋体" pitchFamily="2" charset="-122"/>
                        </a:rPr>
                        <a:t>《</a:t>
                      </a:r>
                      <a:r>
                        <a:rPr kumimoji="0" lang="zh-CN" altLang="en-US" sz="1400" b="1" i="0" u="none" strike="noStrike" cap="none" normalizeH="0" baseline="0" smtClean="0">
                          <a:ln>
                            <a:noFill/>
                          </a:ln>
                          <a:solidFill>
                            <a:schemeClr val="tx1"/>
                          </a:solidFill>
                          <a:effectLst/>
                          <a:latin typeface="宋体" pitchFamily="2" charset="-122"/>
                          <a:ea typeface="宋体" pitchFamily="2" charset="-122"/>
                        </a:rPr>
                        <a:t>香港基本法</a:t>
                      </a:r>
                      <a:r>
                        <a:rPr kumimoji="0" lang="en-US" sz="1400" b="1" i="0" u="none" strike="noStrike" cap="none" normalizeH="0" baseline="0" smtClean="0">
                          <a:ln>
                            <a:noFill/>
                          </a:ln>
                          <a:solidFill>
                            <a:schemeClr val="tx1"/>
                          </a:solidFill>
                          <a:effectLst/>
                          <a:latin typeface="宋体" pitchFamily="2" charset="-122"/>
                          <a:ea typeface="宋体" pitchFamily="2" charset="-122"/>
                        </a:rPr>
                        <a:t>》《</a:t>
                      </a:r>
                      <a:r>
                        <a:rPr kumimoji="0" lang="zh-CN" altLang="en-US" sz="1400" b="1" i="0" u="none" strike="noStrike" cap="none" normalizeH="0" baseline="0" smtClean="0">
                          <a:ln>
                            <a:noFill/>
                          </a:ln>
                          <a:solidFill>
                            <a:schemeClr val="tx1"/>
                          </a:solidFill>
                          <a:effectLst/>
                          <a:latin typeface="宋体" pitchFamily="2" charset="-122"/>
                          <a:ea typeface="宋体" pitchFamily="2" charset="-122"/>
                        </a:rPr>
                        <a:t>澳门基本法</a:t>
                      </a:r>
                      <a:r>
                        <a:rPr kumimoji="0" lang="en-US" sz="1400" b="1" i="0" u="none" strike="noStrike" cap="none" normalizeH="0" baseline="0" smtClean="0">
                          <a:ln>
                            <a:noFill/>
                          </a:ln>
                          <a:solidFill>
                            <a:schemeClr val="tx1"/>
                          </a:solidFill>
                          <a:effectLst/>
                          <a:latin typeface="宋体" pitchFamily="2" charset="-122"/>
                          <a:ea typeface="宋体" pitchFamily="2" charset="-122"/>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国际条约惯例</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多国协商缔结或接受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宋体" pitchFamily="2" charset="-122"/>
                          <a:ea typeface="宋体" pitchFamily="2" charset="-122"/>
                        </a:rPr>
                        <a:t>效力由国内法具体规定 </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宋体" pitchFamily="2" charset="-122"/>
                          <a:ea typeface="宋体" pitchFamily="2" charset="-122"/>
                        </a:rPr>
                        <a:t>《</a:t>
                      </a:r>
                      <a:r>
                        <a:rPr kumimoji="0" lang="zh-CN" altLang="en-US" sz="1400" b="1" i="0" u="none" strike="noStrike" cap="none" normalizeH="0" baseline="0" smtClean="0">
                          <a:ln>
                            <a:noFill/>
                          </a:ln>
                          <a:solidFill>
                            <a:schemeClr val="tx1"/>
                          </a:solidFill>
                          <a:effectLst/>
                          <a:latin typeface="宋体" pitchFamily="2" charset="-122"/>
                          <a:ea typeface="宋体" pitchFamily="2" charset="-122"/>
                        </a:rPr>
                        <a:t>联合国国际货物销售合同公约</a:t>
                      </a:r>
                      <a:r>
                        <a:rPr kumimoji="0" lang="en-US" sz="1400" b="1" i="0" u="none" strike="noStrike" cap="none" normalizeH="0" baseline="0" smtClean="0">
                          <a:ln>
                            <a:noFill/>
                          </a:ln>
                          <a:solidFill>
                            <a:schemeClr val="tx1"/>
                          </a:solidFill>
                          <a:effectLst/>
                          <a:latin typeface="宋体" pitchFamily="2" charset="-122"/>
                          <a:ea typeface="宋体" pitchFamily="2" charset="-122"/>
                        </a:rPr>
                        <a:t>》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wipe(up)">
                                      <p:cBhvr>
                                        <p:cTn id="7"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180975" y="1219200"/>
            <a:ext cx="9324975" cy="5105400"/>
          </a:xfrm>
        </p:spPr>
        <p:txBody>
          <a:bodyPr/>
          <a:lstStyle/>
          <a:p>
            <a:r>
              <a:rPr lang="zh-CN" altLang="en-US" smtClean="0">
                <a:ea typeface="宋体" pitchFamily="2" charset="-122"/>
              </a:rPr>
              <a:t>练习：</a:t>
            </a:r>
          </a:p>
          <a:p>
            <a:r>
              <a:rPr lang="en-US" altLang="zh-CN" smtClean="0">
                <a:ea typeface="宋体" pitchFamily="2" charset="-122"/>
              </a:rPr>
              <a:t>1</a:t>
            </a:r>
            <a:r>
              <a:rPr lang="zh-CN" altLang="en-US" smtClean="0">
                <a:ea typeface="宋体" pitchFamily="2" charset="-122"/>
              </a:rPr>
              <a:t>、</a:t>
            </a:r>
            <a:r>
              <a:rPr lang="en-US" altLang="zh-CN" smtClean="0">
                <a:ea typeface="宋体" pitchFamily="2" charset="-122"/>
              </a:rPr>
              <a:t>《</a:t>
            </a:r>
            <a:r>
              <a:rPr lang="zh-CN" altLang="en-US" smtClean="0">
                <a:ea typeface="宋体" pitchFamily="2" charset="-122"/>
              </a:rPr>
              <a:t>中华人民共和国政府信息公开条例</a:t>
            </a:r>
            <a:r>
              <a:rPr lang="en-US" altLang="zh-CN" smtClean="0">
                <a:ea typeface="宋体" pitchFamily="2" charset="-122"/>
              </a:rPr>
              <a:t>》</a:t>
            </a:r>
            <a:r>
              <a:rPr lang="zh-CN" altLang="en-US" smtClean="0">
                <a:ea typeface="宋体" pitchFamily="2" charset="-122"/>
              </a:rPr>
              <a:t>国务院</a:t>
            </a:r>
          </a:p>
          <a:p>
            <a:r>
              <a:rPr lang="en-US" altLang="zh-CN" smtClean="0">
                <a:ea typeface="宋体" pitchFamily="2" charset="-122"/>
              </a:rPr>
              <a:t>2</a:t>
            </a:r>
            <a:r>
              <a:rPr lang="zh-CN" altLang="en-US" smtClean="0">
                <a:ea typeface="宋体" pitchFamily="2" charset="-122"/>
              </a:rPr>
              <a:t>、</a:t>
            </a:r>
            <a:r>
              <a:rPr lang="en-US" altLang="zh-CN" smtClean="0">
                <a:ea typeface="宋体" pitchFamily="2" charset="-122"/>
              </a:rPr>
              <a:t>《</a:t>
            </a:r>
            <a:r>
              <a:rPr lang="zh-CN" altLang="en-US" smtClean="0">
                <a:ea typeface="宋体" pitchFamily="2" charset="-122"/>
              </a:rPr>
              <a:t>中华人民共和国职业教育法</a:t>
            </a:r>
            <a:r>
              <a:rPr lang="en-US" altLang="zh-CN" smtClean="0">
                <a:ea typeface="宋体" pitchFamily="2" charset="-122"/>
              </a:rPr>
              <a:t>》</a:t>
            </a:r>
            <a:r>
              <a:rPr lang="zh-CN" altLang="en-US" smtClean="0">
                <a:ea typeface="宋体" pitchFamily="2" charset="-122"/>
              </a:rPr>
              <a:t>全国人大常委会</a:t>
            </a:r>
          </a:p>
          <a:p>
            <a:r>
              <a:rPr lang="en-US" altLang="zh-CN" smtClean="0">
                <a:ea typeface="宋体" pitchFamily="2" charset="-122"/>
              </a:rPr>
              <a:t>3</a:t>
            </a:r>
            <a:r>
              <a:rPr lang="zh-CN" altLang="en-US" smtClean="0">
                <a:ea typeface="宋体" pitchFamily="2" charset="-122"/>
              </a:rPr>
              <a:t>、</a:t>
            </a:r>
            <a:r>
              <a:rPr lang="en-US" altLang="zh-CN" smtClean="0">
                <a:ea typeface="宋体" pitchFamily="2" charset="-122"/>
              </a:rPr>
              <a:t>《</a:t>
            </a:r>
            <a:r>
              <a:rPr lang="zh-CN" altLang="en-US" smtClean="0">
                <a:ea typeface="宋体" pitchFamily="2" charset="-122"/>
              </a:rPr>
              <a:t>山东省企业职业生育保险规定</a:t>
            </a:r>
            <a:r>
              <a:rPr lang="en-US" altLang="zh-CN" smtClean="0">
                <a:ea typeface="宋体" pitchFamily="2" charset="-122"/>
              </a:rPr>
              <a:t>》</a:t>
            </a:r>
            <a:r>
              <a:rPr lang="zh-CN" altLang="en-US" smtClean="0">
                <a:ea typeface="宋体" pitchFamily="2" charset="-122"/>
              </a:rPr>
              <a:t>山东省政府</a:t>
            </a:r>
          </a:p>
          <a:p>
            <a:r>
              <a:rPr lang="en-US" altLang="zh-CN" smtClean="0">
                <a:ea typeface="宋体" pitchFamily="2" charset="-122"/>
              </a:rPr>
              <a:t>4</a:t>
            </a:r>
            <a:r>
              <a:rPr lang="zh-CN" altLang="en-US" smtClean="0">
                <a:ea typeface="宋体" pitchFamily="2" charset="-122"/>
              </a:rPr>
              <a:t>、</a:t>
            </a:r>
            <a:r>
              <a:rPr lang="en-US" altLang="zh-CN" smtClean="0">
                <a:ea typeface="宋体" pitchFamily="2" charset="-122"/>
              </a:rPr>
              <a:t>《</a:t>
            </a:r>
            <a:r>
              <a:rPr lang="zh-CN" altLang="en-US" smtClean="0">
                <a:ea typeface="宋体" pitchFamily="2" charset="-122"/>
              </a:rPr>
              <a:t>宁夏回族自治区路政条例 </a:t>
            </a:r>
            <a:r>
              <a:rPr lang="en-US" altLang="zh-CN" smtClean="0">
                <a:ea typeface="宋体" pitchFamily="2" charset="-122"/>
              </a:rPr>
              <a:t>》</a:t>
            </a:r>
            <a:r>
              <a:rPr lang="zh-CN" altLang="en-US" smtClean="0">
                <a:ea typeface="宋体" pitchFamily="2" charset="-122"/>
              </a:rPr>
              <a:t>宁夏回族自治区人大</a:t>
            </a:r>
            <a:r>
              <a:rPr lang="en-US" altLang="zh-CN" smtClean="0">
                <a:ea typeface="宋体" pitchFamily="2" charset="-122"/>
              </a:rPr>
              <a:t>5</a:t>
            </a:r>
            <a:r>
              <a:rPr lang="zh-CN" altLang="en-US" smtClean="0">
                <a:ea typeface="宋体" pitchFamily="2" charset="-122"/>
              </a:rPr>
              <a:t>、小李认为，最高人民法院的判决书也是法的渊源之一，分析小李的观点正确与否。</a:t>
            </a:r>
          </a:p>
          <a:p>
            <a:endParaRPr lang="en-US" altLang="zh-CN" smtClean="0">
              <a:ea typeface="宋体" pitchFamily="2" charset="-122"/>
            </a:endParaRP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p:txBody>
          <a:bodyPr/>
          <a:lstStyle/>
          <a:p>
            <a:r>
              <a:rPr lang="en-US" altLang="zh-CN" smtClean="0">
                <a:ea typeface="宋体" pitchFamily="2" charset="-122"/>
              </a:rPr>
              <a:t>1.4</a:t>
            </a:r>
            <a:r>
              <a:rPr lang="zh-CN" altLang="en-US" smtClean="0">
                <a:ea typeface="宋体" pitchFamily="2" charset="-122"/>
              </a:rPr>
              <a:t>法的分类</a:t>
            </a:r>
          </a:p>
          <a:p>
            <a:r>
              <a:rPr lang="en-US" altLang="zh-CN" smtClean="0">
                <a:ea typeface="宋体" pitchFamily="2" charset="-122"/>
              </a:rPr>
              <a:t>1.</a:t>
            </a:r>
            <a:r>
              <a:rPr lang="zh-CN" altLang="en-US" smtClean="0">
                <a:ea typeface="宋体" pitchFamily="2" charset="-122"/>
              </a:rPr>
              <a:t>根据法的创制方式和发布形式的不同，分为成文法和不成文法。成文法是指有权制定法律的国家机关根据法定程序所制定的规范性文件。不成文法是指国家机关认可的、不具有条文形式的习惯。不成文法也称习惯法。有的观点认为判例法也是不成文法。 </a:t>
            </a:r>
          </a:p>
          <a:p>
            <a:pPr>
              <a:buFont typeface="Wingdings" pitchFamily="2" charset="2"/>
              <a:buNone/>
            </a:pPr>
            <a:endParaRPr lang="zh-CN" altLang="en-US" smtClean="0">
              <a:ea typeface="宋体" pitchFamily="2" charset="-122"/>
            </a:endParaRP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p:txBody>
          <a:bodyPr/>
          <a:lstStyle/>
          <a:p>
            <a:r>
              <a:rPr lang="en-US" altLang="zh-CN" smtClean="0">
                <a:ea typeface="宋体" pitchFamily="2" charset="-122"/>
              </a:rPr>
              <a:t>1.4</a:t>
            </a:r>
            <a:r>
              <a:rPr lang="zh-CN" altLang="en-US" smtClean="0">
                <a:ea typeface="宋体" pitchFamily="2" charset="-122"/>
              </a:rPr>
              <a:t>法的分类</a:t>
            </a:r>
          </a:p>
          <a:p>
            <a:r>
              <a:rPr lang="en-US" altLang="zh-CN" smtClean="0">
                <a:ea typeface="宋体" pitchFamily="2" charset="-122"/>
              </a:rPr>
              <a:t>2.</a:t>
            </a:r>
            <a:r>
              <a:rPr lang="zh-CN" altLang="en-US" smtClean="0">
                <a:ea typeface="宋体" pitchFamily="2" charset="-122"/>
              </a:rPr>
              <a:t>根据法的内容、效力和制定程序的不同，分为根本法和普通法，根本法就是宪法，宪法规定国家制度和社会制度的基本原则，具有最高的法律效力，是普通法立法的依据。因此，宪法的制定和修改通常需要经过比普通法更为严格的程序。普通法泛指宪法以外的所有法律。 </a:t>
            </a:r>
          </a:p>
          <a:p>
            <a:endParaRPr lang="zh-CN" altLang="en-US" smtClean="0">
              <a:ea typeface="宋体" pitchFamily="2" charset="-122"/>
            </a:endParaRP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p:txBody>
          <a:bodyPr/>
          <a:lstStyle/>
          <a:p>
            <a:r>
              <a:rPr lang="en-US" altLang="zh-CN" smtClean="0">
                <a:ea typeface="宋体" pitchFamily="2" charset="-122"/>
              </a:rPr>
              <a:t>1.4</a:t>
            </a:r>
            <a:r>
              <a:rPr lang="zh-CN" altLang="en-US" smtClean="0">
                <a:ea typeface="宋体" pitchFamily="2" charset="-122"/>
              </a:rPr>
              <a:t>法的分类</a:t>
            </a:r>
            <a:endParaRPr lang="en-US" altLang="zh-CN" smtClean="0">
              <a:ea typeface="宋体" pitchFamily="2" charset="-122"/>
            </a:endParaRPr>
          </a:p>
          <a:p>
            <a:r>
              <a:rPr lang="en-US" altLang="zh-CN" smtClean="0">
                <a:ea typeface="宋体" pitchFamily="2" charset="-122"/>
              </a:rPr>
              <a:t>3.</a:t>
            </a:r>
            <a:r>
              <a:rPr lang="zh-CN" altLang="en-US" smtClean="0">
                <a:ea typeface="宋体" pitchFamily="2" charset="-122"/>
              </a:rPr>
              <a:t>根据法的内容的不同，分为实体法和程序法。实体法是指从实际内容上规定主体的权利和义务的法律，如民法、刑法、劳动法、行政法等。程序法是指为了保障实体权利和义务的实现而制定的关于程序方面的法律，如刑事诉讼法、民事诉讼法、行政诉讼法等。</a:t>
            </a:r>
          </a:p>
          <a:p>
            <a:endParaRPr lang="zh-CN" altLang="en-US" smtClean="0">
              <a:ea typeface="宋体" pitchFamily="2" charset="-122"/>
            </a:endParaRP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p:txBody>
          <a:bodyPr/>
          <a:lstStyle/>
          <a:p>
            <a:r>
              <a:rPr lang="en-US" altLang="zh-CN" smtClean="0">
                <a:ea typeface="宋体" pitchFamily="2" charset="-122"/>
              </a:rPr>
              <a:t>1.4</a:t>
            </a:r>
            <a:r>
              <a:rPr lang="zh-CN" altLang="en-US" smtClean="0">
                <a:ea typeface="宋体" pitchFamily="2" charset="-122"/>
              </a:rPr>
              <a:t>法的分类</a:t>
            </a:r>
          </a:p>
          <a:p>
            <a:r>
              <a:rPr lang="en-US" altLang="zh-CN" smtClean="0">
                <a:ea typeface="宋体" pitchFamily="2" charset="-122"/>
              </a:rPr>
              <a:t>4.</a:t>
            </a:r>
            <a:r>
              <a:rPr lang="zh-CN" altLang="en-US" smtClean="0">
                <a:ea typeface="宋体" pitchFamily="2" charset="-122"/>
              </a:rPr>
              <a:t>根据法的空间效力、时间效力或者对人的效力的不同，分为一般法和特别法。一般法是指在一国领城内对一般公民、法人、组织和一般事项都普通适用，而且在它被废除前始终有效的法律，如宪法、民法、刑法、民事诉讼法、刑事诉讼祛等。特别法是指只在一国的特定地域内或只对特定主体或在特定时期内或只对特定事项有效的法律，一般法与特别法的财分是相对的。</a:t>
            </a: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endParaRPr lang="zh-CN" altLang="en-US" smtClean="0">
              <a:ea typeface="宋体" pitchFamily="2" charset="-122"/>
            </a:endParaRPr>
          </a:p>
        </p:txBody>
      </p:sp>
      <p:sp>
        <p:nvSpPr>
          <p:cNvPr id="52227" name="内容占位符 2"/>
          <p:cNvSpPr>
            <a:spLocks noGrp="1"/>
          </p:cNvSpPr>
          <p:nvPr>
            <p:ph idx="1"/>
          </p:nvPr>
        </p:nvSpPr>
        <p:spPr/>
        <p:txBody>
          <a:bodyPr/>
          <a:lstStyle/>
          <a:p>
            <a:r>
              <a:rPr lang="en-US" altLang="zh-CN" smtClean="0">
                <a:ea typeface="宋体" pitchFamily="2" charset="-122"/>
              </a:rPr>
              <a:t>1.4</a:t>
            </a:r>
            <a:r>
              <a:rPr lang="zh-CN" altLang="en-US" smtClean="0">
                <a:ea typeface="宋体" pitchFamily="2" charset="-122"/>
              </a:rPr>
              <a:t>法的分类</a:t>
            </a:r>
            <a:endParaRPr lang="en-US" altLang="zh-CN" smtClean="0">
              <a:ea typeface="宋体" pitchFamily="2" charset="-122"/>
            </a:endParaRPr>
          </a:p>
          <a:p>
            <a:r>
              <a:rPr lang="en-US" altLang="zh-CN" smtClean="0">
                <a:ea typeface="宋体" pitchFamily="2" charset="-122"/>
              </a:rPr>
              <a:t>5</a:t>
            </a:r>
            <a:r>
              <a:rPr lang="zh-CN" altLang="en-US" smtClean="0">
                <a:ea typeface="宋体" pitchFamily="2" charset="-122"/>
              </a:rPr>
              <a:t>根据法的主体、调整对象和渊源的不同，分为国际法和国内法。国际法的主体主要是国家，调整的对象主要是国家间的相互关系，渊源主要是国际条约和各国公认的国际惯例；国内法的主体主要是该国的公民和社会组织，渊源主要是制定国立法机关颁布的规范性文件，实施以该国的强制力加以保证。</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p:txBody>
          <a:bodyPr/>
          <a:lstStyle/>
          <a:p>
            <a:r>
              <a:rPr lang="en-US" altLang="zh-CN" smtClean="0">
                <a:ea typeface="宋体" pitchFamily="2" charset="-122"/>
              </a:rPr>
              <a:t>1.4</a:t>
            </a:r>
            <a:r>
              <a:rPr lang="zh-CN" altLang="en-US" smtClean="0">
                <a:ea typeface="宋体" pitchFamily="2" charset="-122"/>
              </a:rPr>
              <a:t>法的分类</a:t>
            </a:r>
          </a:p>
          <a:p>
            <a:r>
              <a:rPr lang="en-US" altLang="zh-CN" smtClean="0">
                <a:ea typeface="宋体" pitchFamily="2" charset="-122"/>
              </a:rPr>
              <a:t>5.</a:t>
            </a:r>
            <a:r>
              <a:rPr lang="zh-CN" altLang="en-US" smtClean="0">
                <a:ea typeface="宋体" pitchFamily="2" charset="-122"/>
              </a:rPr>
              <a:t>根据法的主体、调整对象和渊源的不同，分为国际法和国内法。国际法的主体主要是国家，调整的对象主要是国家间的相互关系，渊源主要是国际策和各国公认的国际惯例；国内法的主体主要是该国的公民和社会组织，渊源主要是制定国立法机关颁布的规范性文件，实施以该国的强制力加以保证。</a:t>
            </a: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pic>
        <p:nvPicPr>
          <p:cNvPr id="54276" name="Picture 4" descr="C:\Documents and Settings\Administrator\桌面\363cfa52a8956bec0975e3d3.jpg"/>
          <p:cNvPicPr>
            <a:picLocks noChangeAspect="1" noChangeArrowheads="1"/>
          </p:cNvPicPr>
          <p:nvPr/>
        </p:nvPicPr>
        <p:blipFill>
          <a:blip r:embed="rId2"/>
          <a:srcRect/>
          <a:stretch>
            <a:fillRect/>
          </a:stretch>
        </p:blipFill>
        <p:spPr bwMode="auto">
          <a:xfrm>
            <a:off x="-571500" y="-428625"/>
            <a:ext cx="10287000" cy="7715250"/>
          </a:xfrm>
          <a:prstGeom prst="rect">
            <a:avLst/>
          </a:prstGeom>
          <a:noFill/>
          <a:effectLst>
            <a:outerShdw blurRad="50800" dist="50800" dir="5400000" algn="ctr" rotWithShape="0">
              <a:schemeClr val="bg1"/>
            </a:outerShdw>
          </a:effec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endParaRPr lang="zh-CN" altLang="en-US" smtClean="0">
              <a:ea typeface="宋体" pitchFamily="2" charset="-122"/>
            </a:endParaRPr>
          </a:p>
        </p:txBody>
      </p:sp>
      <p:sp>
        <p:nvSpPr>
          <p:cNvPr id="54275" name="内容占位符 2"/>
          <p:cNvSpPr>
            <a:spLocks noGrp="1"/>
          </p:cNvSpPr>
          <p:nvPr>
            <p:ph idx="1"/>
          </p:nvPr>
        </p:nvSpPr>
        <p:spPr/>
        <p:txBody>
          <a:bodyPr/>
          <a:lstStyle/>
          <a:p>
            <a:r>
              <a:rPr lang="zh-CN" altLang="en-US" smtClean="0">
                <a:ea typeface="宋体" pitchFamily="2" charset="-122"/>
              </a:rPr>
              <a:t>下列对法所作的分类中，以法的创制方式和发布形式为依据进行分类的是（ ）。</a:t>
            </a:r>
            <a:endParaRPr lang="zh-CN" altLang="en-US" b="0" smtClean="0">
              <a:ea typeface="宋体" pitchFamily="2" charset="-122"/>
            </a:endParaRPr>
          </a:p>
          <a:p>
            <a:r>
              <a:rPr lang="en-US" altLang="zh-CN" b="0" smtClean="0">
                <a:ea typeface="宋体" pitchFamily="2" charset="-122"/>
              </a:rPr>
              <a:t>A.</a:t>
            </a:r>
            <a:r>
              <a:rPr lang="zh-CN" altLang="en-US" b="0" smtClean="0">
                <a:ea typeface="宋体" pitchFamily="2" charset="-122"/>
              </a:rPr>
              <a:t>成文法和不成文法</a:t>
            </a:r>
          </a:p>
          <a:p>
            <a:r>
              <a:rPr lang="en-US" altLang="zh-CN" b="0" smtClean="0">
                <a:ea typeface="宋体" pitchFamily="2" charset="-122"/>
              </a:rPr>
              <a:t>B.</a:t>
            </a:r>
            <a:r>
              <a:rPr lang="zh-CN" altLang="en-US" b="0" smtClean="0">
                <a:ea typeface="宋体" pitchFamily="2" charset="-122"/>
              </a:rPr>
              <a:t>根本法和普通法</a:t>
            </a:r>
          </a:p>
          <a:p>
            <a:r>
              <a:rPr lang="en-US" altLang="zh-CN" b="0" smtClean="0">
                <a:ea typeface="宋体" pitchFamily="2" charset="-122"/>
              </a:rPr>
              <a:t>C.</a:t>
            </a:r>
            <a:r>
              <a:rPr lang="zh-CN" altLang="en-US" b="0" smtClean="0">
                <a:ea typeface="宋体" pitchFamily="2" charset="-122"/>
              </a:rPr>
              <a:t>实体法和程序法</a:t>
            </a:r>
          </a:p>
          <a:p>
            <a:r>
              <a:rPr lang="en-US" altLang="zh-CN" b="0" smtClean="0">
                <a:ea typeface="宋体" pitchFamily="2" charset="-122"/>
              </a:rPr>
              <a:t>D.</a:t>
            </a:r>
            <a:r>
              <a:rPr lang="zh-CN" altLang="en-US" b="0" smtClean="0">
                <a:ea typeface="宋体" pitchFamily="2" charset="-122"/>
              </a:rPr>
              <a:t>一般法和特别法</a:t>
            </a:r>
          </a:p>
          <a:p>
            <a:endParaRPr lang="zh-CN" altLang="en-US" smtClean="0">
              <a:ea typeface="宋体" pitchFamily="2"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endParaRPr lang="zh-CN" altLang="en-US" smtClean="0">
              <a:ea typeface="宋体" pitchFamily="2" charset="-122"/>
            </a:endParaRPr>
          </a:p>
        </p:txBody>
      </p:sp>
      <p:sp>
        <p:nvSpPr>
          <p:cNvPr id="55299" name="内容占位符 2"/>
          <p:cNvSpPr>
            <a:spLocks noGrp="1"/>
          </p:cNvSpPr>
          <p:nvPr>
            <p:ph idx="1"/>
          </p:nvPr>
        </p:nvSpPr>
        <p:spPr/>
        <p:txBody>
          <a:bodyPr/>
          <a:lstStyle/>
          <a:p>
            <a:r>
              <a:rPr lang="zh-CN" altLang="en-US" smtClean="0">
                <a:ea typeface="宋体" pitchFamily="2" charset="-122"/>
              </a:rPr>
              <a:t>下列对法所作的分类中，以法的空间效力、时间效力或对人的效力进行分类的是（ ）。</a:t>
            </a:r>
            <a:endParaRPr lang="zh-CN" altLang="en-US" b="0" smtClean="0">
              <a:ea typeface="宋体" pitchFamily="2" charset="-122"/>
            </a:endParaRPr>
          </a:p>
          <a:p>
            <a:r>
              <a:rPr lang="en-US" altLang="zh-CN" b="0" smtClean="0">
                <a:ea typeface="宋体" pitchFamily="2" charset="-122"/>
              </a:rPr>
              <a:t>A.</a:t>
            </a:r>
            <a:r>
              <a:rPr lang="zh-CN" altLang="en-US" b="0" smtClean="0">
                <a:ea typeface="宋体" pitchFamily="2" charset="-122"/>
              </a:rPr>
              <a:t>成文法和不成文法</a:t>
            </a:r>
          </a:p>
          <a:p>
            <a:r>
              <a:rPr lang="en-US" altLang="zh-CN" b="0" smtClean="0">
                <a:ea typeface="宋体" pitchFamily="2" charset="-122"/>
              </a:rPr>
              <a:t>B.</a:t>
            </a:r>
            <a:r>
              <a:rPr lang="zh-CN" altLang="en-US" b="0" smtClean="0">
                <a:ea typeface="宋体" pitchFamily="2" charset="-122"/>
              </a:rPr>
              <a:t>根本法和普通法</a:t>
            </a:r>
          </a:p>
          <a:p>
            <a:r>
              <a:rPr lang="en-US" altLang="zh-CN" b="0" smtClean="0">
                <a:ea typeface="宋体" pitchFamily="2" charset="-122"/>
              </a:rPr>
              <a:t>C.</a:t>
            </a:r>
            <a:r>
              <a:rPr lang="zh-CN" altLang="en-US" b="0" smtClean="0">
                <a:ea typeface="宋体" pitchFamily="2" charset="-122"/>
              </a:rPr>
              <a:t>一般法和特别法</a:t>
            </a:r>
          </a:p>
          <a:p>
            <a:r>
              <a:rPr lang="en-US" altLang="zh-CN" b="0" smtClean="0">
                <a:ea typeface="宋体" pitchFamily="2" charset="-122"/>
              </a:rPr>
              <a:t>D.</a:t>
            </a:r>
            <a:r>
              <a:rPr lang="zh-CN" altLang="en-US" b="0" smtClean="0">
                <a:ea typeface="宋体" pitchFamily="2" charset="-122"/>
              </a:rPr>
              <a:t>实体法和程序法</a:t>
            </a:r>
          </a:p>
          <a:p>
            <a:endParaRPr lang="zh-CN" altLang="en-US" smtClean="0">
              <a:ea typeface="宋体" pitchFamily="2"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内容占位符 2"/>
          <p:cNvSpPr>
            <a:spLocks noGrp="1"/>
          </p:cNvSpPr>
          <p:nvPr>
            <p:ph idx="1"/>
          </p:nvPr>
        </p:nvSpPr>
        <p:spPr>
          <a:xfrm>
            <a:off x="0" y="571500"/>
            <a:ext cx="8686800" cy="6286500"/>
          </a:xfrm>
        </p:spPr>
        <p:txBody>
          <a:bodyPr/>
          <a:lstStyle/>
          <a:p>
            <a:r>
              <a:rPr lang="zh-CN" altLang="en-US" dirty="0" smtClean="0">
                <a:ea typeface="宋体" pitchFamily="2" charset="-122"/>
              </a:rPr>
              <a:t>情境</a:t>
            </a:r>
            <a:r>
              <a:rPr lang="zh-CN" altLang="en-US" dirty="0" smtClean="0">
                <a:ea typeface="宋体" pitchFamily="2" charset="-122"/>
              </a:rPr>
              <a:t>导入、布置任务</a:t>
            </a:r>
          </a:p>
          <a:p>
            <a:r>
              <a:rPr lang="zh-CN" altLang="en-US" dirty="0" smtClean="0">
                <a:ea typeface="宋体" pitchFamily="2" charset="-122"/>
              </a:rPr>
              <a:t>刘某</a:t>
            </a:r>
            <a:r>
              <a:rPr lang="zh-CN" altLang="en-US" dirty="0" smtClean="0">
                <a:ea typeface="宋体" pitchFamily="2" charset="-122"/>
              </a:rPr>
              <a:t>以放牧为生，某日突然发现自己的牛群里多了一头大黄牛，周围的人也无人询问此牛。几天后，其妻劝刘某将此牛卖掉，以免惹出麻烦，刘某便以自己的牛为名，去村委会开出证明，到市场上将牛以</a:t>
            </a:r>
            <a:r>
              <a:rPr lang="en-US" altLang="zh-CN" dirty="0" smtClean="0">
                <a:ea typeface="宋体" pitchFamily="2" charset="-122"/>
              </a:rPr>
              <a:t>1200</a:t>
            </a:r>
            <a:r>
              <a:rPr lang="zh-CN" altLang="en-US" dirty="0" smtClean="0">
                <a:ea typeface="宋体" pitchFamily="2" charset="-122"/>
              </a:rPr>
              <a:t>元的价格出卖给邻村的王某。一天，此牛被失主李某发现，要求王某返还。王某称牛是从刘某处买的，并有证明为据，拒不交牛。于是李某找到刘某，要求其返还卖牛所得的</a:t>
            </a:r>
            <a:r>
              <a:rPr lang="en-US" altLang="zh-CN" dirty="0" smtClean="0">
                <a:ea typeface="宋体" pitchFamily="2" charset="-122"/>
              </a:rPr>
              <a:t>1200</a:t>
            </a:r>
            <a:r>
              <a:rPr lang="zh-CN" altLang="en-US" dirty="0" smtClean="0">
                <a:ea typeface="宋体" pitchFamily="2" charset="-122"/>
              </a:rPr>
              <a:t>元。刘某认为牛又不是他偷的，也不是捡的，而是自己跑来的，合理合法，拒不承担责任。李某只好诉到法院，要求刘某返还卖牛所得</a:t>
            </a:r>
            <a:r>
              <a:rPr lang="en-US" altLang="zh-CN" dirty="0" smtClean="0">
                <a:ea typeface="宋体" pitchFamily="2" charset="-122"/>
              </a:rPr>
              <a:t>1200</a:t>
            </a:r>
            <a:r>
              <a:rPr lang="zh-CN" altLang="en-US" dirty="0" smtClean="0">
                <a:ea typeface="宋体" pitchFamily="2" charset="-122"/>
              </a:rPr>
              <a:t>元</a:t>
            </a:r>
            <a:r>
              <a:rPr lang="zh-CN" altLang="en-US" dirty="0" smtClean="0">
                <a:ea typeface="宋体" pitchFamily="2" charset="-122"/>
              </a:rPr>
              <a:t>。</a:t>
            </a:r>
            <a:r>
              <a:rPr lang="zh-CN" altLang="en-US" dirty="0" smtClean="0">
                <a:ea typeface="宋体" pitchFamily="2" charset="-122"/>
              </a:rPr>
              <a:t>任务</a:t>
            </a:r>
            <a:r>
              <a:rPr lang="zh-CN" altLang="en-US" dirty="0" smtClean="0">
                <a:ea typeface="宋体" pitchFamily="2" charset="-122"/>
              </a:rPr>
              <a:t>： </a:t>
            </a:r>
            <a:endParaRPr lang="zh-CN" altLang="en-US" dirty="0" smtClean="0">
              <a:ea typeface="宋体" pitchFamily="2" charset="-122"/>
            </a:endParaRPr>
          </a:p>
          <a:p>
            <a:r>
              <a:rPr lang="zh-CN" altLang="en-US" dirty="0" smtClean="0">
                <a:ea typeface="宋体" pitchFamily="2" charset="-122"/>
              </a:rPr>
              <a:t>	（</a:t>
            </a:r>
            <a:r>
              <a:rPr lang="en-US" altLang="zh-CN" dirty="0" smtClean="0">
                <a:ea typeface="宋体" pitchFamily="2" charset="-122"/>
              </a:rPr>
              <a:t>1</a:t>
            </a:r>
            <a:r>
              <a:rPr lang="zh-CN" altLang="en-US" dirty="0" smtClean="0">
                <a:ea typeface="宋体" pitchFamily="2" charset="-122"/>
              </a:rPr>
              <a:t>）刘某的行为是什么性质的行为</a:t>
            </a:r>
            <a:r>
              <a:rPr lang="en-US" altLang="zh-CN" dirty="0" smtClean="0">
                <a:ea typeface="宋体" pitchFamily="2" charset="-122"/>
              </a:rPr>
              <a:t>? </a:t>
            </a:r>
            <a:endParaRPr lang="zh-CN" altLang="en-US" dirty="0" smtClean="0">
              <a:ea typeface="宋体" pitchFamily="2" charset="-122"/>
            </a:endParaRPr>
          </a:p>
          <a:p>
            <a:r>
              <a:rPr lang="zh-CN" altLang="en-US" dirty="0" smtClean="0">
                <a:ea typeface="宋体" pitchFamily="2" charset="-122"/>
              </a:rPr>
              <a:t></a:t>
            </a:r>
            <a:r>
              <a:rPr lang="en-US" altLang="zh-CN" dirty="0" smtClean="0">
                <a:ea typeface="宋体" pitchFamily="2" charset="-122"/>
              </a:rPr>
              <a:t>	</a:t>
            </a:r>
            <a:r>
              <a:rPr lang="zh-CN" altLang="en-US" dirty="0" smtClean="0">
                <a:ea typeface="宋体" pitchFamily="2" charset="-122"/>
              </a:rPr>
              <a:t>（</a:t>
            </a:r>
            <a:r>
              <a:rPr lang="en-US" altLang="zh-CN" dirty="0" smtClean="0">
                <a:ea typeface="宋体" pitchFamily="2" charset="-122"/>
              </a:rPr>
              <a:t>2</a:t>
            </a:r>
            <a:r>
              <a:rPr lang="zh-CN" altLang="en-US" dirty="0" smtClean="0">
                <a:ea typeface="宋体" pitchFamily="2" charset="-122"/>
              </a:rPr>
              <a:t>）法院是否应支持李某的诉讼请求</a:t>
            </a:r>
            <a:r>
              <a:rPr lang="en-US" altLang="zh-CN" dirty="0" smtClean="0">
                <a:ea typeface="宋体" pitchFamily="2" charset="-122"/>
              </a:rPr>
              <a:t>? </a:t>
            </a:r>
            <a:endParaRPr lang="zh-CN" altLang="en-US" dirty="0" smtClean="0">
              <a:ea typeface="宋体" pitchFamily="2" charset="-12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285750" y="1214438"/>
            <a:ext cx="8382000" cy="5105400"/>
          </a:xfrm>
        </p:spPr>
        <p:txBody>
          <a:bodyPr/>
          <a:lstStyle/>
          <a:p>
            <a:r>
              <a:rPr lang="en-US" altLang="zh-CN" smtClean="0">
                <a:ea typeface="宋体" pitchFamily="2" charset="-122"/>
              </a:rPr>
              <a:t>1.5</a:t>
            </a:r>
            <a:r>
              <a:rPr lang="zh-CN" altLang="en-US" smtClean="0">
                <a:ea typeface="宋体" pitchFamily="2" charset="-122"/>
              </a:rPr>
              <a:t>法律部门与法律体系</a:t>
            </a:r>
          </a:p>
          <a:p>
            <a:r>
              <a:rPr lang="zh-CN" altLang="en-US" smtClean="0">
                <a:ea typeface="宋体" pitchFamily="2" charset="-122"/>
              </a:rPr>
              <a:t>法律部门又称部门法，是指根据一定标准和原则所划定的同类法律规范的总称。法律部门划分的标准首先是法律调整的对象，即法律调整的社会关系。如调整行政主体与行政相对人之间行政关系的法律规范的总和构成行政法部门。其次是法律调整的方法。如民法和刑法，都调整人身关系和财产关系，但民法是以自行调节为主要方式，而刑法是以强制干预为主要调整方式，民法要求对损害予以财产赔偿，而刑法则对犯罪人处以严厉的人身惩罚。</a:t>
            </a: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p:txBody>
          <a:bodyPr/>
          <a:lstStyle/>
          <a:p>
            <a:r>
              <a:rPr lang="en-US" altLang="zh-CN" smtClean="0">
                <a:ea typeface="宋体" pitchFamily="2" charset="-122"/>
              </a:rPr>
              <a:t>1.5</a:t>
            </a:r>
            <a:r>
              <a:rPr lang="zh-CN" altLang="en-US" smtClean="0">
                <a:ea typeface="宋体" pitchFamily="2" charset="-122"/>
              </a:rPr>
              <a:t>法律部门与法律体系</a:t>
            </a:r>
          </a:p>
          <a:p>
            <a:r>
              <a:rPr lang="zh-CN" altLang="en-US" smtClean="0">
                <a:ea typeface="宋体" pitchFamily="2" charset="-122"/>
              </a:rPr>
              <a:t>一个国家现行的法律规范分类组合为若干法律部门，由这些法律部门组成的具有内在联系的、互相协调的统一整体即为法律体系。</a:t>
            </a:r>
            <a:br>
              <a:rPr lang="zh-CN" altLang="en-US" smtClean="0">
                <a:ea typeface="宋体" pitchFamily="2" charset="-122"/>
              </a:rPr>
            </a:br>
            <a:endParaRPr lang="zh-CN" altLang="en-US" smtClean="0">
              <a:ea typeface="宋体" pitchFamily="2" charset="-122"/>
            </a:endParaRP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灯片编号占位符 5"/>
          <p:cNvSpPr txBox="1">
            <a:spLocks noGrp="1" noChangeArrowheads="1"/>
          </p:cNvSpPr>
          <p:nvPr/>
        </p:nvSpPr>
        <p:spPr bwMode="auto">
          <a:xfrm>
            <a:off x="6553200" y="6245225"/>
            <a:ext cx="2289175" cy="476250"/>
          </a:xfrm>
          <a:prstGeom prst="rect">
            <a:avLst/>
          </a:prstGeom>
          <a:noFill/>
          <a:ln w="9525">
            <a:noFill/>
            <a:miter lim="800000"/>
            <a:headEnd/>
            <a:tailEnd/>
          </a:ln>
        </p:spPr>
        <p:txBody>
          <a:bodyPr anchor="b"/>
          <a:lstStyle/>
          <a:p>
            <a:fld id="{455F63F3-3215-4FDE-85C2-B660397179D7}" type="slidenum">
              <a:rPr lang="en-US" altLang="zh-CN" sz="1200">
                <a:ea typeface="宋体" pitchFamily="2" charset="-122"/>
              </a:rPr>
              <a:pPr/>
              <a:t>42</a:t>
            </a:fld>
            <a:endParaRPr lang="en-US" altLang="zh-CN" sz="1200">
              <a:ea typeface="宋体" pitchFamily="2" charset="-122"/>
            </a:endParaRPr>
          </a:p>
        </p:txBody>
      </p:sp>
      <p:sp>
        <p:nvSpPr>
          <p:cNvPr id="50179" name="Rectangle 2"/>
          <p:cNvSpPr>
            <a:spLocks noGrp="1" noChangeArrowheads="1"/>
          </p:cNvSpPr>
          <p:nvPr>
            <p:ph type="title" idx="4294967295"/>
          </p:nvPr>
        </p:nvSpPr>
        <p:spPr>
          <a:xfrm>
            <a:off x="2124075" y="188913"/>
            <a:ext cx="4824413" cy="431800"/>
          </a:xfrm>
        </p:spPr>
        <p:txBody>
          <a:bodyPr/>
          <a:lstStyle/>
          <a:p>
            <a:pPr>
              <a:defRPr/>
            </a:pPr>
            <a:r>
              <a:rPr lang="zh-CN" altLang="en-US" sz="2800" smtClean="0">
                <a:effectLst>
                  <a:outerShdw blurRad="38100" dist="38100" dir="2700000" algn="tl">
                    <a:srgbClr val="C0C0C0"/>
                  </a:outerShdw>
                </a:effectLst>
                <a:ea typeface="宋体" pitchFamily="2" charset="-122"/>
              </a:rPr>
              <a:t>我国社会主义法律体系</a:t>
            </a:r>
          </a:p>
        </p:txBody>
      </p:sp>
      <p:graphicFrame>
        <p:nvGraphicFramePr>
          <p:cNvPr id="50180" name="Group 4"/>
          <p:cNvGraphicFramePr>
            <a:graphicFrameLocks noGrp="1"/>
          </p:cNvGraphicFramePr>
          <p:nvPr>
            <p:ph idx="4294967295"/>
          </p:nvPr>
        </p:nvGraphicFramePr>
        <p:xfrm>
          <a:off x="684213" y="765175"/>
          <a:ext cx="7920037" cy="4797426"/>
        </p:xfrm>
        <a:graphic>
          <a:graphicData uri="http://schemas.openxmlformats.org/drawingml/2006/table">
            <a:tbl>
              <a:tblPr/>
              <a:tblGrid>
                <a:gridCol w="1079500"/>
                <a:gridCol w="3735387"/>
                <a:gridCol w="3105150"/>
              </a:tblGrid>
              <a:tr h="64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法律部门</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内涵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外延</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宪法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规定国家的根本制度和根本任务，具有最高法律效力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宪法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立法法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全国人民代表大会组织法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行政法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调整行政活动的法律规范的总称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公务员法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行政处罚法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治安管理处罚法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刑法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规定犯罪、刑事责任和刑罚的法律规范的总称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刑法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及其修正案</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民商法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调整民事和商事活动的法律规范的总称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民法通则</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合同法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婚姻法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公司法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经济法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调整国家在监管与协调经济运行过程中发生的经济关系的法律规范的总称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反不正当竞争法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消费者权益保护法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产品质量法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个人所得税法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程序法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smtClean="0">
                          <a:ln>
                            <a:noFill/>
                          </a:ln>
                          <a:solidFill>
                            <a:schemeClr val="tx1"/>
                          </a:solidFill>
                          <a:effectLst/>
                          <a:latin typeface="Arial" pitchFamily="34" charset="0"/>
                          <a:ea typeface="宋体" pitchFamily="2" charset="-122"/>
                        </a:rPr>
                        <a:t>调整关于诉讼活动关系的法律规范的总称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刑事诉讼法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民事诉讼法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行政诉讼法</a:t>
                      </a:r>
                      <a:r>
                        <a:rPr kumimoji="0" lang="en-US" sz="1800" b="1" i="0" u="none" strike="noStrike" cap="none" normalizeH="0" baseline="0" smtClean="0">
                          <a:ln>
                            <a:noFill/>
                          </a:ln>
                          <a:solidFill>
                            <a:schemeClr val="tx1"/>
                          </a:solidFill>
                          <a:effectLst/>
                          <a:latin typeface="Arial" pitchFamily="34" charset="0"/>
                          <a:ea typeface="宋体" pitchFamily="2" charset="-122"/>
                        </a:rPr>
                        <a:t>》</a:t>
                      </a:r>
                      <a:r>
                        <a:rPr kumimoji="0" lang="zh-CN" altLang="en-US" sz="1800" b="1" i="0" u="none" strike="noStrike" cap="none" normalizeH="0" baseline="0" smtClean="0">
                          <a:ln>
                            <a:noFill/>
                          </a:ln>
                          <a:solidFill>
                            <a:schemeClr val="tx1"/>
                          </a:solidFill>
                          <a:effectLst/>
                          <a:latin typeface="Arial" pitchFamily="34" charset="0"/>
                          <a:ea typeface="宋体" pitchFamily="2" charset="-122"/>
                        </a:rPr>
                        <a:t>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0214" name="Text Box 80"/>
          <p:cNvSpPr txBox="1">
            <a:spLocks noChangeArrowheads="1"/>
          </p:cNvSpPr>
          <p:nvPr/>
        </p:nvSpPr>
        <p:spPr bwMode="auto">
          <a:xfrm>
            <a:off x="611188" y="5734050"/>
            <a:ext cx="7777162" cy="366713"/>
          </a:xfrm>
          <a:prstGeom prst="rect">
            <a:avLst/>
          </a:prstGeom>
          <a:noFill/>
          <a:ln w="9525">
            <a:noFill/>
            <a:miter lim="800000"/>
            <a:headEnd/>
            <a:tailEnd/>
          </a:ln>
        </p:spPr>
        <p:txBody>
          <a:bodyPr>
            <a:spAutoFit/>
          </a:bodyPr>
          <a:lstStyle/>
          <a:p>
            <a:pPr>
              <a:spcBef>
                <a:spcPct val="50000"/>
              </a:spcBef>
            </a:pPr>
            <a:r>
              <a:rPr lang="zh-CN" altLang="en-US" b="1">
                <a:latin typeface="Garamond" pitchFamily="18" charset="0"/>
                <a:ea typeface="宋体" pitchFamily="2" charset="-122"/>
              </a:rPr>
              <a:t>注：与程序法相对称，其它</a:t>
            </a:r>
            <a:r>
              <a:rPr lang="en-US" altLang="zh-CN" b="1">
                <a:latin typeface="Garamond" pitchFamily="18" charset="0"/>
                <a:ea typeface="宋体" pitchFamily="2" charset="-122"/>
              </a:rPr>
              <a:t>5</a:t>
            </a:r>
            <a:r>
              <a:rPr lang="zh-CN" altLang="en-US" b="1">
                <a:latin typeface="Garamond" pitchFamily="18" charset="0"/>
                <a:ea typeface="宋体" pitchFamily="2" charset="-122"/>
              </a:rPr>
              <a:t>个法律部门又被称为实体法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slide(fromTop)">
                                      <p:cBhvr>
                                        <p:cTn id="7" dur="500"/>
                                        <p:tgtEl>
                                          <p:spTgt spid="50180"/>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50214"/>
                                        </p:tgtEl>
                                        <p:attrNameLst>
                                          <p:attrName>style.visibility</p:attrName>
                                        </p:attrNameLst>
                                      </p:cBhvr>
                                      <p:to>
                                        <p:strVal val="visible"/>
                                      </p:to>
                                    </p:set>
                                    <p:animEffect transition="in" filter="slide(fromTop)">
                                      <p:cBhvr>
                                        <p:cTn id="10" dur="500"/>
                                        <p:tgtEl>
                                          <p:spTgt spid="50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ctrTitle"/>
          </p:nvPr>
        </p:nvSpPr>
        <p:spPr>
          <a:xfrm>
            <a:off x="6659563" y="981075"/>
            <a:ext cx="576262" cy="4537075"/>
          </a:xfrm>
          <a:effectLst>
            <a:outerShdw dist="28398" dir="1593903" algn="ctr" rotWithShape="0">
              <a:schemeClr val="bg1">
                <a:alpha val="50000"/>
              </a:schemeClr>
            </a:outerShdw>
          </a:effectLst>
        </p:spPr>
        <p:txBody>
          <a:bodyPr/>
          <a:lstStyle/>
          <a:p>
            <a:pPr algn="ctr" eaLnBrk="1" hangingPunct="1">
              <a:defRPr/>
            </a:pPr>
            <a:r>
              <a:rPr lang="zh-CN" altLang="en-US" sz="3600" smtClean="0">
                <a:solidFill>
                  <a:srgbClr val="FF3300"/>
                </a:solidFill>
                <a:ea typeface="宋体" pitchFamily="2" charset="-122"/>
              </a:rPr>
              <a:t>谢谢</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0" y="260350"/>
            <a:ext cx="2376488" cy="563563"/>
          </a:xfrm>
        </p:spPr>
        <p:txBody>
          <a:bodyPr/>
          <a:lstStyle/>
          <a:p>
            <a:pPr eaLnBrk="1" hangingPunct="1">
              <a:defRPr/>
            </a:pPr>
            <a:r>
              <a:rPr lang="zh-CN" altLang="en-US" dirty="0" smtClean="0">
                <a:solidFill>
                  <a:schemeClr val="tx1"/>
                </a:solidFill>
                <a:ea typeface="黑体" pitchFamily="2" charset="-122"/>
              </a:rPr>
              <a:t>法学概述</a:t>
            </a:r>
          </a:p>
        </p:txBody>
      </p:sp>
      <p:sp>
        <p:nvSpPr>
          <p:cNvPr id="19459" name="Rectangle 3"/>
          <p:cNvSpPr>
            <a:spLocks noGrp="1" noChangeArrowheads="1"/>
          </p:cNvSpPr>
          <p:nvPr>
            <p:ph type="body" idx="1"/>
          </p:nvPr>
        </p:nvSpPr>
        <p:spPr>
          <a:xfrm>
            <a:off x="179388" y="1773238"/>
            <a:ext cx="7127875" cy="3227387"/>
          </a:xfrm>
        </p:spPr>
        <p:txBody>
          <a:bodyPr/>
          <a:lstStyle/>
          <a:p>
            <a:r>
              <a:rPr lang="zh-CN" altLang="en-US" sz="3200" dirty="0" smtClean="0">
                <a:latin typeface="黑体" pitchFamily="2" charset="-122"/>
                <a:ea typeface="黑体" pitchFamily="2" charset="-122"/>
              </a:rPr>
              <a:t>我国有关刑事司法活动的最早记录</a:t>
            </a:r>
            <a:r>
              <a:rPr lang="zh-CN" altLang="en-US" sz="3200" b="0" dirty="0" smtClean="0">
                <a:latin typeface="黑体" pitchFamily="2" charset="-122"/>
                <a:ea typeface="黑体" pitchFamily="2" charset="-122"/>
              </a:rPr>
              <a:t> </a:t>
            </a:r>
          </a:p>
          <a:p>
            <a:endParaRPr lang="zh-CN" altLang="en-US" sz="3200" b="0" dirty="0" smtClean="0">
              <a:latin typeface="黑体" pitchFamily="2" charset="-122"/>
              <a:ea typeface="黑体" pitchFamily="2" charset="-122"/>
            </a:endParaRPr>
          </a:p>
          <a:p>
            <a:r>
              <a:rPr lang="en-US" altLang="zh-CN" sz="3200" dirty="0" smtClean="0">
                <a:latin typeface="黑体" pitchFamily="2" charset="-122"/>
                <a:ea typeface="黑体" pitchFamily="2" charset="-122"/>
              </a:rPr>
              <a:t>《</a:t>
            </a:r>
            <a:r>
              <a:rPr lang="zh-CN" altLang="en-US" sz="3200" dirty="0" smtClean="0">
                <a:latin typeface="黑体" pitchFamily="2" charset="-122"/>
                <a:ea typeface="黑体" pitchFamily="2" charset="-122"/>
              </a:rPr>
              <a:t>尚书</a:t>
            </a:r>
            <a:r>
              <a:rPr lang="en-US" altLang="zh-CN" sz="3200" dirty="0" smtClean="0">
                <a:ea typeface="黑体" pitchFamily="2" charset="-122"/>
              </a:rPr>
              <a:t>·</a:t>
            </a:r>
            <a:r>
              <a:rPr lang="zh-CN" altLang="en-US" sz="3200" dirty="0" smtClean="0">
                <a:latin typeface="黑体" pitchFamily="2" charset="-122"/>
                <a:ea typeface="黑体" pitchFamily="2" charset="-122"/>
              </a:rPr>
              <a:t>舜典</a:t>
            </a:r>
            <a:r>
              <a:rPr lang="en-US" altLang="zh-CN" sz="3200" dirty="0" smtClean="0">
                <a:latin typeface="黑体" pitchFamily="2" charset="-122"/>
                <a:ea typeface="黑体" pitchFamily="2" charset="-122"/>
              </a:rPr>
              <a:t>》</a:t>
            </a:r>
            <a:r>
              <a:rPr lang="zh-CN" altLang="en-US" sz="3200" dirty="0" smtClean="0">
                <a:latin typeface="黑体" pitchFamily="2" charset="-122"/>
                <a:ea typeface="黑体" pitchFamily="2" charset="-122"/>
              </a:rPr>
              <a:t>载</a:t>
            </a:r>
            <a:r>
              <a:rPr lang="en-US" altLang="zh-CN" sz="3200" dirty="0" smtClean="0">
                <a:latin typeface="黑体" pitchFamily="2" charset="-122"/>
                <a:ea typeface="黑体" pitchFamily="2" charset="-122"/>
              </a:rPr>
              <a:t>:</a:t>
            </a:r>
            <a:r>
              <a:rPr lang="en-US" altLang="zh-CN" sz="3200" dirty="0" smtClean="0">
                <a:ea typeface="黑体" pitchFamily="2" charset="-122"/>
              </a:rPr>
              <a:t>“</a:t>
            </a:r>
            <a:r>
              <a:rPr lang="zh-CN" altLang="en-US" sz="3200" dirty="0" smtClean="0">
                <a:latin typeface="黑体" pitchFamily="2" charset="-122"/>
                <a:ea typeface="黑体" pitchFamily="2" charset="-122"/>
              </a:rPr>
              <a:t>帝曰</a:t>
            </a:r>
            <a:r>
              <a:rPr lang="en-US" altLang="zh-CN" sz="3200" dirty="0" smtClean="0">
                <a:latin typeface="黑体" pitchFamily="2" charset="-122"/>
                <a:ea typeface="黑体" pitchFamily="2" charset="-122"/>
              </a:rPr>
              <a:t>:</a:t>
            </a:r>
            <a:r>
              <a:rPr lang="zh-CN" altLang="en-US" sz="3200" dirty="0" smtClean="0">
                <a:latin typeface="黑体" pitchFamily="2" charset="-122"/>
                <a:ea typeface="黑体" pitchFamily="2" charset="-122"/>
              </a:rPr>
              <a:t>皋陶</a:t>
            </a:r>
            <a:r>
              <a:rPr lang="en-US" altLang="zh-CN" sz="3200" dirty="0" smtClean="0">
                <a:latin typeface="黑体" pitchFamily="2" charset="-122"/>
                <a:ea typeface="黑体" pitchFamily="2" charset="-122"/>
              </a:rPr>
              <a:t>,</a:t>
            </a:r>
            <a:r>
              <a:rPr lang="zh-CN" altLang="en-US" sz="3200" dirty="0" smtClean="0">
                <a:latin typeface="黑体" pitchFamily="2" charset="-122"/>
                <a:ea typeface="黑体" pitchFamily="2" charset="-122"/>
              </a:rPr>
              <a:t>蛮夷猾夏</a:t>
            </a:r>
            <a:r>
              <a:rPr lang="en-US" altLang="zh-CN" sz="3200" dirty="0" smtClean="0">
                <a:latin typeface="黑体" pitchFamily="2" charset="-122"/>
                <a:ea typeface="黑体" pitchFamily="2" charset="-122"/>
              </a:rPr>
              <a:t>,</a:t>
            </a:r>
            <a:r>
              <a:rPr lang="zh-CN" altLang="en-US" sz="3200" dirty="0" smtClean="0">
                <a:latin typeface="黑体" pitchFamily="2" charset="-122"/>
                <a:ea typeface="黑体" pitchFamily="2" charset="-122"/>
              </a:rPr>
              <a:t>寇贼奸宄</a:t>
            </a:r>
            <a:r>
              <a:rPr lang="en-US" altLang="zh-CN" sz="3200" dirty="0" smtClean="0">
                <a:latin typeface="黑体" pitchFamily="2" charset="-122"/>
                <a:ea typeface="黑体" pitchFamily="2" charset="-122"/>
              </a:rPr>
              <a:t>,</a:t>
            </a:r>
            <a:r>
              <a:rPr lang="zh-CN" altLang="en-US" sz="3200" dirty="0" smtClean="0">
                <a:latin typeface="黑体" pitchFamily="2" charset="-122"/>
                <a:ea typeface="黑体" pitchFamily="2" charset="-122"/>
              </a:rPr>
              <a:t>汝作士</a:t>
            </a:r>
            <a:r>
              <a:rPr lang="en-US" altLang="zh-CN" sz="3200" dirty="0" smtClean="0">
                <a:latin typeface="黑体" pitchFamily="2" charset="-122"/>
                <a:ea typeface="黑体" pitchFamily="2" charset="-122"/>
              </a:rPr>
              <a:t>,</a:t>
            </a:r>
            <a:r>
              <a:rPr lang="zh-CN" altLang="en-US" sz="3200" dirty="0" smtClean="0">
                <a:latin typeface="黑体" pitchFamily="2" charset="-122"/>
                <a:ea typeface="黑体" pitchFamily="2" charset="-122"/>
              </a:rPr>
              <a:t>五刑有服。</a:t>
            </a:r>
            <a:r>
              <a:rPr lang="zh-CN" altLang="en-US" sz="3200" dirty="0" smtClean="0">
                <a:ea typeface="黑体" pitchFamily="2" charset="-122"/>
              </a:rPr>
              <a:t>”</a:t>
            </a:r>
            <a:endParaRPr lang="en-US" altLang="zh-CN" sz="3200" dirty="0" smtClean="0">
              <a:latin typeface="黑体" pitchFamily="2" charset="-122"/>
              <a:ea typeface="黑体" pitchFamily="2" charset="-122"/>
            </a:endParaRPr>
          </a:p>
        </p:txBody>
      </p:sp>
      <p:sp>
        <p:nvSpPr>
          <p:cNvPr id="6150" name="Text Box 6"/>
          <p:cNvSpPr txBox="1">
            <a:spLocks noChangeArrowheads="1"/>
          </p:cNvSpPr>
          <p:nvPr/>
        </p:nvSpPr>
        <p:spPr bwMode="auto">
          <a:xfrm>
            <a:off x="0" y="981075"/>
            <a:ext cx="2151063" cy="5191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zh-CN" sz="2800" b="1">
                <a:latin typeface="黑体" pitchFamily="2" charset="-122"/>
                <a:ea typeface="黑体" pitchFamily="2" charset="-122"/>
              </a:rPr>
              <a:t>1.1</a:t>
            </a:r>
            <a:r>
              <a:rPr lang="zh-CN" altLang="en-US" sz="2800" b="1">
                <a:latin typeface="黑体" pitchFamily="2" charset="-122"/>
                <a:ea typeface="黑体" pitchFamily="2" charset="-122"/>
              </a:rPr>
              <a:t>法的起源</a:t>
            </a:r>
          </a:p>
        </p:txBody>
      </p:sp>
      <p:pic>
        <p:nvPicPr>
          <p:cNvPr id="19461" name="Picture 7" descr="皋陶"/>
          <p:cNvPicPr>
            <a:picLocks noChangeAspect="1" noChangeArrowheads="1"/>
          </p:cNvPicPr>
          <p:nvPr/>
        </p:nvPicPr>
        <p:blipFill>
          <a:blip r:embed="rId2"/>
          <a:srcRect/>
          <a:stretch>
            <a:fillRect/>
          </a:stretch>
        </p:blipFill>
        <p:spPr bwMode="auto">
          <a:xfrm>
            <a:off x="3995738" y="4149725"/>
            <a:ext cx="2016125" cy="2447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04800" y="1219200"/>
            <a:ext cx="5346700" cy="5105400"/>
          </a:xfrm>
        </p:spPr>
        <p:txBody>
          <a:bodyPr/>
          <a:lstStyle/>
          <a:p>
            <a:r>
              <a:rPr lang="zh-CN" altLang="en-US" smtClean="0">
                <a:ea typeface="宋体" pitchFamily="2" charset="-122"/>
              </a:rPr>
              <a:t>皋陶 </a:t>
            </a:r>
          </a:p>
          <a:p>
            <a:r>
              <a:rPr lang="zh-CN" altLang="en-US" smtClean="0">
                <a:ea typeface="宋体" pitchFamily="2" charset="-122"/>
              </a:rPr>
              <a:t>上古四圣</a:t>
            </a:r>
          </a:p>
          <a:p>
            <a:r>
              <a:rPr lang="zh-CN" altLang="en-US" smtClean="0">
                <a:ea typeface="宋体" pitchFamily="2" charset="-122"/>
              </a:rPr>
              <a:t>中国司法鼻祖</a:t>
            </a:r>
          </a:p>
          <a:p>
            <a:r>
              <a:rPr lang="zh-CN" altLang="en-US" smtClean="0">
                <a:ea typeface="宋体" pitchFamily="2" charset="-122"/>
              </a:rPr>
              <a:t>狱神</a:t>
            </a:r>
          </a:p>
          <a:p>
            <a:endParaRPr lang="zh-CN" altLang="en-US" smtClean="0">
              <a:ea typeface="宋体" pitchFamily="2" charset="-122"/>
            </a:endParaRP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pic>
        <p:nvPicPr>
          <p:cNvPr id="20484" name="Picture 6" descr="皋陶"/>
          <p:cNvPicPr>
            <a:picLocks noChangeAspect="1" noChangeArrowheads="1"/>
          </p:cNvPicPr>
          <p:nvPr/>
        </p:nvPicPr>
        <p:blipFill>
          <a:blip r:embed="rId2"/>
          <a:srcRect/>
          <a:stretch>
            <a:fillRect/>
          </a:stretch>
        </p:blipFill>
        <p:spPr bwMode="auto">
          <a:xfrm>
            <a:off x="5724525" y="1341438"/>
            <a:ext cx="2625725" cy="4824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304800" y="1219200"/>
            <a:ext cx="3475038" cy="5105400"/>
          </a:xfrm>
        </p:spPr>
        <p:txBody>
          <a:bodyPr/>
          <a:lstStyle/>
          <a:p>
            <a:r>
              <a:rPr lang="en-US" altLang="zh-CN" smtClean="0">
                <a:ea typeface="宋体" pitchFamily="2" charset="-122"/>
              </a:rPr>
              <a:t>2</a:t>
            </a:r>
            <a:r>
              <a:rPr lang="zh-CN" altLang="en-US" smtClean="0">
                <a:ea typeface="宋体" pitchFamily="2" charset="-122"/>
              </a:rPr>
              <a:t>、奴隶制五刑</a:t>
            </a:r>
          </a:p>
          <a:p>
            <a:r>
              <a:rPr lang="zh-CN" altLang="en-US" smtClean="0">
                <a:ea typeface="宋体" pitchFamily="2" charset="-122"/>
              </a:rPr>
              <a:t>墨刑</a:t>
            </a:r>
          </a:p>
          <a:p>
            <a:r>
              <a:rPr lang="zh-CN" altLang="en-US" smtClean="0">
                <a:ea typeface="宋体" pitchFamily="2" charset="-122"/>
              </a:rPr>
              <a:t>劓刑</a:t>
            </a:r>
          </a:p>
          <a:p>
            <a:r>
              <a:rPr lang="zh-CN" altLang="en-US" smtClean="0">
                <a:ea typeface="宋体" pitchFamily="2" charset="-122"/>
              </a:rPr>
              <a:t>剕刑</a:t>
            </a:r>
          </a:p>
          <a:p>
            <a:r>
              <a:rPr lang="zh-CN" altLang="en-US" smtClean="0">
                <a:ea typeface="宋体" pitchFamily="2" charset="-122"/>
              </a:rPr>
              <a:t>宫刑</a:t>
            </a:r>
          </a:p>
          <a:p>
            <a:r>
              <a:rPr lang="zh-CN" altLang="en-US" smtClean="0">
                <a:ea typeface="宋体" pitchFamily="2" charset="-122"/>
              </a:rPr>
              <a:t>大辟</a:t>
            </a: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pic>
        <p:nvPicPr>
          <p:cNvPr id="21508" name="Picture 5" descr="墨刑"/>
          <p:cNvPicPr>
            <a:picLocks noChangeAspect="1" noChangeArrowheads="1"/>
          </p:cNvPicPr>
          <p:nvPr/>
        </p:nvPicPr>
        <p:blipFill>
          <a:blip r:embed="rId2"/>
          <a:srcRect/>
          <a:stretch>
            <a:fillRect/>
          </a:stretch>
        </p:blipFill>
        <p:spPr bwMode="auto">
          <a:xfrm>
            <a:off x="1763713" y="1773238"/>
            <a:ext cx="2305050" cy="2160587"/>
          </a:xfrm>
          <a:prstGeom prst="rect">
            <a:avLst/>
          </a:prstGeom>
          <a:noFill/>
          <a:ln w="9525">
            <a:noFill/>
            <a:miter lim="800000"/>
            <a:headEnd/>
            <a:tailEnd/>
          </a:ln>
        </p:spPr>
      </p:pic>
      <p:pic>
        <p:nvPicPr>
          <p:cNvPr id="21509" name="Picture 6" descr="劓刑"/>
          <p:cNvPicPr>
            <a:picLocks noChangeAspect="1" noChangeArrowheads="1"/>
          </p:cNvPicPr>
          <p:nvPr/>
        </p:nvPicPr>
        <p:blipFill>
          <a:blip r:embed="rId3"/>
          <a:srcRect/>
          <a:stretch>
            <a:fillRect/>
          </a:stretch>
        </p:blipFill>
        <p:spPr bwMode="auto">
          <a:xfrm>
            <a:off x="4284663" y="1844675"/>
            <a:ext cx="2303462" cy="2016125"/>
          </a:xfrm>
          <a:prstGeom prst="rect">
            <a:avLst/>
          </a:prstGeom>
          <a:noFill/>
          <a:ln w="9525">
            <a:noFill/>
            <a:miter lim="800000"/>
            <a:headEnd/>
            <a:tailEnd/>
          </a:ln>
        </p:spPr>
      </p:pic>
      <p:pic>
        <p:nvPicPr>
          <p:cNvPr id="21510" name="Picture 7" descr="d058ccbf6c81800a9550a371b13533fa828b4713"/>
          <p:cNvPicPr>
            <a:picLocks noChangeAspect="1" noChangeArrowheads="1"/>
          </p:cNvPicPr>
          <p:nvPr/>
        </p:nvPicPr>
        <p:blipFill>
          <a:blip r:embed="rId4"/>
          <a:srcRect/>
          <a:stretch>
            <a:fillRect/>
          </a:stretch>
        </p:blipFill>
        <p:spPr bwMode="auto">
          <a:xfrm>
            <a:off x="1835150" y="4221163"/>
            <a:ext cx="4608513" cy="2016125"/>
          </a:xfrm>
          <a:prstGeom prst="rect">
            <a:avLst/>
          </a:prstGeom>
          <a:noFill/>
          <a:ln w="9525">
            <a:noFill/>
            <a:miter lim="800000"/>
            <a:headEnd/>
            <a:tailEnd/>
          </a:ln>
        </p:spPr>
      </p:pic>
      <p:pic>
        <p:nvPicPr>
          <p:cNvPr id="21511" name="Picture 8" descr="幽闭"/>
          <p:cNvPicPr>
            <a:picLocks noChangeAspect="1" noChangeArrowheads="1"/>
          </p:cNvPicPr>
          <p:nvPr/>
        </p:nvPicPr>
        <p:blipFill>
          <a:blip r:embed="rId5"/>
          <a:srcRect/>
          <a:stretch>
            <a:fillRect/>
          </a:stretch>
        </p:blipFill>
        <p:spPr bwMode="auto">
          <a:xfrm>
            <a:off x="6877050" y="1916113"/>
            <a:ext cx="2016125" cy="4392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endParaRPr lang="zh-CN" altLang="en-US" dirty="0" smtClean="0">
              <a:ea typeface="宋体" pitchFamily="2" charset="-122"/>
            </a:endParaRPr>
          </a:p>
        </p:txBody>
      </p:sp>
      <p:sp>
        <p:nvSpPr>
          <p:cNvPr id="22531" name="Rectangle 3"/>
          <p:cNvSpPr>
            <a:spLocks noGrp="1" noChangeArrowheads="1"/>
          </p:cNvSpPr>
          <p:nvPr>
            <p:ph type="body" idx="1"/>
          </p:nvPr>
        </p:nvSpPr>
        <p:spPr>
          <a:xfrm>
            <a:off x="0" y="981075"/>
            <a:ext cx="3330575" cy="5105400"/>
          </a:xfrm>
        </p:spPr>
        <p:txBody>
          <a:bodyPr/>
          <a:lstStyle/>
          <a:p>
            <a:r>
              <a:rPr lang="zh-CN" altLang="en-US" smtClean="0">
                <a:ea typeface="宋体" pitchFamily="2" charset="-122"/>
              </a:rPr>
              <a:t>秦汉以前的死刑种类很多，如戮、烹、车裂（五马分尸）、枭首（砍头后悬挂示众）、弃市（闹市斩首后暴尸于众）、绞、陵迟（也写作凌迟）等。 </a:t>
            </a: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pic>
        <p:nvPicPr>
          <p:cNvPr id="22533" name="Picture 7" descr="五马分尸"/>
          <p:cNvPicPr>
            <a:picLocks noChangeAspect="1" noChangeArrowheads="1"/>
          </p:cNvPicPr>
          <p:nvPr/>
        </p:nvPicPr>
        <p:blipFill>
          <a:blip r:embed="rId2"/>
          <a:srcRect/>
          <a:stretch>
            <a:fillRect/>
          </a:stretch>
        </p:blipFill>
        <p:spPr bwMode="auto">
          <a:xfrm>
            <a:off x="3924300" y="1341438"/>
            <a:ext cx="3333750" cy="38877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304800" y="1219200"/>
            <a:ext cx="2322513" cy="5105400"/>
          </a:xfrm>
        </p:spPr>
        <p:txBody>
          <a:bodyPr/>
          <a:lstStyle/>
          <a:p>
            <a:r>
              <a:rPr lang="zh-CN" altLang="en-US" smtClean="0">
                <a:ea typeface="宋体" pitchFamily="2" charset="-122"/>
              </a:rPr>
              <a:t>獬豸</a:t>
            </a:r>
          </a:p>
        </p:txBody>
      </p:sp>
      <p:sp>
        <p:nvSpPr>
          <p:cNvPr id="193538" name="Rectangle 2"/>
          <p:cNvSpPr>
            <a:spLocks noChangeArrowheads="1"/>
          </p:cNvSpPr>
          <p:nvPr/>
        </p:nvSpPr>
        <p:spPr bwMode="gray">
          <a:xfrm>
            <a:off x="0" y="260350"/>
            <a:ext cx="2376488" cy="563563"/>
          </a:xfrm>
          <a:prstGeom prst="rect">
            <a:avLst/>
          </a:prstGeom>
          <a:noFill/>
          <a:ln w="9525">
            <a:noFill/>
            <a:miter lim="800000"/>
            <a:headEnd/>
            <a:tailEnd/>
          </a:ln>
          <a:effectLst>
            <a:outerShdw dist="28398" dir="1593903" algn="ctr" rotWithShape="0">
              <a:schemeClr val="bg1">
                <a:alpha val="50000"/>
              </a:schemeClr>
            </a:outerShdw>
          </a:effectLst>
        </p:spPr>
        <p:txBody>
          <a:bodyPr anchor="ctr"/>
          <a:lstStyle/>
          <a:p>
            <a:pPr algn="l">
              <a:defRPr/>
            </a:pPr>
            <a:r>
              <a:rPr lang="zh-CN" altLang="en-US" sz="3200" b="1">
                <a:latin typeface="Verdana" pitchFamily="34" charset="0"/>
                <a:ea typeface="黑体" pitchFamily="2" charset="-122"/>
              </a:rPr>
              <a:t>法学概述</a:t>
            </a:r>
          </a:p>
        </p:txBody>
      </p:sp>
      <p:pic>
        <p:nvPicPr>
          <p:cNvPr id="23556" name="Picture 5" descr="獬豸2"/>
          <p:cNvPicPr>
            <a:picLocks noChangeAspect="1" noChangeArrowheads="1"/>
          </p:cNvPicPr>
          <p:nvPr/>
        </p:nvPicPr>
        <p:blipFill>
          <a:blip r:embed="rId2"/>
          <a:srcRect/>
          <a:stretch>
            <a:fillRect/>
          </a:stretch>
        </p:blipFill>
        <p:spPr bwMode="auto">
          <a:xfrm>
            <a:off x="2339975" y="908050"/>
            <a:ext cx="2736850" cy="2827338"/>
          </a:xfrm>
          <a:prstGeom prst="rect">
            <a:avLst/>
          </a:prstGeom>
          <a:noFill/>
          <a:ln w="9525">
            <a:noFill/>
            <a:miter lim="800000"/>
            <a:headEnd/>
            <a:tailEnd/>
          </a:ln>
        </p:spPr>
      </p:pic>
      <p:pic>
        <p:nvPicPr>
          <p:cNvPr id="23557" name="Picture 6" descr="獬豸冠"/>
          <p:cNvPicPr>
            <a:picLocks noChangeAspect="1" noChangeArrowheads="1"/>
          </p:cNvPicPr>
          <p:nvPr/>
        </p:nvPicPr>
        <p:blipFill>
          <a:blip r:embed="rId3"/>
          <a:srcRect/>
          <a:stretch>
            <a:fillRect/>
          </a:stretch>
        </p:blipFill>
        <p:spPr bwMode="auto">
          <a:xfrm>
            <a:off x="2268538" y="3933825"/>
            <a:ext cx="3671887" cy="25923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中国荷花">
  <a:themeElements>
    <a:clrScheme name="中国荷花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fontScheme name="中国荷花">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中国荷花 1">
        <a:dk1>
          <a:srgbClr val="000000"/>
        </a:dk1>
        <a:lt1>
          <a:srgbClr val="FFFFFF"/>
        </a:lt1>
        <a:dk2>
          <a:srgbClr val="51944E"/>
        </a:dk2>
        <a:lt2>
          <a:srgbClr val="DDDDDD"/>
        </a:lt2>
        <a:accent1>
          <a:srgbClr val="646ADE"/>
        </a:accent1>
        <a:accent2>
          <a:srgbClr val="1BAFC3"/>
        </a:accent2>
        <a:accent3>
          <a:srgbClr val="FFFFFF"/>
        </a:accent3>
        <a:accent4>
          <a:srgbClr val="000000"/>
        </a:accent4>
        <a:accent5>
          <a:srgbClr val="B8B9EC"/>
        </a:accent5>
        <a:accent6>
          <a:srgbClr val="179EB0"/>
        </a:accent6>
        <a:hlink>
          <a:srgbClr val="98BF1D"/>
        </a:hlink>
        <a:folHlink>
          <a:srgbClr val="90A8B0"/>
        </a:folHlink>
      </a:clrScheme>
      <a:clrMap bg1="lt1" tx1="dk1" bg2="lt2" tx2="dk2" accent1="accent1" accent2="accent2" accent3="accent3" accent4="accent4" accent5="accent5" accent6="accent6" hlink="hlink" folHlink="folHlink"/>
    </a:extraClrScheme>
    <a:extraClrScheme>
      <a:clrScheme name="中国荷花 2">
        <a:dk1>
          <a:srgbClr val="000000"/>
        </a:dk1>
        <a:lt1>
          <a:srgbClr val="FFFFFF"/>
        </a:lt1>
        <a:dk2>
          <a:srgbClr val="1A578E"/>
        </a:dk2>
        <a:lt2>
          <a:srgbClr val="C0C0C0"/>
        </a:lt2>
        <a:accent1>
          <a:srgbClr val="5EB52D"/>
        </a:accent1>
        <a:accent2>
          <a:srgbClr val="F26D00"/>
        </a:accent2>
        <a:accent3>
          <a:srgbClr val="FFFFFF"/>
        </a:accent3>
        <a:accent4>
          <a:srgbClr val="000000"/>
        </a:accent4>
        <a:accent5>
          <a:srgbClr val="B6D7AD"/>
        </a:accent5>
        <a:accent6>
          <a:srgbClr val="DB6200"/>
        </a:accent6>
        <a:hlink>
          <a:srgbClr val="5983D7"/>
        </a:hlink>
        <a:folHlink>
          <a:srgbClr val="AAAD25"/>
        </a:folHlink>
      </a:clrScheme>
      <a:clrMap bg1="lt1" tx1="dk1" bg2="lt2" tx2="dk2" accent1="accent1" accent2="accent2" accent3="accent3" accent4="accent4" accent5="accent5" accent6="accent6" hlink="hlink" folHlink="folHlink"/>
    </a:extraClrScheme>
    <a:extraClrScheme>
      <a:clrScheme name="中国荷花 3">
        <a:dk1>
          <a:srgbClr val="000000"/>
        </a:dk1>
        <a:lt1>
          <a:srgbClr val="FFFFFF"/>
        </a:lt1>
        <a:dk2>
          <a:srgbClr val="347436"/>
        </a:dk2>
        <a:lt2>
          <a:srgbClr val="DDDDDD"/>
        </a:lt2>
        <a:accent1>
          <a:srgbClr val="F28C1C"/>
        </a:accent1>
        <a:accent2>
          <a:srgbClr val="77AE26"/>
        </a:accent2>
        <a:accent3>
          <a:srgbClr val="FFFFFF"/>
        </a:accent3>
        <a:accent4>
          <a:srgbClr val="000000"/>
        </a:accent4>
        <a:accent5>
          <a:srgbClr val="F7C5AB"/>
        </a:accent5>
        <a:accent6>
          <a:srgbClr val="6B9D21"/>
        </a:accent6>
        <a:hlink>
          <a:srgbClr val="449878"/>
        </a:hlink>
        <a:folHlink>
          <a:srgbClr val="90A8B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中国荷花</Template>
  <TotalTime>2680</TotalTime>
  <Words>2639</Words>
  <Application>Microsoft PowerPoint</Application>
  <PresentationFormat>全屏显示(4:3)</PresentationFormat>
  <Paragraphs>196</Paragraphs>
  <Slides>43</Slides>
  <Notes>0</Notes>
  <HiddenSlides>0</HiddenSlides>
  <MMClips>0</MMClips>
  <ScaleCrop>false</ScaleCrop>
  <HeadingPairs>
    <vt:vector size="4" baseType="variant">
      <vt:variant>
        <vt:lpstr>主题</vt:lpstr>
      </vt:variant>
      <vt:variant>
        <vt:i4>1</vt:i4>
      </vt:variant>
      <vt:variant>
        <vt:lpstr>幻灯片标题</vt:lpstr>
      </vt:variant>
      <vt:variant>
        <vt:i4>43</vt:i4>
      </vt:variant>
    </vt:vector>
  </HeadingPairs>
  <TitlesOfParts>
    <vt:vector size="44" baseType="lpstr">
      <vt:lpstr>中国荷花</vt:lpstr>
      <vt:lpstr>  经济法概述</vt:lpstr>
      <vt:lpstr>学习目标</vt:lpstr>
      <vt:lpstr>幻灯片 3</vt:lpstr>
      <vt:lpstr>幻灯片 4</vt:lpstr>
      <vt:lpstr>法学概述</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西方的法及相关概念</vt:lpstr>
      <vt:lpstr>幻灯片 21</vt:lpstr>
      <vt:lpstr>幻灯片 22</vt:lpstr>
      <vt:lpstr>幻灯片 23</vt:lpstr>
      <vt:lpstr>幻灯片 24</vt:lpstr>
      <vt:lpstr>幻灯片 25</vt:lpstr>
      <vt:lpstr>幻灯片 26</vt:lpstr>
      <vt:lpstr>幻灯片 27</vt:lpstr>
      <vt:lpstr>幻灯片 28</vt:lpstr>
      <vt:lpstr>幻灯片 29</vt:lpstr>
      <vt:lpstr>当代中国社会主义法的渊源</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我国社会主义法律体系</vt:lpstr>
      <vt:lpstr>谢谢</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keke</dc:creator>
  <cp:lastModifiedBy>微软用户</cp:lastModifiedBy>
  <cp:revision>305</cp:revision>
  <dcterms:created xsi:type="dcterms:W3CDTF">2009-04-01T03:41:01Z</dcterms:created>
  <dcterms:modified xsi:type="dcterms:W3CDTF">2020-02-12T12:50:44Z</dcterms:modified>
</cp:coreProperties>
</file>